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08" r:id="rId25"/>
    <p:sldId id="315" r:id="rId26"/>
    <p:sldId id="316" r:id="rId27"/>
    <p:sldId id="317" r:id="rId28"/>
    <p:sldId id="318" r:id="rId29"/>
    <p:sldId id="319" r:id="rId30"/>
    <p:sldId id="320" r:id="rId31"/>
    <p:sldId id="279" r:id="rId32"/>
    <p:sldId id="313" r:id="rId33"/>
    <p:sldId id="314" r:id="rId34"/>
    <p:sldId id="281" r:id="rId35"/>
    <p:sldId id="321" r:id="rId36"/>
    <p:sldId id="280"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7" r:id="rId61"/>
    <p:sldId id="305" r:id="rId62"/>
    <p:sldId id="306" r:id="rId63"/>
    <p:sldId id="310" r:id="rId64"/>
    <p:sldId id="311" r:id="rId65"/>
    <p:sldId id="312" r:id="rId66"/>
    <p:sldId id="309" r:id="rId67"/>
    <p:sldId id="32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AFBA23-BA05-45ED-8143-2B6178D6B78F}" type="datetimeFigureOut">
              <a:rPr lang="en-US" smtClean="0"/>
              <a:t>6/1/2018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E6D9D3-7474-47E7-BCA5-FA2FC373393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9E6D9D3-7474-47E7-BCA5-FA2FC373393F}" type="slidenum">
              <a:rPr lang="en-IN" smtClean="0"/>
              <a:t>44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D4C3392-5011-4B1E-AE21-C69164E697CA}" type="datetimeFigureOut">
              <a:rPr lang="en-US" smtClean="0"/>
              <a:pPr/>
              <a:t>6/1/2018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36C4BDB-6F45-4E34-9AFB-C1E0AC50FC3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4C3392-5011-4B1E-AE21-C69164E697CA}" type="datetimeFigureOut">
              <a:rPr lang="en-US" smtClean="0"/>
              <a:pPr/>
              <a:t>6/1/2018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C4BDB-6F45-4E34-9AFB-C1E0AC50FC36}" type="slidenum">
              <a:rPr lang="en-IN" smtClean="0"/>
              <a:pPr/>
              <a:t>‹#›</a:t>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4C3392-5011-4B1E-AE21-C69164E697CA}" type="datetimeFigureOut">
              <a:rPr lang="en-US" smtClean="0"/>
              <a:pPr/>
              <a:t>6/1/2018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C4BDB-6F45-4E34-9AFB-C1E0AC50FC36}" type="slidenum">
              <a:rPr lang="en-IN" smtClean="0"/>
              <a:pPr/>
              <a:t>‹#›</a:t>
            </a:fld>
            <a:endParaRPr lang="en-IN"/>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4C3392-5011-4B1E-AE21-C69164E697CA}" type="datetimeFigureOut">
              <a:rPr lang="en-US" smtClean="0"/>
              <a:pPr/>
              <a:t>6/1/2018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C4BDB-6F45-4E34-9AFB-C1E0AC50FC36}" type="slidenum">
              <a:rPr lang="en-IN" smtClean="0"/>
              <a:pPr/>
              <a:t>‹#›</a:t>
            </a:fld>
            <a:endParaRPr lang="en-IN"/>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4C3392-5011-4B1E-AE21-C69164E697CA}" type="datetimeFigureOut">
              <a:rPr lang="en-US" smtClean="0"/>
              <a:pPr/>
              <a:t>6/1/2018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C4BDB-6F45-4E34-9AFB-C1E0AC50FC3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4C3392-5011-4B1E-AE21-C69164E697CA}" type="datetimeFigureOut">
              <a:rPr lang="en-US" smtClean="0"/>
              <a:pPr/>
              <a:t>6/1/2018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C4BDB-6F45-4E34-9AFB-C1E0AC50FC36}" type="slidenum">
              <a:rPr lang="en-IN" smtClean="0"/>
              <a:pPr/>
              <a:t>‹#›</a:t>
            </a:fld>
            <a:endParaRPr lang="en-IN"/>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4C3392-5011-4B1E-AE21-C69164E697CA}" type="datetimeFigureOut">
              <a:rPr lang="en-US" smtClean="0"/>
              <a:pPr/>
              <a:t>6/1/2018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6C4BDB-6F45-4E34-9AFB-C1E0AC50FC36}" type="slidenum">
              <a:rPr lang="en-IN" smtClean="0"/>
              <a:pPr/>
              <a:t>‹#›</a:t>
            </a:fld>
            <a:endParaRPr lang="en-IN"/>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4C3392-5011-4B1E-AE21-C69164E697CA}" type="datetimeFigureOut">
              <a:rPr lang="en-US" smtClean="0"/>
              <a:pPr/>
              <a:t>6/1/2018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6C4BDB-6F45-4E34-9AFB-C1E0AC50FC36}" type="slidenum">
              <a:rPr lang="en-IN" smtClean="0"/>
              <a:pPr/>
              <a:t>‹#›</a:t>
            </a:fld>
            <a:endParaRPr lang="en-IN"/>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4C3392-5011-4B1E-AE21-C69164E697CA}" type="datetimeFigureOut">
              <a:rPr lang="en-US" smtClean="0"/>
              <a:pPr/>
              <a:t>6/1/2018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6C4BDB-6F45-4E34-9AFB-C1E0AC50FC36}" type="slidenum">
              <a:rPr lang="en-IN" smtClean="0"/>
              <a:pPr/>
              <a:t>‹#›</a:t>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4C3392-5011-4B1E-AE21-C69164E697CA}" type="datetimeFigureOut">
              <a:rPr lang="en-US" smtClean="0"/>
              <a:pPr/>
              <a:t>6/1/2018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C4BDB-6F45-4E34-9AFB-C1E0AC50FC36}" type="slidenum">
              <a:rPr lang="en-IN" smtClean="0"/>
              <a:pPr/>
              <a:t>‹#›</a:t>
            </a:fld>
            <a:endParaRPr lang="en-IN"/>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4C3392-5011-4B1E-AE21-C69164E697CA}" type="datetimeFigureOut">
              <a:rPr lang="en-US" smtClean="0"/>
              <a:pPr/>
              <a:t>6/1/2018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36C4BDB-6F45-4E34-9AFB-C1E0AC50FC36}"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D4C3392-5011-4B1E-AE21-C69164E697CA}" type="datetimeFigureOut">
              <a:rPr lang="en-US" smtClean="0"/>
              <a:pPr/>
              <a:t>6/1/2018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36C4BDB-6F45-4E34-9AFB-C1E0AC50FC36}"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wipe di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smtClean="0"/>
              <a:t>DATA ANALYTICS USING SQL SERVER</a:t>
            </a:r>
            <a:endParaRPr lang="en-IN" dirty="0"/>
          </a:p>
        </p:txBody>
      </p:sp>
      <p:sp>
        <p:nvSpPr>
          <p:cNvPr id="7" name="Subtitle 6"/>
          <p:cNvSpPr>
            <a:spLocks noGrp="1"/>
          </p:cNvSpPr>
          <p:nvPr>
            <p:ph type="subTitle" idx="1"/>
          </p:nvPr>
        </p:nvSpPr>
        <p:spPr/>
        <p:txBody>
          <a:bodyPr/>
          <a:lstStyle/>
          <a:p>
            <a:endParaRPr lang="en-IN" dirty="0" smtClean="0"/>
          </a:p>
          <a:p>
            <a:endParaRPr lang="en-IN" dirty="0" smtClean="0"/>
          </a:p>
          <a:p>
            <a:r>
              <a:rPr lang="en-IN" b="1" dirty="0" smtClean="0">
                <a:solidFill>
                  <a:srgbClr val="002060"/>
                </a:solidFill>
              </a:rPr>
              <a:t>BY ANUBHAV JANA</a:t>
            </a:r>
            <a:endParaRPr lang="en-IN" b="1" dirty="0">
              <a:solidFill>
                <a:srgbClr val="002060"/>
              </a:solidFill>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ADDING PRIMARY AND FOREIGN KEY</a:t>
            </a:r>
            <a:endParaRPr lang="en-IN" dirty="0"/>
          </a:p>
        </p:txBody>
      </p:sp>
      <p:pic>
        <p:nvPicPr>
          <p:cNvPr id="4" name="Content Placeholder 3" descr="PRIMARYKEY.PNG"/>
          <p:cNvPicPr>
            <a:picLocks noGrp="1" noChangeAspect="1"/>
          </p:cNvPicPr>
          <p:nvPr>
            <p:ph idx="1"/>
          </p:nvPr>
        </p:nvPicPr>
        <p:blipFill>
          <a:blip r:embed="rId2"/>
          <a:stretch>
            <a:fillRect/>
          </a:stretch>
        </p:blipFill>
        <p:spPr>
          <a:xfrm>
            <a:off x="571472" y="2000240"/>
            <a:ext cx="8143932" cy="3929090"/>
          </a:xfrm>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FOREIGN KEY CONSTRAINT</a:t>
            </a:r>
            <a:endParaRPr lang="en-IN" dirty="0"/>
          </a:p>
        </p:txBody>
      </p:sp>
      <p:pic>
        <p:nvPicPr>
          <p:cNvPr id="4" name="Content Placeholder 3" descr="FKEY.PNG"/>
          <p:cNvPicPr>
            <a:picLocks noGrp="1" noChangeAspect="1"/>
          </p:cNvPicPr>
          <p:nvPr>
            <p:ph idx="1"/>
          </p:nvPr>
        </p:nvPicPr>
        <p:blipFill>
          <a:blip r:embed="rId2"/>
          <a:stretch>
            <a:fillRect/>
          </a:stretch>
        </p:blipFill>
        <p:spPr>
          <a:xfrm>
            <a:off x="0" y="3214685"/>
            <a:ext cx="9144000" cy="1928827"/>
          </a:xfrm>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PRIMARY AND FOREIGN KEY</a:t>
            </a:r>
            <a:endParaRPr lang="en-IN" dirty="0"/>
          </a:p>
        </p:txBody>
      </p:sp>
      <p:sp>
        <p:nvSpPr>
          <p:cNvPr id="3" name="Content Placeholder 2"/>
          <p:cNvSpPr>
            <a:spLocks noGrp="1"/>
          </p:cNvSpPr>
          <p:nvPr>
            <p:ph idx="1"/>
          </p:nvPr>
        </p:nvSpPr>
        <p:spPr/>
        <p:txBody>
          <a:bodyPr/>
          <a:lstStyle/>
          <a:p>
            <a:r>
              <a:rPr lang="en-IN" dirty="0" smtClean="0"/>
              <a:t> Primary key (PK) of the table  enforces the entity integrity of the table because primary key constraints guarantee unique data.</a:t>
            </a:r>
          </a:p>
          <a:p>
            <a:endParaRPr lang="en-IN" dirty="0" smtClean="0"/>
          </a:p>
          <a:p>
            <a:r>
              <a:rPr lang="en-IN" dirty="0" smtClean="0"/>
              <a:t> In a foreign key reference, a link is created between two tables when the column or columns that hold the primary key value for one table are referenced by the column or columns in another table. This column becomes a foreign key in the second table.</a:t>
            </a:r>
            <a:endParaRPr lang="en-IN" dirty="0"/>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GENERATED SCRIPT </a:t>
            </a:r>
            <a:endParaRPr lang="en-IN" dirty="0"/>
          </a:p>
        </p:txBody>
      </p:sp>
      <p:sp>
        <p:nvSpPr>
          <p:cNvPr id="3" name="Content Placeholder 2"/>
          <p:cNvSpPr>
            <a:spLocks noGrp="1"/>
          </p:cNvSpPr>
          <p:nvPr>
            <p:ph idx="1"/>
          </p:nvPr>
        </p:nvSpPr>
        <p:spPr/>
        <p:txBody>
          <a:bodyPr>
            <a:normAutofit fontScale="32500" lnSpcReduction="20000"/>
          </a:bodyPr>
          <a:lstStyle/>
          <a:p>
            <a:r>
              <a:rPr lang="en-IN" dirty="0" smtClean="0"/>
              <a:t>USE [</a:t>
            </a:r>
            <a:r>
              <a:rPr lang="en-IN" dirty="0" err="1" smtClean="0"/>
              <a:t>DemoDB</a:t>
            </a:r>
            <a:r>
              <a:rPr lang="en-IN" dirty="0" smtClean="0"/>
              <a:t>]</a:t>
            </a:r>
          </a:p>
          <a:p>
            <a:r>
              <a:rPr lang="en-IN" dirty="0" smtClean="0"/>
              <a:t>GO</a:t>
            </a:r>
          </a:p>
          <a:p>
            <a:r>
              <a:rPr lang="en-IN" dirty="0" smtClean="0"/>
              <a:t>/****** Object:  Table [</a:t>
            </a:r>
            <a:r>
              <a:rPr lang="en-IN" dirty="0" err="1" smtClean="0"/>
              <a:t>dbo</a:t>
            </a:r>
            <a:r>
              <a:rPr lang="en-IN" dirty="0" smtClean="0"/>
              <a:t>].[</a:t>
            </a:r>
            <a:r>
              <a:rPr lang="en-IN" dirty="0" err="1" smtClean="0"/>
              <a:t>DimCustomer</a:t>
            </a:r>
            <a:r>
              <a:rPr lang="en-IN" dirty="0" smtClean="0"/>
              <a:t>]    Script Date: 10-05-2018 10:46:00 ******/</a:t>
            </a:r>
          </a:p>
          <a:p>
            <a:r>
              <a:rPr lang="en-IN" dirty="0" smtClean="0"/>
              <a:t>SET ANSI_NULLS ON</a:t>
            </a:r>
          </a:p>
          <a:p>
            <a:r>
              <a:rPr lang="en-IN" dirty="0" smtClean="0"/>
              <a:t>GO</a:t>
            </a:r>
          </a:p>
          <a:p>
            <a:r>
              <a:rPr lang="en-IN" dirty="0" smtClean="0"/>
              <a:t>SET QUOTED_IDENTIFIER ON</a:t>
            </a:r>
          </a:p>
          <a:p>
            <a:r>
              <a:rPr lang="en-IN" dirty="0" smtClean="0"/>
              <a:t>GO</a:t>
            </a:r>
          </a:p>
          <a:p>
            <a:r>
              <a:rPr lang="en-IN" dirty="0" smtClean="0"/>
              <a:t>SET ANSI_PADDING ON</a:t>
            </a:r>
          </a:p>
          <a:p>
            <a:r>
              <a:rPr lang="en-IN" dirty="0" smtClean="0"/>
              <a:t>GO</a:t>
            </a:r>
          </a:p>
          <a:p>
            <a:r>
              <a:rPr lang="en-IN" dirty="0" smtClean="0"/>
              <a:t>CREATE TABLE [</a:t>
            </a:r>
            <a:r>
              <a:rPr lang="en-IN" dirty="0" err="1" smtClean="0"/>
              <a:t>dbo</a:t>
            </a:r>
            <a:r>
              <a:rPr lang="en-IN" dirty="0" smtClean="0"/>
              <a:t>].[</a:t>
            </a:r>
            <a:r>
              <a:rPr lang="en-IN" dirty="0" err="1" smtClean="0"/>
              <a:t>DimCustomer</a:t>
            </a:r>
            <a:r>
              <a:rPr lang="en-IN" dirty="0" smtClean="0"/>
              <a:t>](</a:t>
            </a:r>
          </a:p>
          <a:p>
            <a:r>
              <a:rPr lang="en-IN" dirty="0" smtClean="0"/>
              <a:t>	[</a:t>
            </a:r>
            <a:r>
              <a:rPr lang="en-IN" dirty="0" err="1" smtClean="0"/>
              <a:t>CustomerKey</a:t>
            </a:r>
            <a:r>
              <a:rPr lang="en-IN" dirty="0" smtClean="0"/>
              <a:t>] [</a:t>
            </a:r>
            <a:r>
              <a:rPr lang="en-IN" dirty="0" err="1" smtClean="0"/>
              <a:t>int</a:t>
            </a:r>
            <a:r>
              <a:rPr lang="en-IN" dirty="0" smtClean="0"/>
              <a:t>] NOT NULL,</a:t>
            </a:r>
          </a:p>
          <a:p>
            <a:r>
              <a:rPr lang="en-IN" dirty="0" smtClean="0"/>
              <a:t>	[</a:t>
            </a:r>
            <a:r>
              <a:rPr lang="en-IN" dirty="0" err="1" smtClean="0"/>
              <a:t>CustomerID</a:t>
            </a:r>
            <a:r>
              <a:rPr lang="en-IN" dirty="0" smtClean="0"/>
              <a:t>] [</a:t>
            </a:r>
            <a:r>
              <a:rPr lang="en-IN" dirty="0" err="1" smtClean="0"/>
              <a:t>int</a:t>
            </a:r>
            <a:r>
              <a:rPr lang="en-IN" dirty="0" smtClean="0"/>
              <a:t>] NULL,</a:t>
            </a:r>
          </a:p>
          <a:p>
            <a:r>
              <a:rPr lang="en-IN" dirty="0" smtClean="0"/>
              <a:t>	[</a:t>
            </a:r>
            <a:r>
              <a:rPr lang="en-IN" dirty="0" err="1" smtClean="0"/>
              <a:t>CompanyName</a:t>
            </a:r>
            <a:r>
              <a:rPr lang="en-IN" dirty="0" smtClean="0"/>
              <a:t>] [</a:t>
            </a:r>
            <a:r>
              <a:rPr lang="en-IN" dirty="0" err="1" smtClean="0"/>
              <a:t>varchar</a:t>
            </a:r>
            <a:r>
              <a:rPr lang="en-IN" dirty="0" smtClean="0"/>
              <a:t>](50) NULL,</a:t>
            </a:r>
          </a:p>
          <a:p>
            <a:r>
              <a:rPr lang="en-IN" dirty="0" smtClean="0"/>
              <a:t>	[</a:t>
            </a:r>
            <a:r>
              <a:rPr lang="en-IN" dirty="0" err="1" smtClean="0"/>
              <a:t>ContactName</a:t>
            </a:r>
            <a:r>
              <a:rPr lang="en-IN" dirty="0" smtClean="0"/>
              <a:t>] [</a:t>
            </a:r>
            <a:r>
              <a:rPr lang="en-IN" dirty="0" err="1" smtClean="0"/>
              <a:t>varchar</a:t>
            </a:r>
            <a:r>
              <a:rPr lang="en-IN" dirty="0" smtClean="0"/>
              <a:t>](50) NULL,</a:t>
            </a:r>
          </a:p>
          <a:p>
            <a:r>
              <a:rPr lang="en-IN" dirty="0" smtClean="0"/>
              <a:t>	[</a:t>
            </a:r>
            <a:r>
              <a:rPr lang="en-IN" dirty="0" err="1" smtClean="0"/>
              <a:t>ContactTitle</a:t>
            </a:r>
            <a:r>
              <a:rPr lang="en-IN" dirty="0" smtClean="0"/>
              <a:t>] [</a:t>
            </a:r>
            <a:r>
              <a:rPr lang="en-IN" dirty="0" err="1" smtClean="0"/>
              <a:t>varchar</a:t>
            </a:r>
            <a:r>
              <a:rPr lang="en-IN" dirty="0" smtClean="0"/>
              <a:t>](50) NULL,</a:t>
            </a:r>
          </a:p>
          <a:p>
            <a:r>
              <a:rPr lang="en-IN" dirty="0" smtClean="0"/>
              <a:t>	[</a:t>
            </a:r>
            <a:r>
              <a:rPr lang="en-IN" dirty="0" err="1" smtClean="0"/>
              <a:t>CustomerCountry</a:t>
            </a:r>
            <a:r>
              <a:rPr lang="en-IN" dirty="0" smtClean="0"/>
              <a:t>] [</a:t>
            </a:r>
            <a:r>
              <a:rPr lang="en-IN" dirty="0" err="1" smtClean="0"/>
              <a:t>varchar</a:t>
            </a:r>
            <a:r>
              <a:rPr lang="en-IN" dirty="0" smtClean="0"/>
              <a:t>](50) NULL,</a:t>
            </a:r>
          </a:p>
          <a:p>
            <a:r>
              <a:rPr lang="en-IN" dirty="0" smtClean="0"/>
              <a:t>	[</a:t>
            </a:r>
            <a:r>
              <a:rPr lang="en-IN" dirty="0" err="1" smtClean="0"/>
              <a:t>CustomerRegion</a:t>
            </a:r>
            <a:r>
              <a:rPr lang="en-IN" dirty="0" smtClean="0"/>
              <a:t>] [</a:t>
            </a:r>
            <a:r>
              <a:rPr lang="en-IN" dirty="0" err="1" smtClean="0"/>
              <a:t>varchar</a:t>
            </a:r>
            <a:r>
              <a:rPr lang="en-IN" dirty="0" smtClean="0"/>
              <a:t>](50) NULL,</a:t>
            </a:r>
          </a:p>
          <a:p>
            <a:r>
              <a:rPr lang="en-IN" dirty="0" smtClean="0"/>
              <a:t>	[</a:t>
            </a:r>
            <a:r>
              <a:rPr lang="en-IN" dirty="0" err="1" smtClean="0"/>
              <a:t>CustomerCity</a:t>
            </a:r>
            <a:r>
              <a:rPr lang="en-IN" dirty="0" smtClean="0"/>
              <a:t>] [</a:t>
            </a:r>
            <a:r>
              <a:rPr lang="en-IN" dirty="0" err="1" smtClean="0"/>
              <a:t>varchar</a:t>
            </a:r>
            <a:r>
              <a:rPr lang="en-IN" dirty="0" smtClean="0"/>
              <a:t>](50) NULL,</a:t>
            </a:r>
          </a:p>
          <a:p>
            <a:r>
              <a:rPr lang="en-IN" dirty="0" smtClean="0"/>
              <a:t>	[</a:t>
            </a:r>
            <a:r>
              <a:rPr lang="en-IN" dirty="0" err="1" smtClean="0"/>
              <a:t>CustomerPostalCode</a:t>
            </a:r>
            <a:r>
              <a:rPr lang="en-IN" dirty="0" smtClean="0"/>
              <a:t>] [</a:t>
            </a:r>
            <a:r>
              <a:rPr lang="en-IN" dirty="0" err="1" smtClean="0"/>
              <a:t>int</a:t>
            </a:r>
            <a:r>
              <a:rPr lang="en-IN" dirty="0" smtClean="0"/>
              <a:t>] NULL,</a:t>
            </a:r>
          </a:p>
          <a:p>
            <a:r>
              <a:rPr lang="en-IN" dirty="0" smtClean="0"/>
              <a:t>	[</a:t>
            </a:r>
            <a:r>
              <a:rPr lang="en-IN" dirty="0" err="1" smtClean="0"/>
              <a:t>CustomerAddress</a:t>
            </a:r>
            <a:r>
              <a:rPr lang="en-IN" dirty="0" smtClean="0"/>
              <a:t>] [</a:t>
            </a:r>
            <a:r>
              <a:rPr lang="en-IN" dirty="0" err="1" smtClean="0"/>
              <a:t>varchar</a:t>
            </a:r>
            <a:r>
              <a:rPr lang="en-IN" dirty="0" smtClean="0"/>
              <a:t>](50) NULL,</a:t>
            </a:r>
          </a:p>
          <a:p>
            <a:r>
              <a:rPr lang="en-IN" dirty="0" smtClean="0"/>
              <a:t>	[</a:t>
            </a:r>
            <a:r>
              <a:rPr lang="en-IN" dirty="0" err="1" smtClean="0"/>
              <a:t>CustomerPhone</a:t>
            </a:r>
            <a:r>
              <a:rPr lang="en-IN" dirty="0" smtClean="0"/>
              <a:t>] [</a:t>
            </a:r>
            <a:r>
              <a:rPr lang="en-IN" dirty="0" err="1" smtClean="0"/>
              <a:t>int</a:t>
            </a:r>
            <a:r>
              <a:rPr lang="en-IN" dirty="0" smtClean="0"/>
              <a:t>] NULL,</a:t>
            </a:r>
          </a:p>
          <a:p>
            <a:r>
              <a:rPr lang="en-IN" dirty="0" smtClean="0"/>
              <a:t>	[</a:t>
            </a:r>
            <a:r>
              <a:rPr lang="en-IN" dirty="0" err="1" smtClean="0"/>
              <a:t>CustomerFax</a:t>
            </a:r>
            <a:r>
              <a:rPr lang="en-IN" dirty="0" smtClean="0"/>
              <a:t>] [</a:t>
            </a:r>
            <a:r>
              <a:rPr lang="en-IN" dirty="0" err="1" smtClean="0"/>
              <a:t>int</a:t>
            </a:r>
            <a:r>
              <a:rPr lang="en-IN" dirty="0" smtClean="0"/>
              <a:t>] NULL,</a:t>
            </a:r>
          </a:p>
          <a:p>
            <a:r>
              <a:rPr lang="en-IN" dirty="0" smtClean="0"/>
              <a:t> CONSTRAINT [</a:t>
            </a:r>
            <a:r>
              <a:rPr lang="en-IN" dirty="0" err="1" smtClean="0"/>
              <a:t>PK_DimCustomer</a:t>
            </a:r>
            <a:r>
              <a:rPr lang="en-IN" dirty="0" smtClean="0"/>
              <a:t>] PRIMARY KEY CLUSTERED </a:t>
            </a:r>
          </a:p>
          <a:p>
            <a:r>
              <a:rPr lang="en-IN" dirty="0" smtClean="0"/>
              <a:t>(</a:t>
            </a:r>
          </a:p>
          <a:p>
            <a:r>
              <a:rPr lang="en-IN" dirty="0" smtClean="0"/>
              <a:t>	[</a:t>
            </a:r>
            <a:r>
              <a:rPr lang="en-IN" dirty="0" err="1" smtClean="0"/>
              <a:t>CustomerKey</a:t>
            </a:r>
            <a:r>
              <a:rPr lang="en-IN" dirty="0" smtClean="0"/>
              <a:t>] ASC</a:t>
            </a:r>
          </a:p>
          <a:p>
            <a:r>
              <a:rPr lang="en-IN" dirty="0" smtClean="0"/>
              <a:t>)WITH (PAD_INDEX = OFF, STATISTICS_NORECOMPUTE = OFF, IGNORE_DUP_KEY = OFF, ALLOW_ROW_LOCKS = ON, ALLOW_PAGE_LOCKS = ON) ON [PRIMARY]</a:t>
            </a:r>
          </a:p>
          <a:p>
            <a:r>
              <a:rPr lang="en-IN" dirty="0" smtClean="0"/>
              <a:t>) ON [PRIMARY]</a:t>
            </a:r>
          </a:p>
          <a:p>
            <a:endParaRPr lang="en-IN" dirty="0" smtClean="0"/>
          </a:p>
          <a:p>
            <a:r>
              <a:rPr lang="en-IN" dirty="0" smtClean="0"/>
              <a:t>GO</a:t>
            </a:r>
          </a:p>
          <a:p>
            <a:r>
              <a:rPr lang="en-IN" dirty="0" smtClean="0"/>
              <a:t>SET ANSI_PADDING OFF</a:t>
            </a:r>
            <a:endParaRPr lang="en-IN" dirty="0"/>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SCRIPT</a:t>
            </a:r>
            <a:endParaRPr lang="en-IN" dirty="0"/>
          </a:p>
        </p:txBody>
      </p:sp>
      <p:sp>
        <p:nvSpPr>
          <p:cNvPr id="3" name="Content Placeholder 2"/>
          <p:cNvSpPr>
            <a:spLocks noGrp="1"/>
          </p:cNvSpPr>
          <p:nvPr>
            <p:ph idx="1"/>
          </p:nvPr>
        </p:nvSpPr>
        <p:spPr/>
        <p:txBody>
          <a:bodyPr>
            <a:normAutofit fontScale="40000" lnSpcReduction="20000"/>
          </a:bodyPr>
          <a:lstStyle/>
          <a:p>
            <a:r>
              <a:rPr lang="en-IN" dirty="0" smtClean="0"/>
              <a:t>SET ANSI_NULLS ON</a:t>
            </a:r>
          </a:p>
          <a:p>
            <a:r>
              <a:rPr lang="en-IN" dirty="0" smtClean="0"/>
              <a:t>GO</a:t>
            </a:r>
          </a:p>
          <a:p>
            <a:r>
              <a:rPr lang="en-IN" dirty="0" smtClean="0"/>
              <a:t>SET QUOTED_IDENTIFIER ON</a:t>
            </a:r>
          </a:p>
          <a:p>
            <a:r>
              <a:rPr lang="en-IN" dirty="0" smtClean="0"/>
              <a:t>GO</a:t>
            </a:r>
          </a:p>
          <a:p>
            <a:r>
              <a:rPr lang="en-IN" dirty="0" smtClean="0"/>
              <a:t>SET ANSI_PADDING ON</a:t>
            </a:r>
          </a:p>
          <a:p>
            <a:r>
              <a:rPr lang="en-IN" dirty="0" smtClean="0"/>
              <a:t>GO</a:t>
            </a:r>
          </a:p>
          <a:p>
            <a:r>
              <a:rPr lang="en-IN" dirty="0" smtClean="0"/>
              <a:t>CREATE TABLE [</a:t>
            </a:r>
            <a:r>
              <a:rPr lang="en-IN" dirty="0" err="1" smtClean="0"/>
              <a:t>dbo</a:t>
            </a:r>
            <a:r>
              <a:rPr lang="en-IN" dirty="0" smtClean="0"/>
              <a:t>].[</a:t>
            </a:r>
            <a:r>
              <a:rPr lang="en-IN" dirty="0" err="1" smtClean="0"/>
              <a:t>DimDate</a:t>
            </a:r>
            <a:r>
              <a:rPr lang="en-IN" dirty="0" smtClean="0"/>
              <a:t>](</a:t>
            </a:r>
          </a:p>
          <a:p>
            <a:r>
              <a:rPr lang="en-IN" dirty="0" smtClean="0"/>
              <a:t>	[</a:t>
            </a:r>
            <a:r>
              <a:rPr lang="en-IN" dirty="0" err="1" smtClean="0"/>
              <a:t>DateKey</a:t>
            </a:r>
            <a:r>
              <a:rPr lang="en-IN" dirty="0" smtClean="0"/>
              <a:t>] [date] NOT NULL,</a:t>
            </a:r>
          </a:p>
          <a:p>
            <a:r>
              <a:rPr lang="en-IN" dirty="0" smtClean="0"/>
              <a:t>	[Date] [date] NULL,</a:t>
            </a:r>
          </a:p>
          <a:p>
            <a:r>
              <a:rPr lang="en-IN" dirty="0" smtClean="0"/>
              <a:t>	[</a:t>
            </a:r>
            <a:r>
              <a:rPr lang="en-IN" dirty="0" err="1" smtClean="0"/>
              <a:t>FullDateUSA</a:t>
            </a:r>
            <a:r>
              <a:rPr lang="en-IN" dirty="0" smtClean="0"/>
              <a:t>] [date] NULL,</a:t>
            </a:r>
          </a:p>
          <a:p>
            <a:r>
              <a:rPr lang="en-IN" dirty="0" smtClean="0"/>
              <a:t>	[</a:t>
            </a:r>
            <a:r>
              <a:rPr lang="en-IN" dirty="0" err="1" smtClean="0"/>
              <a:t>DayOfWeek</a:t>
            </a:r>
            <a:r>
              <a:rPr lang="en-IN" dirty="0" smtClean="0"/>
              <a:t>] [</a:t>
            </a:r>
            <a:r>
              <a:rPr lang="en-IN" dirty="0" err="1" smtClean="0"/>
              <a:t>int</a:t>
            </a:r>
            <a:r>
              <a:rPr lang="en-IN" dirty="0" smtClean="0"/>
              <a:t>] NULL,</a:t>
            </a:r>
          </a:p>
          <a:p>
            <a:r>
              <a:rPr lang="en-IN" dirty="0" smtClean="0"/>
              <a:t>	[</a:t>
            </a:r>
            <a:r>
              <a:rPr lang="en-IN" dirty="0" err="1" smtClean="0"/>
              <a:t>DayName</a:t>
            </a:r>
            <a:r>
              <a:rPr lang="en-IN" dirty="0" smtClean="0"/>
              <a:t>] [</a:t>
            </a:r>
            <a:r>
              <a:rPr lang="en-IN" dirty="0" err="1" smtClean="0"/>
              <a:t>varchar</a:t>
            </a:r>
            <a:r>
              <a:rPr lang="en-IN" dirty="0" smtClean="0"/>
              <a:t>](50) NULL,</a:t>
            </a:r>
          </a:p>
          <a:p>
            <a:r>
              <a:rPr lang="en-IN" dirty="0" smtClean="0"/>
              <a:t>	[</a:t>
            </a:r>
            <a:r>
              <a:rPr lang="en-IN" dirty="0" err="1" smtClean="0"/>
              <a:t>DayOfMonth</a:t>
            </a:r>
            <a:r>
              <a:rPr lang="en-IN" dirty="0" smtClean="0"/>
              <a:t>] [</a:t>
            </a:r>
            <a:r>
              <a:rPr lang="en-IN" dirty="0" err="1" smtClean="0"/>
              <a:t>int</a:t>
            </a:r>
            <a:r>
              <a:rPr lang="en-IN" dirty="0" smtClean="0"/>
              <a:t>] NULL,</a:t>
            </a:r>
          </a:p>
          <a:p>
            <a:r>
              <a:rPr lang="en-IN" dirty="0" smtClean="0"/>
              <a:t>	[</a:t>
            </a:r>
            <a:r>
              <a:rPr lang="en-IN" dirty="0" err="1" smtClean="0"/>
              <a:t>DayOfYear</a:t>
            </a:r>
            <a:r>
              <a:rPr lang="en-IN" dirty="0" smtClean="0"/>
              <a:t>] [</a:t>
            </a:r>
            <a:r>
              <a:rPr lang="en-IN" dirty="0" err="1" smtClean="0"/>
              <a:t>int</a:t>
            </a:r>
            <a:r>
              <a:rPr lang="en-IN" dirty="0" smtClean="0"/>
              <a:t>] NULL,</a:t>
            </a:r>
          </a:p>
          <a:p>
            <a:r>
              <a:rPr lang="en-IN" dirty="0" smtClean="0"/>
              <a:t>	[</a:t>
            </a:r>
            <a:r>
              <a:rPr lang="en-IN" dirty="0" err="1" smtClean="0"/>
              <a:t>WeekOfYear</a:t>
            </a:r>
            <a:r>
              <a:rPr lang="en-IN" dirty="0" smtClean="0"/>
              <a:t>] [</a:t>
            </a:r>
            <a:r>
              <a:rPr lang="en-IN" dirty="0" err="1" smtClean="0"/>
              <a:t>int</a:t>
            </a:r>
            <a:r>
              <a:rPr lang="en-IN" dirty="0" smtClean="0"/>
              <a:t>] NULL,</a:t>
            </a:r>
          </a:p>
          <a:p>
            <a:r>
              <a:rPr lang="en-IN" dirty="0" smtClean="0"/>
              <a:t>	[</a:t>
            </a:r>
            <a:r>
              <a:rPr lang="en-IN" dirty="0" err="1" smtClean="0"/>
              <a:t>MonthName</a:t>
            </a:r>
            <a:r>
              <a:rPr lang="en-IN" dirty="0" smtClean="0"/>
              <a:t>] [</a:t>
            </a:r>
            <a:r>
              <a:rPr lang="en-IN" dirty="0" err="1" smtClean="0"/>
              <a:t>varchar</a:t>
            </a:r>
            <a:r>
              <a:rPr lang="en-IN" dirty="0" smtClean="0"/>
              <a:t>](50) NULL,</a:t>
            </a:r>
          </a:p>
          <a:p>
            <a:r>
              <a:rPr lang="en-IN" dirty="0" smtClean="0"/>
              <a:t>	[</a:t>
            </a:r>
            <a:r>
              <a:rPr lang="en-IN" dirty="0" err="1" smtClean="0"/>
              <a:t>MonthOfYear</a:t>
            </a:r>
            <a:r>
              <a:rPr lang="en-IN" dirty="0" smtClean="0"/>
              <a:t>] [</a:t>
            </a:r>
            <a:r>
              <a:rPr lang="en-IN" dirty="0" err="1" smtClean="0"/>
              <a:t>varchar</a:t>
            </a:r>
            <a:r>
              <a:rPr lang="en-IN" dirty="0" smtClean="0"/>
              <a:t>](50) NULL,</a:t>
            </a:r>
          </a:p>
          <a:p>
            <a:r>
              <a:rPr lang="en-IN" dirty="0" smtClean="0"/>
              <a:t>	[Quarter] [</a:t>
            </a:r>
            <a:r>
              <a:rPr lang="en-IN" dirty="0" err="1" smtClean="0"/>
              <a:t>int</a:t>
            </a:r>
            <a:r>
              <a:rPr lang="en-IN" dirty="0" smtClean="0"/>
              <a:t>] NULL,</a:t>
            </a:r>
          </a:p>
          <a:p>
            <a:r>
              <a:rPr lang="en-IN" dirty="0" smtClean="0"/>
              <a:t>	[</a:t>
            </a:r>
            <a:r>
              <a:rPr lang="en-IN" dirty="0" err="1" smtClean="0"/>
              <a:t>QuarterName</a:t>
            </a:r>
            <a:r>
              <a:rPr lang="en-IN" dirty="0" smtClean="0"/>
              <a:t>] [</a:t>
            </a:r>
            <a:r>
              <a:rPr lang="en-IN" dirty="0" err="1" smtClean="0"/>
              <a:t>varchar</a:t>
            </a:r>
            <a:r>
              <a:rPr lang="en-IN" dirty="0" smtClean="0"/>
              <a:t>](50) NULL,</a:t>
            </a:r>
          </a:p>
          <a:p>
            <a:r>
              <a:rPr lang="en-IN" dirty="0" smtClean="0"/>
              <a:t>	[Year] [</a:t>
            </a:r>
            <a:r>
              <a:rPr lang="en-IN" dirty="0" err="1" smtClean="0"/>
              <a:t>int</a:t>
            </a:r>
            <a:r>
              <a:rPr lang="en-IN" dirty="0" smtClean="0"/>
              <a:t>] NULL,</a:t>
            </a:r>
          </a:p>
          <a:p>
            <a:r>
              <a:rPr lang="en-IN" dirty="0" smtClean="0"/>
              <a:t>	[</a:t>
            </a:r>
            <a:r>
              <a:rPr lang="en-IN" dirty="0" err="1" smtClean="0"/>
              <a:t>IsWeekday</a:t>
            </a:r>
            <a:r>
              <a:rPr lang="en-IN" dirty="0" smtClean="0"/>
              <a:t>] [char](10) NULL,</a:t>
            </a:r>
          </a:p>
          <a:p>
            <a:r>
              <a:rPr lang="en-IN" dirty="0" smtClean="0"/>
              <a:t> CONSTRAINT [</a:t>
            </a:r>
            <a:r>
              <a:rPr lang="en-IN" dirty="0" err="1" smtClean="0"/>
              <a:t>PK_DimDate</a:t>
            </a:r>
            <a:r>
              <a:rPr lang="en-IN" dirty="0" smtClean="0"/>
              <a:t>] PRIMARY KEY CLUSTERED </a:t>
            </a:r>
          </a:p>
          <a:p>
            <a:r>
              <a:rPr lang="en-IN" dirty="0" smtClean="0"/>
              <a:t>(</a:t>
            </a:r>
          </a:p>
          <a:p>
            <a:r>
              <a:rPr lang="en-IN" dirty="0" smtClean="0"/>
              <a:t>	[</a:t>
            </a:r>
            <a:r>
              <a:rPr lang="en-IN" dirty="0" err="1" smtClean="0"/>
              <a:t>DateKey</a:t>
            </a:r>
            <a:r>
              <a:rPr lang="en-IN" dirty="0" smtClean="0"/>
              <a:t>] ASC</a:t>
            </a:r>
          </a:p>
          <a:p>
            <a:r>
              <a:rPr lang="en-IN" dirty="0" smtClean="0"/>
              <a:t>)WITH (PAD_INDEX = OFF, STATISTICS_NORECOMPUTE = OFF, IGNORE_DUP_KEY = OFF, ALLOW_ROW_LOCKS = ON, ALLOW_PAGE_LOCKS = ON) ON [PRIMARY]</a:t>
            </a:r>
          </a:p>
          <a:p>
            <a:r>
              <a:rPr lang="en-IN" dirty="0" smtClean="0"/>
              <a:t>) ON [PRIMARY]</a:t>
            </a:r>
            <a:endParaRPr lang="en-IN" dirty="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COMMON TABLE EXPRESSION(CTE)</a:t>
            </a: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endParaRPr lang="en-IN" dirty="0" smtClean="0"/>
          </a:p>
          <a:p>
            <a:r>
              <a:rPr lang="en-IN" dirty="0" smtClean="0"/>
              <a:t>Specifies a temporary named result set, known as a common table expression (CTE). This is derived from a simple query and defined within the execution scope of a single SELECT, INSERT, UPDATE, or DELETE statement. </a:t>
            </a:r>
            <a:endParaRPr lang="en-IN" dirty="0"/>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 OF CTE</a:t>
            </a:r>
            <a:endParaRPr lang="en-IN" dirty="0"/>
          </a:p>
        </p:txBody>
      </p:sp>
      <p:pic>
        <p:nvPicPr>
          <p:cNvPr id="4" name="Content Placeholder 3" descr="1.PNG"/>
          <p:cNvPicPr>
            <a:picLocks noGrp="1" noChangeAspect="1"/>
          </p:cNvPicPr>
          <p:nvPr>
            <p:ph idx="1"/>
          </p:nvPr>
        </p:nvPicPr>
        <p:blipFill>
          <a:blip r:embed="rId2"/>
          <a:stretch>
            <a:fillRect/>
          </a:stretch>
        </p:blipFill>
        <p:spPr>
          <a:xfrm>
            <a:off x="714348" y="2428868"/>
            <a:ext cx="6929486" cy="3714776"/>
          </a:xfrm>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CTE</a:t>
            </a:r>
            <a:endParaRPr lang="en-IN" dirty="0"/>
          </a:p>
        </p:txBody>
      </p:sp>
      <p:pic>
        <p:nvPicPr>
          <p:cNvPr id="4" name="Content Placeholder 3" descr="CTE_FACTSALES.PNG"/>
          <p:cNvPicPr>
            <a:picLocks noGrp="1" noChangeAspect="1"/>
          </p:cNvPicPr>
          <p:nvPr>
            <p:ph idx="1"/>
          </p:nvPr>
        </p:nvPicPr>
        <p:blipFill>
          <a:blip r:embed="rId2"/>
          <a:stretch>
            <a:fillRect/>
          </a:stretch>
        </p:blipFill>
        <p:spPr>
          <a:xfrm>
            <a:off x="457200" y="2143116"/>
            <a:ext cx="8229600" cy="4286280"/>
          </a:xfrm>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INSERTING DATES USING CTE</a:t>
            </a:r>
            <a:endParaRPr lang="en-IN" dirty="0"/>
          </a:p>
        </p:txBody>
      </p:sp>
      <p:pic>
        <p:nvPicPr>
          <p:cNvPr id="4" name="Content Placeholder 3" descr="Dates_RecursiveCTE.PNG"/>
          <p:cNvPicPr>
            <a:picLocks noGrp="1" noChangeAspect="1"/>
          </p:cNvPicPr>
          <p:nvPr>
            <p:ph idx="1"/>
          </p:nvPr>
        </p:nvPicPr>
        <p:blipFill>
          <a:blip r:embed="rId2"/>
          <a:stretch>
            <a:fillRect/>
          </a:stretch>
        </p:blipFill>
        <p:spPr>
          <a:xfrm>
            <a:off x="0" y="2214554"/>
            <a:ext cx="9144000" cy="4357718"/>
          </a:xfrm>
        </p:spPr>
      </p:pic>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DISPLAYING THE CTE RESULT</a:t>
            </a:r>
            <a:endParaRPr lang="en-IN" dirty="0"/>
          </a:p>
        </p:txBody>
      </p:sp>
      <p:pic>
        <p:nvPicPr>
          <p:cNvPr id="4" name="Content Placeholder 3" descr="datecte.PNG"/>
          <p:cNvPicPr>
            <a:picLocks noGrp="1" noChangeAspect="1"/>
          </p:cNvPicPr>
          <p:nvPr>
            <p:ph idx="1"/>
          </p:nvPr>
        </p:nvPicPr>
        <p:blipFill>
          <a:blip r:embed="rId2"/>
          <a:stretch>
            <a:fillRect/>
          </a:stretch>
        </p:blipFill>
        <p:spPr>
          <a:xfrm>
            <a:off x="285720" y="2000240"/>
            <a:ext cx="8429684" cy="4857760"/>
          </a:xfrm>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857232"/>
            <a:ext cx="8229600" cy="1143000"/>
          </a:xfrm>
        </p:spPr>
        <p:txBody>
          <a:bodyPr>
            <a:normAutofit/>
          </a:bodyPr>
          <a:lstStyle/>
          <a:p>
            <a:r>
              <a:rPr lang="en-IN" sz="3600" b="1" dirty="0" smtClean="0"/>
              <a:t>INTRODUCTION TO DATA WAREHOUSE DEVELOPMENT</a:t>
            </a:r>
            <a:endParaRPr lang="en-IN" sz="3600" b="1" dirty="0"/>
          </a:p>
        </p:txBody>
      </p:sp>
      <p:sp>
        <p:nvSpPr>
          <p:cNvPr id="3" name="Content Placeholder 2"/>
          <p:cNvSpPr>
            <a:spLocks noGrp="1"/>
          </p:cNvSpPr>
          <p:nvPr>
            <p:ph idx="1"/>
          </p:nvPr>
        </p:nvSpPr>
        <p:spPr/>
        <p:txBody>
          <a:bodyPr/>
          <a:lstStyle/>
          <a:p>
            <a:endParaRPr lang="en-IN" dirty="0" smtClean="0"/>
          </a:p>
          <a:p>
            <a:r>
              <a:rPr lang="en-IN" dirty="0" smtClean="0"/>
              <a:t>In computing, a </a:t>
            </a:r>
            <a:r>
              <a:rPr lang="en-IN" b="1" dirty="0" smtClean="0"/>
              <a:t>data warehouse</a:t>
            </a:r>
            <a:r>
              <a:rPr lang="en-IN" dirty="0" smtClean="0"/>
              <a:t> (</a:t>
            </a:r>
            <a:r>
              <a:rPr lang="en-IN" b="1" dirty="0" smtClean="0"/>
              <a:t>DW</a:t>
            </a:r>
            <a:r>
              <a:rPr lang="en-IN" dirty="0" smtClean="0"/>
              <a:t> or </a:t>
            </a:r>
            <a:r>
              <a:rPr lang="en-IN" b="1" dirty="0" smtClean="0"/>
              <a:t>DWH</a:t>
            </a:r>
            <a:r>
              <a:rPr lang="en-IN" dirty="0" smtClean="0"/>
              <a:t>), also known as an </a:t>
            </a:r>
            <a:r>
              <a:rPr lang="en-IN" b="1" dirty="0" smtClean="0"/>
              <a:t>enterprise data warehouse</a:t>
            </a:r>
            <a:r>
              <a:rPr lang="en-IN" dirty="0" smtClean="0"/>
              <a:t> (</a:t>
            </a:r>
            <a:r>
              <a:rPr lang="en-IN" b="1" dirty="0" smtClean="0"/>
              <a:t>EDW</a:t>
            </a:r>
            <a:r>
              <a:rPr lang="en-IN" dirty="0" smtClean="0"/>
              <a:t>), is a system used for reporting and data analysis, and is considered a core component of business intelligence. DWs are central repositories of integrated data from one or more disparate sources. They store current and historical data in one single place that are used for creating analytical reports for workers throughout the enterprise.</a:t>
            </a:r>
            <a:endParaRPr lang="en-IN"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THE MART SCHEMA </a:t>
            </a:r>
            <a:endParaRPr lang="en-IN" dirty="0"/>
          </a:p>
        </p:txBody>
      </p:sp>
      <p:pic>
        <p:nvPicPr>
          <p:cNvPr id="4" name="Content Placeholder 3" descr="MARTSCHEMA.PNG"/>
          <p:cNvPicPr>
            <a:picLocks noGrp="1" noChangeAspect="1"/>
          </p:cNvPicPr>
          <p:nvPr>
            <p:ph idx="1"/>
          </p:nvPr>
        </p:nvPicPr>
        <p:blipFill>
          <a:blip r:embed="rId2"/>
          <a:stretch>
            <a:fillRect/>
          </a:stretch>
        </p:blipFill>
        <p:spPr>
          <a:xfrm>
            <a:off x="457200" y="2285992"/>
            <a:ext cx="8229600" cy="4071966"/>
          </a:xfrm>
        </p:spPr>
      </p:pic>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TRANSFERING FROM ONE TABLE TO THE OTHER</a:t>
            </a:r>
            <a:endParaRPr lang="en-IN" dirty="0"/>
          </a:p>
        </p:txBody>
      </p:sp>
      <p:sp>
        <p:nvSpPr>
          <p:cNvPr id="3" name="Content Placeholder 2"/>
          <p:cNvSpPr>
            <a:spLocks noGrp="1"/>
          </p:cNvSpPr>
          <p:nvPr>
            <p:ph idx="1"/>
          </p:nvPr>
        </p:nvSpPr>
        <p:spPr/>
        <p:txBody>
          <a:bodyPr/>
          <a:lstStyle/>
          <a:p>
            <a:r>
              <a:rPr lang="en-IN" dirty="0" smtClean="0"/>
              <a:t>TRANSFER PRODUCTS INTO DIMPRODUCT TABLE</a:t>
            </a:r>
          </a:p>
          <a:p>
            <a:endParaRPr lang="en-IN" dirty="0" smtClean="0"/>
          </a:p>
          <a:p>
            <a:r>
              <a:rPr lang="en-IN" dirty="0" smtClean="0"/>
              <a:t>We Have Made Use of Identity which is automatically taken as the primary key index</a:t>
            </a:r>
            <a:endParaRPr lang="en-IN" dirty="0"/>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SNAPSHOT</a:t>
            </a:r>
            <a:endParaRPr lang="en-IN" dirty="0"/>
          </a:p>
        </p:txBody>
      </p:sp>
      <p:pic>
        <p:nvPicPr>
          <p:cNvPr id="4" name="Content Placeholder 3" descr="TRANSFER_PRODUCT.PNG"/>
          <p:cNvPicPr>
            <a:picLocks noGrp="1" noChangeAspect="1"/>
          </p:cNvPicPr>
          <p:nvPr>
            <p:ph idx="1"/>
          </p:nvPr>
        </p:nvPicPr>
        <p:blipFill>
          <a:blip r:embed="rId2"/>
          <a:stretch>
            <a:fillRect/>
          </a:stretch>
        </p:blipFill>
        <p:spPr>
          <a:xfrm>
            <a:off x="857224" y="2500306"/>
            <a:ext cx="7286676" cy="3643337"/>
          </a:xfrm>
        </p:spPr>
      </p:pic>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FOR A LOOKUP TABLE</a:t>
            </a:r>
            <a:endParaRPr lang="en-IN" dirty="0"/>
          </a:p>
        </p:txBody>
      </p:sp>
      <p:sp>
        <p:nvSpPr>
          <p:cNvPr id="3" name="Content Placeholder 2"/>
          <p:cNvSpPr>
            <a:spLocks noGrp="1"/>
          </p:cNvSpPr>
          <p:nvPr>
            <p:ph idx="1"/>
          </p:nvPr>
        </p:nvSpPr>
        <p:spPr/>
        <p:txBody>
          <a:bodyPr>
            <a:normAutofit lnSpcReduction="10000"/>
          </a:bodyPr>
          <a:lstStyle/>
          <a:p>
            <a:r>
              <a:rPr lang="en-IN" dirty="0" smtClean="0"/>
              <a:t>We do not need the details of employees and customers. We just keep the consolidated data that the store manager needs to see and not for the user.</a:t>
            </a:r>
          </a:p>
          <a:p>
            <a:r>
              <a:rPr lang="en-IN" dirty="0" smtClean="0"/>
              <a:t>We </a:t>
            </a:r>
            <a:r>
              <a:rPr lang="en-IN" dirty="0" smtClean="0"/>
              <a:t>keep the customerid and their corresponding salesid to keep a track one customer has ordered how many items on day to day basis</a:t>
            </a:r>
            <a:r>
              <a:rPr lang="en-IN" dirty="0" smtClean="0"/>
              <a:t>.</a:t>
            </a:r>
            <a:endParaRPr lang="en-IN" dirty="0" smtClean="0"/>
          </a:p>
          <a:p>
            <a:r>
              <a:rPr lang="en-IN" dirty="0" smtClean="0"/>
              <a:t>From lookup table we get the customer details and </a:t>
            </a:r>
            <a:r>
              <a:rPr lang="en-IN" dirty="0" smtClean="0"/>
              <a:t>sales details </a:t>
            </a:r>
            <a:r>
              <a:rPr lang="en-IN" dirty="0" smtClean="0"/>
              <a:t>by joining the ids.</a:t>
            </a:r>
          </a:p>
          <a:p>
            <a:r>
              <a:rPr lang="en-IN" dirty="0" smtClean="0"/>
              <a:t>After that we create the </a:t>
            </a:r>
            <a:r>
              <a:rPr lang="en-IN" b="1" dirty="0" smtClean="0"/>
              <a:t>outbound table </a:t>
            </a:r>
            <a:r>
              <a:rPr lang="en-IN" dirty="0" smtClean="0"/>
              <a:t>which is basically the summary of all transactions in the 24-hour duration. It is basically a data warehouse.</a:t>
            </a:r>
            <a:endParaRPr lang="en-IN" b="1" dirty="0"/>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OUR REFERENCE LOOKUP TABLE</a:t>
            </a:r>
            <a:endParaRPr lang="en-IN" dirty="0"/>
          </a:p>
        </p:txBody>
      </p:sp>
      <p:pic>
        <p:nvPicPr>
          <p:cNvPr id="4" name="Content Placeholder 3" descr="ref_lkp.PNG"/>
          <p:cNvPicPr>
            <a:picLocks noGrp="1" noChangeAspect="1"/>
          </p:cNvPicPr>
          <p:nvPr>
            <p:ph idx="1"/>
          </p:nvPr>
        </p:nvPicPr>
        <p:blipFill>
          <a:blip r:embed="rId2"/>
          <a:stretch>
            <a:fillRect/>
          </a:stretch>
        </p:blipFill>
        <p:spPr>
          <a:xfrm>
            <a:off x="785786" y="2881932"/>
            <a:ext cx="7072361" cy="3547464"/>
          </a:xfrm>
        </p:spPr>
      </p:pic>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TABLES UNDER REFERENCE SCHEMA( CATEGORY)</a:t>
            </a:r>
            <a:endParaRPr lang="en-IN" dirty="0"/>
          </a:p>
        </p:txBody>
      </p:sp>
      <p:pic>
        <p:nvPicPr>
          <p:cNvPr id="4" name="Content Placeholder 3" descr="Capturecate.PNG"/>
          <p:cNvPicPr>
            <a:picLocks noGrp="1" noChangeAspect="1"/>
          </p:cNvPicPr>
          <p:nvPr>
            <p:ph idx="1"/>
          </p:nvPr>
        </p:nvPicPr>
        <p:blipFill>
          <a:blip r:embed="rId2"/>
          <a:stretch>
            <a:fillRect/>
          </a:stretch>
        </p:blipFill>
        <p:spPr>
          <a:xfrm>
            <a:off x="785786" y="2896220"/>
            <a:ext cx="7215237" cy="3533175"/>
          </a:xfrm>
        </p:spPr>
      </p:pic>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TABLES UNDER REFERENCE SCHEMA( </a:t>
            </a:r>
            <a:r>
              <a:rPr lang="en-IN" dirty="0" smtClean="0"/>
              <a:t>CUSTOMER)</a:t>
            </a:r>
            <a:endParaRPr lang="en-IN" dirty="0"/>
          </a:p>
        </p:txBody>
      </p:sp>
      <p:pic>
        <p:nvPicPr>
          <p:cNvPr id="4" name="Content Placeholder 3" descr="Capturecust.PNG"/>
          <p:cNvPicPr>
            <a:picLocks noGrp="1" noChangeAspect="1"/>
          </p:cNvPicPr>
          <p:nvPr>
            <p:ph idx="1"/>
          </p:nvPr>
        </p:nvPicPr>
        <p:blipFill>
          <a:blip r:embed="rId2"/>
          <a:stretch>
            <a:fillRect/>
          </a:stretch>
        </p:blipFill>
        <p:spPr>
          <a:xfrm>
            <a:off x="457200" y="2000240"/>
            <a:ext cx="8229600" cy="4572032"/>
          </a:xfrm>
        </p:spPr>
      </p:pic>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TABLES UNDER REFERENCE SCHEMA( </a:t>
            </a:r>
            <a:r>
              <a:rPr lang="en-IN" dirty="0" smtClean="0"/>
              <a:t>EMPLOYEE)</a:t>
            </a:r>
            <a:endParaRPr lang="en-IN" dirty="0"/>
          </a:p>
        </p:txBody>
      </p:sp>
      <p:pic>
        <p:nvPicPr>
          <p:cNvPr id="4" name="Content Placeholder 3" descr="Captureemp.PNG"/>
          <p:cNvPicPr>
            <a:picLocks noGrp="1" noChangeAspect="1"/>
          </p:cNvPicPr>
          <p:nvPr>
            <p:ph idx="1"/>
          </p:nvPr>
        </p:nvPicPr>
        <p:blipFill>
          <a:blip r:embed="rId2"/>
          <a:stretch>
            <a:fillRect/>
          </a:stretch>
        </p:blipFill>
        <p:spPr>
          <a:xfrm>
            <a:off x="457200" y="2071679"/>
            <a:ext cx="8229600" cy="4500594"/>
          </a:xfrm>
        </p:spPr>
      </p:pic>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TABLES UNDER REFERENCE SCHEMA( </a:t>
            </a:r>
            <a:r>
              <a:rPr lang="en-IN" dirty="0" smtClean="0"/>
              <a:t>PRODUCT)</a:t>
            </a:r>
            <a:endParaRPr lang="en-IN" dirty="0"/>
          </a:p>
        </p:txBody>
      </p:sp>
      <p:pic>
        <p:nvPicPr>
          <p:cNvPr id="4" name="Content Placeholder 3" descr="Captureproduct.PNG"/>
          <p:cNvPicPr>
            <a:picLocks noGrp="1" noChangeAspect="1"/>
          </p:cNvPicPr>
          <p:nvPr>
            <p:ph idx="1"/>
          </p:nvPr>
        </p:nvPicPr>
        <p:blipFill>
          <a:blip r:embed="rId2"/>
          <a:stretch>
            <a:fillRect/>
          </a:stretch>
        </p:blipFill>
        <p:spPr>
          <a:xfrm>
            <a:off x="457200" y="2357430"/>
            <a:ext cx="8229600" cy="4214842"/>
          </a:xfrm>
        </p:spPr>
      </p:pic>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TABLES UNDER REFERENCE SCHEMA( </a:t>
            </a:r>
            <a:r>
              <a:rPr lang="en-IN" dirty="0" smtClean="0"/>
              <a:t>SUPPLIER)</a:t>
            </a:r>
            <a:endParaRPr lang="en-IN" dirty="0"/>
          </a:p>
        </p:txBody>
      </p:sp>
      <p:pic>
        <p:nvPicPr>
          <p:cNvPr id="4" name="Content Placeholder 3" descr="Capturesupp.PNG"/>
          <p:cNvPicPr>
            <a:picLocks noGrp="1" noChangeAspect="1"/>
          </p:cNvPicPr>
          <p:nvPr>
            <p:ph idx="1"/>
          </p:nvPr>
        </p:nvPicPr>
        <p:blipFill>
          <a:blip r:embed="rId2"/>
          <a:stretch>
            <a:fillRect/>
          </a:stretch>
        </p:blipFill>
        <p:spPr>
          <a:xfrm>
            <a:off x="457200" y="2571745"/>
            <a:ext cx="8229600" cy="4000528"/>
          </a:xfrm>
        </p:spPr>
      </p:pic>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OLTP AND OLAP ?</a:t>
            </a:r>
            <a:endParaRPr lang="en-IN" dirty="0"/>
          </a:p>
        </p:txBody>
      </p:sp>
      <p:sp>
        <p:nvSpPr>
          <p:cNvPr id="3" name="Content Placeholder 2"/>
          <p:cNvSpPr>
            <a:spLocks noGrp="1"/>
          </p:cNvSpPr>
          <p:nvPr>
            <p:ph idx="1"/>
          </p:nvPr>
        </p:nvSpPr>
        <p:spPr/>
        <p:txBody>
          <a:bodyPr>
            <a:normAutofit fontScale="92500" lnSpcReduction="10000"/>
          </a:bodyPr>
          <a:lstStyle/>
          <a:p>
            <a:r>
              <a:rPr lang="en-IN" sz="2400" dirty="0" smtClean="0"/>
              <a:t>We can divide IT systems into transactional (OLTP) and analytical (OLAP). In general we can assume that OLTP systems provide source data to data warehouses, whereas OLAP systems help to analyze it. </a:t>
            </a:r>
          </a:p>
          <a:p>
            <a:pPr>
              <a:buNone/>
            </a:pPr>
            <a:endParaRPr lang="en-IN" sz="2400" dirty="0" smtClean="0"/>
          </a:p>
          <a:p>
            <a:r>
              <a:rPr lang="en-IN" sz="2400" b="1" u="sng" dirty="0" smtClean="0"/>
              <a:t>OLTP (On-line Transaction Processing)</a:t>
            </a:r>
            <a:r>
              <a:rPr lang="en-IN" sz="2400" dirty="0" smtClean="0"/>
              <a:t> is characterized by a large number of short on-line transactions (INSERT, UPDATE, DELETE).</a:t>
            </a:r>
          </a:p>
          <a:p>
            <a:r>
              <a:rPr lang="en-IN" sz="2400" dirty="0" smtClean="0"/>
              <a:t/>
            </a:r>
            <a:br>
              <a:rPr lang="en-IN" sz="2400" dirty="0" smtClean="0"/>
            </a:br>
            <a:r>
              <a:rPr lang="en-IN" sz="2400" b="1" u="sng" dirty="0" smtClean="0"/>
              <a:t>OLAP (On-line Analytical Processing)</a:t>
            </a:r>
            <a:r>
              <a:rPr lang="en-IN" sz="2400" dirty="0" smtClean="0"/>
              <a:t> is characterized by relatively low volume of transactions. Queries are often very complex and involve aggregations. </a:t>
            </a:r>
            <a:br>
              <a:rPr lang="en-IN" sz="2400" dirty="0" smtClean="0"/>
            </a:br>
            <a:endParaRPr lang="en-IN" sz="2400" dirty="0"/>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TABLES UNDER REFERENCE SCHEMA( </a:t>
            </a:r>
            <a:r>
              <a:rPr lang="en-IN" dirty="0" smtClean="0"/>
              <a:t>SALES DETAILS)</a:t>
            </a:r>
            <a:endParaRPr lang="en-IN" dirty="0"/>
          </a:p>
        </p:txBody>
      </p:sp>
      <p:pic>
        <p:nvPicPr>
          <p:cNvPr id="4" name="Content Placeholder 3" descr="Capturesalesd.PNG"/>
          <p:cNvPicPr>
            <a:picLocks noGrp="1" noChangeAspect="1"/>
          </p:cNvPicPr>
          <p:nvPr>
            <p:ph idx="1"/>
          </p:nvPr>
        </p:nvPicPr>
        <p:blipFill>
          <a:blip r:embed="rId2"/>
          <a:stretch>
            <a:fillRect/>
          </a:stretch>
        </p:blipFill>
        <p:spPr>
          <a:xfrm>
            <a:off x="500034" y="2986722"/>
            <a:ext cx="7929618" cy="3371236"/>
          </a:xfrm>
        </p:spPr>
      </p:pic>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CREATING THE OUTBOUND SCHEMA</a:t>
            </a:r>
            <a:endParaRPr lang="en-IN" dirty="0"/>
          </a:p>
        </p:txBody>
      </p:sp>
      <p:pic>
        <p:nvPicPr>
          <p:cNvPr id="4" name="Content Placeholder 3" descr="OUTBOUND_SCHEMA.PNG"/>
          <p:cNvPicPr>
            <a:picLocks noGrp="1" noChangeAspect="1"/>
          </p:cNvPicPr>
          <p:nvPr>
            <p:ph idx="1"/>
          </p:nvPr>
        </p:nvPicPr>
        <p:blipFill>
          <a:blip r:embed="rId2"/>
          <a:stretch>
            <a:fillRect/>
          </a:stretch>
        </p:blipFill>
        <p:spPr>
          <a:xfrm>
            <a:off x="0" y="2500306"/>
            <a:ext cx="8501090" cy="3319575"/>
          </a:xfrm>
        </p:spPr>
      </p:pic>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STAGING?</a:t>
            </a: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r>
              <a:rPr lang="en-IN" dirty="0" smtClean="0"/>
              <a:t>A</a:t>
            </a:r>
            <a:r>
              <a:rPr lang="en-IN" dirty="0" smtClean="0"/>
              <a:t> </a:t>
            </a:r>
            <a:r>
              <a:rPr lang="en-IN" b="1" dirty="0" smtClean="0"/>
              <a:t>staging area</a:t>
            </a:r>
            <a:r>
              <a:rPr lang="en-IN" dirty="0" smtClean="0"/>
              <a:t>, or </a:t>
            </a:r>
            <a:r>
              <a:rPr lang="en-IN" b="1" dirty="0" smtClean="0"/>
              <a:t>landing zone</a:t>
            </a:r>
            <a:r>
              <a:rPr lang="en-IN" dirty="0" smtClean="0"/>
              <a:t>, is an intermediate storage area used for data processing during the extract, transform and load (ETL) process. The data staging area sits between the data source(s) and the data target(s), which are often data warehouses, data marts, or other data repositories</a:t>
            </a:r>
            <a:r>
              <a:rPr lang="en-IN" dirty="0" smtClean="0"/>
              <a:t>.</a:t>
            </a:r>
            <a:endParaRPr lang="en-IN" dirty="0"/>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OF STAGING</a:t>
            </a:r>
            <a:endParaRPr lang="en-IN" dirty="0"/>
          </a:p>
        </p:txBody>
      </p:sp>
      <p:sp>
        <p:nvSpPr>
          <p:cNvPr id="3" name="Content Placeholder 2"/>
          <p:cNvSpPr>
            <a:spLocks noGrp="1"/>
          </p:cNvSpPr>
          <p:nvPr>
            <p:ph idx="1"/>
          </p:nvPr>
        </p:nvSpPr>
        <p:spPr/>
        <p:txBody>
          <a:bodyPr>
            <a:normAutofit lnSpcReduction="10000"/>
          </a:bodyPr>
          <a:lstStyle/>
          <a:p>
            <a:r>
              <a:rPr lang="en-IN" sz="2400" dirty="0" smtClean="0"/>
              <a:t>One of the primary functions performed by a staging area is consolidation of data from multiple source systems</a:t>
            </a:r>
            <a:r>
              <a:rPr lang="en-IN" sz="2400" dirty="0" smtClean="0"/>
              <a:t>.</a:t>
            </a:r>
          </a:p>
          <a:p>
            <a:pPr>
              <a:buNone/>
            </a:pPr>
            <a:endParaRPr lang="en-IN" sz="2400" dirty="0" smtClean="0"/>
          </a:p>
          <a:p>
            <a:r>
              <a:rPr lang="en-IN" sz="2400" dirty="0" smtClean="0"/>
              <a:t>The staging area and ETL processes it supports are often designed with a goal of minimizing contention within source systems</a:t>
            </a:r>
            <a:r>
              <a:rPr lang="en-IN" sz="2400" dirty="0" smtClean="0"/>
              <a:t>.</a:t>
            </a:r>
          </a:p>
          <a:p>
            <a:pPr>
              <a:buNone/>
            </a:pPr>
            <a:endParaRPr lang="en-IN" sz="2400" dirty="0" smtClean="0"/>
          </a:p>
          <a:p>
            <a:r>
              <a:rPr lang="en-IN" sz="2400" dirty="0" smtClean="0"/>
              <a:t>Precalculation of aggregates, complex calculations and application of complex business logic may be done in a staging area to support highly responsive service level agreements (SLAs) for summary reporting in target systems.</a:t>
            </a:r>
            <a:endParaRPr lang="en-IN" sz="2400" dirty="0"/>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OUTBOUND TABLE</a:t>
            </a:r>
            <a:endParaRPr lang="en-IN" dirty="0"/>
          </a:p>
        </p:txBody>
      </p:sp>
      <p:pic>
        <p:nvPicPr>
          <p:cNvPr id="4" name="Content Placeholder 3" descr="outbound.PNG"/>
          <p:cNvPicPr>
            <a:picLocks noGrp="1" noChangeAspect="1"/>
          </p:cNvPicPr>
          <p:nvPr>
            <p:ph idx="1"/>
          </p:nvPr>
        </p:nvPicPr>
        <p:blipFill>
          <a:blip r:embed="rId2"/>
          <a:stretch>
            <a:fillRect/>
          </a:stretch>
        </p:blipFill>
        <p:spPr>
          <a:xfrm>
            <a:off x="0" y="1928802"/>
            <a:ext cx="9144000" cy="4429156"/>
          </a:xfrm>
        </p:spPr>
      </p:pic>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000372"/>
            <a:ext cx="8305800" cy="1143000"/>
          </a:xfrm>
        </p:spPr>
        <p:txBody>
          <a:bodyPr>
            <a:noAutofit/>
          </a:bodyPr>
          <a:lstStyle/>
          <a:p>
            <a:r>
              <a:rPr lang="en-IN" sz="5400" b="1" dirty="0" smtClean="0"/>
              <a:t>STAGING INTO OUTBOUND FROM VARIOUS DATA SOURCES IN REFERENCE</a:t>
            </a:r>
            <a:endParaRPr lang="en-IN" sz="5400" b="1" dirty="0"/>
          </a:p>
        </p:txBody>
      </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INSERTING INTO </a:t>
            </a:r>
            <a:r>
              <a:rPr lang="en-IN" dirty="0" smtClean="0"/>
              <a:t>OUTBOUND(STAGING)</a:t>
            </a:r>
            <a:endParaRPr lang="en-IN" dirty="0"/>
          </a:p>
        </p:txBody>
      </p:sp>
      <p:pic>
        <p:nvPicPr>
          <p:cNvPr id="4" name="Content Placeholder 3" descr="OUTBOUND_INSERT.PNG"/>
          <p:cNvPicPr>
            <a:picLocks noGrp="1" noChangeAspect="1"/>
          </p:cNvPicPr>
          <p:nvPr>
            <p:ph idx="1"/>
          </p:nvPr>
        </p:nvPicPr>
        <p:blipFill>
          <a:blip r:embed="rId2"/>
          <a:stretch>
            <a:fillRect/>
          </a:stretch>
        </p:blipFill>
        <p:spPr>
          <a:xfrm>
            <a:off x="428596" y="2714620"/>
            <a:ext cx="8001056" cy="3552237"/>
          </a:xfrm>
        </p:spPr>
      </p:pic>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ANALYSIS FROM THE OUTBOUND</a:t>
            </a:r>
            <a:endParaRPr lang="en-IN" dirty="0"/>
          </a:p>
        </p:txBody>
      </p:sp>
      <p:sp>
        <p:nvSpPr>
          <p:cNvPr id="3" name="Content Placeholder 2"/>
          <p:cNvSpPr>
            <a:spLocks noGrp="1"/>
          </p:cNvSpPr>
          <p:nvPr>
            <p:ph idx="1"/>
          </p:nvPr>
        </p:nvSpPr>
        <p:spPr/>
        <p:txBody>
          <a:bodyPr/>
          <a:lstStyle/>
          <a:p>
            <a:r>
              <a:rPr lang="en-IN" dirty="0" smtClean="0"/>
              <a:t>We use Analytical Functions like :</a:t>
            </a:r>
          </a:p>
          <a:p>
            <a:endParaRPr lang="en-IN" dirty="0" smtClean="0"/>
          </a:p>
          <a:p>
            <a:r>
              <a:rPr lang="en-IN" dirty="0" smtClean="0"/>
              <a:t>SUM()</a:t>
            </a:r>
          </a:p>
          <a:p>
            <a:r>
              <a:rPr lang="en-IN" dirty="0" smtClean="0"/>
              <a:t>MAX()</a:t>
            </a:r>
          </a:p>
          <a:p>
            <a:r>
              <a:rPr lang="en-IN" dirty="0" smtClean="0"/>
              <a:t>AVG()</a:t>
            </a:r>
          </a:p>
          <a:p>
            <a:r>
              <a:rPr lang="en-IN" dirty="0" smtClean="0"/>
              <a:t>COUNT</a:t>
            </a:r>
          </a:p>
          <a:p>
            <a:r>
              <a:rPr lang="en-IN" dirty="0" smtClean="0"/>
              <a:t>DENSE_RANK()</a:t>
            </a:r>
            <a:endParaRPr lang="en-IN" dirty="0"/>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TOTAL PURCHASE OF CUSTOMER (REPORT 1)</a:t>
            </a:r>
            <a:endParaRPr lang="en-IN" dirty="0"/>
          </a:p>
        </p:txBody>
      </p:sp>
      <p:pic>
        <p:nvPicPr>
          <p:cNvPr id="4" name="Content Placeholder 3" descr="REPORT1.PNG"/>
          <p:cNvPicPr>
            <a:picLocks noGrp="1" noChangeAspect="1"/>
          </p:cNvPicPr>
          <p:nvPr>
            <p:ph idx="1"/>
          </p:nvPr>
        </p:nvPicPr>
        <p:blipFill>
          <a:blip r:embed="rId2"/>
          <a:stretch>
            <a:fillRect/>
          </a:stretch>
        </p:blipFill>
        <p:spPr>
          <a:xfrm>
            <a:off x="0" y="1857364"/>
            <a:ext cx="9144000" cy="4572032"/>
          </a:xfrm>
        </p:spPr>
      </p:pic>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4" name="Content Placeholder 3" descr="totalpurchaseofcutomer.PNG"/>
          <p:cNvPicPr>
            <a:picLocks noGrp="1" noChangeAspect="1"/>
          </p:cNvPicPr>
          <p:nvPr>
            <p:ph idx="1"/>
          </p:nvPr>
        </p:nvPicPr>
        <p:blipFill>
          <a:blip r:embed="rId2"/>
          <a:stretch>
            <a:fillRect/>
          </a:stretch>
        </p:blipFill>
        <p:spPr>
          <a:xfrm>
            <a:off x="0" y="2000240"/>
            <a:ext cx="9144000" cy="4857760"/>
          </a:xfrm>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OLTP-OLAP</a:t>
            </a:r>
            <a:endParaRPr lang="en-IN" dirty="0"/>
          </a:p>
        </p:txBody>
      </p:sp>
      <p:sp>
        <p:nvSpPr>
          <p:cNvPr id="3" name="Content Placeholder 2"/>
          <p:cNvSpPr>
            <a:spLocks noGrp="1"/>
          </p:cNvSpPr>
          <p:nvPr>
            <p:ph idx="1"/>
          </p:nvPr>
        </p:nvSpPr>
        <p:spPr/>
        <p:txBody>
          <a:bodyPr/>
          <a:lstStyle/>
          <a:p>
            <a:r>
              <a:rPr lang="en-IN" dirty="0" smtClean="0"/>
              <a:t>In OLTP database there is detailed and current data, and schema used to store transactional databases is the entity model (usually 3NF). </a:t>
            </a:r>
          </a:p>
          <a:p>
            <a:r>
              <a:rPr lang="en-IN" dirty="0" smtClean="0"/>
              <a:t>OLAP applications are widely used by Data Mining techniques. In OLAP database there is aggregated, historical data, stored in multi-dimensional schemas (usually star schema). </a:t>
            </a:r>
          </a:p>
          <a:p>
            <a:endParaRPr lang="en-IN" dirty="0"/>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MAXIMUM PURCHASE(REPORT 2)</a:t>
            </a:r>
            <a:endParaRPr lang="en-IN" dirty="0"/>
          </a:p>
        </p:txBody>
      </p:sp>
      <p:pic>
        <p:nvPicPr>
          <p:cNvPr id="4" name="Content Placeholder 3" descr="REPORT2.PNG"/>
          <p:cNvPicPr>
            <a:picLocks noGrp="1" noChangeAspect="1"/>
          </p:cNvPicPr>
          <p:nvPr>
            <p:ph idx="1"/>
          </p:nvPr>
        </p:nvPicPr>
        <p:blipFill>
          <a:blip r:embed="rId2"/>
          <a:stretch>
            <a:fillRect/>
          </a:stretch>
        </p:blipFill>
        <p:spPr>
          <a:xfrm>
            <a:off x="0" y="1785926"/>
            <a:ext cx="9144000" cy="3929090"/>
          </a:xfrm>
        </p:spPr>
      </p:pic>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4" name="Content Placeholder 3" descr="MAX_PURCHASE.PNG"/>
          <p:cNvPicPr>
            <a:picLocks noGrp="1" noChangeAspect="1"/>
          </p:cNvPicPr>
          <p:nvPr>
            <p:ph idx="1"/>
          </p:nvPr>
        </p:nvPicPr>
        <p:blipFill>
          <a:blip r:embed="rId2"/>
          <a:stretch>
            <a:fillRect/>
          </a:stretch>
        </p:blipFill>
        <p:spPr>
          <a:xfrm>
            <a:off x="714348" y="2143116"/>
            <a:ext cx="8429652" cy="4357718"/>
          </a:xfrm>
        </p:spPr>
      </p:pic>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NUMBER OF VISITS PER CUSTOMER</a:t>
            </a:r>
            <a:endParaRPr lang="en-IN" dirty="0"/>
          </a:p>
        </p:txBody>
      </p:sp>
      <p:pic>
        <p:nvPicPr>
          <p:cNvPr id="4" name="Content Placeholder 3" descr="REPORT3.PNG"/>
          <p:cNvPicPr>
            <a:picLocks noGrp="1" noChangeAspect="1"/>
          </p:cNvPicPr>
          <p:nvPr>
            <p:ph idx="1"/>
          </p:nvPr>
        </p:nvPicPr>
        <p:blipFill>
          <a:blip r:embed="rId2"/>
          <a:stretch>
            <a:fillRect/>
          </a:stretch>
        </p:blipFill>
        <p:spPr>
          <a:xfrm>
            <a:off x="0" y="2214554"/>
            <a:ext cx="9144000" cy="4071967"/>
          </a:xfrm>
        </p:spPr>
      </p:pic>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4" name="Content Placeholder 3" descr="NO_OF_VISITS.PNG"/>
          <p:cNvPicPr>
            <a:picLocks noGrp="1" noChangeAspect="1"/>
          </p:cNvPicPr>
          <p:nvPr>
            <p:ph idx="1"/>
          </p:nvPr>
        </p:nvPicPr>
        <p:blipFill>
          <a:blip r:embed="rId2"/>
          <a:stretch>
            <a:fillRect/>
          </a:stretch>
        </p:blipFill>
        <p:spPr>
          <a:xfrm>
            <a:off x="714349" y="2214554"/>
            <a:ext cx="7215238" cy="4643445"/>
          </a:xfrm>
        </p:spPr>
      </p:pic>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PERFORMANCE OF EMPLOYEE MONTHWISE(Filter by Month)</a:t>
            </a:r>
            <a:endParaRPr lang="en-IN" dirty="0"/>
          </a:p>
        </p:txBody>
      </p:sp>
      <p:pic>
        <p:nvPicPr>
          <p:cNvPr id="4" name="Content Placeholder 3" descr="REPORT4.PNG"/>
          <p:cNvPicPr>
            <a:picLocks noGrp="1" noChangeAspect="1"/>
          </p:cNvPicPr>
          <p:nvPr>
            <p:ph idx="1"/>
          </p:nvPr>
        </p:nvPicPr>
        <p:blipFill>
          <a:blip r:embed="rId3"/>
          <a:stretch>
            <a:fillRect/>
          </a:stretch>
        </p:blipFill>
        <p:spPr>
          <a:xfrm>
            <a:off x="0" y="2071678"/>
            <a:ext cx="9015418" cy="4429156"/>
          </a:xfrm>
        </p:spPr>
      </p:pic>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4" name="Content Placeholder 3" descr="monthwise employee performance.PNG"/>
          <p:cNvPicPr>
            <a:picLocks noGrp="1" noChangeAspect="1"/>
          </p:cNvPicPr>
          <p:nvPr>
            <p:ph idx="1"/>
          </p:nvPr>
        </p:nvPicPr>
        <p:blipFill>
          <a:blip r:embed="rId2"/>
          <a:stretch>
            <a:fillRect/>
          </a:stretch>
        </p:blipFill>
        <p:spPr>
          <a:xfrm>
            <a:off x="0" y="1785927"/>
            <a:ext cx="9144000" cy="5072074"/>
          </a:xfrm>
        </p:spPr>
      </p:pic>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PERFORMANCE OF AN EMPLOYEE YEARWISE(Filter by Year)</a:t>
            </a:r>
            <a:endParaRPr lang="en-IN" dirty="0"/>
          </a:p>
        </p:txBody>
      </p:sp>
      <p:pic>
        <p:nvPicPr>
          <p:cNvPr id="4" name="Content Placeholder 3" descr="REPORT5.PNG"/>
          <p:cNvPicPr>
            <a:picLocks noGrp="1" noChangeAspect="1"/>
          </p:cNvPicPr>
          <p:nvPr>
            <p:ph idx="1"/>
          </p:nvPr>
        </p:nvPicPr>
        <p:blipFill>
          <a:blip r:embed="rId2"/>
          <a:stretch>
            <a:fillRect/>
          </a:stretch>
        </p:blipFill>
        <p:spPr>
          <a:xfrm>
            <a:off x="0" y="2357430"/>
            <a:ext cx="9144000" cy="4286280"/>
          </a:xfrm>
        </p:spPr>
      </p:pic>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4" name="Content Placeholder 3" descr="yearwise employee performance.PNG"/>
          <p:cNvPicPr>
            <a:picLocks noGrp="1" noChangeAspect="1"/>
          </p:cNvPicPr>
          <p:nvPr>
            <p:ph idx="1"/>
          </p:nvPr>
        </p:nvPicPr>
        <p:blipFill>
          <a:blip r:embed="rId2"/>
          <a:stretch>
            <a:fillRect/>
          </a:stretch>
        </p:blipFill>
        <p:spPr>
          <a:xfrm>
            <a:off x="457200" y="2000240"/>
            <a:ext cx="8229600" cy="4643470"/>
          </a:xfrm>
        </p:spPr>
      </p:pic>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AVERAGE UNIT CONSUMED PER PRODUCT</a:t>
            </a:r>
            <a:endParaRPr lang="en-IN" dirty="0"/>
          </a:p>
        </p:txBody>
      </p:sp>
      <p:pic>
        <p:nvPicPr>
          <p:cNvPr id="4" name="Content Placeholder 3" descr="REPORT6.PNG"/>
          <p:cNvPicPr>
            <a:picLocks noGrp="1" noChangeAspect="1"/>
          </p:cNvPicPr>
          <p:nvPr>
            <p:ph idx="1"/>
          </p:nvPr>
        </p:nvPicPr>
        <p:blipFill>
          <a:blip r:embed="rId2"/>
          <a:stretch>
            <a:fillRect/>
          </a:stretch>
        </p:blipFill>
        <p:spPr>
          <a:xfrm>
            <a:off x="0" y="2214553"/>
            <a:ext cx="9144000" cy="3929091"/>
          </a:xfrm>
        </p:spPr>
      </p:pic>
    </p:spTree>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4" name="Content Placeholder 3" descr="averageunitconsumed per product.PNG"/>
          <p:cNvPicPr>
            <a:picLocks noGrp="1" noChangeAspect="1"/>
          </p:cNvPicPr>
          <p:nvPr>
            <p:ph idx="1"/>
          </p:nvPr>
        </p:nvPicPr>
        <p:blipFill>
          <a:blip r:embed="rId2"/>
          <a:stretch>
            <a:fillRect/>
          </a:stretch>
        </p:blipFill>
        <p:spPr>
          <a:xfrm>
            <a:off x="0" y="1857341"/>
            <a:ext cx="9144000" cy="5000659"/>
          </a:xfrm>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SCHEMATIC REPRESENTATION</a:t>
            </a:r>
            <a:endParaRPr lang="en-IN" dirty="0"/>
          </a:p>
        </p:txBody>
      </p:sp>
      <p:pic>
        <p:nvPicPr>
          <p:cNvPr id="4" name="Content Placeholder 3" descr="olap_vs_oltp.jpg"/>
          <p:cNvPicPr>
            <a:picLocks noGrp="1" noChangeAspect="1"/>
          </p:cNvPicPr>
          <p:nvPr>
            <p:ph idx="1"/>
          </p:nvPr>
        </p:nvPicPr>
        <p:blipFill>
          <a:blip r:embed="rId2"/>
          <a:stretch>
            <a:fillRect/>
          </a:stretch>
        </p:blipFill>
        <p:spPr>
          <a:xfrm>
            <a:off x="457200" y="2007899"/>
            <a:ext cx="8229600" cy="4243964"/>
          </a:xfrm>
        </p:spPr>
      </p:pic>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CATEGORYWISE UNIT SOLD IN ALL THE MONTHS (Filter By Category)</a:t>
            </a:r>
            <a:endParaRPr lang="en-IN" dirty="0"/>
          </a:p>
        </p:txBody>
      </p:sp>
      <p:pic>
        <p:nvPicPr>
          <p:cNvPr id="4" name="Content Placeholder 3" descr="REPORT 7.PNG"/>
          <p:cNvPicPr>
            <a:picLocks noGrp="1" noChangeAspect="1"/>
          </p:cNvPicPr>
          <p:nvPr>
            <p:ph idx="1"/>
          </p:nvPr>
        </p:nvPicPr>
        <p:blipFill>
          <a:blip r:embed="rId2"/>
          <a:stretch>
            <a:fillRect/>
          </a:stretch>
        </p:blipFill>
        <p:spPr>
          <a:xfrm>
            <a:off x="357158" y="2143116"/>
            <a:ext cx="8501121" cy="4357718"/>
          </a:xfrm>
        </p:spPr>
      </p:pic>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4" name="Content Placeholder 3" descr="categoryiseunitsold.PNG"/>
          <p:cNvPicPr>
            <a:picLocks noGrp="1" noChangeAspect="1"/>
          </p:cNvPicPr>
          <p:nvPr>
            <p:ph idx="1"/>
          </p:nvPr>
        </p:nvPicPr>
        <p:blipFill>
          <a:blip r:embed="rId2"/>
          <a:stretch>
            <a:fillRect/>
          </a:stretch>
        </p:blipFill>
        <p:spPr>
          <a:xfrm>
            <a:off x="0" y="1928802"/>
            <a:ext cx="9144000" cy="4929198"/>
          </a:xfrm>
        </p:spPr>
      </p:pic>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NUMBER OF ITEMS SOLD PER PRODUCT ID</a:t>
            </a:r>
            <a:endParaRPr lang="en-IN" dirty="0"/>
          </a:p>
        </p:txBody>
      </p:sp>
      <p:pic>
        <p:nvPicPr>
          <p:cNvPr id="4" name="Content Placeholder 3" descr="REPORT 8.PNG"/>
          <p:cNvPicPr>
            <a:picLocks noGrp="1" noChangeAspect="1"/>
          </p:cNvPicPr>
          <p:nvPr>
            <p:ph idx="1"/>
          </p:nvPr>
        </p:nvPicPr>
        <p:blipFill>
          <a:blip r:embed="rId2"/>
          <a:stretch>
            <a:fillRect/>
          </a:stretch>
        </p:blipFill>
        <p:spPr>
          <a:xfrm>
            <a:off x="428596" y="1928802"/>
            <a:ext cx="8286808" cy="4429156"/>
          </a:xfrm>
        </p:spPr>
      </p:pic>
    </p:spTree>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DISPLAYING THE TOP 5(Using TOP Number Query)</a:t>
            </a:r>
            <a:endParaRPr lang="en-IN" dirty="0"/>
          </a:p>
        </p:txBody>
      </p:sp>
      <p:pic>
        <p:nvPicPr>
          <p:cNvPr id="4" name="Content Placeholder 3" descr="max_product_sold.PNG"/>
          <p:cNvPicPr>
            <a:picLocks noGrp="1" noChangeAspect="1"/>
          </p:cNvPicPr>
          <p:nvPr>
            <p:ph idx="1"/>
          </p:nvPr>
        </p:nvPicPr>
        <p:blipFill>
          <a:blip r:embed="rId2"/>
          <a:stretch>
            <a:fillRect/>
          </a:stretch>
        </p:blipFill>
        <p:spPr>
          <a:xfrm>
            <a:off x="428596" y="2143116"/>
            <a:ext cx="8358246" cy="4214841"/>
          </a:xfrm>
        </p:spPr>
      </p:pic>
    </p:spTree>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CUSTOMER DETAILS WITH MORE THAN 10 VISITS (Using HAVING)</a:t>
            </a:r>
            <a:endParaRPr lang="en-IN" dirty="0"/>
          </a:p>
        </p:txBody>
      </p:sp>
      <p:pic>
        <p:nvPicPr>
          <p:cNvPr id="4" name="Content Placeholder 3" descr="MORETHAN10VISITS.PNG"/>
          <p:cNvPicPr>
            <a:picLocks noGrp="1" noChangeAspect="1"/>
          </p:cNvPicPr>
          <p:nvPr>
            <p:ph idx="1"/>
          </p:nvPr>
        </p:nvPicPr>
        <p:blipFill>
          <a:blip r:embed="rId2"/>
          <a:stretch>
            <a:fillRect/>
          </a:stretch>
        </p:blipFill>
        <p:spPr>
          <a:xfrm>
            <a:off x="457200" y="2285993"/>
            <a:ext cx="8229600" cy="4357718"/>
          </a:xfrm>
        </p:spPr>
      </p:pic>
    </p:spTree>
  </p:cSld>
  <p:clrMapOvr>
    <a:masterClrMapping/>
  </p:clrMapOvr>
  <p:transition>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4" name="Content Placeholder 3" descr="morethan10(1).PNG"/>
          <p:cNvPicPr>
            <a:picLocks noGrp="1" noChangeAspect="1"/>
          </p:cNvPicPr>
          <p:nvPr>
            <p:ph idx="1"/>
          </p:nvPr>
        </p:nvPicPr>
        <p:blipFill>
          <a:blip r:embed="rId2"/>
          <a:stretch>
            <a:fillRect/>
          </a:stretch>
        </p:blipFill>
        <p:spPr>
          <a:xfrm>
            <a:off x="457200" y="2000240"/>
            <a:ext cx="8229600" cy="4429156"/>
          </a:xfrm>
        </p:spPr>
      </p:pic>
    </p:spTree>
  </p:cSld>
  <p:clrMapOvr>
    <a:masterClrMapping/>
  </p:clrMapOvr>
  <p:transition>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4" name="Content Placeholder 3" descr="morethan10(2).PNG"/>
          <p:cNvPicPr>
            <a:picLocks noGrp="1" noChangeAspect="1"/>
          </p:cNvPicPr>
          <p:nvPr>
            <p:ph idx="1"/>
          </p:nvPr>
        </p:nvPicPr>
        <p:blipFill>
          <a:blip r:embed="rId2"/>
          <a:stretch>
            <a:fillRect/>
          </a:stretch>
        </p:blipFill>
        <p:spPr>
          <a:xfrm>
            <a:off x="457200" y="2000240"/>
            <a:ext cx="8229600" cy="4714908"/>
          </a:xfrm>
        </p:spPr>
      </p:pic>
    </p:spTree>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ANALYSIS</a:t>
            </a: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endParaRPr lang="en-IN" dirty="0" smtClean="0"/>
          </a:p>
          <a:p>
            <a:r>
              <a:rPr lang="en-IN" dirty="0" smtClean="0"/>
              <a:t>In </a:t>
            </a:r>
            <a:r>
              <a:rPr lang="en-IN" dirty="0" smtClean="0"/>
              <a:t>the context of business intelligence (</a:t>
            </a:r>
            <a:r>
              <a:rPr lang="en-IN" u="sng" dirty="0" smtClean="0"/>
              <a:t>BI</a:t>
            </a:r>
            <a:r>
              <a:rPr lang="en-IN" dirty="0" smtClean="0"/>
              <a:t>), statistical analysis involves collecting and scrutinizing every </a:t>
            </a:r>
            <a:r>
              <a:rPr lang="en-IN" u="sng" dirty="0" smtClean="0"/>
              <a:t>data sample</a:t>
            </a:r>
            <a:r>
              <a:rPr lang="en-IN" dirty="0" smtClean="0"/>
              <a:t> in a set of items from which samples can be drawn. A sample, in statistics, is a representative selection drawn from a total </a:t>
            </a:r>
            <a:r>
              <a:rPr lang="en-IN" u="sng" dirty="0" smtClean="0"/>
              <a:t>population.</a:t>
            </a:r>
          </a:p>
          <a:p>
            <a:endParaRPr lang="en-IN" dirty="0"/>
          </a:p>
        </p:txBody>
      </p:sp>
    </p:spTree>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 OF STATISTICAL ANALYSIS</a:t>
            </a: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r>
              <a:rPr lang="en-IN" dirty="0" smtClean="0"/>
              <a:t>The </a:t>
            </a:r>
            <a:r>
              <a:rPr lang="en-IN" dirty="0" smtClean="0"/>
              <a:t>goal of statistical analysis is to identify trends. A retail business, for example, might use statistical analysis to find patterns in unstructured and semi-structured customer data that can be used to create a more positive customer experience and increase sales. </a:t>
            </a:r>
            <a:endParaRPr lang="en-IN" dirty="0"/>
          </a:p>
        </p:txBody>
      </p:sp>
    </p:spTree>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CORRELATION COEFFICIENT?</a:t>
            </a:r>
            <a:endParaRPr lang="en-IN" dirty="0"/>
          </a:p>
        </p:txBody>
      </p:sp>
      <p:sp>
        <p:nvSpPr>
          <p:cNvPr id="3" name="Content Placeholder 2"/>
          <p:cNvSpPr>
            <a:spLocks noGrp="1"/>
          </p:cNvSpPr>
          <p:nvPr>
            <p:ph idx="1"/>
          </p:nvPr>
        </p:nvSpPr>
        <p:spPr/>
        <p:txBody>
          <a:bodyPr/>
          <a:lstStyle/>
          <a:p>
            <a:endParaRPr lang="en-IN" dirty="0" smtClean="0"/>
          </a:p>
          <a:p>
            <a:r>
              <a:rPr lang="en-IN" dirty="0" smtClean="0"/>
              <a:t>A </a:t>
            </a:r>
            <a:r>
              <a:rPr lang="en-IN" dirty="0" smtClean="0"/>
              <a:t>correlation coefficient is a statistical measure of the degree to which changes to the value of one variable predict change to the value of another. In positively correlated variables, the value increases or decreases in tandem. In negatively correlated variables, the value of one increases as the value of the other decreases.</a:t>
            </a:r>
          </a:p>
          <a:p>
            <a:pPr>
              <a:buNone/>
            </a:pPr>
            <a:r>
              <a:rPr lang="en-IN" dirty="0" smtClean="0"/>
              <a:t/>
            </a:r>
            <a:br>
              <a:rPr lang="en-IN" dirty="0" smtClean="0"/>
            </a:br>
            <a:endParaRPr lang="en-IN"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NORTHWIND OLTP DATABASE</a:t>
            </a:r>
            <a:endParaRPr lang="en-IN" dirty="0"/>
          </a:p>
        </p:txBody>
      </p:sp>
      <p:pic>
        <p:nvPicPr>
          <p:cNvPr id="4" name="Content Placeholder 3"/>
          <p:cNvPicPr>
            <a:picLocks noGrp="1"/>
          </p:cNvPicPr>
          <p:nvPr>
            <p:ph idx="1"/>
          </p:nvPr>
        </p:nvPicPr>
        <p:blipFill>
          <a:blip r:embed="rId2"/>
          <a:stretch>
            <a:fillRect/>
          </a:stretch>
        </p:blipFill>
        <p:spPr>
          <a:xfrm>
            <a:off x="571472" y="1935163"/>
            <a:ext cx="7929618" cy="4922837"/>
          </a:xfrm>
          <a:prstGeom prst="rect">
            <a:avLst/>
          </a:prstGeom>
        </p:spPr>
      </p:pic>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FORMULA FOR CORRELATION COEFFCIENT</a:t>
            </a:r>
            <a:endParaRPr lang="en-IN" dirty="0"/>
          </a:p>
        </p:txBody>
      </p:sp>
      <p:pic>
        <p:nvPicPr>
          <p:cNvPr id="4" name="Content Placeholder 3" descr="CORRFORMULA.PNG"/>
          <p:cNvPicPr>
            <a:picLocks noGrp="1" noChangeAspect="1"/>
          </p:cNvPicPr>
          <p:nvPr>
            <p:ph idx="1"/>
          </p:nvPr>
        </p:nvPicPr>
        <p:blipFill>
          <a:blip r:embed="rId2"/>
          <a:stretch>
            <a:fillRect/>
          </a:stretch>
        </p:blipFill>
        <p:spPr>
          <a:xfrm>
            <a:off x="714348" y="2143116"/>
            <a:ext cx="7429552" cy="4214842"/>
          </a:xfrm>
        </p:spPr>
      </p:pic>
    </p:spTree>
  </p:cSld>
  <p:clrMapOvr>
    <a:masterClrMapping/>
  </p:clrMapOvr>
  <p:transition>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QUERY</a:t>
            </a:r>
            <a:endParaRPr lang="en-IN" dirty="0"/>
          </a:p>
        </p:txBody>
      </p:sp>
      <p:pic>
        <p:nvPicPr>
          <p:cNvPr id="4" name="Content Placeholder 3" descr="STATS.PNG"/>
          <p:cNvPicPr>
            <a:picLocks noGrp="1" noChangeAspect="1"/>
          </p:cNvPicPr>
          <p:nvPr>
            <p:ph idx="1"/>
          </p:nvPr>
        </p:nvPicPr>
        <p:blipFill>
          <a:blip r:embed="rId2"/>
          <a:stretch>
            <a:fillRect/>
          </a:stretch>
        </p:blipFill>
        <p:spPr>
          <a:xfrm>
            <a:off x="0" y="3714752"/>
            <a:ext cx="9144000" cy="2786081"/>
          </a:xfrm>
        </p:spPr>
      </p:pic>
    </p:spTree>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SNAP FROM MS-EXCEL</a:t>
            </a:r>
            <a:endParaRPr lang="en-IN" dirty="0"/>
          </a:p>
        </p:txBody>
      </p:sp>
      <p:pic>
        <p:nvPicPr>
          <p:cNvPr id="4" name="Content Placeholder 3" descr="CORRELATION.PNG"/>
          <p:cNvPicPr>
            <a:picLocks noGrp="1" noChangeAspect="1"/>
          </p:cNvPicPr>
          <p:nvPr>
            <p:ph idx="1"/>
          </p:nvPr>
        </p:nvPicPr>
        <p:blipFill>
          <a:blip r:embed="rId2"/>
          <a:stretch>
            <a:fillRect/>
          </a:stretch>
        </p:blipFill>
        <p:spPr>
          <a:xfrm>
            <a:off x="285720" y="1935163"/>
            <a:ext cx="8501121" cy="4922837"/>
          </a:xfrm>
        </p:spPr>
      </p:pic>
    </p:spTree>
  </p:cSld>
  <p:clrMapOvr>
    <a:masterClrMapping/>
  </p:clrMapOvr>
  <p:transition>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INFERENCE FROM ANALYSIS</a:t>
            </a:r>
            <a:endParaRPr lang="en-IN" dirty="0"/>
          </a:p>
        </p:txBody>
      </p:sp>
      <p:sp>
        <p:nvSpPr>
          <p:cNvPr id="3" name="Content Placeholder 2"/>
          <p:cNvSpPr>
            <a:spLocks noGrp="1"/>
          </p:cNvSpPr>
          <p:nvPr>
            <p:ph idx="1"/>
          </p:nvPr>
        </p:nvSpPr>
        <p:spPr/>
        <p:txBody>
          <a:bodyPr/>
          <a:lstStyle/>
          <a:p>
            <a:r>
              <a:rPr lang="en-IN" dirty="0" smtClean="0"/>
              <a:t>We get the total sales of an employee, both month wise and year wise with respect to the parameter we set. This introduces us to the concept of </a:t>
            </a:r>
            <a:r>
              <a:rPr lang="en-IN" b="1" dirty="0" smtClean="0"/>
              <a:t>Key Performance Indicator.(</a:t>
            </a:r>
            <a:r>
              <a:rPr lang="en-IN" dirty="0" smtClean="0"/>
              <a:t>Rank wise listing the employee name). </a:t>
            </a:r>
          </a:p>
          <a:p>
            <a:r>
              <a:rPr lang="en-IN" dirty="0" smtClean="0"/>
              <a:t>From this analysis the HR can decide whether Rank 1 Employee’s salary should be increased in the coming month/year or not.</a:t>
            </a:r>
          </a:p>
          <a:p>
            <a:pPr>
              <a:buNone/>
            </a:pPr>
            <a:endParaRPr lang="en-IN" dirty="0"/>
          </a:p>
        </p:txBody>
      </p:sp>
    </p:spTree>
  </p:cSld>
  <p:clrMapOvr>
    <a:masterClrMapping/>
  </p:clrMapOvr>
  <p:transition>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INFERENCE</a:t>
            </a:r>
            <a:endParaRPr lang="en-IN" dirty="0"/>
          </a:p>
        </p:txBody>
      </p:sp>
      <p:sp>
        <p:nvSpPr>
          <p:cNvPr id="3" name="Content Placeholder 2"/>
          <p:cNvSpPr>
            <a:spLocks noGrp="1"/>
          </p:cNvSpPr>
          <p:nvPr>
            <p:ph idx="1"/>
          </p:nvPr>
        </p:nvSpPr>
        <p:spPr/>
        <p:txBody>
          <a:bodyPr/>
          <a:lstStyle/>
          <a:p>
            <a:r>
              <a:rPr lang="en-IN" dirty="0" smtClean="0"/>
              <a:t>The Store Manager can decide whether he/she will give special coupons/offers to the customer who has the highest purchase of items.</a:t>
            </a:r>
          </a:p>
          <a:p>
            <a:endParaRPr lang="en-IN" dirty="0" smtClean="0"/>
          </a:p>
          <a:p>
            <a:r>
              <a:rPr lang="en-IN" dirty="0" smtClean="0"/>
              <a:t>The Store can send updates / notifications to the customers who frequently visit the store/ has highest purchase in that store on new stocks.</a:t>
            </a:r>
          </a:p>
          <a:p>
            <a:pPr>
              <a:buNone/>
            </a:pPr>
            <a:endParaRPr lang="en-IN" dirty="0"/>
          </a:p>
        </p:txBody>
      </p:sp>
    </p:spTree>
  </p:cSld>
  <p:clrMapOvr>
    <a:masterClrMapping/>
  </p:clrMapOvr>
  <p:transition>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INFERENCE</a:t>
            </a: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r>
              <a:rPr lang="en-IN" dirty="0" smtClean="0"/>
              <a:t>From the average units consumed per product, the manager can decide which item categories were sold the most. Next time, he/she can bring in more stocks of that category.</a:t>
            </a:r>
          </a:p>
          <a:p>
            <a:endParaRPr lang="en-IN" dirty="0" smtClean="0"/>
          </a:p>
          <a:p>
            <a:r>
              <a:rPr lang="en-IN" dirty="0" smtClean="0"/>
              <a:t>Similarly, many such references can be drawn for decision-making.</a:t>
            </a:r>
            <a:endParaRPr lang="en-IN" dirty="0"/>
          </a:p>
        </p:txBody>
      </p:sp>
    </p:spTree>
  </p:cSld>
  <p:clrMapOvr>
    <a:masterClrMapping/>
  </p:clrMapOvr>
  <p:transition>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MY LEARNING EXPERIENCE:</a:t>
            </a:r>
            <a:endParaRPr lang="en-IN" dirty="0"/>
          </a:p>
        </p:txBody>
      </p:sp>
      <p:sp>
        <p:nvSpPr>
          <p:cNvPr id="3" name="Content Placeholder 2"/>
          <p:cNvSpPr>
            <a:spLocks noGrp="1"/>
          </p:cNvSpPr>
          <p:nvPr>
            <p:ph idx="1"/>
          </p:nvPr>
        </p:nvSpPr>
        <p:spPr/>
        <p:txBody>
          <a:bodyPr/>
          <a:lstStyle/>
          <a:p>
            <a:r>
              <a:rPr lang="en-IN" dirty="0" smtClean="0"/>
              <a:t>Knowledge of OLTP And OLAP and the basic differences between them</a:t>
            </a:r>
          </a:p>
          <a:p>
            <a:r>
              <a:rPr lang="en-IN" dirty="0" smtClean="0"/>
              <a:t>Implementation of dimensional models, query processing and  analysing.</a:t>
            </a:r>
          </a:p>
          <a:p>
            <a:r>
              <a:rPr lang="en-IN" dirty="0" smtClean="0"/>
              <a:t>Concept of Common Table Expression</a:t>
            </a:r>
          </a:p>
          <a:p>
            <a:r>
              <a:rPr lang="en-IN" dirty="0" smtClean="0"/>
              <a:t>Analysis eventually leads to an understanding of how the business is running and what should be done for its improvement</a:t>
            </a:r>
          </a:p>
          <a:p>
            <a:r>
              <a:rPr lang="en-IN" dirty="0" smtClean="0"/>
              <a:t>Introduction to statistical analysis for forecasting</a:t>
            </a:r>
            <a:endParaRPr lang="en-IN" dirty="0"/>
          </a:p>
        </p:txBody>
      </p:sp>
    </p:spTree>
  </p:cSld>
  <p:clrMapOvr>
    <a:masterClrMapping/>
  </p:clrMapOvr>
  <p:transition>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THANK YOU</a:t>
            </a:r>
            <a:endParaRPr lang="en-IN" dirty="0"/>
          </a:p>
        </p:txBody>
      </p:sp>
      <p:sp>
        <p:nvSpPr>
          <p:cNvPr id="3" name="Text Placeholder 2"/>
          <p:cNvSpPr>
            <a:spLocks noGrp="1"/>
          </p:cNvSpPr>
          <p:nvPr>
            <p:ph type="body" idx="1"/>
          </p:nvPr>
        </p:nvSpPr>
        <p:spPr>
          <a:xfrm>
            <a:off x="571472" y="4000504"/>
            <a:ext cx="7772400" cy="1509712"/>
          </a:xfrm>
        </p:spPr>
        <p:txBody>
          <a:bodyPr/>
          <a:lstStyle/>
          <a:p>
            <a:pPr algn="r"/>
            <a:r>
              <a:rPr lang="en-IN" dirty="0" smtClean="0"/>
              <a:t>ANUBHAV  JANA</a:t>
            </a:r>
            <a:endParaRPr lang="en-IN" dirty="0"/>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NORTHWIND DATAMART(DIMENSIONAL MODEL)</a:t>
            </a:r>
            <a:endParaRPr lang="en-IN" dirty="0"/>
          </a:p>
        </p:txBody>
      </p:sp>
      <p:pic>
        <p:nvPicPr>
          <p:cNvPr id="4" name="Content Placeholder 3"/>
          <p:cNvPicPr>
            <a:picLocks noGrp="1"/>
          </p:cNvPicPr>
          <p:nvPr>
            <p:ph idx="1"/>
          </p:nvPr>
        </p:nvPicPr>
        <p:blipFill>
          <a:blip r:embed="rId2"/>
          <a:stretch>
            <a:fillRect/>
          </a:stretch>
        </p:blipFill>
        <p:spPr>
          <a:xfrm>
            <a:off x="0" y="1857364"/>
            <a:ext cx="9144000" cy="5000636"/>
          </a:xfrm>
          <a:prstGeom prst="rect">
            <a:avLst/>
          </a:prstGeom>
        </p:spPr>
      </p:pic>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CREATING A SCHEMA AND TABLE</a:t>
            </a:r>
            <a:endParaRPr lang="en-IN" dirty="0"/>
          </a:p>
        </p:txBody>
      </p:sp>
      <p:sp>
        <p:nvSpPr>
          <p:cNvPr id="5" name="Content Placeholder 4"/>
          <p:cNvSpPr>
            <a:spLocks noGrp="1"/>
          </p:cNvSpPr>
          <p:nvPr>
            <p:ph idx="1"/>
          </p:nvPr>
        </p:nvSpPr>
        <p:spPr/>
        <p:txBody>
          <a:bodyPr>
            <a:normAutofit fontScale="92500" lnSpcReduction="10000"/>
          </a:bodyPr>
          <a:lstStyle/>
          <a:p>
            <a:r>
              <a:rPr lang="en-IN" dirty="0" smtClean="0"/>
              <a:t>CREATE SCHEMA REF</a:t>
            </a:r>
          </a:p>
          <a:p>
            <a:r>
              <a:rPr lang="en-IN" dirty="0" smtClean="0"/>
              <a:t>GO;</a:t>
            </a:r>
          </a:p>
          <a:p>
            <a:endParaRPr lang="en-IN" dirty="0" smtClean="0"/>
          </a:p>
          <a:p>
            <a:r>
              <a:rPr lang="en-IN" dirty="0" smtClean="0"/>
              <a:t>CREATE TABLE REF.DIM_CUSTOMER(CUSTOMERID NCHAR(5) </a:t>
            </a:r>
            <a:r>
              <a:rPr lang="en-IN" b="1" dirty="0" smtClean="0"/>
              <a:t>CONSTRAINT </a:t>
            </a:r>
            <a:r>
              <a:rPr lang="en-IN" b="1" dirty="0" err="1" smtClean="0"/>
              <a:t>pk_cid</a:t>
            </a:r>
            <a:r>
              <a:rPr lang="en-IN" b="1" dirty="0" smtClean="0"/>
              <a:t> PRIMARY KEY </a:t>
            </a:r>
            <a:r>
              <a:rPr lang="en-IN" dirty="0" smtClean="0"/>
              <a:t>NOT NULL,COMPANYNAME NVARCHAR(40) NOT NULL,CONTACTNAME NVARCHAR(30),CONTACTTITLE NVARCHAR(30),ADDRESS NVARCHAR(60),CITY NVARCHAR(15),REGION NVARCHAR(15),POSTALCODE NVARCHAR(10),COUNTRY NVARCHAR(15),PHONE  NVARCHAR(24),FAX NVARCHAR(24),CUSTOMERKEY INT  NOT NULL)</a:t>
            </a:r>
            <a:endParaRPr lang="en-IN"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SNAP FROM MANAGEMENT STUDIO</a:t>
            </a:r>
            <a:endParaRPr lang="en-IN" b="1" dirty="0"/>
          </a:p>
        </p:txBody>
      </p:sp>
      <p:pic>
        <p:nvPicPr>
          <p:cNvPr id="4" name="Content Placeholder 3" descr="REFSCHEMA.PNG"/>
          <p:cNvPicPr>
            <a:picLocks noGrp="1" noChangeAspect="1"/>
          </p:cNvPicPr>
          <p:nvPr>
            <p:ph idx="1"/>
          </p:nvPr>
        </p:nvPicPr>
        <p:blipFill>
          <a:blip r:embed="rId2"/>
          <a:stretch>
            <a:fillRect/>
          </a:stretch>
        </p:blipFill>
        <p:spPr>
          <a:xfrm>
            <a:off x="0" y="2000240"/>
            <a:ext cx="9144000" cy="4357718"/>
          </a:xfrm>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714</TotalTime>
  <Words>998</Words>
  <Application>Microsoft Office PowerPoint</Application>
  <PresentationFormat>On-screen Show (4:3)</PresentationFormat>
  <Paragraphs>194</Paragraphs>
  <Slides>67</Slides>
  <Notes>1</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Flow</vt:lpstr>
      <vt:lpstr>DATA ANALYTICS USING SQL SERVER</vt:lpstr>
      <vt:lpstr>INTRODUCTION TO DATA WAREHOUSE DEVELOPMENT</vt:lpstr>
      <vt:lpstr>WHAT IS OLTP AND OLAP ?</vt:lpstr>
      <vt:lpstr>OLTP-OLAP</vt:lpstr>
      <vt:lpstr>SCHEMATIC REPRESENTATION</vt:lpstr>
      <vt:lpstr>NORTHWIND OLTP DATABASE</vt:lpstr>
      <vt:lpstr>NORTHWIND DATAMART(DIMENSIONAL MODEL)</vt:lpstr>
      <vt:lpstr>CREATING A SCHEMA AND TABLE</vt:lpstr>
      <vt:lpstr>SNAP FROM MANAGEMENT STUDIO</vt:lpstr>
      <vt:lpstr>ADDING PRIMARY AND FOREIGN KEY</vt:lpstr>
      <vt:lpstr>FOREIGN KEY CONSTRAINT</vt:lpstr>
      <vt:lpstr>PRIMARY AND FOREIGN KEY</vt:lpstr>
      <vt:lpstr>GENERATED SCRIPT </vt:lpstr>
      <vt:lpstr>SCRIPT</vt:lpstr>
      <vt:lpstr>COMMON TABLE EXPRESSION(CTE)</vt:lpstr>
      <vt:lpstr>SYNTAX OF CTE</vt:lpstr>
      <vt:lpstr>IMPLEMENTING CTE</vt:lpstr>
      <vt:lpstr>INSERTING DATES USING CTE</vt:lpstr>
      <vt:lpstr>DISPLAYING THE CTE RESULT</vt:lpstr>
      <vt:lpstr>CREATING THE MART SCHEMA </vt:lpstr>
      <vt:lpstr>TRANSFERING FROM ONE TABLE TO THE OTHER</vt:lpstr>
      <vt:lpstr>SNAPSHOT</vt:lpstr>
      <vt:lpstr>NEED FOR A LOOKUP TABLE</vt:lpstr>
      <vt:lpstr>OUR REFERENCE LOOKUP TABLE</vt:lpstr>
      <vt:lpstr>TABLES UNDER REFERENCE SCHEMA( CATEGORY)</vt:lpstr>
      <vt:lpstr>TABLES UNDER REFERENCE SCHEMA( CUSTOMER)</vt:lpstr>
      <vt:lpstr>TABLES UNDER REFERENCE SCHEMA( EMPLOYEE)</vt:lpstr>
      <vt:lpstr>TABLES UNDER REFERENCE SCHEMA( PRODUCT)</vt:lpstr>
      <vt:lpstr>TABLES UNDER REFERENCE SCHEMA( SUPPLIER)</vt:lpstr>
      <vt:lpstr>TABLES UNDER REFERENCE SCHEMA( SALES DETAILS)</vt:lpstr>
      <vt:lpstr>CREATING THE OUTBOUND SCHEMA</vt:lpstr>
      <vt:lpstr>WHAT IS STAGING?</vt:lpstr>
      <vt:lpstr>FUNCTIONS OF STAGING</vt:lpstr>
      <vt:lpstr>OUTBOUND TABLE</vt:lpstr>
      <vt:lpstr>STAGING INTO OUTBOUND FROM VARIOUS DATA SOURCES IN REFERENCE</vt:lpstr>
      <vt:lpstr>INSERTING INTO OUTBOUND(STAGING)</vt:lpstr>
      <vt:lpstr>ANALYSIS FROM THE OUTBOUND</vt:lpstr>
      <vt:lpstr>TOTAL PURCHASE OF CUSTOMER (REPORT 1)</vt:lpstr>
      <vt:lpstr>RESULT</vt:lpstr>
      <vt:lpstr>MAXIMUM PURCHASE(REPORT 2)</vt:lpstr>
      <vt:lpstr>RESULT</vt:lpstr>
      <vt:lpstr>NUMBER OF VISITS PER CUSTOMER</vt:lpstr>
      <vt:lpstr>RESULT</vt:lpstr>
      <vt:lpstr>PERFORMANCE OF EMPLOYEE MONTHWISE(Filter by Month)</vt:lpstr>
      <vt:lpstr>RESULT</vt:lpstr>
      <vt:lpstr>PERFORMANCE OF AN EMPLOYEE YEARWISE(Filter by Year)</vt:lpstr>
      <vt:lpstr>RESULT</vt:lpstr>
      <vt:lpstr>AVERAGE UNIT CONSUMED PER PRODUCT</vt:lpstr>
      <vt:lpstr>RESULT</vt:lpstr>
      <vt:lpstr>CATEGORYWISE UNIT SOLD IN ALL THE MONTHS (Filter By Category)</vt:lpstr>
      <vt:lpstr>RESULT</vt:lpstr>
      <vt:lpstr>NUMBER OF ITEMS SOLD PER PRODUCT ID</vt:lpstr>
      <vt:lpstr>DISPLAYING THE TOP 5(Using TOP Number Query)</vt:lpstr>
      <vt:lpstr>CUSTOMER DETAILS WITH MORE THAN 10 VISITS (Using HAVING)</vt:lpstr>
      <vt:lpstr>RESULT</vt:lpstr>
      <vt:lpstr>RESULT</vt:lpstr>
      <vt:lpstr>STATISTICAL ANALYSIS</vt:lpstr>
      <vt:lpstr>GOAL OF STATISTICAL ANALYSIS</vt:lpstr>
      <vt:lpstr>WHAT IS CORRELATION COEFFICIENT?</vt:lpstr>
      <vt:lpstr>FORMULA FOR CORRELATION COEFFCIENT</vt:lpstr>
      <vt:lpstr>SQL QUERY</vt:lpstr>
      <vt:lpstr>SNAP FROM MS-EXCEL</vt:lpstr>
      <vt:lpstr>INFERENCE FROM ANALYSIS</vt:lpstr>
      <vt:lpstr>INFERENCE</vt:lpstr>
      <vt:lpstr>INFERENCE</vt:lpstr>
      <vt:lpstr>MY LEARNING EXPERIENCE:</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ANUBHAV</dc:creator>
  <cp:lastModifiedBy>ANUBHAV</cp:lastModifiedBy>
  <cp:revision>37</cp:revision>
  <dcterms:created xsi:type="dcterms:W3CDTF">2018-05-31T16:22:14Z</dcterms:created>
  <dcterms:modified xsi:type="dcterms:W3CDTF">2018-06-01T06:17:26Z</dcterms:modified>
</cp:coreProperties>
</file>