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8" r:id="rId6"/>
    <p:sldId id="259" r:id="rId7"/>
    <p:sldId id="261" r:id="rId8"/>
    <p:sldId id="262" r:id="rId9"/>
    <p:sldId id="263" r:id="rId10"/>
    <p:sldId id="264" r:id="rId11"/>
    <p:sldId id="266" r:id="rId12"/>
    <p:sldId id="268" r:id="rId13"/>
    <p:sldId id="274" r:id="rId14"/>
    <p:sldId id="27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160" cy="2481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729360" y="1318680"/>
            <a:ext cx="7688160" cy="2481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29360" y="1318680"/>
            <a:ext cx="7688160" cy="2481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160" cy="2481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160" cy="5349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DEE"/>
        </a:solidFill>
        <a:effectLst/>
      </p:bgPr>
    </p:bg>
    <p:spTree>
      <p:nvGrpSpPr>
        <p:cNvPr id="1" name=""/>
        <p:cNvGrpSpPr/>
        <p:nvPr/>
      </p:nvGrpSpPr>
      <p:grpSpPr>
        <a:xfrm>
          <a:off x="0" y="0"/>
          <a:ext cx="0" cy="0"/>
          <a:chOff x="0" y="0"/>
          <a:chExt cx="0" cy="0"/>
        </a:xfrm>
      </p:grpSpPr>
      <p:sp>
        <p:nvSpPr>
          <p:cNvPr id="7" name="CustomShape 1"/>
          <p:cNvSpPr/>
          <p:nvPr/>
        </p:nvSpPr>
        <p:spPr>
          <a:xfrm>
            <a:off x="0" y="0"/>
            <a:ext cx="9143640" cy="487440"/>
          </a:xfrm>
          <a:prstGeom prst="rect">
            <a:avLst/>
          </a:prstGeom>
          <a:solidFill>
            <a:schemeClr val="lt1"/>
          </a:solidFill>
          <a:ln>
            <a:noFill/>
          </a:ln>
        </p:spPr>
        <p:style>
          <a:lnRef idx="0">
            <a:scrgbClr r="0" g="0" b="0"/>
          </a:lnRef>
          <a:fillRef idx="0">
            <a:scrgbClr r="0" g="0" b="0"/>
          </a:fillRef>
          <a:effectRef idx="0">
            <a:scrgbClr r="0" g="0" b="0"/>
          </a:effectRef>
          <a:fontRef idx="minor"/>
        </p:style>
      </p:sp>
      <p:grpSp>
        <p:nvGrpSpPr>
          <p:cNvPr id="8"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noAutofit/>
          </a:bodyPr>
          <a:lstStyle/>
          <a:p>
            <a:pPr algn="ctr"/>
            <a:r>
              <a:rPr lang="en-US" sz="4200" b="0" strike="noStrike" spc="-1">
                <a:solidFill>
                  <a:srgbClr val="000000"/>
                </a:solidFill>
                <a:latin typeface="Arial"/>
              </a:rPr>
              <a:t>Click to edit the title text format</a:t>
            </a: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noAutofit/>
          </a:bodyPr>
          <a:lstStyle/>
          <a:p>
            <a:pPr algn="r">
              <a:lnSpc>
                <a:spcPct val="100000"/>
              </a:lnSpc>
              <a:tabLst>
                <a:tab pos="0" algn="l"/>
              </a:tabLst>
            </a:pPr>
            <a:fld id="{9DC6C30F-2DF8-40B5-9DAF-FEF07B88F994}" type="slidenum">
              <a:rPr lang="en" sz="1000" b="0" strike="noStrike" spc="-1">
                <a:solidFill>
                  <a:srgbClr val="595959"/>
                </a:solidFill>
                <a:latin typeface="Lato"/>
                <a:ea typeface="Lato"/>
              </a:rPr>
              <a:t>‹#›</a:t>
            </a:fld>
            <a:endParaRPr lang="en-US" sz="1000" b="0" strike="noStrike" spc="-1">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scrgbClr r="0" g="0" b="0"/>
          </a:lnRef>
          <a:fillRef idx="0">
            <a:scrgbClr r="0" g="0" b="0"/>
          </a:fillRef>
          <a:effectRef idx="0">
            <a:scrgbClr r="0" g="0" b="0"/>
          </a:effectRef>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noAutofit/>
          </a:bodyPr>
          <a:lstStyle/>
          <a:p>
            <a:pPr algn="ctr"/>
            <a:r>
              <a:rPr lang="en-US" sz="2600" b="0" strike="noStrike" spc="-1">
                <a:solidFill>
                  <a:srgbClr val="000000"/>
                </a:solidFill>
                <a:latin typeface="Arial"/>
              </a:rPr>
              <a:t>Click to edit the title text format</a:t>
            </a:r>
          </a:p>
        </p:txBody>
      </p:sp>
      <p:sp>
        <p:nvSpPr>
          <p:cNvPr id="48" name="PlaceHolder 6"/>
          <p:cNvSpPr>
            <a:spLocks noGrp="1"/>
          </p:cNvSpPr>
          <p:nvPr>
            <p:ph type="body"/>
          </p:nvPr>
        </p:nvSpPr>
        <p:spPr>
          <a:xfrm>
            <a:off x="729360" y="2079000"/>
            <a:ext cx="7688520" cy="226080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US" sz="13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3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3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3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3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3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300" b="0" strike="noStrike" spc="-1">
                <a:solidFill>
                  <a:srgbClr val="000000"/>
                </a:solidFill>
                <a:latin typeface="Arial"/>
              </a:rPr>
              <a:t>Seventh Outline Level</a:t>
            </a: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noAutofit/>
          </a:bodyPr>
          <a:lstStyle/>
          <a:p>
            <a:pPr algn="r">
              <a:lnSpc>
                <a:spcPct val="100000"/>
              </a:lnSpc>
              <a:tabLst>
                <a:tab pos="0" algn="l"/>
              </a:tabLst>
            </a:pPr>
            <a:fld id="{EE3C1342-6661-43AC-96FA-1F14F1811EFF}" type="slidenum">
              <a:rPr lang="en" sz="1000" b="0" strike="noStrike" spc="-1">
                <a:solidFill>
                  <a:srgbClr val="595959"/>
                </a:solidFill>
                <a:latin typeface="Lato"/>
                <a:ea typeface="Lato"/>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PlaceHolder 1"/>
          <p:cNvSpPr>
            <a:spLocks noGrp="1"/>
          </p:cNvSpPr>
          <p:nvPr>
            <p:ph type="sldNum"/>
          </p:nvPr>
        </p:nvSpPr>
        <p:spPr>
          <a:xfrm>
            <a:off x="8536320" y="4749840"/>
            <a:ext cx="548280" cy="393120"/>
          </a:xfrm>
          <a:prstGeom prst="rect">
            <a:avLst/>
          </a:prstGeom>
        </p:spPr>
        <p:txBody>
          <a:bodyPr tIns="91440" bIns="91440" anchor="ctr">
            <a:noAutofit/>
          </a:bodyPr>
          <a:lstStyle/>
          <a:p>
            <a:pPr algn="r">
              <a:lnSpc>
                <a:spcPct val="100000"/>
              </a:lnSpc>
              <a:tabLst>
                <a:tab pos="0" algn="l"/>
              </a:tabLst>
            </a:pPr>
            <a:fld id="{39ED7CB3-C0C3-4810-A048-D5C97B1A30D4}" type="slidenum">
              <a:rPr lang="en" sz="1000" b="0" strike="noStrike" spc="-1">
                <a:solidFill>
                  <a:srgbClr val="595959"/>
                </a:solidFill>
                <a:latin typeface="Lato"/>
                <a:ea typeface="Lato"/>
              </a:rPr>
              <a:t>‹#›</a:t>
            </a:fld>
            <a:endParaRPr lang="en-US" sz="1000" b="0" strike="noStrike" spc="-1">
              <a:latin typeface="Times New Roman"/>
            </a:endParaRPr>
          </a:p>
        </p:txBody>
      </p:sp>
      <p:sp>
        <p:nvSpPr>
          <p:cNvPr id="87" name="PlaceHolder 2"/>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88"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CustomShape 1"/>
          <p:cNvSpPr/>
          <p:nvPr/>
        </p:nvSpPr>
        <p:spPr>
          <a:xfrm>
            <a:off x="0" y="0"/>
            <a:ext cx="9143640" cy="487440"/>
          </a:xfrm>
          <a:prstGeom prst="rect">
            <a:avLst/>
          </a:prstGeom>
          <a:solidFill>
            <a:schemeClr val="lt2"/>
          </a:solidFill>
          <a:ln>
            <a:noFill/>
          </a:ln>
        </p:spPr>
        <p:style>
          <a:lnRef idx="0">
            <a:scrgbClr r="0" g="0" b="0"/>
          </a:lnRef>
          <a:fillRef idx="0">
            <a:scrgbClr r="0" g="0" b="0"/>
          </a:fillRef>
          <a:effectRef idx="0">
            <a:scrgbClr r="0" g="0" b="0"/>
          </a:effectRef>
          <a:fontRef idx="minor"/>
        </p:style>
      </p:sp>
      <p:grpSp>
        <p:nvGrpSpPr>
          <p:cNvPr id="126" name="Group 2"/>
          <p:cNvGrpSpPr/>
          <p:nvPr/>
        </p:nvGrpSpPr>
        <p:grpSpPr>
          <a:xfrm>
            <a:off x="830520" y="1191600"/>
            <a:ext cx="745200" cy="45360"/>
            <a:chOff x="830520" y="1191600"/>
            <a:chExt cx="745200" cy="45360"/>
          </a:xfrm>
        </p:grpSpPr>
        <p:sp>
          <p:nvSpPr>
            <p:cNvPr id="127" name="CustomShape 3"/>
            <p:cNvSpPr/>
            <p:nvPr/>
          </p:nvSpPr>
          <p:spPr>
            <a:xfrm rot="16200000">
              <a:off x="1366560" y="1027800"/>
              <a:ext cx="45360" cy="37260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128" name="CustomShape 4"/>
            <p:cNvSpPr/>
            <p:nvPr/>
          </p:nvSpPr>
          <p:spPr>
            <a:xfrm rot="16200000">
              <a:off x="995400" y="1026360"/>
              <a:ext cx="45360" cy="37548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129" name="PlaceHolder 5"/>
          <p:cNvSpPr>
            <a:spLocks noGrp="1"/>
          </p:cNvSpPr>
          <p:nvPr>
            <p:ph type="title"/>
          </p:nvPr>
        </p:nvSpPr>
        <p:spPr>
          <a:xfrm>
            <a:off x="729360" y="1318680"/>
            <a:ext cx="7688160" cy="534960"/>
          </a:xfrm>
          <a:prstGeom prst="rect">
            <a:avLst/>
          </a:prstGeom>
        </p:spPr>
        <p:txBody>
          <a:bodyPr tIns="91440" bIns="91440">
            <a:noAutofit/>
          </a:bodyPr>
          <a:lstStyle/>
          <a:p>
            <a:pPr algn="ctr"/>
            <a:r>
              <a:rPr lang="en-US" sz="2600" b="0" strike="noStrike" spc="-1">
                <a:solidFill>
                  <a:srgbClr val="000000"/>
                </a:solidFill>
                <a:latin typeface="Arial"/>
              </a:rPr>
              <a:t>Click to edit the title text format</a:t>
            </a:r>
          </a:p>
        </p:txBody>
      </p:sp>
      <p:sp>
        <p:nvSpPr>
          <p:cNvPr id="130" name="PlaceHolder 6"/>
          <p:cNvSpPr>
            <a:spLocks noGrp="1"/>
          </p:cNvSpPr>
          <p:nvPr>
            <p:ph type="sldNum"/>
          </p:nvPr>
        </p:nvSpPr>
        <p:spPr>
          <a:xfrm>
            <a:off x="8536320" y="4749840"/>
            <a:ext cx="548280" cy="393120"/>
          </a:xfrm>
          <a:prstGeom prst="rect">
            <a:avLst/>
          </a:prstGeom>
        </p:spPr>
        <p:txBody>
          <a:bodyPr tIns="91440" bIns="91440" anchor="ctr">
            <a:noAutofit/>
          </a:bodyPr>
          <a:lstStyle/>
          <a:p>
            <a:pPr algn="r">
              <a:lnSpc>
                <a:spcPct val="100000"/>
              </a:lnSpc>
              <a:tabLst>
                <a:tab pos="0" algn="l"/>
              </a:tabLst>
            </a:pPr>
            <a:fld id="{038701B9-BF3F-4179-B6EB-0C194C794910}" type="slidenum">
              <a:rPr lang="en" sz="1000" b="0" strike="noStrike" spc="-1">
                <a:solidFill>
                  <a:srgbClr val="595959"/>
                </a:solidFill>
                <a:latin typeface="Lato"/>
                <a:ea typeface="Lato"/>
              </a:rPr>
              <a:t>‹#›</a:t>
            </a:fld>
            <a:endParaRPr lang="en-US" sz="1000" b="0" strike="noStrike" spc="-1">
              <a:latin typeface="Times New Roman"/>
            </a:endParaRPr>
          </a:p>
        </p:txBody>
      </p:sp>
      <p:sp>
        <p:nvSpPr>
          <p:cNvPr id="131"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729720" y="1739520"/>
            <a:ext cx="6675120" cy="10789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1A1A1A"/>
                </a:solidFill>
                <a:latin typeface="Raleway"/>
                <a:ea typeface="Raleway"/>
              </a:rPr>
              <a:t>Automated Classroom Attendance System Using Face Recognition</a:t>
            </a:r>
            <a:br/>
            <a:endParaRPr lang="en-US" sz="3000" b="0" strike="noStrike" spc="-1">
              <a:solidFill>
                <a:srgbClr val="000000"/>
              </a:solidFill>
              <a:latin typeface="Arial"/>
            </a:endParaRPr>
          </a:p>
        </p:txBody>
      </p:sp>
      <p:sp>
        <p:nvSpPr>
          <p:cNvPr id="169" name="CustomShape 2"/>
          <p:cNvSpPr/>
          <p:nvPr/>
        </p:nvSpPr>
        <p:spPr>
          <a:xfrm>
            <a:off x="729720" y="3401640"/>
            <a:ext cx="3787560" cy="540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800" b="1" strike="noStrike" spc="-1" dirty="0">
                <a:solidFill>
                  <a:srgbClr val="595959"/>
                </a:solidFill>
                <a:latin typeface="Lato"/>
                <a:ea typeface="Lato"/>
              </a:rPr>
              <a:t>By Anubhav Lal</a:t>
            </a:r>
            <a:endParaRPr lang="en-US" sz="18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Conclusion</a:t>
            </a:r>
            <a:endParaRPr lang="en-US" sz="2600" b="0" strike="noStrike" spc="-1">
              <a:solidFill>
                <a:srgbClr val="000000"/>
              </a:solidFill>
              <a:latin typeface="Arial"/>
            </a:endParaRPr>
          </a:p>
        </p:txBody>
      </p:sp>
      <p:sp>
        <p:nvSpPr>
          <p:cNvPr id="221" name="TextShape 2"/>
          <p:cNvSpPr txBox="1"/>
          <p:nvPr/>
        </p:nvSpPr>
        <p:spPr>
          <a:xfrm>
            <a:off x="729360" y="2079000"/>
            <a:ext cx="7688520" cy="226080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To  conclude,  An automated classroom attendance system can save time, increase the productivity of teachers, increase student’s punctuality, and also generate attendance reports and its analysis result easily. And Unlike fingerprinted based attendance system,  a face recognition based attendance  system doesn’t it required a direct human or students’ interactions with the system to mark attendance</a:t>
            </a:r>
            <a:endParaRPr lang="en-US" sz="1300" b="0" strike="noStrike" spc="-1">
              <a:solidFill>
                <a:srgbClr val="000000"/>
              </a:solidFill>
              <a:latin typeface="Arial"/>
            </a:endParaRPr>
          </a:p>
          <a:p>
            <a:pPr algn="just">
              <a:lnSpc>
                <a:spcPct val="115000"/>
              </a:lnSpc>
              <a:spcBef>
                <a:spcPts val="1599"/>
              </a:spcBef>
              <a:tabLst>
                <a:tab pos="0" algn="l"/>
              </a:tabLst>
            </a:pPr>
            <a:r>
              <a:rPr lang="en" sz="1300" b="0" strike="noStrike" spc="-1">
                <a:solidFill>
                  <a:srgbClr val="595959"/>
                </a:solidFill>
                <a:latin typeface="Lato"/>
                <a:ea typeface="Lato"/>
              </a:rPr>
              <a:t>In further work, I intend to improve the system by integrating the entire face recognition modules into a separate hardware modules which will do the whole face  recognition  pipelines  automatically  at  predefined  time.   And  by  adding  a cloud database the attendance result will be sent directly from the hardware to the database.</a:t>
            </a:r>
            <a:endParaRPr lang="en-US" sz="1300" b="0" strike="noStrike" spc="-1">
              <a:solidFill>
                <a:srgbClr val="000000"/>
              </a:solidFill>
              <a:latin typeface="Arial"/>
            </a:endParaRPr>
          </a:p>
          <a:p>
            <a:pPr algn="just">
              <a:lnSpc>
                <a:spcPct val="115000"/>
              </a:lnSpc>
              <a:spcBef>
                <a:spcPts val="1599"/>
              </a:spcBef>
              <a:tabLst>
                <a:tab pos="0" algn="l"/>
              </a:tabLst>
            </a:pPr>
            <a:endParaRPr lang="en-US" sz="1300" b="0" strike="noStrike" spc="-1">
              <a:solidFill>
                <a:srgbClr val="000000"/>
              </a:solidFill>
              <a:latin typeface="Arial"/>
            </a:endParaRPr>
          </a:p>
          <a:p>
            <a:pPr algn="just">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spcAft>
                <a:spcPts val="1599"/>
              </a:spcAft>
              <a:tabLst>
                <a:tab pos="0" algn="l"/>
              </a:tabLst>
            </a:pPr>
            <a:endParaRPr lang="en-US" sz="1300" b="0" strike="noStrike" spc="-1">
              <a:solidFill>
                <a:srgbClr val="000000"/>
              </a:solidFill>
              <a:latin typeface="Arial"/>
            </a:endParaRPr>
          </a:p>
        </p:txBody>
      </p:sp>
      <p:sp>
        <p:nvSpPr>
          <p:cNvPr id="222"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D8DCF42B-4B2B-4CED-ABFE-3B8C3DBB9509}" type="slidenum">
              <a:rPr lang="en" sz="1000" b="0" strike="noStrike" spc="-1">
                <a:solidFill>
                  <a:srgbClr val="595959"/>
                </a:solidFill>
                <a:latin typeface="Lato"/>
                <a:ea typeface="Lato"/>
              </a:rPr>
              <a:t>10</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729360" y="1318680"/>
            <a:ext cx="7688160" cy="2511720"/>
          </a:xfrm>
          <a:prstGeom prst="rect">
            <a:avLst/>
          </a:prstGeom>
          <a:noFill/>
          <a:ln>
            <a:noFill/>
          </a:ln>
        </p:spPr>
        <p:txBody>
          <a:bodyPr tIns="91440" bIns="91440">
            <a:noAutofit/>
          </a:bodyPr>
          <a:lstStyle/>
          <a:p>
            <a:pPr>
              <a:lnSpc>
                <a:spcPct val="100000"/>
              </a:lnSpc>
              <a:tabLst>
                <a:tab pos="0" algn="l"/>
              </a:tabLst>
            </a:pPr>
            <a:br/>
            <a:r>
              <a:rPr lang="en" sz="6000" b="1" strike="noStrike" spc="-1">
                <a:solidFill>
                  <a:srgbClr val="1A1A1A"/>
                </a:solidFill>
                <a:latin typeface="Raleway"/>
                <a:ea typeface="Raleway"/>
              </a:rPr>
              <a:t> </a:t>
            </a:r>
            <a:r>
              <a:rPr lang="en" sz="7200" b="1" strike="noStrike" spc="-1">
                <a:solidFill>
                  <a:srgbClr val="1A1A1A"/>
                </a:solidFill>
                <a:latin typeface="Raleway"/>
                <a:ea typeface="Raleway"/>
              </a:rPr>
              <a:t>THANK  YOU!!</a:t>
            </a:r>
            <a:endParaRPr lang="en-US" sz="7200" b="0" strike="noStrike" spc="-1">
              <a:solidFill>
                <a:srgbClr val="000000"/>
              </a:solidFill>
              <a:latin typeface="Arial"/>
            </a:endParaRPr>
          </a:p>
        </p:txBody>
      </p:sp>
      <p:sp>
        <p:nvSpPr>
          <p:cNvPr id="224" name="TextShape 2"/>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DE647E7F-C961-4D00-9BF1-D0BC3E2ACFCA}" type="slidenum">
              <a:rPr lang="en" sz="1000" b="0" strike="noStrike" spc="-1">
                <a:solidFill>
                  <a:srgbClr val="595959"/>
                </a:solidFill>
                <a:latin typeface="Lato"/>
                <a:ea typeface="Lato"/>
              </a:rPr>
              <a:t>11</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Introduction</a:t>
            </a:r>
            <a:endParaRPr lang="en-US" sz="2600" b="0" strike="noStrike" spc="-1">
              <a:solidFill>
                <a:srgbClr val="000000"/>
              </a:solidFill>
              <a:latin typeface="Arial"/>
            </a:endParaRPr>
          </a:p>
        </p:txBody>
      </p:sp>
      <p:sp>
        <p:nvSpPr>
          <p:cNvPr id="174" name="TextShape 2"/>
          <p:cNvSpPr txBox="1"/>
          <p:nvPr/>
        </p:nvSpPr>
        <p:spPr>
          <a:xfrm>
            <a:off x="729360" y="2079000"/>
            <a:ext cx="7688520" cy="258552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An automatic classroom attendance system as its name indicated it is a system that is used to automate the manual attendance marking method. Traditionally a teachers take attendance by calling for student name or number and store the result in attendance paper everyday at the beginning of the class. This manual attendance marking method is a repetitive, time-consuming, tedious task. So if we can automating this traditional method, we can save more time for the actual lecture, increase the productivity of teachers, increase students punctuality, and also generate attendance reports and its analysis result easily.</a:t>
            </a:r>
            <a:endParaRPr lang="en-US" sz="1300" b="0" strike="noStrike" spc="-1">
              <a:solidFill>
                <a:srgbClr val="000000"/>
              </a:solidFill>
              <a:latin typeface="Arial"/>
            </a:endParaRPr>
          </a:p>
          <a:p>
            <a:pPr algn="just">
              <a:lnSpc>
                <a:spcPct val="115000"/>
              </a:lnSpc>
              <a:spcBef>
                <a:spcPts val="1599"/>
              </a:spcBef>
              <a:tabLst>
                <a:tab pos="0" algn="l"/>
              </a:tabLst>
            </a:pPr>
            <a:r>
              <a:rPr lang="en" sz="1300" b="0" strike="noStrike" spc="-1">
                <a:solidFill>
                  <a:srgbClr val="595959"/>
                </a:solidFill>
                <a:latin typeface="Lato"/>
                <a:ea typeface="Lato"/>
              </a:rPr>
              <a:t>An automated attendance system can be implemented using various techniques of biometrics. Face recognition is one of them which does not involve human intervention. Face recognition is a method of identifying or verifying the identity of an individual using their face.</a:t>
            </a:r>
            <a:endParaRPr lang="en-US" sz="1300" b="0" strike="noStrike" spc="-1">
              <a:solidFill>
                <a:srgbClr val="000000"/>
              </a:solidFill>
              <a:latin typeface="Arial"/>
            </a:endParaRPr>
          </a:p>
          <a:p>
            <a:pPr>
              <a:lnSpc>
                <a:spcPct val="115000"/>
              </a:lnSpc>
              <a:spcBef>
                <a:spcPts val="1599"/>
              </a:spcBef>
              <a:spcAft>
                <a:spcPts val="1599"/>
              </a:spcAft>
              <a:tabLst>
                <a:tab pos="0" algn="l"/>
              </a:tabLst>
            </a:pPr>
            <a:endParaRPr lang="en-US" sz="1300" b="0" strike="noStrike" spc="-1">
              <a:solidFill>
                <a:srgbClr val="000000"/>
              </a:solidFill>
              <a:latin typeface="Arial"/>
            </a:endParaRPr>
          </a:p>
        </p:txBody>
      </p:sp>
      <p:sp>
        <p:nvSpPr>
          <p:cNvPr id="175"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49B38270-28E6-48E1-BC0F-2E40FC89223D}" type="slidenum">
              <a:rPr lang="en" sz="1000" b="0" strike="noStrike" spc="-1">
                <a:solidFill>
                  <a:srgbClr val="595959"/>
                </a:solidFill>
                <a:latin typeface="Lato"/>
                <a:ea typeface="Lato"/>
              </a:rPr>
              <a:t>2</a:t>
            </a:fld>
            <a:endParaRPr lang="en-US" sz="1000" b="0" strike="noStrike" spc="-1" dirty="0">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Problem Statement</a:t>
            </a:r>
            <a:endParaRPr lang="en-US" sz="2600" b="0" strike="noStrike" spc="-1">
              <a:solidFill>
                <a:srgbClr val="000000"/>
              </a:solidFill>
              <a:latin typeface="Arial"/>
            </a:endParaRPr>
          </a:p>
        </p:txBody>
      </p:sp>
      <p:sp>
        <p:nvSpPr>
          <p:cNvPr id="177" name="TextShape 2"/>
          <p:cNvSpPr txBox="1"/>
          <p:nvPr/>
        </p:nvSpPr>
        <p:spPr>
          <a:xfrm>
            <a:off x="729360" y="2079000"/>
            <a:ext cx="7688520" cy="226080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The manual attendance system is a repetitive, time-consuming, and tedious task. An one of the other big problems with manual taking attendance systems especially for high school and lower grades is because of the time limitation a teacher can only take attendance at the beginning of the first class. And many students are not attending the class after break or lunchtime. So one of the main goals of this project is to allow teachers to take attendance at every class(lecture) or at any time they desire and reduce drastically students who are not attending class after break or lunchtime.</a:t>
            </a:r>
            <a:endParaRPr lang="en-US" sz="1300" b="0" strike="noStrike" spc="-1">
              <a:solidFill>
                <a:srgbClr val="000000"/>
              </a:solidFill>
              <a:latin typeface="Arial"/>
            </a:endParaRPr>
          </a:p>
          <a:p>
            <a:pPr>
              <a:lnSpc>
                <a:spcPct val="115000"/>
              </a:lnSpc>
              <a:spcBef>
                <a:spcPts val="1599"/>
              </a:spcBef>
              <a:spcAft>
                <a:spcPts val="1599"/>
              </a:spcAft>
              <a:tabLst>
                <a:tab pos="0" algn="l"/>
              </a:tabLst>
            </a:pPr>
            <a:endParaRPr lang="en-US" sz="1300" b="0" strike="noStrike" spc="-1">
              <a:solidFill>
                <a:srgbClr val="000000"/>
              </a:solidFill>
              <a:latin typeface="Arial"/>
            </a:endParaRPr>
          </a:p>
        </p:txBody>
      </p:sp>
      <p:sp>
        <p:nvSpPr>
          <p:cNvPr id="178"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1A7FF7B3-9C01-44E5-8816-914BED479E52}" type="slidenum">
              <a:rPr lang="en" sz="1000" b="0" strike="noStrike" spc="-1">
                <a:solidFill>
                  <a:srgbClr val="595959"/>
                </a:solidFill>
                <a:latin typeface="Lato"/>
                <a:ea typeface="Lato"/>
              </a:rPr>
              <a:t>3</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System Overview</a:t>
            </a:r>
            <a:endParaRPr lang="en-US" sz="2600" b="0" strike="noStrike" spc="-1">
              <a:solidFill>
                <a:srgbClr val="000000"/>
              </a:solidFill>
              <a:latin typeface="Arial"/>
            </a:endParaRPr>
          </a:p>
        </p:txBody>
      </p:sp>
      <p:sp>
        <p:nvSpPr>
          <p:cNvPr id="183" name="TextShape 2"/>
          <p:cNvSpPr txBox="1"/>
          <p:nvPr/>
        </p:nvSpPr>
        <p:spPr>
          <a:xfrm>
            <a:off x="729360" y="2079000"/>
            <a:ext cx="7688520" cy="258552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An webcam will capture a live video stream of the entire classroom and send the capture video stream data to a desktop application for processing. Then the app will detect faces which are present in the video stream. Each of the detected faces will be encoded to 128 dimensional vectors using pre-trained deep learning based face encoder model or to be specific using FaceNet. Then finally each of the encoded faces will pass through the face recognition or face matching subsystem, which will match encoded faces with previously registered student encoded faces. And if a match is found with sufficient similarity and repetition threshold, it will mark the student with the given face as a present. And it will do the same with all the detected faces.</a:t>
            </a: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spcAft>
                <a:spcPts val="1599"/>
              </a:spcAft>
              <a:tabLst>
                <a:tab pos="0" algn="l"/>
              </a:tabLst>
            </a:pPr>
            <a:endParaRPr lang="en-US" sz="1300" b="0" strike="noStrike" spc="-1">
              <a:solidFill>
                <a:srgbClr val="000000"/>
              </a:solidFill>
              <a:latin typeface="Arial"/>
            </a:endParaRPr>
          </a:p>
        </p:txBody>
      </p:sp>
      <p:sp>
        <p:nvSpPr>
          <p:cNvPr id="184"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F096E923-12E7-4F27-A830-D43681E34F32}" type="slidenum">
              <a:rPr lang="en" sz="1000" b="0" strike="noStrike" spc="-1">
                <a:solidFill>
                  <a:srgbClr val="595959"/>
                </a:solidFill>
                <a:latin typeface="Lato"/>
                <a:ea typeface="Lato"/>
              </a:rPr>
              <a:t>4</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Implementation</a:t>
            </a:r>
            <a:endParaRPr lang="en-US" sz="2600" b="0" strike="noStrike" spc="-1">
              <a:solidFill>
                <a:srgbClr val="000000"/>
              </a:solidFill>
              <a:latin typeface="Arial"/>
            </a:endParaRPr>
          </a:p>
        </p:txBody>
      </p:sp>
      <p:sp>
        <p:nvSpPr>
          <p:cNvPr id="186" name="TextShape 2"/>
          <p:cNvSpPr txBox="1"/>
          <p:nvPr/>
        </p:nvSpPr>
        <p:spPr>
          <a:xfrm>
            <a:off x="729360" y="2079000"/>
            <a:ext cx="7688520" cy="226080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The primary programming language i used to implement the entire application the face recognition modules, user interfaces, and others, has been built with python program. The video pre-processing, face detection, face recognition, and other computer vision tasks have been implemented using  OpenCV and dlib library. The app is built and integrated with the face recognition modules using python gui library called PyQt5. I also use different additional python packages like numpy, pandas, imutils, pdfkit, qdarkstyle and others packages. I  also use  git  and  GitHub  to  track  my  progress.</a:t>
            </a: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2401"/>
              </a:spcBef>
              <a:tabLst>
                <a:tab pos="0" algn="l"/>
              </a:tabLst>
            </a:pPr>
            <a:endParaRPr lang="en-US" sz="1300" b="0" strike="noStrike" spc="-1">
              <a:solidFill>
                <a:srgbClr val="000000"/>
              </a:solidFill>
              <a:latin typeface="Arial"/>
            </a:endParaRPr>
          </a:p>
          <a:p>
            <a:pPr marL="457200">
              <a:lnSpc>
                <a:spcPct val="115000"/>
              </a:lnSpc>
              <a:spcBef>
                <a:spcPts val="601"/>
              </a:spcBef>
              <a:spcAft>
                <a:spcPts val="1599"/>
              </a:spcAft>
              <a:tabLst>
                <a:tab pos="0" algn="l"/>
              </a:tabLst>
            </a:pPr>
            <a:endParaRPr lang="en-US" sz="1300" b="0" strike="noStrike" spc="-1">
              <a:solidFill>
                <a:srgbClr val="000000"/>
              </a:solidFill>
              <a:latin typeface="Arial"/>
            </a:endParaRPr>
          </a:p>
        </p:txBody>
      </p:sp>
      <p:sp>
        <p:nvSpPr>
          <p:cNvPr id="187"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32F34BCC-938A-4BCA-8B76-C3C225C63A5A}" type="slidenum">
              <a:rPr lang="en" sz="1000" b="0" strike="noStrike" spc="-1">
                <a:solidFill>
                  <a:srgbClr val="595959"/>
                </a:solidFill>
                <a:latin typeface="Lato"/>
                <a:ea typeface="Lato"/>
              </a:rPr>
              <a:t>5</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729360" y="241920"/>
            <a:ext cx="7688520" cy="534960"/>
          </a:xfrm>
          <a:prstGeom prst="rect">
            <a:avLst/>
          </a:prstGeom>
          <a:noFill/>
          <a:ln>
            <a:noFill/>
          </a:ln>
        </p:spPr>
        <p:txBody>
          <a:bodyPr tIns="91440" bIns="91440">
            <a:noAutofit/>
          </a:bodyPr>
          <a:lstStyle/>
          <a:p>
            <a:pPr>
              <a:lnSpc>
                <a:spcPct val="100000"/>
              </a:lnSpc>
              <a:tabLst>
                <a:tab pos="0" algn="l"/>
              </a:tabLst>
            </a:pPr>
            <a:r>
              <a:rPr lang="en" sz="2800" b="1" strike="noStrike" spc="-1" dirty="0">
                <a:solidFill>
                  <a:srgbClr val="000000"/>
                </a:solidFill>
                <a:latin typeface="Raleway"/>
                <a:ea typeface="Raleway"/>
              </a:rPr>
              <a:t>FACE RECOGNITION PIPELINE</a:t>
            </a:r>
            <a:endParaRPr lang="en-US" sz="2800" b="0" strike="noStrike" spc="-1" dirty="0">
              <a:solidFill>
                <a:srgbClr val="000000"/>
              </a:solidFill>
              <a:latin typeface="Arial"/>
            </a:endParaRPr>
          </a:p>
        </p:txBody>
      </p:sp>
      <p:sp>
        <p:nvSpPr>
          <p:cNvPr id="189" name="TextShape 2"/>
          <p:cNvSpPr txBox="1"/>
          <p:nvPr/>
        </p:nvSpPr>
        <p:spPr>
          <a:xfrm>
            <a:off x="729360" y="2079000"/>
            <a:ext cx="7688520" cy="2260800"/>
          </a:xfrm>
          <a:prstGeom prst="rect">
            <a:avLst/>
          </a:prstGeom>
          <a:noFill/>
          <a:ln>
            <a:noFill/>
          </a:ln>
        </p:spPr>
        <p:txBody>
          <a:bodyPr tIns="91440" bIns="91440">
            <a:noAutofit/>
          </a:bodyPr>
          <a:lstStyle/>
          <a:p>
            <a:pPr marL="457200">
              <a:lnSpc>
                <a:spcPct val="115000"/>
              </a:lnSpc>
              <a:tabLst>
                <a:tab pos="0" algn="l"/>
              </a:tabLst>
            </a:pPr>
            <a:endParaRPr lang="en-US" sz="1400" b="0" strike="noStrike" spc="-1">
              <a:solidFill>
                <a:srgbClr val="000000"/>
              </a:solidFill>
              <a:latin typeface="Arial"/>
            </a:endParaRPr>
          </a:p>
          <a:p>
            <a:pPr>
              <a:lnSpc>
                <a:spcPct val="115000"/>
              </a:lnSpc>
              <a:spcBef>
                <a:spcPts val="1599"/>
              </a:spcBef>
              <a:spcAft>
                <a:spcPts val="1599"/>
              </a:spcAft>
              <a:tabLst>
                <a:tab pos="0" algn="l"/>
              </a:tabLst>
            </a:pPr>
            <a:endParaRPr lang="en-US" sz="1400" b="0" strike="noStrike" spc="-1">
              <a:solidFill>
                <a:srgbClr val="000000"/>
              </a:solidFill>
              <a:latin typeface="Arial"/>
            </a:endParaRPr>
          </a:p>
        </p:txBody>
      </p:sp>
      <p:sp>
        <p:nvSpPr>
          <p:cNvPr id="190"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7D996829-CFE9-423D-8A6B-B7610F7AE875}" type="slidenum">
              <a:rPr lang="en" sz="1000" b="0" strike="noStrike" spc="-1">
                <a:solidFill>
                  <a:srgbClr val="595959"/>
                </a:solidFill>
                <a:latin typeface="Lato"/>
                <a:ea typeface="Lato"/>
              </a:rPr>
              <a:t>6</a:t>
            </a:fld>
            <a:endParaRPr lang="en-US" sz="1000" b="0" strike="noStrike" spc="-1">
              <a:latin typeface="Times New Roman"/>
            </a:endParaRPr>
          </a:p>
        </p:txBody>
      </p:sp>
      <p:pic>
        <p:nvPicPr>
          <p:cNvPr id="191" name="Google Shape;137;p20"/>
          <p:cNvPicPr/>
          <p:nvPr/>
        </p:nvPicPr>
        <p:blipFill>
          <a:blip r:embed="rId2"/>
          <a:srcRect l="-3959" t="-3961"/>
          <a:stretch/>
        </p:blipFill>
        <p:spPr>
          <a:xfrm>
            <a:off x="1592460" y="982080"/>
            <a:ext cx="5959080" cy="387324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Register Students</a:t>
            </a:r>
            <a:endParaRPr lang="en-US" sz="2600" b="0" strike="noStrike" spc="-1">
              <a:solidFill>
                <a:srgbClr val="000000"/>
              </a:solidFill>
              <a:latin typeface="Arial"/>
            </a:endParaRPr>
          </a:p>
        </p:txBody>
      </p:sp>
      <p:sp>
        <p:nvSpPr>
          <p:cNvPr id="193" name="TextShape 2"/>
          <p:cNvSpPr txBox="1"/>
          <p:nvPr/>
        </p:nvSpPr>
        <p:spPr>
          <a:xfrm>
            <a:off x="729360" y="2079000"/>
            <a:ext cx="7688520" cy="226080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A authenticated teacher can register students by entering a student’s full name and capture or upload student’s face images. There are two options to insert student face images. The first and recommended approach is capturing student faces using the mounted webcam. This is recommended approach because a face detection model will check for presence of face and draw bounding box on each frame and by doing so it will guide you not to save an frame on which face doesn’t detected. The captured face images should be as different as possible. The face images should capture faces with different emotions, light conditions, orientation, and distance. It is highly recommended to capture or upload 10 to 20 images for each student to generate more diverse face encoding or face representation for each student. The second approach is by uploading already captured student face images.</a:t>
            </a: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spcAft>
                <a:spcPts val="1599"/>
              </a:spcAft>
              <a:tabLst>
                <a:tab pos="0" algn="l"/>
              </a:tabLst>
            </a:pPr>
            <a:endParaRPr lang="en-US" sz="1300" b="0" strike="noStrike" spc="-1">
              <a:solidFill>
                <a:srgbClr val="000000"/>
              </a:solidFill>
              <a:latin typeface="Arial"/>
            </a:endParaRPr>
          </a:p>
        </p:txBody>
      </p:sp>
      <p:sp>
        <p:nvSpPr>
          <p:cNvPr id="194"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1006FCDB-BE78-4A08-9509-F468574FBE4C}" type="slidenum">
              <a:rPr lang="en" sz="1000" b="0" strike="noStrike" spc="-1">
                <a:solidFill>
                  <a:srgbClr val="595959"/>
                </a:solidFill>
                <a:latin typeface="Lato"/>
                <a:ea typeface="Lato"/>
              </a:rPr>
              <a:t>7</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Take Attendance</a:t>
            </a:r>
            <a:endParaRPr lang="en-US" sz="2600" b="0" strike="noStrike" spc="-1">
              <a:solidFill>
                <a:srgbClr val="000000"/>
              </a:solidFill>
              <a:latin typeface="Arial"/>
            </a:endParaRPr>
          </a:p>
        </p:txBody>
      </p:sp>
      <p:sp>
        <p:nvSpPr>
          <p:cNvPr id="199" name="TextShape 2"/>
          <p:cNvSpPr txBox="1"/>
          <p:nvPr/>
        </p:nvSpPr>
        <p:spPr>
          <a:xfrm>
            <a:off x="729360" y="2079000"/>
            <a:ext cx="7688520" cy="226080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After registering some student a teacher can take attendance automatically at the beginning and end of the classes or at any time he/she desires. When a command to start taking attendance is given to the app, it will start recording video and a face recognition system will be applied to each of the frames.  To avoid a false negative result the face recognition system will run for about 5 minutes, and after that, it will stop recording and display the student name which is not detected in the video stream for cross-checking purposes. And to avoid false positive result a student will be marked present if he/she is recognized with some repetitions, in my case after 30 repetitions.</a:t>
            </a:r>
            <a:endParaRPr lang="en-US" sz="1300" b="0" strike="noStrike" spc="-1">
              <a:solidFill>
                <a:srgbClr val="000000"/>
              </a:solidFill>
              <a:latin typeface="Arial"/>
            </a:endParaRPr>
          </a:p>
          <a:p>
            <a:pPr algn="just">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spcAft>
                <a:spcPts val="1599"/>
              </a:spcAft>
              <a:tabLst>
                <a:tab pos="0" algn="l"/>
              </a:tabLst>
            </a:pPr>
            <a:endParaRPr lang="en-US" sz="1300" b="0" strike="noStrike" spc="-1">
              <a:solidFill>
                <a:srgbClr val="000000"/>
              </a:solidFill>
              <a:latin typeface="Arial"/>
            </a:endParaRPr>
          </a:p>
        </p:txBody>
      </p:sp>
      <p:sp>
        <p:nvSpPr>
          <p:cNvPr id="200"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B40AFAD5-6847-4D14-A9FB-36C51A503909}" type="slidenum">
              <a:rPr lang="en" sz="1000" b="0" strike="noStrike" spc="-1">
                <a:solidFill>
                  <a:srgbClr val="595959"/>
                </a:solidFill>
                <a:latin typeface="Lato"/>
                <a:ea typeface="Lato"/>
              </a:rPr>
              <a:t>8</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729360" y="1318680"/>
            <a:ext cx="7688520" cy="534960"/>
          </a:xfrm>
          <a:prstGeom prst="rect">
            <a:avLst/>
          </a:prstGeom>
          <a:noFill/>
          <a:ln>
            <a:noFill/>
          </a:ln>
        </p:spPr>
        <p:txBody>
          <a:bodyPr tIns="91440" bIns="91440">
            <a:noAutofit/>
          </a:bodyPr>
          <a:lstStyle/>
          <a:p>
            <a:pPr>
              <a:lnSpc>
                <a:spcPct val="100000"/>
              </a:lnSpc>
              <a:tabLst>
                <a:tab pos="0" algn="l"/>
              </a:tabLst>
            </a:pPr>
            <a:r>
              <a:rPr lang="en" sz="2600" b="1" strike="noStrike" spc="-1">
                <a:solidFill>
                  <a:srgbClr val="1A1A1A"/>
                </a:solidFill>
                <a:latin typeface="Raleway"/>
                <a:ea typeface="Raleway"/>
              </a:rPr>
              <a:t>View Attendance</a:t>
            </a:r>
            <a:endParaRPr lang="en-US" sz="2600" b="0" strike="noStrike" spc="-1">
              <a:solidFill>
                <a:srgbClr val="000000"/>
              </a:solidFill>
              <a:latin typeface="Arial"/>
            </a:endParaRPr>
          </a:p>
        </p:txBody>
      </p:sp>
      <p:sp>
        <p:nvSpPr>
          <p:cNvPr id="205" name="TextShape 2"/>
          <p:cNvSpPr txBox="1"/>
          <p:nvPr/>
        </p:nvSpPr>
        <p:spPr>
          <a:xfrm>
            <a:off x="729360" y="2079000"/>
            <a:ext cx="7688520" cy="2260800"/>
          </a:xfrm>
          <a:prstGeom prst="rect">
            <a:avLst/>
          </a:prstGeom>
          <a:noFill/>
          <a:ln>
            <a:noFill/>
          </a:ln>
        </p:spPr>
        <p:txBody>
          <a:bodyPr tIns="91440" bIns="91440">
            <a:noAutofit/>
          </a:bodyPr>
          <a:lstStyle/>
          <a:p>
            <a:pPr algn="just">
              <a:lnSpc>
                <a:spcPct val="115000"/>
              </a:lnSpc>
              <a:tabLst>
                <a:tab pos="0" algn="l"/>
              </a:tabLst>
            </a:pPr>
            <a:r>
              <a:rPr lang="en" sz="1300" b="0" strike="noStrike" spc="-1">
                <a:solidFill>
                  <a:srgbClr val="595959"/>
                </a:solidFill>
                <a:latin typeface="Lato"/>
                <a:ea typeface="Lato"/>
              </a:rPr>
              <a:t>After taking some attendance a student attendance table will be generated. The table contains lists of the student names and corresponding student attendance percentages. Each of the  table  rows  are  colored  with  different  colors  based  on  how  much  the  student attends class.  for example, if a student attends class less than 80% the row with the student’s name will be colored red(danger).</a:t>
            </a:r>
            <a:endParaRPr lang="en-US" sz="1300" b="0" strike="noStrike" spc="-1">
              <a:solidFill>
                <a:srgbClr val="000000"/>
              </a:solidFill>
              <a:latin typeface="Arial"/>
            </a:endParaRPr>
          </a:p>
          <a:p>
            <a:pPr>
              <a:lnSpc>
                <a:spcPct val="115000"/>
              </a:lnSpc>
              <a:spcBef>
                <a:spcPts val="1599"/>
              </a:spcBef>
              <a:tabLst>
                <a:tab pos="0" algn="l"/>
              </a:tabLst>
            </a:pPr>
            <a:r>
              <a:rPr lang="en" sz="1300" b="0" strike="noStrike" spc="-1">
                <a:solidFill>
                  <a:srgbClr val="595959"/>
                </a:solidFill>
                <a:latin typeface="Lato"/>
                <a:ea typeface="Lato"/>
              </a:rPr>
              <a:t>The student attendance page has different additional functionality.  such as filtering, searching, and saving attendance results to pdf.  The filtering option used to display students in different categories separately like good, warning, or danger. There is also a searching option that allows to search for a specific student and display his/her attendance result. The save to pdf options are used to save the table to pdf format.  </a:t>
            </a:r>
            <a:endParaRPr lang="en-US" sz="1300" b="0" strike="noStrike" spc="-1">
              <a:solidFill>
                <a:srgbClr val="000000"/>
              </a:solidFill>
              <a:latin typeface="Arial"/>
            </a:endParaRPr>
          </a:p>
          <a:p>
            <a:pPr algn="just">
              <a:lnSpc>
                <a:spcPct val="115000"/>
              </a:lnSpc>
              <a:spcBef>
                <a:spcPts val="1599"/>
              </a:spcBef>
              <a:tabLst>
                <a:tab pos="0" algn="l"/>
              </a:tabLst>
            </a:pPr>
            <a:endParaRPr lang="en-US" sz="1300" b="0" strike="noStrike" spc="-1">
              <a:solidFill>
                <a:srgbClr val="000000"/>
              </a:solidFill>
              <a:latin typeface="Arial"/>
            </a:endParaRPr>
          </a:p>
          <a:p>
            <a:pPr algn="just">
              <a:lnSpc>
                <a:spcPct val="115000"/>
              </a:lnSpc>
              <a:spcBef>
                <a:spcPts val="1599"/>
              </a:spcBef>
              <a:tabLst>
                <a:tab pos="0" algn="l"/>
              </a:tabLst>
            </a:pPr>
            <a:endParaRPr lang="en-US" sz="1300" b="0" strike="noStrike" spc="-1">
              <a:solidFill>
                <a:srgbClr val="000000"/>
              </a:solidFill>
              <a:latin typeface="Arial"/>
            </a:endParaRPr>
          </a:p>
          <a:p>
            <a:pPr algn="just">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tabLst>
                <a:tab pos="0" algn="l"/>
              </a:tabLst>
            </a:pPr>
            <a:endParaRPr lang="en-US" sz="1300" b="0" strike="noStrike" spc="-1">
              <a:solidFill>
                <a:srgbClr val="000000"/>
              </a:solidFill>
              <a:latin typeface="Arial"/>
            </a:endParaRPr>
          </a:p>
          <a:p>
            <a:pPr>
              <a:lnSpc>
                <a:spcPct val="115000"/>
              </a:lnSpc>
              <a:spcBef>
                <a:spcPts val="1599"/>
              </a:spcBef>
              <a:spcAft>
                <a:spcPts val="1599"/>
              </a:spcAft>
              <a:tabLst>
                <a:tab pos="0" algn="l"/>
              </a:tabLst>
            </a:pPr>
            <a:endParaRPr lang="en-US" sz="1300" b="0" strike="noStrike" spc="-1">
              <a:solidFill>
                <a:srgbClr val="000000"/>
              </a:solidFill>
              <a:latin typeface="Arial"/>
            </a:endParaRPr>
          </a:p>
        </p:txBody>
      </p:sp>
      <p:sp>
        <p:nvSpPr>
          <p:cNvPr id="206" name="TextShape 3"/>
          <p:cNvSpPr txBox="1"/>
          <p:nvPr/>
        </p:nvSpPr>
        <p:spPr>
          <a:xfrm>
            <a:off x="8536320" y="4749840"/>
            <a:ext cx="548280" cy="393120"/>
          </a:xfrm>
          <a:prstGeom prst="rect">
            <a:avLst/>
          </a:prstGeom>
          <a:noFill/>
          <a:ln>
            <a:noFill/>
          </a:ln>
        </p:spPr>
        <p:txBody>
          <a:bodyPr tIns="91440" bIns="91440" anchor="ctr">
            <a:noAutofit/>
          </a:bodyPr>
          <a:lstStyle/>
          <a:p>
            <a:pPr algn="r">
              <a:lnSpc>
                <a:spcPct val="100000"/>
              </a:lnSpc>
              <a:tabLst>
                <a:tab pos="0" algn="l"/>
              </a:tabLst>
            </a:pPr>
            <a:fld id="{ADEAD178-2B5D-481E-9E8E-696F5D6D83DB}" type="slidenum">
              <a:rPr lang="en" sz="1000" b="0" strike="noStrike" spc="-1">
                <a:solidFill>
                  <a:srgbClr val="595959"/>
                </a:solidFill>
                <a:latin typeface="Lato"/>
                <a:ea typeface="Lato"/>
              </a:rPr>
              <a:t>9</a:t>
            </a:fld>
            <a:endParaRPr lang="en-US" sz="1000" b="0" strike="noStrike" spc="-1">
              <a:latin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1505</TotalTime>
  <Words>1086</Words>
  <Application>Microsoft Office PowerPoint</Application>
  <PresentationFormat>On-screen Show (16:9)</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11</vt:i4>
      </vt:variant>
    </vt:vector>
  </HeadingPairs>
  <TitlesOfParts>
    <vt:vector size="21" baseType="lpstr">
      <vt:lpstr>Arial</vt:lpstr>
      <vt:lpstr>Lato</vt:lpstr>
      <vt:lpstr>Raleway</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Anubhav Lal</cp:lastModifiedBy>
  <cp:revision>4</cp:revision>
  <dcterms:modified xsi:type="dcterms:W3CDTF">2024-08-30T12:12:15Z</dcterms:modified>
  <dc:language>en-US</dc:language>
</cp:coreProperties>
</file>