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90" r:id="rId5"/>
    <p:sldId id="256" r:id="rId6"/>
    <p:sldId id="257" r:id="rId7"/>
    <p:sldId id="278" r:id="rId8"/>
    <p:sldId id="279" r:id="rId9"/>
    <p:sldId id="258" r:id="rId10"/>
    <p:sldId id="280" r:id="rId11"/>
    <p:sldId id="288" r:id="rId12"/>
    <p:sldId id="287" r:id="rId13"/>
    <p:sldId id="284" r:id="rId14"/>
    <p:sldId id="291" r:id="rId15"/>
    <p:sldId id="289" r:id="rId16"/>
    <p:sldId id="271" r:id="rId1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9E6DF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90655" autoAdjust="0"/>
  </p:normalViewPr>
  <p:slideViewPr>
    <p:cSldViewPr snapToGrid="0">
      <p:cViewPr varScale="1">
        <p:scale>
          <a:sx n="63" d="100"/>
          <a:sy n="63" d="100"/>
        </p:scale>
        <p:origin x="1344" y="7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30-Aug-24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30-Aug-24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14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6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72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39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39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1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34059" y="3329790"/>
            <a:ext cx="4015189" cy="3200400"/>
          </a:xfrm>
        </p:spPr>
        <p:txBody>
          <a:bodyPr anchor="ctr">
            <a:noAutofit/>
          </a:bodyPr>
          <a:lstStyle>
            <a:lvl1pPr algn="l">
              <a:defRPr sz="2925" spc="122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7709254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039" y="895350"/>
            <a:ext cx="2638725" cy="1917700"/>
          </a:xfrm>
        </p:spPr>
        <p:txBody>
          <a:bodyPr>
            <a:normAutofit/>
          </a:bodyPr>
          <a:lstStyle>
            <a:lvl1pPr algn="l">
              <a:defRPr lang="en-US" sz="1950" kern="1200" spc="122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81038" y="2813050"/>
            <a:ext cx="2638725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63" b="0" spc="41" baseline="0"/>
            </a:lvl1pPr>
            <a:lvl2pPr marL="230315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2pPr>
            <a:lvl3pPr marL="460629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3pPr>
            <a:lvl4pPr marL="698373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4pPr>
            <a:lvl5pPr marL="936117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3425822" y="895928"/>
            <a:ext cx="5799141" cy="5115889"/>
          </a:xfrm>
        </p:spPr>
        <p:txBody>
          <a:bodyPr>
            <a:normAutofit/>
          </a:bodyPr>
          <a:lstStyle>
            <a:lvl1pPr marL="0" indent="0" algn="ctr">
              <a:buNone/>
              <a:defRPr sz="1625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4437" y="6356350"/>
            <a:ext cx="3103123" cy="365125"/>
          </a:xfrm>
        </p:spPr>
        <p:txBody>
          <a:bodyPr/>
          <a:lstStyle>
            <a:lvl1pPr algn="l">
              <a:defRPr sz="731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8347" y="6356350"/>
            <a:ext cx="802386" cy="365125"/>
          </a:xfrm>
        </p:spPr>
        <p:txBody>
          <a:bodyPr/>
          <a:lstStyle>
            <a:lvl1pPr>
              <a:defRPr sz="731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891146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038" y="337193"/>
            <a:ext cx="4594848" cy="1997867"/>
          </a:xfrm>
        </p:spPr>
        <p:txBody>
          <a:bodyPr anchor="b">
            <a:normAutofit/>
          </a:bodyPr>
          <a:lstStyle>
            <a:lvl1pPr>
              <a:defRPr lang="en-US" sz="2275" kern="1200" spc="122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1037" y="2705177"/>
            <a:ext cx="4658690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463" b="1" kern="1200" spc="41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81037" y="3154167"/>
            <a:ext cx="4658691" cy="3032733"/>
          </a:xfrm>
        </p:spPr>
        <p:txBody>
          <a:bodyPr>
            <a:normAutofit/>
          </a:bodyPr>
          <a:lstStyle>
            <a:lvl1pPr marL="232172" indent="-232172">
              <a:lnSpc>
                <a:spcPct val="100000"/>
              </a:lnSpc>
              <a:buFont typeface="Arial" panose="020B0604020202020204" pitchFamily="34" charset="0"/>
              <a:buChar char="•"/>
              <a:defRPr sz="1463" spc="41" baseline="0"/>
            </a:lvl1pPr>
            <a:lvl2pPr marL="603647" indent="-232172">
              <a:lnSpc>
                <a:spcPct val="100000"/>
              </a:lnSpc>
              <a:buFont typeface="Arial" panose="020B0604020202020204" pitchFamily="34" charset="0"/>
              <a:buChar char="•"/>
              <a:defRPr sz="1463" spc="41" baseline="0"/>
            </a:lvl2pPr>
            <a:lvl3pPr marL="975122" indent="-232172">
              <a:lnSpc>
                <a:spcPct val="100000"/>
              </a:lnSpc>
              <a:buFont typeface="Arial" panose="020B0604020202020204" pitchFamily="34" charset="0"/>
              <a:buChar char="•"/>
              <a:defRPr sz="1463" spc="41" baseline="0"/>
            </a:lvl3pPr>
            <a:lvl4pPr marL="1346597" indent="-232172">
              <a:lnSpc>
                <a:spcPct val="100000"/>
              </a:lnSpc>
              <a:buFont typeface="Arial" panose="020B0604020202020204" pitchFamily="34" charset="0"/>
              <a:buChar char="•"/>
              <a:defRPr sz="1463" spc="41" baseline="0"/>
            </a:lvl4pPr>
            <a:lvl5pPr marL="1718072" indent="-232172">
              <a:lnSpc>
                <a:spcPct val="100000"/>
              </a:lnSpc>
              <a:buFont typeface="Arial" panose="020B0604020202020204" pitchFamily="34" charset="0"/>
              <a:buChar char="•"/>
              <a:defRPr sz="1463" spc="41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08276" y="2705178"/>
            <a:ext cx="320419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463" b="1" kern="1200" spc="41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408275" y="3164868"/>
            <a:ext cx="320419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63" b="0" spc="41" baseline="0"/>
            </a:lvl1pPr>
            <a:lvl2pPr marL="230315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2pPr>
            <a:lvl3pPr marL="460629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3pPr>
            <a:lvl4pPr marL="698373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4pPr>
            <a:lvl5pPr marL="936117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739" y="6356351"/>
            <a:ext cx="3343275" cy="365125"/>
          </a:xfrm>
        </p:spPr>
        <p:txBody>
          <a:bodyPr/>
          <a:lstStyle>
            <a:lvl1pPr algn="l">
              <a:defRPr sz="731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731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5125604" y="-11"/>
            <a:ext cx="4780396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05025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038" y="353551"/>
            <a:ext cx="8543925" cy="1325563"/>
          </a:xfrm>
        </p:spPr>
        <p:txBody>
          <a:bodyPr anchor="b">
            <a:normAutofit/>
          </a:bodyPr>
          <a:lstStyle>
            <a:lvl1pPr algn="ctr">
              <a:defRPr lang="en-US" sz="2275" kern="1200" spc="122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81038" y="2111382"/>
            <a:ext cx="8543925" cy="3570963"/>
          </a:xfrm>
        </p:spPr>
        <p:txBody>
          <a:bodyPr>
            <a:normAutofit/>
          </a:bodyPr>
          <a:lstStyle>
            <a:lvl1pPr marL="0" indent="0" algn="ctr">
              <a:buNone/>
              <a:defRPr sz="1625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7" y="6356350"/>
            <a:ext cx="3103123" cy="365125"/>
          </a:xfrm>
        </p:spPr>
        <p:txBody>
          <a:bodyPr/>
          <a:lstStyle>
            <a:lvl1pPr algn="l">
              <a:defRPr sz="731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8347" y="6356350"/>
            <a:ext cx="802386" cy="365125"/>
          </a:xfrm>
        </p:spPr>
        <p:txBody>
          <a:bodyPr/>
          <a:lstStyle>
            <a:lvl1pPr>
              <a:defRPr sz="731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67100" y="1615737"/>
            <a:ext cx="3395901" cy="1524735"/>
          </a:xfrm>
        </p:spPr>
        <p:txBody>
          <a:bodyPr anchor="b">
            <a:noAutofit/>
          </a:bodyPr>
          <a:lstStyle>
            <a:lvl1pPr algn="l">
              <a:defRPr sz="2925" spc="122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67100" y="3238104"/>
            <a:ext cx="3395901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63" spc="41" baseline="0">
                <a:solidFill>
                  <a:schemeClr val="bg1"/>
                </a:solidFill>
              </a:defRPr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581262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7100" y="6356351"/>
            <a:ext cx="3395901" cy="365125"/>
          </a:xfrm>
        </p:spPr>
        <p:txBody>
          <a:bodyPr/>
          <a:lstStyle>
            <a:lvl1pPr algn="l">
              <a:defRPr sz="731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3286" y="6356351"/>
            <a:ext cx="1441676" cy="365125"/>
          </a:xfrm>
        </p:spPr>
        <p:txBody>
          <a:bodyPr/>
          <a:lstStyle>
            <a:lvl1pPr>
              <a:defRPr sz="731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3436144" y="0"/>
            <a:ext cx="646985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3469" y="1020446"/>
            <a:ext cx="2352675" cy="1325563"/>
          </a:xfrm>
        </p:spPr>
        <p:txBody>
          <a:bodyPr anchor="b">
            <a:normAutofit/>
          </a:bodyPr>
          <a:lstStyle>
            <a:lvl1pPr>
              <a:defRPr sz="2275" spc="122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83469" y="2674014"/>
            <a:ext cx="2352675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813"/>
              </a:spcBef>
              <a:buNone/>
              <a:defRPr sz="1463">
                <a:solidFill>
                  <a:schemeClr val="bg1"/>
                </a:solidFill>
              </a:defRPr>
            </a:lvl1pPr>
            <a:lvl2pPr marL="371475" indent="0">
              <a:lnSpc>
                <a:spcPct val="140000"/>
              </a:lnSpc>
              <a:spcBef>
                <a:spcPts val="813"/>
              </a:spcBef>
              <a:buNone/>
              <a:defRPr sz="1463">
                <a:solidFill>
                  <a:schemeClr val="bg1"/>
                </a:solidFill>
              </a:defRPr>
            </a:lvl2pPr>
            <a:lvl3pPr marL="742950" indent="0">
              <a:lnSpc>
                <a:spcPct val="140000"/>
              </a:lnSpc>
              <a:spcBef>
                <a:spcPts val="813"/>
              </a:spcBef>
              <a:buNone/>
              <a:defRPr sz="1463">
                <a:solidFill>
                  <a:schemeClr val="bg1"/>
                </a:solidFill>
              </a:defRPr>
            </a:lvl3pPr>
            <a:lvl4pPr marL="1114425" indent="0">
              <a:lnSpc>
                <a:spcPct val="140000"/>
              </a:lnSpc>
              <a:spcBef>
                <a:spcPts val="813"/>
              </a:spcBef>
              <a:buNone/>
              <a:defRPr sz="1463">
                <a:solidFill>
                  <a:schemeClr val="bg1"/>
                </a:solidFill>
              </a:defRPr>
            </a:lvl4pPr>
            <a:lvl5pPr marL="1485900" indent="0">
              <a:lnSpc>
                <a:spcPct val="140000"/>
              </a:lnSpc>
              <a:spcBef>
                <a:spcPts val="813"/>
              </a:spcBef>
              <a:buNone/>
              <a:defRPr sz="146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3469" y="6356350"/>
            <a:ext cx="3103123" cy="365125"/>
          </a:xfrm>
        </p:spPr>
        <p:txBody>
          <a:bodyPr/>
          <a:lstStyle>
            <a:lvl1pPr algn="l">
              <a:defRPr sz="731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8347" y="6356350"/>
            <a:ext cx="802386" cy="365125"/>
          </a:xfrm>
        </p:spPr>
        <p:txBody>
          <a:bodyPr/>
          <a:lstStyle>
            <a:lvl1pPr>
              <a:defRPr sz="731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80472" y="487018"/>
            <a:ext cx="3395901" cy="3377354"/>
          </a:xfrm>
        </p:spPr>
        <p:txBody>
          <a:bodyPr anchor="b">
            <a:noAutofit/>
          </a:bodyPr>
          <a:lstStyle>
            <a:lvl1pPr algn="l">
              <a:defRPr sz="2925" spc="122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328227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80472" y="487681"/>
            <a:ext cx="3395901" cy="3376691"/>
          </a:xfrm>
        </p:spPr>
        <p:txBody>
          <a:bodyPr anchor="b">
            <a:noAutofit/>
          </a:bodyPr>
          <a:lstStyle>
            <a:lvl1pPr algn="l">
              <a:defRPr sz="2925" spc="122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42417" y="1"/>
            <a:ext cx="915101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5080"/>
            <a:ext cx="5343236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1625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4383" y="268361"/>
            <a:ext cx="5921729" cy="2121177"/>
          </a:xfrm>
        </p:spPr>
        <p:txBody>
          <a:bodyPr anchor="b">
            <a:normAutofit/>
          </a:bodyPr>
          <a:lstStyle>
            <a:lvl1pPr>
              <a:defRPr lang="en-US" sz="2275" kern="1200" spc="122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074440" y="2763079"/>
            <a:ext cx="592167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63" b="1" spc="41" baseline="0"/>
            </a:lvl1pPr>
            <a:lvl2pPr marL="230315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2pPr>
            <a:lvl3pPr marL="460629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3pPr>
            <a:lvl4pPr marL="698373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4pPr>
            <a:lvl5pPr marL="928688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90804" y="-25401"/>
            <a:ext cx="251519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983591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3469" y="6356350"/>
            <a:ext cx="3103123" cy="365125"/>
          </a:xfrm>
        </p:spPr>
        <p:txBody>
          <a:bodyPr/>
          <a:lstStyle>
            <a:lvl1pPr algn="l">
              <a:defRPr sz="731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8347" y="6356350"/>
            <a:ext cx="802386" cy="365125"/>
          </a:xfrm>
        </p:spPr>
        <p:txBody>
          <a:bodyPr/>
          <a:lstStyle>
            <a:lvl1pPr>
              <a:defRPr sz="731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80472" y="406401"/>
            <a:ext cx="3395901" cy="3457971"/>
          </a:xfrm>
        </p:spPr>
        <p:txBody>
          <a:bodyPr anchor="b">
            <a:noAutofit/>
          </a:bodyPr>
          <a:lstStyle>
            <a:lvl1pPr algn="l">
              <a:defRPr sz="2925" spc="122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4775002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0951" y="0"/>
            <a:ext cx="3326077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3631" y="568961"/>
            <a:ext cx="6841331" cy="1780860"/>
          </a:xfrm>
        </p:spPr>
        <p:txBody>
          <a:bodyPr anchor="b">
            <a:normAutofit/>
          </a:bodyPr>
          <a:lstStyle>
            <a:lvl1pPr>
              <a:defRPr lang="en-US" sz="2275" kern="1200" spc="122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383631" y="2797256"/>
            <a:ext cx="3188494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63" b="1" kern="1200" spc="41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383632" y="3251596"/>
            <a:ext cx="320419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63" b="0" spc="41" baseline="0"/>
            </a:lvl1pPr>
            <a:lvl2pPr marL="230315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2pPr>
            <a:lvl3pPr marL="460629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3pPr>
            <a:lvl4pPr marL="698373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4pPr>
            <a:lvl5pPr marL="928688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20766" y="2797256"/>
            <a:ext cx="320419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63" b="1" kern="1200" spc="41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020766" y="3251595"/>
            <a:ext cx="320419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63" b="0" spc="41" baseline="0"/>
            </a:lvl1pPr>
            <a:lvl2pPr marL="230315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2pPr>
            <a:lvl3pPr marL="460629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3pPr>
            <a:lvl4pPr marL="698373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4pPr>
            <a:lvl5pPr marL="928688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524" y="6356350"/>
            <a:ext cx="3103123" cy="365125"/>
          </a:xfrm>
        </p:spPr>
        <p:txBody>
          <a:bodyPr/>
          <a:lstStyle>
            <a:lvl1pPr algn="l">
              <a:defRPr sz="731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8347" y="6356350"/>
            <a:ext cx="802386" cy="365125"/>
          </a:xfrm>
        </p:spPr>
        <p:txBody>
          <a:bodyPr/>
          <a:lstStyle>
            <a:lvl1pPr>
              <a:defRPr sz="731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9660" y="558801"/>
            <a:ext cx="8087063" cy="1780860"/>
          </a:xfrm>
        </p:spPr>
        <p:txBody>
          <a:bodyPr anchor="b">
            <a:normAutofit/>
          </a:bodyPr>
          <a:lstStyle>
            <a:lvl1pPr>
              <a:defRPr lang="en-US" sz="2275" kern="1200" spc="122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599227" y="0"/>
            <a:ext cx="6306774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89660" y="2960877"/>
            <a:ext cx="221234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63" b="1" kern="1200" spc="41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089660" y="3392035"/>
            <a:ext cx="2212340" cy="2907164"/>
          </a:xfrm>
        </p:spPr>
        <p:txBody>
          <a:bodyPr tIns="0">
            <a:normAutofit/>
          </a:bodyPr>
          <a:lstStyle>
            <a:lvl1pPr marL="230315" indent="-230315">
              <a:lnSpc>
                <a:spcPct val="100000"/>
              </a:lnSpc>
              <a:buFont typeface="+mj-lt"/>
              <a:buAutoNum type="arabicPeriod"/>
              <a:defRPr sz="1463" b="0" spc="41" baseline="0"/>
            </a:lvl1pPr>
            <a:lvl2pPr marL="460629" indent="-278606">
              <a:lnSpc>
                <a:spcPct val="100000"/>
              </a:lnSpc>
              <a:spcBef>
                <a:spcPts val="813"/>
              </a:spcBef>
              <a:buFont typeface="+mj-lt"/>
              <a:buAutoNum type="alphaLcPeriod"/>
              <a:defRPr sz="1463" spc="41" baseline="0"/>
            </a:lvl2pPr>
            <a:lvl3pPr marL="690944" indent="-278606">
              <a:lnSpc>
                <a:spcPct val="100000"/>
              </a:lnSpc>
              <a:spcBef>
                <a:spcPts val="813"/>
              </a:spcBef>
              <a:buFont typeface="+mj-lt"/>
              <a:buAutoNum type="arabicParenR"/>
              <a:defRPr sz="1463" spc="41" baseline="0"/>
            </a:lvl3pPr>
            <a:lvl4pPr marL="846963" indent="-278606">
              <a:lnSpc>
                <a:spcPct val="100000"/>
              </a:lnSpc>
              <a:spcBef>
                <a:spcPts val="813"/>
              </a:spcBef>
              <a:buFont typeface="+mj-lt"/>
              <a:buAutoNum type="alphaLcParenR"/>
              <a:defRPr sz="1463" spc="41" baseline="0"/>
            </a:lvl4pPr>
            <a:lvl5pPr marL="872966" indent="-325041">
              <a:lnSpc>
                <a:spcPct val="100000"/>
              </a:lnSpc>
              <a:spcBef>
                <a:spcPts val="813"/>
              </a:spcBef>
              <a:buFont typeface="+mj-lt"/>
              <a:buAutoNum type="romanLcPeriod"/>
              <a:defRPr sz="1463" spc="41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863341" y="2960877"/>
            <a:ext cx="4482465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63" b="1" kern="1200" spc="41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863341" y="3324860"/>
            <a:ext cx="447421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63" b="0" spc="41" baseline="0"/>
            </a:lvl1pPr>
            <a:lvl2pPr marL="230315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2pPr>
            <a:lvl3pPr marL="460629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3pPr>
            <a:lvl4pPr marL="698373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4pPr>
            <a:lvl5pPr marL="928688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83469" y="6356350"/>
            <a:ext cx="3103123" cy="365125"/>
          </a:xfrm>
        </p:spPr>
        <p:txBody>
          <a:bodyPr/>
          <a:lstStyle>
            <a:lvl1pPr algn="l">
              <a:defRPr sz="731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428347" y="6356350"/>
            <a:ext cx="802386" cy="365125"/>
          </a:xfrm>
        </p:spPr>
        <p:txBody>
          <a:bodyPr/>
          <a:lstStyle>
            <a:lvl1pPr>
              <a:defRPr sz="731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514023" y="1"/>
            <a:ext cx="1418359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9961" y="1671639"/>
            <a:ext cx="4780772" cy="1204912"/>
          </a:xfrm>
        </p:spPr>
        <p:txBody>
          <a:bodyPr anchor="b">
            <a:normAutofit/>
          </a:bodyPr>
          <a:lstStyle>
            <a:lvl1pPr>
              <a:defRPr lang="en-US" sz="2275" kern="1200" spc="122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2936" y="-9144"/>
            <a:ext cx="4454088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1625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0719" y="6356350"/>
            <a:ext cx="3103123" cy="365125"/>
          </a:xfrm>
        </p:spPr>
        <p:txBody>
          <a:bodyPr/>
          <a:lstStyle>
            <a:lvl1pPr algn="l">
              <a:defRPr sz="731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8347" y="6356350"/>
            <a:ext cx="802386" cy="365125"/>
          </a:xfrm>
        </p:spPr>
        <p:txBody>
          <a:bodyPr/>
          <a:lstStyle>
            <a:lvl1pPr>
              <a:defRPr sz="731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431151" y="3660774"/>
            <a:ext cx="4799581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63" b="0" spc="41" baseline="0"/>
            </a:lvl1pPr>
            <a:lvl2pPr marL="230315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2pPr>
            <a:lvl3pPr marL="460629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3pPr>
            <a:lvl4pPr marL="698373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4pPr>
            <a:lvl5pPr marL="936117" indent="-232172">
              <a:lnSpc>
                <a:spcPct val="10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1463" spc="41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3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google.com/url?sa=i&amp;url=https%3A%2F%2Fwww.researchgate.net%2Ffigure%2FHaar-Cascade-Classifier-workflow_fig2_357736059&amp;psig=AOvVaw2BFzbGuGg9VJke51Tr0sqQ&amp;ust=1725114577101000&amp;source=images&amp;cd=vfe&amp;opi=89978449&amp;ved=0CBcQjhxqFwoTCLCUheD2nIgDFQAAAAAdAAAAABAZ" TargetMode="External"/><Relationship Id="rId4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researchgate.net/figure/shows-the-block-diagram-describes-the-training-process-in-Haar-cascade-classifier-To_fig4_334155815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oogle.com/url?sa=i&amp;url=https%3A%2F%2Fwww.researchgate.net%2Ffigure%2FHaar-Cascade-Classifier-workflow_fig2_357736059&amp;psig=AOvVaw2BFzbGuGg9VJke51Tr0sqQ&amp;ust=1725114577101000&amp;source=images&amp;cd=vfe&amp;opi=89978449&amp;ved=0CBcQjhxqFwoTCLCUheD2nIgDFQAAAAAdAAAAABAZ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7968FC8-4373-DE43-E693-83D625D3BBD1}"/>
              </a:ext>
            </a:extLst>
          </p:cNvPr>
          <p:cNvSpPr txBox="1"/>
          <p:nvPr/>
        </p:nvSpPr>
        <p:spPr>
          <a:xfrm>
            <a:off x="755333" y="2073915"/>
            <a:ext cx="839533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dirty="0"/>
              <a:t>SRM INSTITUTE OF SCIENCE AND TECHNOLOGY</a:t>
            </a:r>
          </a:p>
          <a:p>
            <a:pPr algn="ctr"/>
            <a:r>
              <a:rPr lang="en-US" sz="2600" dirty="0"/>
              <a:t>RAMAPURAM, CHENNAI – 600 089</a:t>
            </a:r>
          </a:p>
          <a:p>
            <a:pPr algn="ctr"/>
            <a:r>
              <a:rPr lang="en-US" sz="2600" dirty="0"/>
              <a:t>FACULTY OF SCIENCE &amp; HUMANITIES</a:t>
            </a:r>
          </a:p>
          <a:p>
            <a:pPr algn="ctr"/>
            <a:r>
              <a:rPr lang="en-US" sz="2600" dirty="0"/>
              <a:t>(2023-2025 BATCH)</a:t>
            </a:r>
          </a:p>
          <a:p>
            <a:pPr algn="ctr"/>
            <a:endParaRPr lang="en-US" sz="2600" dirty="0"/>
          </a:p>
          <a:p>
            <a:pPr algn="ctr"/>
            <a:r>
              <a:rPr lang="en-US" sz="2600" dirty="0"/>
              <a:t>MINI PROJECT REVIEW II</a:t>
            </a:r>
          </a:p>
          <a:p>
            <a:pPr algn="ctr"/>
            <a:r>
              <a:rPr lang="en-US" sz="2600" dirty="0"/>
              <a:t>ANUBHAV LAL</a:t>
            </a:r>
          </a:p>
          <a:p>
            <a:pPr algn="ctr"/>
            <a:r>
              <a:rPr lang="en-US" sz="2600" dirty="0"/>
              <a:t>RA2332241020061</a:t>
            </a:r>
          </a:p>
          <a:p>
            <a:pPr algn="ctr"/>
            <a:r>
              <a:rPr lang="en-US" sz="2600" dirty="0"/>
              <a:t>MCA-B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6F3FFC1-5008-EBA8-9E3B-885A104BD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455" y="834867"/>
            <a:ext cx="2625090" cy="10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41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056442FB-207E-84F2-5B12-834F49977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11" y="3029466"/>
            <a:ext cx="9065977" cy="293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B6FC891-1577-1BA8-C723-7EB99BA09593}"/>
              </a:ext>
            </a:extLst>
          </p:cNvPr>
          <p:cNvSpPr txBox="1"/>
          <p:nvPr/>
        </p:nvSpPr>
        <p:spPr>
          <a:xfrm>
            <a:off x="114300" y="167144"/>
            <a:ext cx="527494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rectangle on the left is a sample representation of an image with pixel values 0.0 to 1.0. The rectangle at the center is a haar kernel which has all the light pixels on the left and all the dark pixels on the right. The haar calculation is done by finding out the </a:t>
            </a:r>
            <a:r>
              <a:rPr lang="en-US" b="1" dirty="0"/>
              <a:t>difference</a:t>
            </a:r>
            <a:r>
              <a:rPr lang="en-US" dirty="0"/>
              <a:t> of the </a:t>
            </a:r>
            <a:r>
              <a:rPr lang="en-US" b="1" dirty="0"/>
              <a:t>average of the pixel values at the darker region</a:t>
            </a:r>
            <a:r>
              <a:rPr lang="en-US" dirty="0"/>
              <a:t> and the </a:t>
            </a:r>
            <a:r>
              <a:rPr lang="en-US" b="1" dirty="0"/>
              <a:t>average of the pixel values at the lighter region</a:t>
            </a:r>
            <a:r>
              <a:rPr lang="en-US" dirty="0"/>
              <a:t>. If the difference is close to 1, then there is an edge detected by the haar feature.</a:t>
            </a:r>
          </a:p>
        </p:txBody>
      </p:sp>
    </p:spTree>
    <p:extLst>
      <p:ext uri="{BB962C8B-B14F-4D97-AF65-F5344CB8AC3E}">
        <p14:creationId xmlns:p14="http://schemas.microsoft.com/office/powerpoint/2010/main" val="1543786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330210F-4CDA-7D6A-C638-6C6B14045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270" y="2935941"/>
            <a:ext cx="8759460" cy="23566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0ECD89-EC6A-220C-40FF-E433D1D66817}"/>
              </a:ext>
            </a:extLst>
          </p:cNvPr>
          <p:cNvSpPr txBox="1"/>
          <p:nvPr/>
        </p:nvSpPr>
        <p:spPr>
          <a:xfrm>
            <a:off x="4018597" y="926783"/>
            <a:ext cx="54854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UML DIAGRAM</a:t>
            </a:r>
            <a:endParaRPr lang="en-US" sz="3200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9EC64C-E5E3-2466-7762-77093098C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26467" y="136684"/>
            <a:ext cx="3692129" cy="2522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3FF52B-EDA7-8386-AF58-BDEAB3AB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811916" y="136684"/>
            <a:ext cx="3692129" cy="2522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597553-1095-8B88-8D2D-2E9C2BCF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8690897" y="12158"/>
            <a:ext cx="1626296" cy="25846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474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85216BC3-D84E-C74F-B803-7C6028DFE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7" y="988695"/>
            <a:ext cx="9312587" cy="488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99C7E3-C33E-CE38-AA21-5C92ACD009C8}"/>
              </a:ext>
            </a:extLst>
          </p:cNvPr>
          <p:cNvSpPr txBox="1"/>
          <p:nvPr/>
        </p:nvSpPr>
        <p:spPr>
          <a:xfrm>
            <a:off x="1067428" y="6008372"/>
            <a:ext cx="77711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 Block Diagram: Automatic Attendance System Based</a:t>
            </a:r>
          </a:p>
        </p:txBody>
      </p:sp>
    </p:spTree>
    <p:extLst>
      <p:ext uri="{BB962C8B-B14F-4D97-AF65-F5344CB8AC3E}">
        <p14:creationId xmlns:p14="http://schemas.microsoft.com/office/powerpoint/2010/main" val="3156891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7100" y="1955724"/>
            <a:ext cx="3395901" cy="1238847"/>
          </a:xfrm>
        </p:spPr>
        <p:txBody>
          <a:bodyPr/>
          <a:lstStyle/>
          <a:p>
            <a:r>
              <a:rPr lang="en-US" sz="40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7100" y="3273897"/>
            <a:ext cx="3395901" cy="2315772"/>
          </a:xfrm>
        </p:spPr>
        <p:txBody>
          <a:bodyPr>
            <a:noAutofit/>
          </a:bodyPr>
          <a:lstStyle/>
          <a:p>
            <a:r>
              <a:rPr lang="en-US" sz="2000" dirty="0"/>
              <a:t>- Anubhav Lal</a:t>
            </a: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5440" y="3429000"/>
            <a:ext cx="4343873" cy="2600325"/>
          </a:xfrm>
        </p:spPr>
        <p:txBody>
          <a:bodyPr anchor="ctr"/>
          <a:lstStyle/>
          <a:p>
            <a:r>
              <a:rPr lang="en" b="1" spc="-1" dirty="0">
                <a:solidFill>
                  <a:srgbClr val="1A1A1A"/>
                </a:solidFill>
                <a:latin typeface="Raleway"/>
                <a:ea typeface="Raleway"/>
              </a:rPr>
              <a:t>Automated Classroom Attendance System Using Face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469" y="1472049"/>
            <a:ext cx="2352675" cy="107702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1" y="2815574"/>
            <a:ext cx="2963704" cy="2656541"/>
          </a:xfrm>
        </p:spPr>
        <p:txBody>
          <a:bodyPr>
            <a:normAutofit/>
          </a:bodyPr>
          <a:lstStyle/>
          <a:p>
            <a:r>
              <a:rPr lang="en-US" sz="2000" dirty="0"/>
              <a:t>Abstract</a:t>
            </a:r>
          </a:p>
          <a:p>
            <a:r>
              <a:rPr lang="en-US" sz="2000" dirty="0"/>
              <a:t>Introduction</a:t>
            </a:r>
          </a:p>
          <a:p>
            <a:r>
              <a:rPr lang="en-US" sz="2000" dirty="0"/>
              <a:t>Modules Description</a:t>
            </a:r>
          </a:p>
          <a:p>
            <a:r>
              <a:rPr lang="en-US" sz="2000" dirty="0"/>
              <a:t>Diagrams</a:t>
            </a:r>
          </a:p>
          <a:p>
            <a:r>
              <a:rPr lang="en-US" sz="2000" dirty="0"/>
              <a:t>Database Design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8347" y="5807472"/>
            <a:ext cx="802386" cy="296664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 txBox="1">
            <a:spLocks/>
          </p:cNvSpPr>
          <p:nvPr/>
        </p:nvSpPr>
        <p:spPr>
          <a:xfrm>
            <a:off x="331002" y="491209"/>
            <a:ext cx="3395901" cy="718723"/>
          </a:xfrm>
          <a:prstGeom prst="rect">
            <a:avLst/>
          </a:prstGeom>
        </p:spPr>
        <p:txBody>
          <a:bodyPr vert="horz" lIns="74295" tIns="37148" rIns="74295" bIns="3714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  <a:latin typeface="Algerian" panose="04020705040A02060702" pitchFamily="82" charset="0"/>
              </a:rPr>
              <a:t>Abstract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D492B43-0740-74AD-97A1-832EFF3C319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064443" y="850571"/>
            <a:ext cx="4829175" cy="4639604"/>
          </a:xfrm>
          <a:prstGeom prst="rect">
            <a:avLst/>
          </a:prstGeom>
          <a:solidFill>
            <a:srgbClr val="E9E6DF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4295" tIns="37148" rIns="74295" bIns="37148" numCol="1" anchor="ctr" anchorCtr="0" compatLnSpc="1">
            <a:prstTxWarp prst="textNoShape">
              <a:avLst/>
            </a:prstTxWarp>
            <a:spAutoFit/>
          </a:bodyPr>
          <a:lstStyle/>
          <a:p>
            <a:pPr defTabSz="7429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Developed a real-time attendance system using face recognition technology.</a:t>
            </a:r>
          </a:p>
          <a:p>
            <a:pPr defTabSz="7429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Utilized OpenCV's Haar Cascade Classifier for accurate face detection.</a:t>
            </a:r>
          </a:p>
          <a:p>
            <a:pPr defTabSz="7429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Implemented LBPH for high-accuracy face recognition of students.</a:t>
            </a:r>
          </a:p>
          <a:p>
            <a:pPr defTabSz="7429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Enabled real-time attendance marking for up to 50 students per session.</a:t>
            </a:r>
          </a:p>
          <a:p>
            <a:pPr defTabSz="7429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Integrated a user-friendly Tkinter GUI for subject selection and monitoring.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06C64F-6524-A52C-B8C1-E41AE9D99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1785"/>
            <a:ext cx="4184103" cy="282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190773" y="571421"/>
            <a:ext cx="3937635" cy="26200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0BFECE-F139-ACA5-753F-D617702B90FF}"/>
              </a:ext>
            </a:extLst>
          </p:cNvPr>
          <p:cNvSpPr txBox="1"/>
          <p:nvPr/>
        </p:nvSpPr>
        <p:spPr>
          <a:xfrm>
            <a:off x="6464617" y="734283"/>
            <a:ext cx="258794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D87BCF98-B850-7388-CDE2-1D3A57C54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63" y="1111986"/>
            <a:ext cx="5229189" cy="4158896"/>
          </a:xfrm>
          <a:prstGeom prst="rect">
            <a:avLst/>
          </a:prstGeom>
          <a:solidFill>
            <a:srgbClr val="000000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4295" tIns="37148" rIns="74295" bIns="37148" numCol="1" anchor="ctr" anchorCtr="0" compatLnSpc="1">
            <a:prstTxWarp prst="textNoShape">
              <a:avLst/>
            </a:prstTxWarp>
            <a:spAutoFit/>
          </a:bodyPr>
          <a:lstStyle/>
          <a:p>
            <a:pPr defTabSz="7429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25" dirty="0">
                <a:solidFill>
                  <a:schemeClr val="bg1"/>
                </a:solidFill>
              </a:rPr>
              <a:t>The project addresses the need for efficient and automated attendance tracking in educational institutions.</a:t>
            </a:r>
          </a:p>
          <a:p>
            <a:pPr defTabSz="7429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25" dirty="0">
                <a:solidFill>
                  <a:schemeClr val="bg1"/>
                </a:solidFill>
              </a:rPr>
              <a:t>Utilizes face recognition technology to eliminate manual attendance processes.</a:t>
            </a:r>
          </a:p>
          <a:p>
            <a:pPr defTabSz="7429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25" dirty="0">
                <a:solidFill>
                  <a:schemeClr val="bg1"/>
                </a:solidFill>
              </a:rPr>
              <a:t>Combines OpenCV and Python for real-time face detection and recognition.</a:t>
            </a:r>
          </a:p>
          <a:p>
            <a:pPr defTabSz="7429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25" dirty="0">
                <a:solidFill>
                  <a:schemeClr val="bg1"/>
                </a:solidFill>
              </a:rPr>
              <a:t>Aims to enhance accuracy, speed, and reliability in attendance management.</a:t>
            </a:r>
          </a:p>
          <a:p>
            <a:pPr defTabSz="7429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25" dirty="0">
                <a:solidFill>
                  <a:schemeClr val="bg1"/>
                </a:solidFill>
              </a:rPr>
              <a:t>Provides a scalable solution suitable for classrooms of varying sizes.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CF9292-422E-CECE-D220-04185AE41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4206716" y="0"/>
            <a:ext cx="4845844" cy="3429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object 4">
            <a:extLst>
              <a:ext uri="{FF2B5EF4-FFF2-40B4-BE49-F238E27FC236}">
                <a16:creationId xmlns:a16="http://schemas.microsoft.com/office/drawing/2014/main" id="{37A3E045-BD35-868D-2D72-05FB42D2BB8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5945" y="3779520"/>
            <a:ext cx="4185285" cy="234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43" y="769541"/>
            <a:ext cx="5921729" cy="723028"/>
          </a:xfrm>
        </p:spPr>
        <p:txBody>
          <a:bodyPr anchor="ctr">
            <a:normAutofit/>
          </a:bodyPr>
          <a:lstStyle/>
          <a:p>
            <a:r>
              <a:rPr lang="en-US" sz="3000" dirty="0">
                <a:latin typeface="Algerian" panose="04020705040A02060702" pitchFamily="82" charset="0"/>
              </a:rPr>
              <a:t>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434" y="1782126"/>
            <a:ext cx="7371406" cy="487775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Functionalities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/>
              <a:t>Face Detection Module:</a:t>
            </a:r>
            <a:r>
              <a:rPr lang="en-US" altLang="en-US" sz="1800" b="0" dirty="0"/>
              <a:t> Utilizes OpenCV's Haar Cascade Classifier to detect faces in real-time with high accuracy.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/>
              <a:t>Face Recognition Module:</a:t>
            </a:r>
            <a:r>
              <a:rPr lang="en-US" altLang="en-US" sz="1800" b="0" dirty="0"/>
              <a:t> Employs the LBPH algorithm to recognize and match detected faces with pre-registered student images.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/>
              <a:t>Attendance Marking Module:</a:t>
            </a:r>
            <a:r>
              <a:rPr lang="en-US" altLang="en-US" sz="1800" b="0" dirty="0"/>
              <a:t> Automates the attendance process, marking students present based on successful face recognition.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/>
              <a:t>Data Handling Module:</a:t>
            </a:r>
            <a:r>
              <a:rPr lang="en-US" altLang="en-US" sz="1800" b="0" dirty="0"/>
              <a:t> Uses Pandas to manage and update a CSV database containing student records and attendance data.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/>
              <a:t>User Interface Module:</a:t>
            </a:r>
            <a:r>
              <a:rPr lang="en-US" altLang="en-US" sz="1800" b="0" dirty="0"/>
              <a:t> Developed with Tkinter, providing a user-friendly interface for subject selection, attendance monitoring, and data visuaization.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8347" y="5807472"/>
            <a:ext cx="802386" cy="296664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0472" y="973138"/>
            <a:ext cx="3395901" cy="2809601"/>
          </a:xfrm>
        </p:spPr>
        <p:txBody>
          <a:bodyPr/>
          <a:lstStyle/>
          <a:p>
            <a:r>
              <a:rPr lang="en-US" dirty="0"/>
              <a:t>Visual Aids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428347" y="5807472"/>
            <a:ext cx="802386" cy="296664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122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EAEEBA22-A8D4-6B61-3971-3911AE4D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70" y="1275819"/>
            <a:ext cx="8769061" cy="430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A8B088-294F-8208-0DA0-CD2198FB05CE}"/>
              </a:ext>
            </a:extLst>
          </p:cNvPr>
          <p:cNvSpPr txBox="1"/>
          <p:nvPr/>
        </p:nvSpPr>
        <p:spPr>
          <a:xfrm>
            <a:off x="1256158" y="5613693"/>
            <a:ext cx="73936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 Block Diagram: The Training Process In Haar Cascade</a:t>
            </a:r>
            <a:endParaRPr lang="en-US" sz="2400" dirty="0">
              <a:latin typeface="+mj-lt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24934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6E90A7-2AFA-283D-8E83-7BF626B56C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533" y="2425066"/>
            <a:ext cx="9870935" cy="41262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32B746-A8C7-2A1D-7789-0AAA8C8BA0E2}"/>
              </a:ext>
            </a:extLst>
          </p:cNvPr>
          <p:cNvSpPr txBox="1"/>
          <p:nvPr/>
        </p:nvSpPr>
        <p:spPr>
          <a:xfrm>
            <a:off x="4018597" y="926783"/>
            <a:ext cx="54854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Haar Cascade Classifier workflow</a:t>
            </a:r>
            <a:endParaRPr lang="en-US" sz="3200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B6BA116-B1F1-4714-A3A0-33CB5EF46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013733" y="306705"/>
            <a:ext cx="2874734" cy="2182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1252209-FD66-72FD-CEEE-443AF7C3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26467" y="136684"/>
            <a:ext cx="3692129" cy="2522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394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purl.org/dc/elements/1.1/"/>
    <ds:schemaRef ds:uri="http://schemas.microsoft.com/office/infopath/2007/PartnerControls"/>
    <ds:schemaRef ds:uri="71af3243-3dd4-4a8d-8c0d-dd76da1f02a5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230e9df3-be65-4c73-a93b-d1236ebd677e"/>
    <ds:schemaRef ds:uri="http://purl.org/dc/terms/"/>
    <ds:schemaRef ds:uri="16c05727-aa75-4e4a-9b5f-8a80a1165891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403</Words>
  <Application>Microsoft Office PowerPoint</Application>
  <PresentationFormat>A4 Paper (210x297 mm)</PresentationFormat>
  <Paragraphs>59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Algerian</vt:lpstr>
      <vt:lpstr>Arial</vt:lpstr>
      <vt:lpstr>Calibri</vt:lpstr>
      <vt:lpstr>Raleway</vt:lpstr>
      <vt:lpstr>Tenorite</vt:lpstr>
      <vt:lpstr>Custom</vt:lpstr>
      <vt:lpstr>PowerPoint Presentation</vt:lpstr>
      <vt:lpstr>Automated Classroom Attendance System Using Face Recognition</vt:lpstr>
      <vt:lpstr>topics</vt:lpstr>
      <vt:lpstr>PowerPoint Presentation</vt:lpstr>
      <vt:lpstr>PowerPoint Presentation</vt:lpstr>
      <vt:lpstr>Modules</vt:lpstr>
      <vt:lpstr>Visual Aids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Anubhav Mini Project</dc:title>
  <cp:lastModifiedBy>Anubhav Lal</cp:lastModifiedBy>
  <cp:revision>5</cp:revision>
  <dcterms:created xsi:type="dcterms:W3CDTF">2024-02-14T19:04:18Z</dcterms:created>
  <dcterms:modified xsi:type="dcterms:W3CDTF">2024-08-30T19:05:35Z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