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1620" y="3320237"/>
            <a:ext cx="4392295" cy="1104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46"/>
            <a:ext cx="9144000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0007" y="0"/>
            <a:ext cx="4743992" cy="6000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1801" cy="10214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935" y="51054"/>
            <a:ext cx="9146078" cy="9046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836" y="859358"/>
            <a:ext cx="6980326" cy="988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896236"/>
            <a:ext cx="5252720" cy="420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" y="0"/>
            <a:ext cx="9146540" cy="6858000"/>
            <a:chOff x="-935" y="0"/>
            <a:chExt cx="914654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4000" cy="102742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1801" cy="102146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5" y="51054"/>
              <a:ext cx="9146078" cy="904621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011" y="1554480"/>
            <a:ext cx="6716268" cy="1120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807" rIns="0" bIns="0" rtlCol="0" vert="horz">
            <a:spAutoFit/>
          </a:bodyPr>
          <a:lstStyle/>
          <a:p>
            <a:pPr marL="1561465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Authentication</a:t>
            </a:r>
            <a:r>
              <a:rPr dirty="0" spc="-7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9436" y="1957273"/>
            <a:ext cx="7666990" cy="31864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259079" marR="99695" indent="-257175">
              <a:lnSpc>
                <a:spcPct val="100000"/>
              </a:lnSpc>
              <a:spcBef>
                <a:spcPts val="110"/>
              </a:spcBef>
              <a:buClr>
                <a:srgbClr val="0E6EC5"/>
              </a:buClr>
              <a:buSzPct val="82142"/>
              <a:buFont typeface="DejaVu Sans"/>
              <a:buChar char="⚫"/>
              <a:tabLst>
                <a:tab pos="259079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integrated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 spc="-10">
                <a:latin typeface="Times New Roman"/>
                <a:cs typeface="Times New Roman"/>
              </a:rPr>
              <a:t>PC’s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authentication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system.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match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found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for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image than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-25">
                <a:latin typeface="Times New Roman"/>
                <a:cs typeface="Times New Roman"/>
              </a:rPr>
              <a:t> 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0E6EC5"/>
              </a:buClr>
              <a:buFont typeface="DejaVu Sans"/>
              <a:buChar char="⚫"/>
            </a:pPr>
            <a:endParaRPr sz="2800">
              <a:latin typeface="Times New Roman"/>
              <a:cs typeface="Times New Roman"/>
            </a:endParaRPr>
          </a:p>
          <a:p>
            <a:pPr marL="259079" marR="5080" indent="-257175">
              <a:lnSpc>
                <a:spcPct val="100000"/>
              </a:lnSpc>
              <a:buClr>
                <a:srgbClr val="0E6EC5"/>
              </a:buClr>
              <a:buSzPct val="82142"/>
              <a:buFont typeface="DejaVu Sans"/>
              <a:buChar char="⚫"/>
              <a:tabLst>
                <a:tab pos="259079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camera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capturing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images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real-time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so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enrolled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detected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the </a:t>
            </a:r>
            <a:r>
              <a:rPr dirty="0" sz="2800" spc="-10">
                <a:latin typeface="Times New Roman"/>
                <a:cs typeface="Times New Roman"/>
              </a:rPr>
              <a:t>computer,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logged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off.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807" rIns="0" bIns="0" rtlCol="0" vert="horz">
            <a:spAutoFit/>
          </a:bodyPr>
          <a:lstStyle/>
          <a:p>
            <a:pPr marL="975994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Times New Roman"/>
                <a:cs typeface="Times New Roman"/>
              </a:rPr>
              <a:t>Face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Recognition</a:t>
            </a:r>
            <a:r>
              <a:rPr dirty="0" spc="-125" b="1">
                <a:latin typeface="Times New Roman"/>
                <a:cs typeface="Times New Roman"/>
              </a:rPr>
              <a:t> </a:t>
            </a:r>
            <a:r>
              <a:rPr dirty="0" spc="-20" b="1">
                <a:latin typeface="Times New Roman"/>
                <a:cs typeface="Times New Roman"/>
              </a:rPr>
              <a:t>Techniques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44" y="1873137"/>
            <a:ext cx="6718934" cy="30994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750" indent="-28448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detection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pattern-</a:t>
            </a:r>
            <a:r>
              <a:rPr dirty="0" sz="2800" spc="-10">
                <a:latin typeface="Times New Roman"/>
                <a:cs typeface="Times New Roman"/>
              </a:rPr>
              <a:t>classification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task</a:t>
            </a:r>
            <a:endParaRPr sz="2800">
              <a:latin typeface="Times New Roman"/>
              <a:cs typeface="Times New Roman"/>
            </a:endParaRPr>
          </a:p>
          <a:p>
            <a:pPr marL="285750" indent="-28384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Controlled</a:t>
            </a:r>
            <a:r>
              <a:rPr dirty="0" sz="2800" spc="-10">
                <a:latin typeface="Times New Roman"/>
                <a:cs typeface="Times New Roman"/>
              </a:rPr>
              <a:t> background</a:t>
            </a:r>
            <a:endParaRPr sz="2800">
              <a:latin typeface="Times New Roman"/>
              <a:cs typeface="Times New Roman"/>
            </a:endParaRPr>
          </a:p>
          <a:p>
            <a:pPr marL="372110" indent="-35941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372110" algn="l"/>
              </a:tabLst>
            </a:pP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colour</a:t>
            </a:r>
            <a:endParaRPr sz="2800">
              <a:latin typeface="Times New Roman"/>
              <a:cs typeface="Times New Roman"/>
            </a:endParaRPr>
          </a:p>
          <a:p>
            <a:pPr marL="285750" indent="-28448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motion</a:t>
            </a:r>
            <a:endParaRPr sz="2800">
              <a:latin typeface="Times New Roman"/>
              <a:cs typeface="Times New Roman"/>
            </a:endParaRPr>
          </a:p>
          <a:p>
            <a:pPr marL="372110" indent="-35941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372110" algn="l"/>
              </a:tabLst>
            </a:pPr>
            <a:r>
              <a:rPr dirty="0" sz="2800">
                <a:latin typeface="Times New Roman"/>
                <a:cs typeface="Times New Roman"/>
              </a:rPr>
              <a:t>Model-</a:t>
            </a:r>
            <a:r>
              <a:rPr dirty="0" sz="2800" spc="-10">
                <a:latin typeface="Times New Roman"/>
                <a:cs typeface="Times New Roman"/>
              </a:rPr>
              <a:t>based</a:t>
            </a:r>
            <a:endParaRPr sz="2800">
              <a:latin typeface="Times New Roman"/>
              <a:cs typeface="Times New Roman"/>
            </a:endParaRPr>
          </a:p>
          <a:p>
            <a:pPr marL="285750" indent="-28384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Geometric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Features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86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 b="1">
                <a:latin typeface="Times New Roman"/>
                <a:cs typeface="Times New Roman"/>
              </a:rPr>
              <a:t>FACE</a:t>
            </a:r>
            <a:r>
              <a:rPr dirty="0" spc="-15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RECOGNITION</a:t>
            </a:r>
            <a:r>
              <a:rPr dirty="0" spc="-114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TECHNIQUES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44" y="1880997"/>
            <a:ext cx="8001634" cy="40468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2735" algn="l"/>
              </a:tabLst>
            </a:pPr>
            <a:r>
              <a:rPr dirty="0" sz="2600" b="1">
                <a:latin typeface="Times New Roman"/>
                <a:cs typeface="Times New Roman"/>
              </a:rPr>
              <a:t>By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colour: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600">
              <a:latin typeface="Times New Roman"/>
              <a:cs typeface="Times New Roman"/>
            </a:endParaRPr>
          </a:p>
          <a:p>
            <a:pPr marL="287020" marR="269875" indent="-274320">
              <a:lnSpc>
                <a:spcPct val="80100"/>
              </a:lnSpc>
              <a:buClr>
                <a:srgbClr val="0AD0D9"/>
              </a:buClr>
              <a:buSzPct val="93181"/>
              <a:buFont typeface="DejaVu Sans"/>
              <a:buChar char="⚫"/>
              <a:tabLst>
                <a:tab pos="28702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technique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vulnerable.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skin colour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segment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colour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image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find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face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image.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But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some </a:t>
            </a:r>
            <a:r>
              <a:rPr dirty="0" sz="2200">
                <a:latin typeface="Times New Roman"/>
                <a:cs typeface="Times New Roman"/>
              </a:rPr>
              <a:t>drawback;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still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background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same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colour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also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be </a:t>
            </a:r>
            <a:r>
              <a:rPr dirty="0" sz="2200" spc="-10">
                <a:latin typeface="Times New Roman"/>
                <a:cs typeface="Times New Roman"/>
              </a:rPr>
              <a:t>segmented.</a:t>
            </a:r>
            <a:endParaRPr sz="2200">
              <a:latin typeface="Times New Roman"/>
              <a:cs typeface="Times New Roman"/>
            </a:endParaRPr>
          </a:p>
          <a:p>
            <a:pPr marL="371475" indent="-358775">
              <a:lnSpc>
                <a:spcPct val="100000"/>
              </a:lnSpc>
              <a:spcBef>
                <a:spcPts val="2385"/>
              </a:spcBef>
              <a:buClr>
                <a:srgbClr val="0AD0D9"/>
              </a:buClr>
              <a:buSzPct val="94230"/>
              <a:buFont typeface="Wingdings"/>
              <a:buChar char=""/>
              <a:tabLst>
                <a:tab pos="371475" algn="l"/>
              </a:tabLst>
            </a:pPr>
            <a:r>
              <a:rPr dirty="0" sz="2600" b="1">
                <a:latin typeface="Times New Roman"/>
                <a:cs typeface="Times New Roman"/>
              </a:rPr>
              <a:t>By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motion: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ts val="2160"/>
              </a:lnSpc>
              <a:spcBef>
                <a:spcPts val="2405"/>
              </a:spcBef>
              <a:buClr>
                <a:srgbClr val="0AD0D9"/>
              </a:buClr>
              <a:buSzPct val="95000"/>
              <a:buFont typeface="DejaVu Sans"/>
              <a:buChar char="⚫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motion.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Calculating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</a:t>
            </a:r>
            <a:endParaRPr sz="2000">
              <a:latin typeface="Times New Roman"/>
              <a:cs typeface="Times New Roman"/>
            </a:endParaRPr>
          </a:p>
          <a:p>
            <a:pPr marL="28702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segment.</a:t>
            </a:r>
            <a:endParaRPr sz="2000">
              <a:latin typeface="Times New Roman"/>
              <a:cs typeface="Times New Roman"/>
            </a:endParaRPr>
          </a:p>
          <a:p>
            <a:pPr marL="287020" marR="96520" indent="-274320">
              <a:lnSpc>
                <a:spcPts val="1920"/>
              </a:lnSpc>
              <a:spcBef>
                <a:spcPts val="464"/>
              </a:spcBef>
              <a:buClr>
                <a:srgbClr val="0AD0D9"/>
              </a:buClr>
              <a:buSzPct val="95000"/>
              <a:buFont typeface="DejaVu Sans"/>
              <a:buChar char="⚫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29" y="783158"/>
            <a:ext cx="203390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Continuous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8203" y="1399108"/>
            <a:ext cx="8025130" cy="551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6385" algn="l"/>
              </a:tabLst>
            </a:pPr>
            <a:r>
              <a:rPr dirty="0" sz="2400" b="1">
                <a:latin typeface="Times New Roman"/>
                <a:cs typeface="Times New Roman"/>
              </a:rPr>
              <a:t>As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pattern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classification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task:</a:t>
            </a:r>
            <a:endParaRPr sz="2400">
              <a:latin typeface="Times New Roman"/>
              <a:cs typeface="Times New Roman"/>
            </a:endParaRPr>
          </a:p>
          <a:p>
            <a:pPr marL="287020" marR="60325" indent="-27432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In 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binary-</a:t>
            </a: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classification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task.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 part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transformed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features, after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classifier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faces </a:t>
            </a:r>
            <a:r>
              <a:rPr dirty="0" sz="2400">
                <a:latin typeface="Times New Roman"/>
                <a:cs typeface="Times New Roman"/>
              </a:rPr>
              <a:t>decides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particular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or </a:t>
            </a:r>
            <a:r>
              <a:rPr dirty="0" sz="2400" spc="-2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9410" indent="-34671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"/>
              <a:tabLst>
                <a:tab pos="359410" algn="l"/>
              </a:tabLst>
            </a:pPr>
            <a:r>
              <a:rPr dirty="0" sz="2400" b="1">
                <a:latin typeface="Times New Roman"/>
                <a:cs typeface="Times New Roman"/>
              </a:rPr>
              <a:t>Controlled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background:</a:t>
            </a:r>
            <a:endParaRPr sz="2400">
              <a:latin typeface="Times New Roman"/>
              <a:cs typeface="Times New Roman"/>
            </a:endParaRPr>
          </a:p>
          <a:p>
            <a:pPr algn="just" marL="287020" marR="5080" indent="-274320">
              <a:lnSpc>
                <a:spcPct val="801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In 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technique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background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still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fixed.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background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assuming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image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frontal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face.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"/>
              <a:tabLst>
                <a:tab pos="28638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Model-based:</a:t>
            </a:r>
            <a:endParaRPr sz="2400">
              <a:latin typeface="Times New Roman"/>
              <a:cs typeface="Times New Roman"/>
            </a:endParaRPr>
          </a:p>
          <a:p>
            <a:pPr marL="287020" marR="43815" indent="-274320">
              <a:lnSpc>
                <a:spcPts val="2300"/>
              </a:lnSpc>
              <a:spcBef>
                <a:spcPts val="56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appearance,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motion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faces.</a:t>
            </a:r>
            <a:endParaRPr sz="2400">
              <a:latin typeface="Times New Roman"/>
              <a:cs typeface="Times New Roman"/>
            </a:endParaRPr>
          </a:p>
          <a:p>
            <a:pPr marL="287020" marR="186055" indent="-274320">
              <a:lnSpc>
                <a:spcPct val="80000"/>
              </a:lnSpc>
              <a:spcBef>
                <a:spcPts val="600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technique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 model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 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image.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 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rectangle,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round,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square, </a:t>
            </a:r>
            <a:r>
              <a:rPr dirty="0" sz="2400">
                <a:latin typeface="Times New Roman"/>
                <a:cs typeface="Times New Roman"/>
              </a:rPr>
              <a:t>heart,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triangle.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481406"/>
            <a:ext cx="2964815" cy="7867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10">
                <a:latin typeface="Carlito"/>
                <a:cs typeface="Carlito"/>
              </a:rPr>
              <a:t>Continuous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6385" algn="l"/>
              </a:tabLst>
            </a:pPr>
            <a:r>
              <a:rPr dirty="0"/>
              <a:t>Geometric</a:t>
            </a:r>
            <a:r>
              <a:rPr dirty="0" spc="-80"/>
              <a:t> </a:t>
            </a:r>
            <a:r>
              <a:rPr dirty="0" spc="-10"/>
              <a:t>Features</a:t>
            </a:r>
          </a:p>
          <a:p>
            <a:pPr>
              <a:lnSpc>
                <a:spcPct val="100000"/>
              </a:lnSpc>
              <a:spcBef>
                <a:spcPts val="105"/>
              </a:spcBef>
            </a:p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Face</a:t>
            </a:r>
            <a:r>
              <a:rPr dirty="0" sz="1600" spc="-4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height/</a:t>
            </a:r>
            <a:r>
              <a:rPr dirty="0" sz="1600" spc="-6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Face</a:t>
            </a:r>
            <a:r>
              <a:rPr dirty="0" sz="1600" spc="-10" b="0">
                <a:latin typeface="Times New Roman"/>
                <a:cs typeface="Times New Roman"/>
              </a:rPr>
              <a:t> </a:t>
            </a:r>
            <a:r>
              <a:rPr dirty="0" sz="1600" spc="-20" b="0">
                <a:latin typeface="Times New Roman"/>
                <a:cs typeface="Times New Roman"/>
              </a:rPr>
              <a:t>width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spc="-20" b="0">
                <a:latin typeface="Times New Roman"/>
                <a:cs typeface="Times New Roman"/>
              </a:rPr>
              <a:t>Lips-</a:t>
            </a:r>
            <a:r>
              <a:rPr dirty="0" sz="1600" b="0">
                <a:latin typeface="Times New Roman"/>
                <a:cs typeface="Times New Roman"/>
              </a:rPr>
              <a:t>where</a:t>
            </a:r>
            <a:r>
              <a:rPr dirty="0" sz="1600" spc="-1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the</a:t>
            </a:r>
            <a:r>
              <a:rPr dirty="0" sz="1600" spc="-8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eyebrow</a:t>
            </a:r>
            <a:r>
              <a:rPr dirty="0" sz="1600" spc="1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joint/Length</a:t>
            </a:r>
            <a:r>
              <a:rPr dirty="0" sz="1600" spc="-5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-50" b="0">
                <a:latin typeface="Times New Roman"/>
                <a:cs typeface="Times New Roman"/>
              </a:rPr>
              <a:t> </a:t>
            </a:r>
            <a:r>
              <a:rPr dirty="0" sz="1600" spc="-20" b="0">
                <a:latin typeface="Times New Roman"/>
                <a:cs typeface="Times New Roman"/>
              </a:rPr>
              <a:t>nose</a:t>
            </a:r>
            <a:endParaRPr sz="1600">
              <a:latin typeface="Times New Roman"/>
              <a:cs typeface="Times New Roman"/>
            </a:endParaRPr>
          </a:p>
          <a:p>
            <a:pPr marL="262255" marR="1083945" indent="-250190">
              <a:lnSpc>
                <a:spcPct val="100000"/>
              </a:lnSpc>
              <a:buChar char="⚫"/>
              <a:tabLst>
                <a:tab pos="262255" algn="l"/>
                <a:tab pos="286385" algn="l"/>
              </a:tabLst>
            </a:pPr>
            <a:r>
              <a:rPr dirty="0" sz="1500" b="0">
                <a:solidFill>
                  <a:srgbClr val="0AD0D9"/>
                </a:solidFill>
                <a:latin typeface="DejaVu Sans"/>
                <a:cs typeface="DejaVu Sans"/>
              </a:rPr>
              <a:t>	</a:t>
            </a:r>
            <a:r>
              <a:rPr dirty="0" sz="1600" b="0">
                <a:latin typeface="Times New Roman"/>
                <a:cs typeface="Times New Roman"/>
              </a:rPr>
              <a:t>Distance</a:t>
            </a:r>
            <a:r>
              <a:rPr dirty="0" sz="1600" spc="-6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-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between</a:t>
            </a:r>
            <a:r>
              <a:rPr dirty="0" sz="1600" spc="4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pupils/distance</a:t>
            </a:r>
            <a:r>
              <a:rPr dirty="0" sz="1600" spc="-11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2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between </a:t>
            </a:r>
            <a:r>
              <a:rPr dirty="0" sz="1600" b="0">
                <a:latin typeface="Times New Roman"/>
                <a:cs typeface="Times New Roman"/>
              </a:rPr>
              <a:t>two</a:t>
            </a:r>
            <a:r>
              <a:rPr dirty="0" sz="1600" spc="-2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eyebrow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Face</a:t>
            </a:r>
            <a:r>
              <a:rPr dirty="0" sz="1600" spc="-3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height/the</a:t>
            </a:r>
            <a:r>
              <a:rPr dirty="0" sz="1600" spc="-8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border</a:t>
            </a:r>
            <a:r>
              <a:rPr dirty="0" sz="1600" spc="-3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-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end</a:t>
            </a:r>
            <a:r>
              <a:rPr dirty="0" sz="1600" spc="-3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point</a:t>
            </a:r>
            <a:r>
              <a:rPr dirty="0" sz="1600" spc="-5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-3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chain</a:t>
            </a:r>
            <a:endParaRPr sz="16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dirty="0" sz="1600" b="0">
                <a:latin typeface="Times New Roman"/>
                <a:cs typeface="Times New Roman"/>
              </a:rPr>
              <a:t>between</a:t>
            </a:r>
            <a:r>
              <a:rPr dirty="0" sz="1600" spc="-4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eyebrow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Nose</a:t>
            </a:r>
            <a:r>
              <a:rPr dirty="0" sz="1600" spc="-3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weight/distance</a:t>
            </a:r>
            <a:r>
              <a:rPr dirty="0" sz="1600" spc="-7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between</a:t>
            </a:r>
            <a:r>
              <a:rPr dirty="0" sz="1600" spc="2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two</a:t>
            </a:r>
            <a:r>
              <a:rPr dirty="0" sz="1600" spc="10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nostrils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"/>
              <a:tabLst>
                <a:tab pos="286385" algn="l"/>
              </a:tabLst>
            </a:pPr>
            <a:r>
              <a:rPr dirty="0" sz="2000"/>
              <a:t>Some</a:t>
            </a:r>
            <a:r>
              <a:rPr dirty="0" sz="2000" spc="-5"/>
              <a:t> </a:t>
            </a:r>
            <a:r>
              <a:rPr dirty="0" sz="2000"/>
              <a:t>ratios</a:t>
            </a:r>
            <a:r>
              <a:rPr dirty="0" sz="2000" spc="-60"/>
              <a:t> </a:t>
            </a:r>
            <a:r>
              <a:rPr dirty="0" sz="2000"/>
              <a:t>belong</a:t>
            </a:r>
            <a:r>
              <a:rPr dirty="0" sz="2000" spc="-30"/>
              <a:t> </a:t>
            </a:r>
            <a:r>
              <a:rPr dirty="0" sz="2000"/>
              <a:t>to</a:t>
            </a:r>
            <a:r>
              <a:rPr dirty="0" sz="2000" spc="-40"/>
              <a:t> </a:t>
            </a:r>
            <a:r>
              <a:rPr dirty="0" sz="2000"/>
              <a:t>head</a:t>
            </a:r>
            <a:r>
              <a:rPr dirty="0" sz="2000" spc="-40"/>
              <a:t> </a:t>
            </a:r>
            <a:r>
              <a:rPr dirty="0" sz="2000"/>
              <a:t>with</a:t>
            </a:r>
            <a:r>
              <a:rPr dirty="0" sz="2000" spc="-25"/>
              <a:t> </a:t>
            </a:r>
            <a:r>
              <a:rPr dirty="0" sz="2000" spc="-10"/>
              <a:t>face:</a:t>
            </a:r>
            <a:endParaRPr sz="2000"/>
          </a:p>
          <a:p>
            <a:pPr marL="286385" indent="-273685">
              <a:lnSpc>
                <a:spcPct val="100000"/>
              </a:lnSpc>
              <a:spcBef>
                <a:spcPts val="1939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Human</a:t>
            </a:r>
            <a:r>
              <a:rPr dirty="0" sz="1600" spc="-7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eyes</a:t>
            </a:r>
            <a:r>
              <a:rPr dirty="0" sz="1600" spc="2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are</a:t>
            </a:r>
            <a:r>
              <a:rPr dirty="0" sz="1600" spc="-1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located</a:t>
            </a:r>
            <a:r>
              <a:rPr dirty="0" sz="1600" spc="-1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in</a:t>
            </a:r>
            <a:r>
              <a:rPr dirty="0" sz="1600" spc="-3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half</a:t>
            </a:r>
            <a:r>
              <a:rPr dirty="0" sz="1600" spc="-5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-1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head</a:t>
            </a:r>
            <a:r>
              <a:rPr dirty="0" sz="1600" spc="-55" b="0">
                <a:latin typeface="Times New Roman"/>
                <a:cs typeface="Times New Roman"/>
              </a:rPr>
              <a:t> </a:t>
            </a:r>
            <a:r>
              <a:rPr dirty="0" sz="1600" spc="-10" b="0">
                <a:latin typeface="Times New Roman"/>
                <a:cs typeface="Times New Roman"/>
              </a:rPr>
              <a:t>length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Mouth,</a:t>
            </a:r>
            <a:r>
              <a:rPr dirty="0" sz="1600" spc="-9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chin,</a:t>
            </a:r>
            <a:r>
              <a:rPr dirty="0" sz="1600" spc="-4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and</a:t>
            </a:r>
            <a:r>
              <a:rPr dirty="0" sz="1600" spc="-4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nose</a:t>
            </a:r>
            <a:r>
              <a:rPr dirty="0" sz="1600" spc="-2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width</a:t>
            </a:r>
            <a:r>
              <a:rPr dirty="0" sz="1600" spc="-2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is</a:t>
            </a:r>
            <a:r>
              <a:rPr dirty="0" sz="1600" spc="-2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almost</a:t>
            </a:r>
            <a:r>
              <a:rPr dirty="0" sz="1600" spc="2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the</a:t>
            </a:r>
            <a:r>
              <a:rPr dirty="0" sz="1600" spc="-40" b="0">
                <a:latin typeface="Times New Roman"/>
                <a:cs typeface="Times New Roman"/>
              </a:rPr>
              <a:t> </a:t>
            </a:r>
            <a:r>
              <a:rPr dirty="0" sz="1600" spc="-20" b="0">
                <a:latin typeface="Times New Roman"/>
                <a:cs typeface="Times New Roman"/>
              </a:rPr>
              <a:t>same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The</a:t>
            </a:r>
            <a:r>
              <a:rPr dirty="0" sz="1600" spc="-5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width</a:t>
            </a:r>
            <a:r>
              <a:rPr dirty="0" sz="1600" spc="-2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-2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each eye</a:t>
            </a:r>
            <a:r>
              <a:rPr dirty="0" sz="1600" spc="1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is</a:t>
            </a:r>
            <a:r>
              <a:rPr dirty="0" sz="1600" spc="-3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width</a:t>
            </a:r>
            <a:r>
              <a:rPr dirty="0" sz="1600" spc="-2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 the</a:t>
            </a:r>
            <a:r>
              <a:rPr dirty="0" sz="1600" spc="-5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face</a:t>
            </a:r>
            <a:r>
              <a:rPr dirty="0" sz="1600" spc="-3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2/5</a:t>
            </a:r>
            <a:r>
              <a:rPr dirty="0" sz="1600" spc="-4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times</a:t>
            </a:r>
            <a:r>
              <a:rPr dirty="0" sz="1600" spc="4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as</a:t>
            </a:r>
            <a:r>
              <a:rPr dirty="0" sz="1600" spc="-10" b="0">
                <a:latin typeface="Times New Roman"/>
                <a:cs typeface="Times New Roman"/>
              </a:rPr>
              <a:t> </a:t>
            </a:r>
            <a:r>
              <a:rPr dirty="0" sz="1600" spc="-20" b="0">
                <a:latin typeface="Times New Roman"/>
                <a:cs typeface="Times New Roman"/>
              </a:rPr>
              <a:t>much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1600" b="0">
                <a:latin typeface="Times New Roman"/>
                <a:cs typeface="Times New Roman"/>
              </a:rPr>
              <a:t>The</a:t>
            </a:r>
            <a:r>
              <a:rPr dirty="0" sz="1600" spc="-6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distance</a:t>
            </a:r>
            <a:r>
              <a:rPr dirty="0" sz="1600" spc="-8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between</a:t>
            </a:r>
            <a:r>
              <a:rPr dirty="0" sz="1600" spc="1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the</a:t>
            </a:r>
            <a:r>
              <a:rPr dirty="0" sz="1600" spc="-3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two</a:t>
            </a:r>
            <a:r>
              <a:rPr dirty="0" sz="1600" spc="-3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eyes</a:t>
            </a:r>
            <a:r>
              <a:rPr dirty="0" sz="1600" spc="5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is</a:t>
            </a:r>
            <a:r>
              <a:rPr dirty="0" sz="1600" spc="-4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the</a:t>
            </a:r>
            <a:r>
              <a:rPr dirty="0" sz="1600" spc="-35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length</a:t>
            </a:r>
            <a:r>
              <a:rPr dirty="0" sz="1600" spc="-1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of</a:t>
            </a:r>
            <a:r>
              <a:rPr dirty="0" sz="1600" spc="400" b="0">
                <a:latin typeface="Times New Roman"/>
                <a:cs typeface="Times New Roman"/>
              </a:rPr>
              <a:t> </a:t>
            </a:r>
            <a:r>
              <a:rPr dirty="0" sz="1600" b="0">
                <a:latin typeface="Times New Roman"/>
                <a:cs typeface="Times New Roman"/>
              </a:rPr>
              <a:t>an</a:t>
            </a:r>
            <a:r>
              <a:rPr dirty="0" sz="1600" spc="-55" b="0">
                <a:latin typeface="Times New Roman"/>
                <a:cs typeface="Times New Roman"/>
              </a:rPr>
              <a:t> </a:t>
            </a:r>
            <a:r>
              <a:rPr dirty="0" sz="1600" spc="-25" b="0">
                <a:latin typeface="Times New Roman"/>
                <a:cs typeface="Times New Roman"/>
              </a:rPr>
              <a:t>eye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819400"/>
            <a:ext cx="3886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598"/>
            <a:ext cx="8915400" cy="586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775" y="786206"/>
            <a:ext cx="152336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Diagram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03959"/>
            <a:ext cx="8229600" cy="56540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775" y="786206"/>
            <a:ext cx="1805939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000000"/>
                </a:solidFill>
              </a:rPr>
              <a:t>Usecase</a:t>
            </a:r>
            <a:r>
              <a:rPr dirty="0" sz="2000" spc="-75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Diagram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70050" y="1981200"/>
            <a:ext cx="1030605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Arial"/>
                <a:cs typeface="Arial"/>
              </a:rPr>
              <a:t>Web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Cam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8200" y="1981200"/>
            <a:ext cx="146050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476884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Arial"/>
                <a:cs typeface="Arial"/>
              </a:rPr>
              <a:t>Face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35325" y="1981200"/>
            <a:ext cx="1030605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1200" spc="-20">
                <a:latin typeface="Arial"/>
                <a:cs typeface="Arial"/>
              </a:rPr>
              <a:t>Face</a:t>
            </a:r>
            <a:endParaRPr sz="1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Arial"/>
                <a:cs typeface="Arial"/>
              </a:rPr>
              <a:t>Detection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48200" y="2912998"/>
            <a:ext cx="146050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519430">
              <a:lnSpc>
                <a:spcPct val="100000"/>
              </a:lnSpc>
              <a:spcBef>
                <a:spcPts val="345"/>
              </a:spcBef>
            </a:pP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20">
                <a:latin typeface="Arial"/>
                <a:cs typeface="Arial"/>
              </a:rPr>
              <a:t> Base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48200" y="3827398"/>
            <a:ext cx="146050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350"/>
              </a:spcBef>
            </a:pPr>
            <a:r>
              <a:rPr dirty="0" sz="1200" spc="-10"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Extraction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8200" y="4641850"/>
            <a:ext cx="146050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latin typeface="Arial"/>
                <a:cs typeface="Arial"/>
              </a:rPr>
              <a:t>Eigen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Faces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5422900"/>
            <a:ext cx="146050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2710" marR="16383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latin typeface="Arial"/>
                <a:cs typeface="Arial"/>
              </a:rPr>
              <a:t>Nearest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Neighbor classifier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48200" y="6237287"/>
            <a:ext cx="146050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355"/>
              </a:spcBef>
            </a:pPr>
            <a:r>
              <a:rPr dirty="0" sz="1200" spc="-10">
                <a:latin typeface="Arial"/>
                <a:cs typeface="Arial"/>
              </a:rPr>
              <a:t>Recognition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28800" y="5422900"/>
            <a:ext cx="165608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355"/>
              </a:spcBef>
            </a:pPr>
            <a:r>
              <a:rPr dirty="0" sz="1200" spc="-25">
                <a:latin typeface="Arial"/>
                <a:cs typeface="Arial"/>
              </a:rPr>
              <a:t>Test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700273" y="2181225"/>
            <a:ext cx="535305" cy="76200"/>
          </a:xfrm>
          <a:custGeom>
            <a:avLst/>
            <a:gdLst/>
            <a:ahLst/>
            <a:cxnLst/>
            <a:rect l="l" t="t" r="r" b="b"/>
            <a:pathLst>
              <a:path w="535305" h="76200">
                <a:moveTo>
                  <a:pt x="458850" y="0"/>
                </a:moveTo>
                <a:lnTo>
                  <a:pt x="458850" y="76200"/>
                </a:lnTo>
                <a:lnTo>
                  <a:pt x="522350" y="44450"/>
                </a:lnTo>
                <a:lnTo>
                  <a:pt x="471550" y="44450"/>
                </a:lnTo>
                <a:lnTo>
                  <a:pt x="471550" y="31750"/>
                </a:lnTo>
                <a:lnTo>
                  <a:pt x="522350" y="31750"/>
                </a:lnTo>
                <a:lnTo>
                  <a:pt x="458850" y="0"/>
                </a:lnTo>
                <a:close/>
              </a:path>
              <a:path w="535305" h="76200">
                <a:moveTo>
                  <a:pt x="4588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8850" y="44450"/>
                </a:lnTo>
                <a:lnTo>
                  <a:pt x="458850" y="31750"/>
                </a:lnTo>
                <a:close/>
              </a:path>
              <a:path w="535305" h="76200">
                <a:moveTo>
                  <a:pt x="522350" y="31750"/>
                </a:moveTo>
                <a:lnTo>
                  <a:pt x="471550" y="31750"/>
                </a:lnTo>
                <a:lnTo>
                  <a:pt x="471550" y="44450"/>
                </a:lnTo>
                <a:lnTo>
                  <a:pt x="522350" y="44450"/>
                </a:lnTo>
                <a:lnTo>
                  <a:pt x="535051" y="38100"/>
                </a:lnTo>
                <a:lnTo>
                  <a:pt x="5223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265548" y="2181225"/>
            <a:ext cx="382905" cy="76200"/>
          </a:xfrm>
          <a:custGeom>
            <a:avLst/>
            <a:gdLst/>
            <a:ahLst/>
            <a:cxnLst/>
            <a:rect l="l" t="t" r="r" b="b"/>
            <a:pathLst>
              <a:path w="382904" h="76200">
                <a:moveTo>
                  <a:pt x="306450" y="0"/>
                </a:moveTo>
                <a:lnTo>
                  <a:pt x="306450" y="76200"/>
                </a:lnTo>
                <a:lnTo>
                  <a:pt x="369950" y="44450"/>
                </a:lnTo>
                <a:lnTo>
                  <a:pt x="319150" y="44450"/>
                </a:lnTo>
                <a:lnTo>
                  <a:pt x="319150" y="31750"/>
                </a:lnTo>
                <a:lnTo>
                  <a:pt x="369950" y="31750"/>
                </a:lnTo>
                <a:lnTo>
                  <a:pt x="306450" y="0"/>
                </a:lnTo>
                <a:close/>
              </a:path>
              <a:path w="382904" h="76200">
                <a:moveTo>
                  <a:pt x="3064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6450" y="44450"/>
                </a:lnTo>
                <a:lnTo>
                  <a:pt x="306450" y="31750"/>
                </a:lnTo>
                <a:close/>
              </a:path>
              <a:path w="382904" h="76200">
                <a:moveTo>
                  <a:pt x="369950" y="31750"/>
                </a:moveTo>
                <a:lnTo>
                  <a:pt x="319150" y="31750"/>
                </a:lnTo>
                <a:lnTo>
                  <a:pt x="319150" y="44450"/>
                </a:lnTo>
                <a:lnTo>
                  <a:pt x="369950" y="44450"/>
                </a:lnTo>
                <a:lnTo>
                  <a:pt x="382650" y="38100"/>
                </a:lnTo>
                <a:lnTo>
                  <a:pt x="3699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322823" y="3394075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600"/>
                </a:moveTo>
                <a:lnTo>
                  <a:pt x="0" y="355600"/>
                </a:lnTo>
                <a:lnTo>
                  <a:pt x="38100" y="431800"/>
                </a:lnTo>
                <a:lnTo>
                  <a:pt x="69850" y="368300"/>
                </a:lnTo>
                <a:lnTo>
                  <a:pt x="31750" y="368300"/>
                </a:lnTo>
                <a:lnTo>
                  <a:pt x="31750" y="355600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8300"/>
                </a:lnTo>
                <a:lnTo>
                  <a:pt x="44450" y="368300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600"/>
                </a:moveTo>
                <a:lnTo>
                  <a:pt x="44450" y="355600"/>
                </a:lnTo>
                <a:lnTo>
                  <a:pt x="44450" y="368300"/>
                </a:lnTo>
                <a:lnTo>
                  <a:pt x="69850" y="3683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322823" y="4308475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7175"/>
                </a:moveTo>
                <a:lnTo>
                  <a:pt x="0" y="257175"/>
                </a:lnTo>
                <a:lnTo>
                  <a:pt x="38100" y="333375"/>
                </a:lnTo>
                <a:lnTo>
                  <a:pt x="69850" y="269875"/>
                </a:lnTo>
                <a:lnTo>
                  <a:pt x="31750" y="269875"/>
                </a:lnTo>
                <a:lnTo>
                  <a:pt x="31750" y="257175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875"/>
                </a:lnTo>
                <a:lnTo>
                  <a:pt x="44450" y="269875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7175"/>
                </a:moveTo>
                <a:lnTo>
                  <a:pt x="44450" y="257175"/>
                </a:lnTo>
                <a:lnTo>
                  <a:pt x="44450" y="269875"/>
                </a:lnTo>
                <a:lnTo>
                  <a:pt x="69850" y="269875"/>
                </a:lnTo>
                <a:lnTo>
                  <a:pt x="76200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322823" y="5124450"/>
            <a:ext cx="76200" cy="298450"/>
          </a:xfrm>
          <a:custGeom>
            <a:avLst/>
            <a:gdLst/>
            <a:ahLst/>
            <a:cxnLst/>
            <a:rect l="l" t="t" r="r" b="b"/>
            <a:pathLst>
              <a:path w="76200" h="298450">
                <a:moveTo>
                  <a:pt x="31750" y="222250"/>
                </a:moveTo>
                <a:lnTo>
                  <a:pt x="0" y="222250"/>
                </a:lnTo>
                <a:lnTo>
                  <a:pt x="38100" y="298450"/>
                </a:lnTo>
                <a:lnTo>
                  <a:pt x="69850" y="234950"/>
                </a:lnTo>
                <a:lnTo>
                  <a:pt x="31750" y="234950"/>
                </a:lnTo>
                <a:lnTo>
                  <a:pt x="31750" y="222250"/>
                </a:lnTo>
                <a:close/>
              </a:path>
              <a:path w="76200" h="298450">
                <a:moveTo>
                  <a:pt x="44450" y="0"/>
                </a:moveTo>
                <a:lnTo>
                  <a:pt x="31750" y="0"/>
                </a:lnTo>
                <a:lnTo>
                  <a:pt x="31750" y="234950"/>
                </a:lnTo>
                <a:lnTo>
                  <a:pt x="44450" y="234950"/>
                </a:lnTo>
                <a:lnTo>
                  <a:pt x="44450" y="0"/>
                </a:lnTo>
                <a:close/>
              </a:path>
              <a:path w="76200" h="298450">
                <a:moveTo>
                  <a:pt x="76200" y="222250"/>
                </a:moveTo>
                <a:lnTo>
                  <a:pt x="44450" y="222250"/>
                </a:lnTo>
                <a:lnTo>
                  <a:pt x="44450" y="234950"/>
                </a:lnTo>
                <a:lnTo>
                  <a:pt x="69850" y="234950"/>
                </a:lnTo>
                <a:lnTo>
                  <a:pt x="76200" y="22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322823" y="5905500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31750" y="257175"/>
                </a:moveTo>
                <a:lnTo>
                  <a:pt x="0" y="257175"/>
                </a:lnTo>
                <a:lnTo>
                  <a:pt x="38100" y="333375"/>
                </a:lnTo>
                <a:lnTo>
                  <a:pt x="69850" y="269875"/>
                </a:lnTo>
                <a:lnTo>
                  <a:pt x="31750" y="269875"/>
                </a:lnTo>
                <a:lnTo>
                  <a:pt x="31750" y="257175"/>
                </a:lnTo>
                <a:close/>
              </a:path>
              <a:path w="76200" h="333375">
                <a:moveTo>
                  <a:pt x="44450" y="0"/>
                </a:moveTo>
                <a:lnTo>
                  <a:pt x="31750" y="0"/>
                </a:lnTo>
                <a:lnTo>
                  <a:pt x="31750" y="269875"/>
                </a:lnTo>
                <a:lnTo>
                  <a:pt x="44450" y="269875"/>
                </a:lnTo>
                <a:lnTo>
                  <a:pt x="44450" y="0"/>
                </a:lnTo>
                <a:close/>
              </a:path>
              <a:path w="76200" h="333375">
                <a:moveTo>
                  <a:pt x="76200" y="257175"/>
                </a:moveTo>
                <a:lnTo>
                  <a:pt x="44450" y="257175"/>
                </a:lnTo>
                <a:lnTo>
                  <a:pt x="44450" y="269875"/>
                </a:lnTo>
                <a:lnTo>
                  <a:pt x="69850" y="269875"/>
                </a:lnTo>
                <a:lnTo>
                  <a:pt x="76200" y="257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484498" y="5638800"/>
            <a:ext cx="1163955" cy="76200"/>
          </a:xfrm>
          <a:custGeom>
            <a:avLst/>
            <a:gdLst/>
            <a:ahLst/>
            <a:cxnLst/>
            <a:rect l="l" t="t" r="r" b="b"/>
            <a:pathLst>
              <a:path w="1163954" h="76200">
                <a:moveTo>
                  <a:pt x="1087501" y="0"/>
                </a:moveTo>
                <a:lnTo>
                  <a:pt x="1087501" y="76200"/>
                </a:lnTo>
                <a:lnTo>
                  <a:pt x="1151001" y="44450"/>
                </a:lnTo>
                <a:lnTo>
                  <a:pt x="1100201" y="44450"/>
                </a:lnTo>
                <a:lnTo>
                  <a:pt x="1100201" y="31750"/>
                </a:lnTo>
                <a:lnTo>
                  <a:pt x="1151001" y="31750"/>
                </a:lnTo>
                <a:lnTo>
                  <a:pt x="1087501" y="0"/>
                </a:lnTo>
                <a:close/>
              </a:path>
              <a:path w="1163954" h="76200">
                <a:moveTo>
                  <a:pt x="10875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87501" y="44450"/>
                </a:lnTo>
                <a:lnTo>
                  <a:pt x="1087501" y="31750"/>
                </a:lnTo>
                <a:close/>
              </a:path>
              <a:path w="1163954" h="76200">
                <a:moveTo>
                  <a:pt x="1151001" y="31750"/>
                </a:moveTo>
                <a:lnTo>
                  <a:pt x="1100201" y="31750"/>
                </a:lnTo>
                <a:lnTo>
                  <a:pt x="1100201" y="44450"/>
                </a:lnTo>
                <a:lnTo>
                  <a:pt x="1151001" y="44450"/>
                </a:lnTo>
                <a:lnTo>
                  <a:pt x="1163701" y="38100"/>
                </a:lnTo>
                <a:lnTo>
                  <a:pt x="11510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565400" y="2463800"/>
            <a:ext cx="2834005" cy="2959100"/>
            <a:chOff x="2565400" y="2463800"/>
            <a:chExt cx="2834005" cy="2959100"/>
          </a:xfrm>
        </p:grpSpPr>
        <p:sp>
          <p:nvSpPr>
            <p:cNvPr id="19" name="object 19" descr=""/>
            <p:cNvSpPr/>
            <p:nvPr/>
          </p:nvSpPr>
          <p:spPr>
            <a:xfrm>
              <a:off x="5322823" y="2463800"/>
              <a:ext cx="76200" cy="449580"/>
            </a:xfrm>
            <a:custGeom>
              <a:avLst/>
              <a:gdLst/>
              <a:ahLst/>
              <a:cxnLst/>
              <a:rect l="l" t="t" r="r" b="b"/>
              <a:pathLst>
                <a:path w="76200" h="449580">
                  <a:moveTo>
                    <a:pt x="31750" y="372999"/>
                  </a:moveTo>
                  <a:lnTo>
                    <a:pt x="0" y="372999"/>
                  </a:lnTo>
                  <a:lnTo>
                    <a:pt x="38100" y="449199"/>
                  </a:lnTo>
                  <a:lnTo>
                    <a:pt x="69850" y="385699"/>
                  </a:lnTo>
                  <a:lnTo>
                    <a:pt x="31750" y="385699"/>
                  </a:lnTo>
                  <a:lnTo>
                    <a:pt x="31750" y="372999"/>
                  </a:lnTo>
                  <a:close/>
                </a:path>
                <a:path w="76200" h="449580">
                  <a:moveTo>
                    <a:pt x="44450" y="0"/>
                  </a:moveTo>
                  <a:lnTo>
                    <a:pt x="31750" y="0"/>
                  </a:lnTo>
                  <a:lnTo>
                    <a:pt x="31750" y="385699"/>
                  </a:lnTo>
                  <a:lnTo>
                    <a:pt x="44450" y="385699"/>
                  </a:lnTo>
                  <a:lnTo>
                    <a:pt x="44450" y="0"/>
                  </a:lnTo>
                  <a:close/>
                </a:path>
                <a:path w="76200" h="449580">
                  <a:moveTo>
                    <a:pt x="76200" y="372999"/>
                  </a:moveTo>
                  <a:lnTo>
                    <a:pt x="44450" y="372999"/>
                  </a:lnTo>
                  <a:lnTo>
                    <a:pt x="44450" y="385699"/>
                  </a:lnTo>
                  <a:lnTo>
                    <a:pt x="69850" y="385699"/>
                  </a:lnTo>
                  <a:lnTo>
                    <a:pt x="76200" y="372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03500" y="2641600"/>
              <a:ext cx="2759075" cy="0"/>
            </a:xfrm>
            <a:custGeom>
              <a:avLst/>
              <a:gdLst/>
              <a:ahLst/>
              <a:cxnLst/>
              <a:rect l="l" t="t" r="r" b="b"/>
              <a:pathLst>
                <a:path w="2759075" h="0">
                  <a:moveTo>
                    <a:pt x="275907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565400" y="2641599"/>
              <a:ext cx="76200" cy="2781300"/>
            </a:xfrm>
            <a:custGeom>
              <a:avLst/>
              <a:gdLst/>
              <a:ahLst/>
              <a:cxnLst/>
              <a:rect l="l" t="t" r="r" b="b"/>
              <a:pathLst>
                <a:path w="76200" h="2781300">
                  <a:moveTo>
                    <a:pt x="76200" y="1108075"/>
                  </a:moveTo>
                  <a:lnTo>
                    <a:pt x="44450" y="1108075"/>
                  </a:lnTo>
                  <a:lnTo>
                    <a:pt x="44450" y="752475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752475"/>
                  </a:lnTo>
                  <a:lnTo>
                    <a:pt x="31750" y="1108075"/>
                  </a:lnTo>
                  <a:lnTo>
                    <a:pt x="0" y="1108075"/>
                  </a:lnTo>
                  <a:lnTo>
                    <a:pt x="31750" y="1171575"/>
                  </a:lnTo>
                  <a:lnTo>
                    <a:pt x="31750" y="2705100"/>
                  </a:lnTo>
                  <a:lnTo>
                    <a:pt x="0" y="2705100"/>
                  </a:lnTo>
                  <a:lnTo>
                    <a:pt x="38100" y="2781300"/>
                  </a:lnTo>
                  <a:lnTo>
                    <a:pt x="69850" y="2717800"/>
                  </a:lnTo>
                  <a:lnTo>
                    <a:pt x="76200" y="2705100"/>
                  </a:lnTo>
                  <a:lnTo>
                    <a:pt x="44450" y="2705100"/>
                  </a:lnTo>
                  <a:lnTo>
                    <a:pt x="44450" y="1171575"/>
                  </a:lnTo>
                  <a:lnTo>
                    <a:pt x="69850" y="1120775"/>
                  </a:lnTo>
                  <a:lnTo>
                    <a:pt x="76200" y="1108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234" rIns="0" bIns="0" rtlCol="0" vert="horz">
            <a:spAutoFit/>
          </a:bodyPr>
          <a:lstStyle/>
          <a:p>
            <a:pPr marL="561975">
              <a:lnSpc>
                <a:spcPct val="100000"/>
              </a:lnSpc>
              <a:spcBef>
                <a:spcPts val="90"/>
              </a:spcBef>
            </a:pPr>
            <a:r>
              <a:rPr dirty="0"/>
              <a:t>Block</a:t>
            </a:r>
            <a:r>
              <a:rPr dirty="0" spc="-90"/>
              <a:t> </a:t>
            </a:r>
            <a:r>
              <a:rPr dirty="0"/>
              <a:t>Diagram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Face</a:t>
            </a:r>
            <a:r>
              <a:rPr dirty="0" spc="-70"/>
              <a:t> </a:t>
            </a:r>
            <a:r>
              <a:rPr dirty="0" spc="-10"/>
              <a:t>Recognition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807082" y="3816350"/>
            <a:ext cx="1656080" cy="482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350"/>
              </a:spcBef>
            </a:pPr>
            <a:r>
              <a:rPr dirty="0" sz="1200" spc="-10"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489331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12444" y="2914599"/>
            <a:ext cx="154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Georgia"/>
                <a:cs typeface="Georgia"/>
              </a:rPr>
              <a:t>Image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Detector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09009" y="3143503"/>
            <a:ext cx="835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eorgia"/>
                <a:cs typeface="Georgia"/>
              </a:rPr>
              <a:t>Image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Georgia"/>
                <a:cs typeface="Georgia"/>
              </a:rPr>
              <a:t>Grabber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62117" y="4475733"/>
            <a:ext cx="499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300" y="4339844"/>
            <a:ext cx="76200" cy="2321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55" y="1556829"/>
            <a:ext cx="8949563" cy="4139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482" y="862406"/>
            <a:ext cx="1432560" cy="7867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10">
                <a:latin typeface="Carlito"/>
                <a:cs typeface="Carlito"/>
              </a:rPr>
              <a:t>Index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6244" y="1798701"/>
            <a:ext cx="4429125" cy="472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DejaVu Sans"/>
              <a:buChar char="⚫"/>
              <a:tabLst>
                <a:tab pos="286385" algn="l"/>
              </a:tabLst>
            </a:pPr>
            <a:r>
              <a:rPr dirty="0" sz="1800" spc="-1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4444"/>
              <a:buFont typeface="DejaVu Sans"/>
              <a:buChar char="⚫"/>
              <a:tabLst>
                <a:tab pos="286385" algn="l"/>
              </a:tabLst>
            </a:pPr>
            <a:r>
              <a:rPr dirty="0" sz="1800" spc="-1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4444"/>
              <a:buFont typeface="DejaVu Sans"/>
              <a:buChar char="⚫"/>
              <a:tabLst>
                <a:tab pos="286385" algn="l"/>
              </a:tabLst>
            </a:pPr>
            <a:r>
              <a:rPr dirty="0" sz="1800" spc="-10">
                <a:latin typeface="Times New Roman"/>
                <a:cs typeface="Times New Roman"/>
              </a:rPr>
              <a:t>Contents</a:t>
            </a:r>
            <a:endParaRPr sz="18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Words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ts val="1670"/>
              </a:lnSpc>
              <a:spcBef>
                <a:spcPts val="5"/>
              </a:spcBef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 marL="286385" indent="-273685">
              <a:lnSpc>
                <a:spcPts val="2390"/>
              </a:lnSpc>
              <a:buClr>
                <a:srgbClr val="0AD0D9"/>
              </a:buClr>
              <a:buSzPct val="95000"/>
              <a:buFont typeface="DejaVu Sans"/>
              <a:buChar char="⚫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5000"/>
              <a:buFont typeface="DejaVu Sans"/>
              <a:buChar char="⚫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Face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Techniques</a:t>
            </a:r>
            <a:endParaRPr sz="20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Face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detection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pattern-</a:t>
            </a:r>
            <a:r>
              <a:rPr dirty="0" sz="1400">
                <a:latin typeface="Times New Roman"/>
                <a:cs typeface="Times New Roman"/>
              </a:rPr>
              <a:t>classification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task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 spc="-10">
                <a:latin typeface="Times New Roman"/>
                <a:cs typeface="Times New Roman"/>
              </a:rPr>
              <a:t>Controlled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background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colour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motion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 spc="-20">
                <a:latin typeface="Times New Roman"/>
                <a:cs typeface="Times New Roman"/>
              </a:rPr>
              <a:t>Model-</a:t>
            </a:r>
            <a:r>
              <a:rPr dirty="0" sz="1400" spc="-10">
                <a:latin typeface="Times New Roman"/>
                <a:cs typeface="Times New Roman"/>
              </a:rPr>
              <a:t>based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ts val="1670"/>
              </a:lnSpc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 spc="-10">
                <a:latin typeface="Times New Roman"/>
                <a:cs typeface="Times New Roman"/>
              </a:rPr>
              <a:t>Geometric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286385" indent="-273685">
              <a:lnSpc>
                <a:spcPts val="2390"/>
              </a:lnSpc>
              <a:buClr>
                <a:srgbClr val="0AD0D9"/>
              </a:buClr>
              <a:buSzPct val="95000"/>
              <a:buFont typeface="DejaVu Sans"/>
              <a:buChar char="⚫"/>
              <a:tabLst>
                <a:tab pos="286385" algn="l"/>
              </a:tabLst>
            </a:pPr>
            <a:r>
              <a:rPr dirty="0" sz="2000" spc="-10">
                <a:latin typeface="Times New Roman"/>
                <a:cs typeface="Times New Roman"/>
              </a:rPr>
              <a:t>UML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Class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ct val="100000"/>
              </a:lnSpc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lvl="1" marL="1201420" indent="-210185">
              <a:lnSpc>
                <a:spcPts val="1670"/>
              </a:lnSpc>
              <a:buClr>
                <a:srgbClr val="0AD0D9"/>
              </a:buClr>
              <a:buSzPct val="64285"/>
              <a:buFont typeface="DejaVu Sans"/>
              <a:buChar char="⚫"/>
              <a:tabLst>
                <a:tab pos="1201420" algn="l"/>
              </a:tabLst>
            </a:pPr>
            <a:r>
              <a:rPr dirty="0" sz="1400">
                <a:latin typeface="Times New Roman"/>
                <a:cs typeface="Times New Roman"/>
              </a:rPr>
              <a:t>Block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marL="286385" indent="-273685">
              <a:lnSpc>
                <a:spcPts val="2390"/>
              </a:lnSpc>
              <a:buClr>
                <a:srgbClr val="0AD0D9"/>
              </a:buClr>
              <a:buSzPct val="95000"/>
              <a:buFont typeface="DejaVu Sans"/>
              <a:buChar char="⚫"/>
              <a:tabLst>
                <a:tab pos="286385" algn="l"/>
              </a:tabLst>
            </a:pPr>
            <a:r>
              <a:rPr dirty="0" sz="2000" spc="-10">
                <a:latin typeface="Times New Roman"/>
                <a:cs typeface="Times New Roman"/>
              </a:rPr>
              <a:t>Snapshot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DejaVu Sans"/>
              <a:buChar char="⚫"/>
              <a:tabLst>
                <a:tab pos="286385" algn="l"/>
              </a:tabLst>
            </a:pPr>
            <a:r>
              <a:rPr dirty="0" sz="2000" spc="-1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9" y="1772792"/>
            <a:ext cx="7316978" cy="36584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4" y="1916874"/>
            <a:ext cx="8172450" cy="38897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665" y="935558"/>
            <a:ext cx="196913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6737" y="1632915"/>
            <a:ext cx="7990840" cy="4979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5115" marR="187960" indent="-28448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.NET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really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powerful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programming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language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for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image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acquiring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image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processing.</a:t>
            </a:r>
            <a:endParaRPr sz="2800">
              <a:latin typeface="Times New Roman"/>
              <a:cs typeface="Times New Roman"/>
            </a:endParaRPr>
          </a:p>
          <a:p>
            <a:pPr marL="285115" marR="826135" indent="-28448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PNG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format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should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image 	processing.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8384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Our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 spc="-5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picture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taken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web-cam,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images</a:t>
            </a:r>
            <a:r>
              <a:rPr dirty="0" sz="2800" spc="-25">
                <a:latin typeface="Times New Roman"/>
                <a:cs typeface="Times New Roman"/>
              </a:rPr>
              <a:t> are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checked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training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image dataset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Eigen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features.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Eigen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features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characterize 	images.</a:t>
            </a:r>
            <a:endParaRPr sz="2800">
              <a:latin typeface="Times New Roman"/>
              <a:cs typeface="Times New Roman"/>
            </a:endParaRPr>
          </a:p>
          <a:p>
            <a:pPr marL="285115" marR="15240" indent="-28448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Finally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Team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would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thank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Shakti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Patel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their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help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valuable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suggestions.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5000" spc="-20"/>
              <a:t>THANK</a:t>
            </a:r>
            <a:r>
              <a:rPr dirty="0" sz="5000" spc="-254"/>
              <a:t> </a:t>
            </a:r>
            <a:r>
              <a:rPr dirty="0" sz="5000" spc="-20"/>
              <a:t>YOU…</a:t>
            </a:r>
            <a:endParaRPr sz="5000"/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000"/>
              <a:t>[Any</a:t>
            </a:r>
            <a:r>
              <a:rPr dirty="0" sz="2000" spc="-40"/>
              <a:t> </a:t>
            </a:r>
            <a:r>
              <a:rPr dirty="0" sz="2000"/>
              <a:t>Questions</a:t>
            </a:r>
            <a:r>
              <a:rPr dirty="0" sz="2000" spc="-10"/>
              <a:t> </a:t>
            </a:r>
            <a:r>
              <a:rPr dirty="0" sz="2000" spc="-25"/>
              <a:t>?]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807" rIns="0" bIns="0" rtlCol="0" vert="horz">
            <a:spAutoFit/>
          </a:bodyPr>
          <a:lstStyle/>
          <a:p>
            <a:pPr marL="23876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44" y="2009394"/>
            <a:ext cx="8077200" cy="368236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just" marL="287020" marR="5080" indent="-274320">
              <a:lnSpc>
                <a:spcPct val="103299"/>
              </a:lnSpc>
              <a:spcBef>
                <a:spcPts val="5"/>
              </a:spcBef>
              <a:buClr>
                <a:srgbClr val="0AD0D9"/>
              </a:buClr>
              <a:buSzPct val="110416"/>
              <a:buFont typeface="DejaVu Sans"/>
              <a:buChar char="⚫"/>
              <a:tabLst>
                <a:tab pos="287020" algn="l"/>
                <a:tab pos="373380" algn="l"/>
              </a:tabLst>
            </a:pP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plays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big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role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conveying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identity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emotion,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being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primary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focus 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attention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social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life.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DejaVu Sans"/>
              <a:buChar char="⚫"/>
            </a:pPr>
            <a:endParaRPr sz="2400">
              <a:latin typeface="Times New Roman"/>
              <a:cs typeface="Times New Roman"/>
            </a:endParaRPr>
          </a:p>
          <a:p>
            <a:pPr algn="just" marL="287020" marR="9525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Also,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familiar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faces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identified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glance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after </a:t>
            </a:r>
            <a:r>
              <a:rPr dirty="0" sz="2400">
                <a:latin typeface="Times New Roman"/>
                <a:cs typeface="Times New Roman"/>
              </a:rPr>
              <a:t>years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separation.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Font typeface="DejaVu Sans"/>
              <a:buChar char="⚫"/>
            </a:pPr>
            <a:endParaRPr sz="2400">
              <a:latin typeface="Times New Roman"/>
              <a:cs typeface="Times New Roman"/>
            </a:endParaRPr>
          </a:p>
          <a:p>
            <a:pPr algn="just" marL="287020" marR="6350" indent="-274320">
              <a:lnSpc>
                <a:spcPct val="99800"/>
              </a:lnSpc>
              <a:buSzPct val="93750"/>
              <a:buFont typeface="DejaVu Sans"/>
              <a:buChar char="⚫"/>
              <a:tabLst>
                <a:tab pos="287020" algn="l"/>
                <a:tab pos="361950" algn="l"/>
              </a:tabLst>
            </a:pPr>
            <a:r>
              <a:rPr dirty="0" sz="2400">
                <a:solidFill>
                  <a:srgbClr val="0AD0D9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Computational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applied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criminal</a:t>
            </a:r>
            <a:r>
              <a:rPr dirty="0" sz="2400" spc="2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identification,</a:t>
            </a:r>
            <a:r>
              <a:rPr dirty="0" sz="2400" spc="2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2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systems,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8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film </a:t>
            </a:r>
            <a:r>
              <a:rPr dirty="0" sz="2400">
                <a:latin typeface="Times New Roman"/>
                <a:cs typeface="Times New Roman"/>
              </a:rPr>
              <a:t>processing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human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interaction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854" y="783158"/>
            <a:ext cx="203390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Continuous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0090" y="1548460"/>
            <a:ext cx="8076565" cy="463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challenging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high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degree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variability</a:t>
            </a:r>
            <a:r>
              <a:rPr dirty="0" sz="2400" spc="3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3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size,</a:t>
            </a:r>
            <a:r>
              <a:rPr dirty="0" sz="2400" spc="3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shape,</a:t>
            </a:r>
            <a:r>
              <a:rPr dirty="0" sz="2400" spc="3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3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texture,</a:t>
            </a:r>
            <a:r>
              <a:rPr dirty="0" sz="2400" spc="35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multi 	dimensional.</a:t>
            </a:r>
            <a:endParaRPr sz="2400">
              <a:latin typeface="Times New Roman"/>
              <a:cs typeface="Times New Roman"/>
            </a:endParaRPr>
          </a:p>
          <a:p>
            <a:pPr algn="just" marL="287020" marR="635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approach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treats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dimensional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algn="just" marL="285750" marR="5715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Thus,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fast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efficient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Haar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Classifier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approach,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Eigen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relies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Principal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(PCA)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tracking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Haar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Cascade</a:t>
            </a:r>
            <a:r>
              <a:rPr dirty="0" sz="2400" spc="5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Classifier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implemented.</a:t>
            </a:r>
            <a:endParaRPr sz="2400">
              <a:latin typeface="Times New Roman"/>
              <a:cs typeface="Times New Roman"/>
            </a:endParaRPr>
          </a:p>
          <a:p>
            <a:pPr algn="just" marL="286385" indent="-273685">
              <a:lnSpc>
                <a:spcPct val="1000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Open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source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Computer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Vision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(OpenCV)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library.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34945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2094433"/>
            <a:ext cx="8756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2400" spc="-20">
                <a:latin typeface="Times New Roman"/>
                <a:cs typeface="Times New Roman"/>
              </a:rPr>
              <a:t>Face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02207" y="2094433"/>
            <a:ext cx="74352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6555" algn="l"/>
                <a:tab pos="2469515" algn="l"/>
                <a:tab pos="3289935" algn="l"/>
                <a:tab pos="3978910" algn="l"/>
                <a:tab pos="5317490" algn="l"/>
                <a:tab pos="6982459" algn="l"/>
              </a:tabLst>
            </a:pPr>
            <a:r>
              <a:rPr dirty="0" sz="2400" spc="-10">
                <a:latin typeface="Times New Roman"/>
                <a:cs typeface="Times New Roman"/>
              </a:rPr>
              <a:t>recognition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have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been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fast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growing,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challenging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2387469"/>
            <a:ext cx="8542655" cy="36112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8702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interesting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10">
                <a:latin typeface="Times New Roman"/>
                <a:cs typeface="Times New Roman"/>
              </a:rPr>
              <a:t> applications.</a:t>
            </a:r>
            <a:endParaRPr sz="2400">
              <a:latin typeface="Times New Roman"/>
              <a:cs typeface="Times New Roman"/>
            </a:endParaRPr>
          </a:p>
          <a:p>
            <a:pPr algn="just" marL="285750" marR="11430" indent="-27368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large</a:t>
            </a:r>
            <a:r>
              <a:rPr dirty="0" sz="2400" spc="3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3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3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3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algorithms</a:t>
            </a:r>
            <a:r>
              <a:rPr dirty="0" sz="2400" spc="3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31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been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developed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implementations.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r>
              <a:rPr dirty="0" sz="2400" spc="1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paper</a:t>
            </a:r>
            <a:r>
              <a:rPr dirty="0" sz="2400" spc="12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primarily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focuses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principal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analysis,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analysis,</a:t>
            </a:r>
            <a:endParaRPr sz="2400">
              <a:latin typeface="Times New Roman"/>
              <a:cs typeface="Times New Roman"/>
            </a:endParaRPr>
          </a:p>
          <a:p>
            <a:pPr algn="just" marL="286385" indent="-273685">
              <a:lnSpc>
                <a:spcPct val="1000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63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 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10">
                <a:latin typeface="Times New Roman"/>
                <a:cs typeface="Times New Roman"/>
              </a:rPr>
              <a:t> C#.NET.</a:t>
            </a:r>
            <a:endParaRPr sz="2400">
              <a:latin typeface="Times New Roman"/>
              <a:cs typeface="Times New Roman"/>
            </a:endParaRPr>
          </a:p>
          <a:p>
            <a:pPr algn="just" marL="285750" marR="5080" indent="-27368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DejaVu Sans"/>
              <a:buChar char="⚫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picture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by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web-</a:t>
            </a:r>
            <a:r>
              <a:rPr dirty="0" sz="2400">
                <a:latin typeface="Times New Roman"/>
                <a:cs typeface="Times New Roman"/>
              </a:rPr>
              <a:t>cam,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images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checked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training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Eigen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features.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Eigen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characterize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0731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Times New Roman"/>
                <a:cs typeface="Times New Roman"/>
              </a:rPr>
              <a:t>Keywords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2021281"/>
            <a:ext cx="7764145" cy="421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6385" indent="-28448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Eigen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Faces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Clr>
                <a:srgbClr val="0AD0D9"/>
              </a:buClr>
              <a:buFont typeface="DejaVu Sans"/>
              <a:buChar char="⚫"/>
            </a:pPr>
            <a:endParaRPr sz="2800">
              <a:latin typeface="Times New Roman"/>
              <a:cs typeface="Times New Roman"/>
            </a:endParaRPr>
          </a:p>
          <a:p>
            <a:pPr marL="286385" indent="-28448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Eigen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Values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PCA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Principal</a:t>
            </a:r>
            <a:r>
              <a:rPr dirty="0" sz="2800" spc="-10">
                <a:latin typeface="Times New Roman"/>
                <a:cs typeface="Times New Roman"/>
              </a:rPr>
              <a:t> Component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Clr>
                <a:srgbClr val="0AD0D9"/>
              </a:buClr>
              <a:buFont typeface="DejaVu Sans"/>
              <a:buChar char="⚫"/>
            </a:pPr>
            <a:endParaRPr sz="2800">
              <a:latin typeface="Times New Roman"/>
              <a:cs typeface="Times New Roman"/>
            </a:endParaRPr>
          </a:p>
          <a:p>
            <a:pPr marL="285750" indent="-283845">
              <a:lnSpc>
                <a:spcPct val="100000"/>
              </a:lnSpc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  <a:buClr>
                <a:srgbClr val="0AD0D9"/>
              </a:buClr>
              <a:buFont typeface="DejaVu Sans"/>
              <a:buChar char="⚫"/>
            </a:pPr>
            <a:endParaRPr sz="2800">
              <a:latin typeface="Times New Roman"/>
              <a:cs typeface="Times New Roman"/>
            </a:endParaRPr>
          </a:p>
          <a:p>
            <a:pPr marL="286385" indent="-284480">
              <a:lnSpc>
                <a:spcPct val="100000"/>
              </a:lnSpc>
              <a:buClr>
                <a:srgbClr val="0AD0D9"/>
              </a:buClr>
              <a:buSzPct val="91071"/>
              <a:buFont typeface="DejaVu Sans"/>
              <a:buChar char="⚫"/>
              <a:tabLst>
                <a:tab pos="286385" algn="l"/>
              </a:tabLst>
            </a:pPr>
            <a:r>
              <a:rPr dirty="0" sz="2800">
                <a:latin typeface="Times New Roman"/>
                <a:cs typeface="Times New Roman"/>
              </a:rPr>
              <a:t>Person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Identification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0AD0D9"/>
              </a:buClr>
              <a:buFont typeface="DejaVu Sans"/>
              <a:buChar char="⚫"/>
            </a:pPr>
            <a:endParaRPr sz="2800">
              <a:latin typeface="Times New Roman"/>
              <a:cs typeface="Times New Roman"/>
            </a:endParaRPr>
          </a:p>
          <a:p>
            <a:pPr marL="285750" indent="-283845">
              <a:lnSpc>
                <a:spcPct val="100000"/>
              </a:lnSpc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Classification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1280541"/>
            <a:ext cx="25965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4740" algn="l"/>
              </a:tabLst>
            </a:pPr>
            <a:r>
              <a:rPr dirty="0" spc="-20" b="1">
                <a:latin typeface="Times New Roman"/>
                <a:cs typeface="Times New Roman"/>
              </a:rPr>
              <a:t>Main</a:t>
            </a:r>
            <a:r>
              <a:rPr dirty="0" b="1">
                <a:latin typeface="Times New Roman"/>
                <a:cs typeface="Times New Roman"/>
              </a:rPr>
              <a:t>	</a:t>
            </a:r>
            <a:r>
              <a:rPr dirty="0" spc="-10" b="1">
                <a:latin typeface="Times New Roman"/>
                <a:cs typeface="Times New Roman"/>
              </a:rPr>
              <a:t>Modules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44" y="1873137"/>
            <a:ext cx="4076700" cy="39046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750" indent="-28448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  <a:p>
            <a:pPr marL="285750" indent="-28384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Eyes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  <a:p>
            <a:pPr lvl="1" marL="927100" indent="-247015">
              <a:lnSpc>
                <a:spcPct val="100000"/>
              </a:lnSpc>
              <a:spcBef>
                <a:spcPts val="550"/>
              </a:spcBef>
              <a:buClr>
                <a:srgbClr val="009DD9"/>
              </a:buClr>
              <a:buSzPct val="68181"/>
              <a:buFont typeface="DejaVu Sans"/>
              <a:buChar char="⚫"/>
              <a:tabLst>
                <a:tab pos="927100" algn="l"/>
              </a:tabLst>
            </a:pPr>
            <a:r>
              <a:rPr dirty="0" sz="2200">
                <a:latin typeface="Times New Roman"/>
                <a:cs typeface="Times New Roman"/>
              </a:rPr>
              <a:t>Apply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Bezier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Curve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Eye</a:t>
            </a:r>
            <a:endParaRPr sz="2200">
              <a:latin typeface="Times New Roman"/>
              <a:cs typeface="Times New Roman"/>
            </a:endParaRPr>
          </a:p>
          <a:p>
            <a:pPr marL="285750" indent="-28448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Lip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  <a:p>
            <a:pPr lvl="1" marL="927100" indent="-247015">
              <a:lnSpc>
                <a:spcPct val="100000"/>
              </a:lnSpc>
              <a:spcBef>
                <a:spcPts val="555"/>
              </a:spcBef>
              <a:buClr>
                <a:srgbClr val="009DD9"/>
              </a:buClr>
              <a:buSzPct val="68181"/>
              <a:buFont typeface="DejaVu Sans"/>
              <a:buChar char="⚫"/>
              <a:tabLst>
                <a:tab pos="927100" algn="l"/>
              </a:tabLst>
            </a:pPr>
            <a:r>
              <a:rPr dirty="0" sz="2200">
                <a:latin typeface="Times New Roman"/>
                <a:cs typeface="Times New Roman"/>
              </a:rPr>
              <a:t>Apply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Bezier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Curve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Lip</a:t>
            </a:r>
            <a:endParaRPr sz="2200">
              <a:latin typeface="Times New Roman"/>
              <a:cs typeface="Times New Roman"/>
            </a:endParaRPr>
          </a:p>
          <a:p>
            <a:pPr marL="285750" indent="-28448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Skin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Colour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Segmentation</a:t>
            </a:r>
            <a:endParaRPr sz="2800">
              <a:latin typeface="Times New Roman"/>
              <a:cs typeface="Times New Roman"/>
            </a:endParaRPr>
          </a:p>
          <a:p>
            <a:pPr marL="285750" indent="-28448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Database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Training</a:t>
            </a:r>
            <a:endParaRPr sz="2800">
              <a:latin typeface="Times New Roman"/>
              <a:cs typeface="Times New Roman"/>
            </a:endParaRPr>
          </a:p>
          <a:p>
            <a:pPr marL="285750" indent="-28384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DejaVu Sans"/>
              <a:buChar char="⚫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Emotion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0334" rIns="0" bIns="0" rtlCol="0" vert="horz">
            <a:spAutoFit/>
          </a:bodyPr>
          <a:lstStyle/>
          <a:p>
            <a:pPr marL="1612265">
              <a:lnSpc>
                <a:spcPct val="100000"/>
              </a:lnSpc>
              <a:spcBef>
                <a:spcPts val="90"/>
              </a:spcBef>
            </a:pPr>
            <a:r>
              <a:rPr dirty="0" b="1">
                <a:latin typeface="Times New Roman"/>
                <a:cs typeface="Times New Roman"/>
              </a:rPr>
              <a:t>System</a:t>
            </a:r>
            <a:r>
              <a:rPr dirty="0" spc="-10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44" y="1896236"/>
            <a:ext cx="321881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6385" algn="l"/>
              </a:tabLst>
            </a:pPr>
            <a:r>
              <a:rPr dirty="0" sz="2100" b="1">
                <a:latin typeface="Times New Roman"/>
                <a:cs typeface="Times New Roman"/>
              </a:rPr>
              <a:t>Hardware</a:t>
            </a:r>
            <a:r>
              <a:rPr dirty="0" sz="2100" spc="-125" b="1">
                <a:latin typeface="Times New Roman"/>
                <a:cs typeface="Times New Roman"/>
              </a:rPr>
              <a:t> </a:t>
            </a:r>
            <a:r>
              <a:rPr dirty="0" sz="2100" spc="-10" b="1">
                <a:latin typeface="Times New Roman"/>
                <a:cs typeface="Times New Roman"/>
              </a:rPr>
              <a:t>Requirements: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6244" y="2536698"/>
            <a:ext cx="1451610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736"/>
              <a:buFont typeface="DejaVu Sans"/>
              <a:buChar char="⚫"/>
              <a:tabLst>
                <a:tab pos="286385" algn="l"/>
              </a:tabLst>
            </a:pPr>
            <a:r>
              <a:rPr dirty="0" sz="1900" spc="-10">
                <a:latin typeface="Times New Roman"/>
                <a:cs typeface="Times New Roman"/>
              </a:rPr>
              <a:t>Processor</a:t>
            </a:r>
            <a:endParaRPr sz="19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4736"/>
              <a:buFont typeface="DejaVu Sans"/>
              <a:buChar char="⚫"/>
              <a:tabLst>
                <a:tab pos="286385" algn="l"/>
              </a:tabLst>
            </a:pPr>
            <a:r>
              <a:rPr dirty="0" sz="1900">
                <a:latin typeface="Times New Roman"/>
                <a:cs typeface="Times New Roman"/>
              </a:rPr>
              <a:t>Hard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Disk</a:t>
            </a:r>
            <a:endParaRPr sz="19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4736"/>
              <a:buFont typeface="DejaVu Sans"/>
              <a:buChar char="⚫"/>
              <a:tabLst>
                <a:tab pos="286385" algn="l"/>
              </a:tabLst>
            </a:pPr>
            <a:r>
              <a:rPr dirty="0" sz="1900" spc="-10">
                <a:latin typeface="Times New Roman"/>
                <a:cs typeface="Times New Roman"/>
              </a:rPr>
              <a:t>Display</a:t>
            </a:r>
            <a:endParaRPr sz="19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736"/>
              <a:buFont typeface="DejaVu Sans"/>
              <a:buChar char="⚫"/>
              <a:tabLst>
                <a:tab pos="286385" algn="l"/>
              </a:tabLst>
            </a:pPr>
            <a:r>
              <a:rPr dirty="0" sz="1900" spc="-10">
                <a:latin typeface="Times New Roman"/>
                <a:cs typeface="Times New Roman"/>
              </a:rPr>
              <a:t>Accessories</a:t>
            </a:r>
            <a:endParaRPr sz="19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4736"/>
              <a:buFont typeface="DejaVu Sans"/>
              <a:buChar char="⚫"/>
              <a:tabLst>
                <a:tab pos="286385" algn="l"/>
              </a:tabLst>
            </a:pPr>
            <a:r>
              <a:rPr dirty="0" sz="1900" spc="-25">
                <a:latin typeface="Times New Roman"/>
                <a:cs typeface="Times New Roman"/>
              </a:rPr>
              <a:t>RAM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80285" y="2536698"/>
            <a:ext cx="3473450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  <a:tabLst>
                <a:tab pos="451484" algn="l"/>
              </a:tabLst>
            </a:pPr>
            <a:r>
              <a:rPr dirty="0" sz="1900" spc="-50">
                <a:latin typeface="Times New Roman"/>
                <a:cs typeface="Times New Roman"/>
              </a:rPr>
              <a:t>:</a:t>
            </a:r>
            <a:r>
              <a:rPr dirty="0" sz="1900">
                <a:latin typeface="Times New Roman"/>
                <a:cs typeface="Times New Roman"/>
              </a:rPr>
              <a:t>	Intel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Dual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Core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Advance.</a:t>
            </a:r>
            <a:endParaRPr sz="19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tabLst>
                <a:tab pos="451484" algn="l"/>
              </a:tabLst>
            </a:pPr>
            <a:r>
              <a:rPr dirty="0" sz="1900" spc="-50">
                <a:latin typeface="Times New Roman"/>
                <a:cs typeface="Times New Roman"/>
              </a:rPr>
              <a:t>:</a:t>
            </a:r>
            <a:r>
              <a:rPr dirty="0" sz="1900">
                <a:latin typeface="Times New Roman"/>
                <a:cs typeface="Times New Roman"/>
              </a:rPr>
              <a:t>	Minimum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80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GB.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959" algn="l"/>
              </a:tabLst>
            </a:pPr>
            <a:r>
              <a:rPr dirty="0" sz="1900" spc="-50">
                <a:latin typeface="Times New Roman"/>
                <a:cs typeface="Times New Roman"/>
              </a:rPr>
              <a:t>:</a:t>
            </a:r>
            <a:r>
              <a:rPr dirty="0" sz="1900">
                <a:latin typeface="Times New Roman"/>
                <a:cs typeface="Times New Roman"/>
              </a:rPr>
              <a:t>	LCD/LED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Colour.</a:t>
            </a:r>
            <a:endParaRPr sz="19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  <a:tabLst>
                <a:tab pos="414655" algn="l"/>
              </a:tabLst>
            </a:pPr>
            <a:r>
              <a:rPr dirty="0" sz="1900" spc="-50">
                <a:latin typeface="Times New Roman"/>
                <a:cs typeface="Times New Roman"/>
              </a:rPr>
              <a:t>: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20">
                <a:latin typeface="Times New Roman"/>
                <a:cs typeface="Times New Roman"/>
              </a:rPr>
              <a:t>Web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Cam,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Keyboard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&amp;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Mouse.</a:t>
            </a:r>
            <a:endParaRPr sz="19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tabLst>
                <a:tab pos="423545" algn="l"/>
              </a:tabLst>
            </a:pPr>
            <a:r>
              <a:rPr dirty="0" sz="1900" spc="-50">
                <a:latin typeface="Times New Roman"/>
                <a:cs typeface="Times New Roman"/>
              </a:rPr>
              <a:t>:</a:t>
            </a:r>
            <a:r>
              <a:rPr dirty="0" sz="1900">
                <a:latin typeface="Times New Roman"/>
                <a:cs typeface="Times New Roman"/>
              </a:rPr>
              <a:t>	Minimum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1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GB.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6244" y="4228922"/>
            <a:ext cx="35858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6385" algn="l"/>
              </a:tabLst>
            </a:pPr>
            <a:r>
              <a:rPr dirty="0" u="sng" sz="2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dirty="0" u="sng" sz="2500" spc="-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6244" y="4991480"/>
            <a:ext cx="30486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286385" algn="l"/>
                <a:tab pos="2961005" algn="l"/>
              </a:tabLst>
            </a:pPr>
            <a:r>
              <a:rPr dirty="0" sz="2100">
                <a:latin typeface="Times New Roman"/>
                <a:cs typeface="Times New Roman"/>
              </a:rPr>
              <a:t>Operating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system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-5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6244" y="5311546"/>
            <a:ext cx="302641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286385" algn="l"/>
              </a:tabLst>
            </a:pPr>
            <a:r>
              <a:rPr dirty="0" sz="2100">
                <a:latin typeface="Times New Roman"/>
                <a:cs typeface="Times New Roman"/>
              </a:rPr>
              <a:t>Programming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Language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6244" y="5631891"/>
            <a:ext cx="304228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286385" algn="l"/>
                <a:tab pos="2954655" algn="l"/>
              </a:tabLst>
            </a:pPr>
            <a:r>
              <a:rPr dirty="0" sz="2100" spc="-10">
                <a:latin typeface="Times New Roman"/>
                <a:cs typeface="Times New Roman"/>
              </a:rPr>
              <a:t>Database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-5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92473" y="4991480"/>
            <a:ext cx="4532630" cy="988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latin typeface="Times New Roman"/>
                <a:cs typeface="Times New Roman"/>
              </a:rPr>
              <a:t>Microsoft</a:t>
            </a:r>
            <a:r>
              <a:rPr dirty="0" sz="2100" spc="-7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Windows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7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Higher</a:t>
            </a:r>
            <a:r>
              <a:rPr dirty="0" sz="2100" spc="-11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Versions. </a:t>
            </a:r>
            <a:r>
              <a:rPr dirty="0" sz="2100">
                <a:latin typeface="Times New Roman"/>
                <a:cs typeface="Times New Roman"/>
              </a:rPr>
              <a:t>ASP</a:t>
            </a:r>
            <a:r>
              <a:rPr dirty="0" sz="2100" spc="-1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.NET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with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C#</a:t>
            </a:r>
            <a:endParaRPr sz="21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dirty="0" sz="2100" spc="-10">
                <a:latin typeface="Times New Roman"/>
                <a:cs typeface="Times New Roman"/>
              </a:rPr>
              <a:t>MySQL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10G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134" rIns="0" bIns="0" rtlCol="0" vert="horz">
            <a:spAutoFit/>
          </a:bodyPr>
          <a:lstStyle/>
          <a:p>
            <a:pPr marL="1997075">
              <a:lnSpc>
                <a:spcPct val="100000"/>
              </a:lnSpc>
              <a:spcBef>
                <a:spcPts val="90"/>
              </a:spcBef>
            </a:pPr>
            <a:r>
              <a:rPr dirty="0" b="1">
                <a:latin typeface="Times New Roman"/>
                <a:cs typeface="Times New Roman"/>
              </a:rPr>
              <a:t>Face</a:t>
            </a:r>
            <a:r>
              <a:rPr dirty="0" spc="-7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Recognition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9436" y="1957273"/>
            <a:ext cx="7587615" cy="33464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20955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latin typeface="Times New Roman"/>
                <a:cs typeface="Times New Roman"/>
              </a:rPr>
              <a:t>Process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Face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800">
              <a:latin typeface="Times New Roman"/>
              <a:cs typeface="Times New Roman"/>
            </a:endParaRPr>
          </a:p>
          <a:p>
            <a:pPr marL="259079" indent="-246379">
              <a:lnSpc>
                <a:spcPct val="100000"/>
              </a:lnSpc>
              <a:buClr>
                <a:srgbClr val="0E6EC5"/>
              </a:buClr>
              <a:buSzPct val="85416"/>
              <a:buFont typeface="DejaVu Sans"/>
              <a:buChar char="⚫"/>
              <a:tabLst>
                <a:tab pos="259079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captured 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 </a:t>
            </a:r>
            <a:r>
              <a:rPr dirty="0" sz="2400" spc="-10">
                <a:latin typeface="Times New Roman"/>
                <a:cs typeface="Times New Roman"/>
              </a:rPr>
              <a:t>recognition</a:t>
            </a:r>
            <a:endParaRPr sz="24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259079" marR="787400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DejaVu Sans"/>
              <a:buChar char="⚫"/>
              <a:tabLst>
                <a:tab pos="259079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analysed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high- </a:t>
            </a:r>
            <a:r>
              <a:rPr dirty="0" sz="2400">
                <a:latin typeface="Times New Roman"/>
                <a:cs typeface="Times New Roman"/>
              </a:rPr>
              <a:t>dimensional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vector.</a:t>
            </a:r>
            <a:endParaRPr sz="2400">
              <a:latin typeface="Times New Roman"/>
              <a:cs typeface="Times New Roman"/>
            </a:endParaRPr>
          </a:p>
          <a:p>
            <a:pPr marL="259079" marR="368935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DejaVu Sans"/>
              <a:buChar char="⚫"/>
              <a:tabLst>
                <a:tab pos="259079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vector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 images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database,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looking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match.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Hemu</dc:creator>
  <dc:title>Real Time Face Recognition System</dc:title>
  <dcterms:created xsi:type="dcterms:W3CDTF">2024-08-30T19:00:29Z</dcterms:created>
  <dcterms:modified xsi:type="dcterms:W3CDTF">2024-08-30T19:00:29Z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2024-08-30T00:00:00Z</vt:filetime>
  </property>
  <property fmtid="{D5CDD505-2E9C-101B-9397-08002B2CF9AE}" pid="5" name="Producer">
    <vt:lpwstr>3-Heights(TM) PDF Security Shell 4.8.25.2 (http://www.pdf-tools.com)</vt:lpwstr>
  </property>
</Properties>
</file>