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6"/>
  </p:notesMasterIdLst>
  <p:sldIdLst>
    <p:sldId id="257" r:id="rId2"/>
    <p:sldId id="260" r:id="rId3"/>
    <p:sldId id="258" r:id="rId4"/>
    <p:sldId id="262"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7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3E477-9D1B-4929-A065-8C538D32E745}" type="datetimeFigureOut">
              <a:rPr lang="en-IN" smtClean="0"/>
              <a:t>19-8-22</a:t>
            </a:fld>
            <a:endParaRPr lang="en-IN"/>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A61413-5DEA-465F-94C7-8D66821F6500}" type="slidenum">
              <a:rPr lang="en-IN" smtClean="0"/>
              <a:t>‹#›</a:t>
            </a:fld>
            <a:endParaRPr lang="en-IN"/>
          </a:p>
        </p:txBody>
      </p:sp>
    </p:spTree>
    <p:extLst>
      <p:ext uri="{BB962C8B-B14F-4D97-AF65-F5344CB8AC3E}">
        <p14:creationId xmlns:p14="http://schemas.microsoft.com/office/powerpoint/2010/main" val="1842987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A61413-5DEA-465F-94C7-8D66821F6500}" type="slidenum">
              <a:rPr lang="en-IN" smtClean="0"/>
              <a:t>2</a:t>
            </a:fld>
            <a:endParaRPr lang="en-IN"/>
          </a:p>
        </p:txBody>
      </p:sp>
    </p:spTree>
    <p:extLst>
      <p:ext uri="{BB962C8B-B14F-4D97-AF65-F5344CB8AC3E}">
        <p14:creationId xmlns:p14="http://schemas.microsoft.com/office/powerpoint/2010/main" val="2893726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A61413-5DEA-465F-94C7-8D66821F6500}" type="slidenum">
              <a:rPr lang="en-IN" smtClean="0"/>
              <a:t>3</a:t>
            </a:fld>
            <a:endParaRPr lang="en-IN"/>
          </a:p>
        </p:txBody>
      </p:sp>
    </p:spTree>
    <p:extLst>
      <p:ext uri="{BB962C8B-B14F-4D97-AF65-F5344CB8AC3E}">
        <p14:creationId xmlns:p14="http://schemas.microsoft.com/office/powerpoint/2010/main" val="1308335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A61413-5DEA-465F-94C7-8D66821F6500}" type="slidenum">
              <a:rPr lang="en-IN" smtClean="0"/>
              <a:t>4</a:t>
            </a:fld>
            <a:endParaRPr lang="en-IN"/>
          </a:p>
        </p:txBody>
      </p:sp>
    </p:spTree>
    <p:extLst>
      <p:ext uri="{BB962C8B-B14F-4D97-AF65-F5344CB8AC3E}">
        <p14:creationId xmlns:p14="http://schemas.microsoft.com/office/powerpoint/2010/main" val="2659256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7EAEB6-143C-4197-8B12-0A037F443109}" type="datetimeFigureOut">
              <a:rPr lang="en-IN" smtClean="0"/>
              <a:t>19-8-22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331177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EAEB6-143C-4197-8B12-0A037F443109}" type="datetimeFigureOut">
              <a:rPr lang="en-IN" smtClean="0"/>
              <a:t>19-8-22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3647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EAEB6-143C-4197-8B12-0A037F443109}" type="datetimeFigureOut">
              <a:rPr lang="en-IN" smtClean="0"/>
              <a:t>19-8-22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522399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EAEB6-143C-4197-8B12-0A037F443109}" type="datetimeFigureOut">
              <a:rPr lang="en-IN" smtClean="0"/>
              <a:t>19-8-22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253824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7EAEB6-143C-4197-8B12-0A037F443109}" type="datetimeFigureOut">
              <a:rPr lang="en-IN" smtClean="0"/>
              <a:t>19-8-22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2822460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7EAEB6-143C-4197-8B12-0A037F443109}" type="datetimeFigureOut">
              <a:rPr lang="en-IN" smtClean="0"/>
              <a:t>19-8-22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424800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7EAEB6-143C-4197-8B12-0A037F443109}" type="datetimeFigureOut">
              <a:rPr lang="en-IN" smtClean="0"/>
              <a:t>19-8-22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848214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7EAEB6-143C-4197-8B12-0A037F443109}" type="datetimeFigureOut">
              <a:rPr lang="en-IN" smtClean="0"/>
              <a:t>19-8-22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2734077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EAEB6-143C-4197-8B12-0A037F443109}" type="datetimeFigureOut">
              <a:rPr lang="en-IN" smtClean="0"/>
              <a:t>19-8-22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2056687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87EAEB6-143C-4197-8B12-0A037F443109}" type="datetimeFigureOut">
              <a:rPr lang="en-IN" smtClean="0"/>
              <a:t>19-8-22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2153311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87EAEB6-143C-4197-8B12-0A037F443109}" type="datetimeFigureOut">
              <a:rPr lang="en-IN" smtClean="0"/>
              <a:t>19-8-22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09D7E-C779-41D9-96B3-3673EC14351D}" type="slidenum">
              <a:rPr lang="en-IN" smtClean="0"/>
              <a:t>‹#›</a:t>
            </a:fld>
            <a:endParaRPr lang="en-IN"/>
          </a:p>
        </p:txBody>
      </p:sp>
    </p:spTree>
    <p:extLst>
      <p:ext uri="{BB962C8B-B14F-4D97-AF65-F5344CB8AC3E}">
        <p14:creationId xmlns:p14="http://schemas.microsoft.com/office/powerpoint/2010/main" val="3312519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87EAEB6-143C-4197-8B12-0A037F443109}" type="datetimeFigureOut">
              <a:rPr lang="en-IN" smtClean="0"/>
              <a:t>19-8-22</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C3A09D7E-C779-41D9-96B3-3673EC14351D}" type="slidenum">
              <a:rPr lang="en-IN" smtClean="0"/>
              <a:t>‹#›</a:t>
            </a:fld>
            <a:endParaRPr lang="en-IN"/>
          </a:p>
        </p:txBody>
      </p:sp>
    </p:spTree>
    <p:extLst>
      <p:ext uri="{BB962C8B-B14F-4D97-AF65-F5344CB8AC3E}">
        <p14:creationId xmlns:p14="http://schemas.microsoft.com/office/powerpoint/2010/main" val="2074100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4FDCCA4-4069-4D84-9474-13F4B13B8D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80" t="8096" r="7226" b="4586"/>
          <a:stretch/>
        </p:blipFill>
        <p:spPr bwMode="auto">
          <a:xfrm>
            <a:off x="1637329" y="4340676"/>
            <a:ext cx="3583341" cy="331463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8C178443-9DA3-4B31-94AF-69BE5E251666}"/>
              </a:ext>
            </a:extLst>
          </p:cNvPr>
          <p:cNvSpPr txBox="1"/>
          <p:nvPr/>
        </p:nvSpPr>
        <p:spPr>
          <a:xfrm>
            <a:off x="412341" y="591045"/>
            <a:ext cx="6017487" cy="3908570"/>
          </a:xfrm>
          <a:prstGeom prst="rect">
            <a:avLst/>
          </a:prstGeom>
          <a:noFill/>
        </p:spPr>
        <p:txBody>
          <a:bodyPr wrap="square" anchor="ctr">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A synopsis Report on</a:t>
            </a:r>
            <a:endPar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lang="en-US" altLang="en-US" sz="1600" b="1" dirty="0">
                <a:solidFill>
                  <a:srgbClr val="006FC0"/>
                </a:solidFill>
                <a:latin typeface="Times New Roman" panose="02020603050405020304" pitchFamily="18" charset="0"/>
                <a:ea typeface="Calibri" panose="020F0502020204030204" pitchFamily="34" charset="0"/>
                <a:cs typeface="Times New Roman" panose="02020603050405020304" pitchFamily="18" charset="0"/>
              </a:rPr>
              <a:t>Movie Recommendation Engine</a:t>
            </a:r>
            <a:endPar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Submitted in partial fulfillment of requirements for the award of degree in</a:t>
            </a:r>
            <a:endParaRPr lang="en-US" altLang="en-US" sz="1400" dirty="0">
              <a:latin typeface="Times New Roman" panose="02020603050405020304" pitchFamily="18" charset="0"/>
              <a:ea typeface="Verdana" panose="020B0604030504040204" pitchFamily="34"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 OF COMPUTER APPLICATIONS</a:t>
            </a: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OF BENGALURU CITY UNIVERSITY</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BENGALURU</a:t>
            </a:r>
          </a:p>
          <a:p>
            <a:pPr marL="0" marR="0" lvl="0" indent="0" algn="ctr" defTabSz="914400" rtl="0" eaLnBrk="0" fontAlgn="base" latinLnBrk="0" hangingPunct="0">
              <a:lnSpc>
                <a:spcPct val="15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i="0" strike="noStrike" cap="none" normalizeH="0" baseline="0" dirty="0">
                <a:ln>
                  <a:noFill/>
                </a:ln>
                <a:effectLst/>
                <a:latin typeface="Times New Roman" panose="02020603050405020304" pitchFamily="18" charset="0"/>
                <a:ea typeface="Verdana" panose="020B0604030504040204" pitchFamily="34" charset="0"/>
                <a:cs typeface="Times New Roman" panose="02020603050405020304" pitchFamily="18" charset="0"/>
              </a:rPr>
              <a:t>Submitted by :- </a:t>
            </a: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i="0" strike="noStrike" cap="none" normalizeH="0" baseline="0" dirty="0">
                <a:ln>
                  <a:noFill/>
                </a:ln>
                <a:solidFill>
                  <a:srgbClr val="0070C0"/>
                </a:solidFill>
                <a:effectLst/>
                <a:latin typeface="Times New Roman" panose="02020603050405020304" pitchFamily="18" charset="0"/>
                <a:ea typeface="Verdana" panose="020B0604030504040204" pitchFamily="34" charset="0"/>
                <a:cs typeface="Times New Roman" panose="02020603050405020304" pitchFamily="18" charset="0"/>
              </a:rPr>
              <a:t>ANUBHAV LAL (R1920620)</a:t>
            </a:r>
          </a:p>
          <a:p>
            <a:pPr marL="0" marR="0" lvl="0" indent="0" algn="ctr" defTabSz="914400" rtl="0" eaLnBrk="0" fontAlgn="base" latinLnBrk="0" hangingPunct="0">
              <a:lnSpc>
                <a:spcPct val="150000"/>
              </a:lnSpc>
              <a:spcBef>
                <a:spcPct val="0"/>
              </a:spcBef>
              <a:spcAft>
                <a:spcPct val="0"/>
              </a:spcAft>
              <a:buClrTx/>
              <a:buSzTx/>
              <a:buFontTx/>
              <a:buNone/>
              <a:tabLst/>
            </a:pPr>
            <a:r>
              <a:rPr lang="en-US" alt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&amp;</a:t>
            </a:r>
            <a:endParaRPr kumimoji="0" lang="en-US" altLang="en-US" sz="1400" i="0" strike="noStrike" cap="none" normalizeH="0" baseline="0" dirty="0">
              <a:ln>
                <a:noFill/>
              </a:ln>
              <a:solidFill>
                <a:srgbClr val="0070C0"/>
              </a:solidFill>
              <a:effectLst/>
              <a:latin typeface="Times New Roman" panose="02020603050405020304" pitchFamily="18" charset="0"/>
              <a:ea typeface="Verdana" panose="020B0604030504040204" pitchFamily="34"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lang="en-US" altLang="en-US" sz="1400" dirty="0">
                <a:solidFill>
                  <a:srgbClr val="0070C0"/>
                </a:solidFill>
                <a:latin typeface="Times New Roman" panose="02020603050405020304" pitchFamily="18" charset="0"/>
                <a:cs typeface="Times New Roman" panose="02020603050405020304" pitchFamily="18" charset="0"/>
              </a:rPr>
              <a:t>NEHAL</a:t>
            </a:r>
            <a:r>
              <a:rPr kumimoji="0" lang="en-US" altLang="en-US" sz="1400" i="0"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 DEB</a:t>
            </a:r>
            <a:r>
              <a:rPr lang="en-US" alt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 (R1920689)</a:t>
            </a:r>
            <a:endParaRPr kumimoji="0" lang="en-US" altLang="en-US" sz="1400" i="0"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F7C42E16-E19B-4C82-86DE-8043DE84846C}"/>
              </a:ext>
            </a:extLst>
          </p:cNvPr>
          <p:cNvSpPr txBox="1"/>
          <p:nvPr/>
        </p:nvSpPr>
        <p:spPr>
          <a:xfrm>
            <a:off x="1325169" y="7032270"/>
            <a:ext cx="4208785" cy="1859612"/>
          </a:xfrm>
          <a:prstGeom prst="rect">
            <a:avLst/>
          </a:prstGeom>
          <a:noFill/>
        </p:spPr>
        <p:txBody>
          <a:bodyPr wrap="square" anchor="ctr">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DEPARTMENT OF COMPUTER APPLICATIONS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ACHARYA INSTITUTE OF GRADUATE STUDIES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(NAAC Re-accredited with ‘A’ Grade)</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#89/90,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Soldevanahalli</a:t>
            </a:r>
            <a:r>
              <a:rPr kumimoji="0" lang="en-US" altLang="en-US" sz="12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Hesaraghatta</a:t>
            </a:r>
            <a:r>
              <a:rPr kumimoji="0" lang="en-US" altLang="en-US" sz="12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road, Bengaluru 560107</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2021-2022</a:t>
            </a:r>
            <a:endParaRPr kumimoji="0" lang="en-US" altLang="en-US" sz="12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4AED33EB-414F-EA93-4DA1-21767ABEDE00}"/>
              </a:ext>
            </a:extLst>
          </p:cNvPr>
          <p:cNvSpPr/>
          <p:nvPr/>
        </p:nvSpPr>
        <p:spPr>
          <a:xfrm>
            <a:off x="412342" y="460924"/>
            <a:ext cx="6033315" cy="898415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ln w="76200">
                <a:solidFill>
                  <a:schemeClr val="tx1"/>
                </a:solidFill>
              </a:ln>
            </a:endParaRPr>
          </a:p>
        </p:txBody>
      </p:sp>
    </p:spTree>
    <p:extLst>
      <p:ext uri="{BB962C8B-B14F-4D97-AF65-F5344CB8AC3E}">
        <p14:creationId xmlns:p14="http://schemas.microsoft.com/office/powerpoint/2010/main" val="3292185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4A390AFF-C171-4419-8A9F-161ECA8CEFE0}"/>
              </a:ext>
            </a:extLst>
          </p:cNvPr>
          <p:cNvSpPr txBox="1"/>
          <p:nvPr/>
        </p:nvSpPr>
        <p:spPr>
          <a:xfrm>
            <a:off x="412341" y="460924"/>
            <a:ext cx="6033315" cy="6660926"/>
          </a:xfrm>
          <a:prstGeom prst="rect">
            <a:avLst/>
          </a:prstGeom>
          <a:noFill/>
        </p:spPr>
        <p:txBody>
          <a:bodyPr wrap="square" anchor="ctr">
            <a:spAutoFit/>
          </a:bodyPr>
          <a:lstStyle/>
          <a:p>
            <a:pPr algn="ctr">
              <a:lnSpc>
                <a:spcPct val="150000"/>
              </a:lnSpc>
            </a:pPr>
            <a:r>
              <a:rPr lang="en-US" sz="1600" b="1" dirty="0">
                <a:effectLst/>
                <a:latin typeface="Times New Roman" panose="02020603050405020304" pitchFamily="18" charset="0"/>
                <a:ea typeface="Verdana" panose="020B0604030504040204" pitchFamily="34" charset="0"/>
                <a:cs typeface="Times New Roman" panose="02020603050405020304" pitchFamily="18" charset="0"/>
              </a:rPr>
              <a:t>ABSTRACT</a:t>
            </a:r>
          </a:p>
          <a:p>
            <a:pPr algn="ctr">
              <a:lnSpc>
                <a:spcPct val="150000"/>
              </a:lnSpc>
            </a:pPr>
            <a:endParaRPr lang="en-US" sz="800" b="1" dirty="0">
              <a:latin typeface="Times New Roman" panose="02020603050405020304" pitchFamily="18" charset="0"/>
              <a:ea typeface="Verdana" panose="020B0604030504040204" pitchFamily="34" charset="0"/>
              <a:cs typeface="Times New Roman" panose="02020603050405020304" pitchFamily="18" charset="0"/>
            </a:endParaRPr>
          </a:p>
          <a:p>
            <a:pPr algn="ctr">
              <a:lnSpc>
                <a:spcPct val="150000"/>
              </a:lnSpc>
            </a:pPr>
            <a:r>
              <a:rPr lang="en-US" sz="1400" dirty="0">
                <a:effectLst/>
                <a:latin typeface="Times New Roman" panose="02020603050405020304" pitchFamily="18" charset="0"/>
                <a:ea typeface="Verdana" panose="020B0604030504040204" pitchFamily="34" charset="0"/>
                <a:cs typeface="Times New Roman" panose="02020603050405020304" pitchFamily="18" charset="0"/>
              </a:rPr>
              <a:t>Title :- </a:t>
            </a:r>
            <a:r>
              <a:rPr lang="en-US" altLang="en-US" sz="1400" b="1" dirty="0">
                <a:latin typeface="Times New Roman" panose="02020603050405020304" pitchFamily="18" charset="0"/>
                <a:ea typeface="Calibri" panose="020F0502020204030204" pitchFamily="34" charset="0"/>
                <a:cs typeface="Times New Roman" panose="02020603050405020304" pitchFamily="18" charset="0"/>
              </a:rPr>
              <a:t>Movie Recommendation Engine</a:t>
            </a:r>
            <a:endParaRPr lang="en-US" sz="1400" dirty="0">
              <a:effectLst/>
              <a:latin typeface="Times New Roman" panose="02020603050405020304" pitchFamily="18" charset="0"/>
              <a:ea typeface="Verdana" panose="020B0604030504040204" pitchFamily="34" charset="0"/>
              <a:cs typeface="Times New Roman" panose="02020603050405020304" pitchFamily="18" charset="0"/>
            </a:endParaRPr>
          </a:p>
          <a:p>
            <a:pPr algn="ctr">
              <a:lnSpc>
                <a:spcPct val="150000"/>
              </a:lnSpc>
            </a:pPr>
            <a:endParaRPr lang="en-US" sz="800"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a:lnSpc>
                <a:spcPct val="150000"/>
              </a:lnSpc>
              <a:spcAft>
                <a:spcPts val="0"/>
              </a:spcAft>
            </a:pPr>
            <a:r>
              <a:rPr lang="en-US" sz="1200" i="1" dirty="0">
                <a:effectLst/>
                <a:latin typeface="Times New Roman" panose="02020603050405020304" pitchFamily="18" charset="0"/>
                <a:ea typeface="Verdana" panose="020B0604030504040204" pitchFamily="34" charset="0"/>
                <a:cs typeface="Times New Roman" panose="02020603050405020304" pitchFamily="18" charset="0"/>
              </a:rPr>
              <a:t>“Movie Recommendation Engine” </a:t>
            </a:r>
            <a:r>
              <a:rPr lang="en-US" sz="1200" dirty="0">
                <a:effectLst/>
                <a:latin typeface="Times New Roman" panose="02020603050405020304" pitchFamily="18" charset="0"/>
                <a:ea typeface="Verdana" panose="020B0604030504040204" pitchFamily="34" charset="0"/>
                <a:cs typeface="Times New Roman" panose="02020603050405020304" pitchFamily="18" charset="0"/>
              </a:rPr>
              <a:t>is a web based project/application. The main objective of this project is  to build a an application which recommends movies and tv series. It is an API-based approach to filtering or predicting the users’ film preferences based on  based on the genres selected by the user. It’s an advanced filtration mechanism that predicts the possible movie choices of the concerned user and their preferences towards a domain-specific movie.</a:t>
            </a:r>
          </a:p>
          <a:p>
            <a:pPr algn="just">
              <a:lnSpc>
                <a:spcPct val="150000"/>
              </a:lnSpc>
              <a:spcAft>
                <a:spcPts val="0"/>
              </a:spcAft>
            </a:pPr>
            <a:r>
              <a:rPr lang="en-US" sz="1200" dirty="0">
                <a:latin typeface="Times New Roman" panose="02020603050405020304" pitchFamily="18" charset="0"/>
                <a:cs typeface="Times New Roman" panose="02020603050405020304" pitchFamily="18" charset="0"/>
              </a:rPr>
              <a:t>In this application the data using different algorithms and recommends the most relevant movies to users. It first captures the genres of a user and based on that, recommends products which the users might be likely to watch. If a completely new user visits this site, the site will not have any past history of that user.</a:t>
            </a:r>
          </a:p>
          <a:p>
            <a:pPr algn="just">
              <a:lnSpc>
                <a:spcPct val="150000"/>
              </a:lnSpc>
              <a:spcAft>
                <a:spcPts val="0"/>
              </a:spcAft>
            </a:pPr>
            <a:r>
              <a:rPr lang="en-US" sz="1200" dirty="0">
                <a:latin typeface="Times New Roman" panose="02020603050405020304" pitchFamily="18" charset="0"/>
                <a:cs typeface="Times New Roman" panose="02020603050405020304" pitchFamily="18" charset="0"/>
              </a:rPr>
              <a:t>So how does the site go about recommending products to the user in such a scenario? One possible solution could be to recommend the most watched movies, i.e. the movies which are high in demand.</a:t>
            </a:r>
          </a:p>
          <a:p>
            <a:pPr algn="just">
              <a:lnSpc>
                <a:spcPct val="150000"/>
              </a:lnSpc>
              <a:spcAft>
                <a:spcPts val="0"/>
              </a:spcAft>
            </a:pPr>
            <a:r>
              <a:rPr lang="en-US" sz="1200" dirty="0">
                <a:latin typeface="Times New Roman" panose="02020603050405020304" pitchFamily="18" charset="0"/>
                <a:cs typeface="Times New Roman" panose="02020603050405020304" pitchFamily="18" charset="0"/>
              </a:rPr>
              <a:t>Three main approaches are used for our recommender systems. One is Demographic Filtering i.e. They offer generalized recommendations to every user, based on movie popularity and/or genre. The System recommends the same movies to users with similar demographic features. Since each user is different , this approach is considered to be too simple. The basic idea behind this system is that movies that are more popular and critically acclaimed will have a higher probability of being liked by the average audience. Second is content-based filtering, where we try to profile the users interests using information collected, and recommend items based on that profile</a:t>
            </a:r>
            <a:endParaRPr lang="en-US" sz="1200" dirty="0">
              <a:effectLst/>
              <a:latin typeface="Times New Roman" panose="02020603050405020304" pitchFamily="18" charset="0"/>
              <a:ea typeface="Verdana" panose="020B060403050404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676ED448-08A0-2424-3E48-642D7AB5CBFB}"/>
              </a:ext>
            </a:extLst>
          </p:cNvPr>
          <p:cNvSpPr/>
          <p:nvPr/>
        </p:nvSpPr>
        <p:spPr>
          <a:xfrm>
            <a:off x="412342" y="460924"/>
            <a:ext cx="6033315" cy="898415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ln w="76200">
                <a:solidFill>
                  <a:schemeClr val="tx1"/>
                </a:solidFill>
              </a:ln>
            </a:endParaRPr>
          </a:p>
        </p:txBody>
      </p:sp>
      <p:pic>
        <p:nvPicPr>
          <p:cNvPr id="1028" name="Picture 4" descr="Api - Free interface icons">
            <a:extLst>
              <a:ext uri="{FF2B5EF4-FFF2-40B4-BE49-F238E27FC236}">
                <a16:creationId xmlns:a16="http://schemas.microsoft.com/office/drawing/2014/main" id="{64B3A4F4-07D3-1B1E-7B11-AFE36D42A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3064" y="7121850"/>
            <a:ext cx="2091872" cy="2091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064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ACF91AC8-8845-4917-9492-3B9E9C98B516}"/>
              </a:ext>
            </a:extLst>
          </p:cNvPr>
          <p:cNvSpPr txBox="1"/>
          <p:nvPr/>
        </p:nvSpPr>
        <p:spPr>
          <a:xfrm>
            <a:off x="411500" y="1574809"/>
            <a:ext cx="6033315" cy="6755824"/>
          </a:xfrm>
          <a:prstGeom prst="rect">
            <a:avLst/>
          </a:prstGeom>
          <a:noFill/>
        </p:spPr>
        <p:txBody>
          <a:bodyPr wrap="square" anchor="ctr">
            <a:spAutoFit/>
          </a:bodyPr>
          <a:lstStyle/>
          <a:p>
            <a:pPr marL="63500" algn="ctr">
              <a:lnSpc>
                <a:spcPct val="150000"/>
              </a:lnSpc>
              <a:spcAft>
                <a:spcPts val="0"/>
              </a:spcAft>
            </a:pPr>
            <a:r>
              <a:rPr lang="en-US" sz="1600" b="1" dirty="0">
                <a:effectLst/>
                <a:latin typeface="Times New Roman" panose="02020603050405020304" pitchFamily="18" charset="0"/>
                <a:ea typeface="Verdana" panose="020B0604030504040204" pitchFamily="34" charset="0"/>
                <a:cs typeface="Times New Roman" panose="02020603050405020304" pitchFamily="18" charset="0"/>
              </a:rPr>
              <a:t>MODULES</a:t>
            </a:r>
            <a:endParaRPr lang="en-US" sz="1200" b="1" dirty="0">
              <a:effectLst/>
              <a:latin typeface="Times New Roman" panose="02020603050405020304" pitchFamily="18" charset="0"/>
              <a:ea typeface="Verdana" panose="020B0604030504040204" pitchFamily="34" charset="0"/>
              <a:cs typeface="Times New Roman" panose="02020603050405020304" pitchFamily="18" charset="0"/>
            </a:endParaRPr>
          </a:p>
          <a:p>
            <a:pPr marL="520700" lvl="1" algn="ctr">
              <a:lnSpc>
                <a:spcPct val="150000"/>
              </a:lnSpc>
            </a:pPr>
            <a:endParaRPr lang="en-US" sz="800" b="1" dirty="0">
              <a:effectLst/>
              <a:latin typeface="Times New Roman" panose="02020603050405020304" pitchFamily="18" charset="0"/>
              <a:ea typeface="Verdana" panose="020B0604030504040204" pitchFamily="34" charset="0"/>
              <a:cs typeface="Times New Roman" panose="02020603050405020304" pitchFamily="18" charset="0"/>
            </a:endParaRPr>
          </a:p>
          <a:p>
            <a:pPr marL="349250" indent="-285750">
              <a:lnSpc>
                <a:spcPct val="150000"/>
              </a:lnSpc>
              <a:buFont typeface="Wingdings" panose="05000000000000000000" pitchFamily="2" charset="2"/>
              <a:buChar char="Ø"/>
            </a:pPr>
            <a:r>
              <a:rPr lang="en-US" sz="1400" b="1" dirty="0">
                <a:effectLst/>
                <a:latin typeface="Times New Roman" panose="02020603050405020304" pitchFamily="18" charset="0"/>
                <a:ea typeface="Verdana" panose="020B0604030504040204" pitchFamily="34" charset="0"/>
                <a:cs typeface="Times New Roman" panose="02020603050405020304" pitchFamily="18" charset="0"/>
              </a:rPr>
              <a:t>TRENDING </a:t>
            </a:r>
          </a:p>
          <a:p>
            <a:pPr marL="349250" indent="-285750">
              <a:lnSpc>
                <a:spcPct val="150000"/>
              </a:lnSpc>
              <a:buFont typeface="Wingdings" panose="05000000000000000000" pitchFamily="2" charset="2"/>
              <a:buChar char="Ø"/>
            </a:pPr>
            <a:r>
              <a:rPr lang="en-US" sz="1400" b="1" dirty="0">
                <a:latin typeface="Times New Roman" panose="02020603050405020304" pitchFamily="18" charset="0"/>
                <a:ea typeface="Verdana" panose="020B0604030504040204" pitchFamily="34" charset="0"/>
                <a:cs typeface="Times New Roman" panose="02020603050405020304" pitchFamily="18" charset="0"/>
              </a:rPr>
              <a:t>MOVIES</a:t>
            </a:r>
          </a:p>
          <a:p>
            <a:pPr marL="349250" indent="-285750">
              <a:lnSpc>
                <a:spcPct val="150000"/>
              </a:lnSpc>
              <a:buFont typeface="Wingdings" panose="05000000000000000000" pitchFamily="2" charset="2"/>
              <a:buChar char="Ø"/>
            </a:pPr>
            <a:r>
              <a:rPr lang="en-US" sz="1400" b="1" dirty="0">
                <a:effectLst/>
                <a:latin typeface="Times New Roman" panose="02020603050405020304" pitchFamily="18" charset="0"/>
                <a:ea typeface="Verdana" panose="020B0604030504040204" pitchFamily="34" charset="0"/>
                <a:cs typeface="Times New Roman" panose="02020603050405020304" pitchFamily="18" charset="0"/>
              </a:rPr>
              <a:t>TV SERIES</a:t>
            </a:r>
          </a:p>
          <a:p>
            <a:pPr marL="349250" indent="-285750">
              <a:lnSpc>
                <a:spcPct val="150000"/>
              </a:lnSpc>
              <a:buFont typeface="Wingdings" panose="05000000000000000000" pitchFamily="2" charset="2"/>
              <a:buChar char="Ø"/>
            </a:pPr>
            <a:r>
              <a:rPr lang="en-US" sz="1400" b="1" dirty="0">
                <a:latin typeface="Times New Roman" panose="02020603050405020304" pitchFamily="18" charset="0"/>
                <a:ea typeface="Verdana" panose="020B0604030504040204" pitchFamily="34" charset="0"/>
                <a:cs typeface="Times New Roman" panose="02020603050405020304" pitchFamily="18" charset="0"/>
              </a:rPr>
              <a:t>SEARCH</a:t>
            </a:r>
            <a:endParaRPr lang="en-US" sz="800" b="1" dirty="0">
              <a:effectLst/>
              <a:latin typeface="Times New Roman" panose="02020603050405020304" pitchFamily="18" charset="0"/>
              <a:ea typeface="Verdana" panose="020B0604030504040204" pitchFamily="34" charset="0"/>
              <a:cs typeface="Times New Roman" panose="02020603050405020304" pitchFamily="18" charset="0"/>
            </a:endParaRPr>
          </a:p>
          <a:p>
            <a:pPr marL="63500" algn="ctr">
              <a:lnSpc>
                <a:spcPct val="150000"/>
              </a:lnSpc>
              <a:spcBef>
                <a:spcPts val="1085"/>
              </a:spcBef>
              <a:spcAft>
                <a:spcPts val="0"/>
              </a:spcAft>
            </a:pPr>
            <a:r>
              <a:rPr lang="en-US" sz="1600" b="1" dirty="0">
                <a:effectLst/>
                <a:latin typeface="Times New Roman" panose="02020603050405020304" pitchFamily="18" charset="0"/>
                <a:ea typeface="Verdana" panose="020B0604030504040204" pitchFamily="34" charset="0"/>
                <a:cs typeface="Times New Roman" panose="02020603050405020304" pitchFamily="18" charset="0"/>
              </a:rPr>
              <a:t>SYSTEM REQUIREMENTS</a:t>
            </a:r>
            <a:endParaRPr lang="en-IN" sz="800" b="1" dirty="0">
              <a:effectLst/>
              <a:latin typeface="Times New Roman" panose="02020603050405020304" pitchFamily="18" charset="0"/>
              <a:ea typeface="Verdana" panose="020B0604030504040204" pitchFamily="34" charset="0"/>
              <a:cs typeface="Times New Roman" panose="02020603050405020304" pitchFamily="18" charset="0"/>
            </a:endParaRPr>
          </a:p>
          <a:p>
            <a:pPr marL="285750" indent="-285750">
              <a:lnSpc>
                <a:spcPct val="150000"/>
              </a:lnSpc>
              <a:spcBef>
                <a:spcPts val="580"/>
              </a:spcBef>
              <a:buClr>
                <a:srgbClr val="212121"/>
              </a:buClr>
              <a:buSzPts val="1150"/>
              <a:buFont typeface="Wingdings" panose="05000000000000000000" pitchFamily="2" charset="2"/>
              <a:buChar char="Ø"/>
              <a:tabLst>
                <a:tab pos="260985" algn="l"/>
              </a:tabLst>
            </a:pPr>
            <a:r>
              <a:rPr lang="en-US" sz="1400" b="1" u="sng" spc="-15" dirty="0">
                <a:effectLst/>
                <a:uFill>
                  <a:solidFill>
                    <a:srgbClr val="212121"/>
                  </a:solidFill>
                </a:uFill>
                <a:latin typeface="Times New Roman" panose="02020603050405020304" pitchFamily="18" charset="0"/>
                <a:ea typeface="Verdana" panose="020B0604030504040204" pitchFamily="34" charset="0"/>
                <a:cs typeface="Times New Roman" panose="02020603050405020304" pitchFamily="18" charset="0"/>
              </a:rPr>
              <a:t>Hardware</a:t>
            </a:r>
            <a:r>
              <a:rPr lang="en-US" sz="1400" b="1" u="sng" spc="-20" dirty="0">
                <a:effectLst/>
                <a:uFill>
                  <a:solidFill>
                    <a:srgbClr val="212121"/>
                  </a:solidFill>
                </a:uFill>
                <a:latin typeface="Times New Roman" panose="02020603050405020304" pitchFamily="18" charset="0"/>
                <a:ea typeface="Verdana" panose="020B0604030504040204" pitchFamily="34" charset="0"/>
                <a:cs typeface="Times New Roman" panose="02020603050405020304" pitchFamily="18" charset="0"/>
              </a:rPr>
              <a:t> </a:t>
            </a:r>
            <a:r>
              <a:rPr lang="en-US" sz="1400" b="1" u="sng" spc="-15" dirty="0">
                <a:effectLst/>
                <a:uFill>
                  <a:solidFill>
                    <a:srgbClr val="212121"/>
                  </a:solidFill>
                </a:uFill>
                <a:latin typeface="Times New Roman" panose="02020603050405020304" pitchFamily="18" charset="0"/>
                <a:ea typeface="Verdana" panose="020B0604030504040204" pitchFamily="34" charset="0"/>
                <a:cs typeface="Times New Roman" panose="02020603050405020304" pitchFamily="18" charset="0"/>
              </a:rPr>
              <a:t>Specifications</a:t>
            </a:r>
            <a:r>
              <a:rPr lang="en-US" sz="1400" b="1" spc="-15" dirty="0">
                <a:effectLst/>
                <a:uFill>
                  <a:solidFill>
                    <a:srgbClr val="212121"/>
                  </a:solidFill>
                </a:uFill>
                <a:latin typeface="Times New Roman" panose="02020603050405020304" pitchFamily="18" charset="0"/>
                <a:ea typeface="Verdana" panose="020B0604030504040204" pitchFamily="34" charset="0"/>
                <a:cs typeface="Times New Roman" panose="02020603050405020304" pitchFamily="18" charset="0"/>
              </a:rPr>
              <a:t> </a:t>
            </a:r>
            <a:r>
              <a:rPr lang="en-US" sz="1400" b="1" spc="-15" dirty="0">
                <a:effectLst/>
                <a:latin typeface="Times New Roman" panose="02020603050405020304" pitchFamily="18" charset="0"/>
                <a:ea typeface="Verdana" panose="020B0604030504040204" pitchFamily="34" charset="0"/>
                <a:cs typeface="Times New Roman" panose="02020603050405020304" pitchFamily="18" charset="0"/>
              </a:rPr>
              <a:t>:</a:t>
            </a:r>
          </a:p>
          <a:p>
            <a:pPr marL="628650" lvl="1" indent="-171450">
              <a:lnSpc>
                <a:spcPct val="150000"/>
              </a:lnSpc>
              <a:spcBef>
                <a:spcPts val="580"/>
              </a:spcBef>
              <a:buClr>
                <a:srgbClr val="212121"/>
              </a:buClr>
              <a:buSzPts val="1000"/>
              <a:buFont typeface="Wingdings" panose="05000000000000000000" pitchFamily="2" charset="2"/>
              <a:buChar char="§"/>
              <a:tabLst>
                <a:tab pos="711200" algn="l"/>
                <a:tab pos="711835" algn="l"/>
                <a:tab pos="1968500" algn="l"/>
              </a:tabLst>
            </a:pPr>
            <a:r>
              <a:rPr lang="en-US" sz="1200" b="1" spc="-10" dirty="0">
                <a:effectLst/>
                <a:latin typeface="Times New Roman" panose="02020603050405020304" pitchFamily="18" charset="0"/>
                <a:ea typeface="Arial" panose="020B0604020202020204" pitchFamily="34" charset="0"/>
                <a:cs typeface="Times New Roman" panose="02020603050405020304" pitchFamily="18" charset="0"/>
              </a:rPr>
              <a:t>HDD	:</a:t>
            </a:r>
            <a:r>
              <a:rPr lang="en-US" sz="1200" b="1" spc="-3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b="1" spc="-10" dirty="0">
                <a:effectLst/>
                <a:latin typeface="Times New Roman" panose="02020603050405020304" pitchFamily="18" charset="0"/>
                <a:ea typeface="Arial" panose="020B0604020202020204" pitchFamily="34" charset="0"/>
                <a:cs typeface="Times New Roman" panose="02020603050405020304" pitchFamily="18" charset="0"/>
              </a:rPr>
              <a:t>4GB</a:t>
            </a:r>
            <a:endParaRPr lang="en-IN" sz="1200" b="1" spc="-10" dirty="0">
              <a:effectLst/>
              <a:latin typeface="Times New Roman" panose="02020603050405020304" pitchFamily="18" charset="0"/>
              <a:ea typeface="Arial" panose="020B0604020202020204" pitchFamily="34" charset="0"/>
              <a:cs typeface="Times New Roman" panose="02020603050405020304" pitchFamily="18" charset="0"/>
            </a:endParaRPr>
          </a:p>
          <a:p>
            <a:pPr marL="628650" lvl="1" indent="-171450">
              <a:lnSpc>
                <a:spcPct val="150000"/>
              </a:lnSpc>
              <a:spcBef>
                <a:spcPts val="600"/>
              </a:spcBef>
              <a:buClr>
                <a:srgbClr val="212121"/>
              </a:buClr>
              <a:buSzPts val="1000"/>
              <a:buFont typeface="Wingdings" panose="05000000000000000000" pitchFamily="2" charset="2"/>
              <a:buChar char="§"/>
              <a:tabLst>
                <a:tab pos="711200" algn="l"/>
                <a:tab pos="711835" algn="l"/>
                <a:tab pos="1956435" algn="l"/>
              </a:tabLst>
            </a:pPr>
            <a:r>
              <a:rPr lang="en-US" sz="1200" b="1" spc="-10" dirty="0">
                <a:effectLst/>
                <a:latin typeface="Times New Roman" panose="02020603050405020304" pitchFamily="18" charset="0"/>
                <a:ea typeface="Arial" panose="020B0604020202020204" pitchFamily="34" charset="0"/>
                <a:cs typeface="Times New Roman" panose="02020603050405020304" pitchFamily="18" charset="0"/>
              </a:rPr>
              <a:t>RAM	: 2GB</a:t>
            </a:r>
          </a:p>
          <a:p>
            <a:pPr marL="628650" lvl="1" indent="-171450">
              <a:lnSpc>
                <a:spcPct val="150000"/>
              </a:lnSpc>
              <a:spcBef>
                <a:spcPts val="600"/>
              </a:spcBef>
              <a:buClr>
                <a:srgbClr val="212121"/>
              </a:buClr>
              <a:buSzPts val="1000"/>
              <a:buFont typeface="Wingdings" panose="05000000000000000000" pitchFamily="2" charset="2"/>
              <a:buChar char="§"/>
              <a:tabLst>
                <a:tab pos="711200" algn="l"/>
                <a:tab pos="711835" algn="l"/>
                <a:tab pos="1956435" algn="l"/>
              </a:tabLst>
            </a:pPr>
            <a:r>
              <a:rPr lang="en-US" sz="1200" b="1" spc="-10" dirty="0">
                <a:latin typeface="Times New Roman" panose="02020603050405020304" pitchFamily="18" charset="0"/>
                <a:ea typeface="Arial" panose="020B0604020202020204" pitchFamily="34" charset="0"/>
                <a:cs typeface="Times New Roman" panose="02020603050405020304" pitchFamily="18" charset="0"/>
              </a:rPr>
              <a:t>Processor	: i</a:t>
            </a:r>
            <a:r>
              <a:rPr lang="en-US" sz="1200" b="1" spc="-10" dirty="0">
                <a:effectLst/>
                <a:latin typeface="Times New Roman" panose="02020603050405020304" pitchFamily="18" charset="0"/>
                <a:ea typeface="Arial" panose="020B0604020202020204" pitchFamily="34" charset="0"/>
                <a:cs typeface="Times New Roman" panose="02020603050405020304" pitchFamily="18" charset="0"/>
              </a:rPr>
              <a:t>3</a:t>
            </a:r>
            <a:r>
              <a:rPr lang="en-US" sz="1200" b="1" spc="-20" dirty="0">
                <a:latin typeface="Times New Roman" panose="02020603050405020304" pitchFamily="18" charset="0"/>
                <a:ea typeface="Arial" panose="020B0604020202020204" pitchFamily="34" charset="0"/>
                <a:cs typeface="Times New Roman" panose="02020603050405020304" pitchFamily="18" charset="0"/>
              </a:rPr>
              <a:t> </a:t>
            </a:r>
            <a:r>
              <a:rPr lang="en-US" sz="1200" b="1" spc="-10" dirty="0">
                <a:effectLst/>
                <a:latin typeface="Times New Roman" panose="02020603050405020304" pitchFamily="18" charset="0"/>
                <a:ea typeface="Arial" panose="020B0604020202020204" pitchFamily="34" charset="0"/>
                <a:cs typeface="Times New Roman" panose="02020603050405020304" pitchFamily="18" charset="0"/>
              </a:rPr>
              <a:t>or higher </a:t>
            </a:r>
            <a:endParaRPr lang="en-IN" sz="1200" b="1" spc="-10" dirty="0">
              <a:effectLst/>
              <a:latin typeface="Times New Roman" panose="02020603050405020304" pitchFamily="18" charset="0"/>
              <a:ea typeface="Arial" panose="020B0604020202020204" pitchFamily="34" charset="0"/>
              <a:cs typeface="Times New Roman" panose="02020603050405020304" pitchFamily="18" charset="0"/>
            </a:endParaRPr>
          </a:p>
          <a:p>
            <a:pPr marL="628650" lvl="1" indent="-171450">
              <a:lnSpc>
                <a:spcPct val="150000"/>
              </a:lnSpc>
              <a:spcBef>
                <a:spcPts val="600"/>
              </a:spcBef>
              <a:buClr>
                <a:srgbClr val="212121"/>
              </a:buClr>
              <a:buSzPts val="1000"/>
              <a:buFont typeface="Wingdings" panose="05000000000000000000" pitchFamily="2" charset="2"/>
              <a:buChar char="§"/>
              <a:tabLst>
                <a:tab pos="711200" algn="l"/>
                <a:tab pos="711835" algn="l"/>
              </a:tabLst>
            </a:pPr>
            <a:r>
              <a:rPr lang="en-US" sz="1200" b="1" spc="-10" dirty="0">
                <a:effectLst/>
                <a:latin typeface="Times New Roman" panose="02020603050405020304" pitchFamily="18" charset="0"/>
                <a:ea typeface="Arial" panose="020B0604020202020204" pitchFamily="34" charset="0"/>
                <a:cs typeface="Times New Roman" panose="02020603050405020304" pitchFamily="18" charset="0"/>
              </a:rPr>
              <a:t>Keyboard</a:t>
            </a:r>
            <a:endParaRPr lang="en-IN" sz="1200" b="1" spc="-10" dirty="0">
              <a:effectLst/>
              <a:latin typeface="Times New Roman" panose="02020603050405020304" pitchFamily="18" charset="0"/>
              <a:ea typeface="Arial" panose="020B0604020202020204" pitchFamily="34" charset="0"/>
              <a:cs typeface="Times New Roman" panose="02020603050405020304" pitchFamily="18" charset="0"/>
            </a:endParaRPr>
          </a:p>
          <a:p>
            <a:pPr marL="628650" lvl="1" indent="-171450">
              <a:lnSpc>
                <a:spcPct val="150000"/>
              </a:lnSpc>
              <a:spcBef>
                <a:spcPts val="580"/>
              </a:spcBef>
              <a:buClr>
                <a:srgbClr val="212121"/>
              </a:buClr>
              <a:buSzPts val="1000"/>
              <a:buFont typeface="Wingdings" panose="05000000000000000000" pitchFamily="2" charset="2"/>
              <a:buChar char="§"/>
              <a:tabLst>
                <a:tab pos="711200" algn="l"/>
                <a:tab pos="711835" algn="l"/>
              </a:tabLst>
            </a:pPr>
            <a:r>
              <a:rPr lang="en-US" sz="1200" b="1" spc="-10" dirty="0">
                <a:effectLst/>
                <a:latin typeface="Times New Roman" panose="02020603050405020304" pitchFamily="18" charset="0"/>
                <a:ea typeface="Arial" panose="020B0604020202020204" pitchFamily="34" charset="0"/>
                <a:cs typeface="Times New Roman" panose="02020603050405020304" pitchFamily="18" charset="0"/>
              </a:rPr>
              <a:t>Mouse</a:t>
            </a:r>
            <a:endParaRPr lang="en-IN" sz="1200" b="1" spc="-15"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lnSpc>
                <a:spcPct val="150000"/>
              </a:lnSpc>
              <a:spcBef>
                <a:spcPts val="580"/>
              </a:spcBef>
              <a:buClr>
                <a:srgbClr val="212121"/>
              </a:buClr>
              <a:buSzPts val="1150"/>
              <a:buFont typeface="Wingdings" panose="05000000000000000000" pitchFamily="2" charset="2"/>
              <a:buChar char="Ø"/>
              <a:tabLst>
                <a:tab pos="260985" algn="l"/>
              </a:tabLst>
            </a:pPr>
            <a:r>
              <a:rPr lang="en-US" sz="1400" b="1" u="sng" spc="-15" dirty="0">
                <a:effectLst/>
                <a:uFill>
                  <a:solidFill>
                    <a:srgbClr val="212121"/>
                  </a:solidFill>
                </a:uFill>
                <a:latin typeface="Times New Roman" panose="02020603050405020304" pitchFamily="18" charset="0"/>
                <a:ea typeface="Verdana" panose="020B0604030504040204" pitchFamily="34" charset="0"/>
                <a:cs typeface="Times New Roman" panose="02020603050405020304" pitchFamily="18" charset="0"/>
              </a:rPr>
              <a:t>Software</a:t>
            </a:r>
            <a:r>
              <a:rPr lang="en-US" sz="1400" b="1" u="sng" spc="-20" dirty="0">
                <a:effectLst/>
                <a:uFill>
                  <a:solidFill>
                    <a:srgbClr val="212121"/>
                  </a:solidFill>
                </a:uFill>
                <a:latin typeface="Times New Roman" panose="02020603050405020304" pitchFamily="18" charset="0"/>
                <a:ea typeface="Verdana" panose="020B0604030504040204" pitchFamily="34" charset="0"/>
                <a:cs typeface="Times New Roman" panose="02020603050405020304" pitchFamily="18" charset="0"/>
              </a:rPr>
              <a:t> </a:t>
            </a:r>
            <a:r>
              <a:rPr lang="en-US" sz="1400" b="1" u="sng" spc="-15" dirty="0">
                <a:effectLst/>
                <a:uFill>
                  <a:solidFill>
                    <a:srgbClr val="212121"/>
                  </a:solidFill>
                </a:uFill>
                <a:latin typeface="Times New Roman" panose="02020603050405020304" pitchFamily="18" charset="0"/>
                <a:ea typeface="Verdana" panose="020B0604030504040204" pitchFamily="34" charset="0"/>
                <a:cs typeface="Times New Roman" panose="02020603050405020304" pitchFamily="18" charset="0"/>
              </a:rPr>
              <a:t>Specifications</a:t>
            </a:r>
            <a:r>
              <a:rPr lang="en-US" sz="1400" b="1" spc="-15" dirty="0">
                <a:effectLst/>
                <a:uFill>
                  <a:solidFill>
                    <a:srgbClr val="212121"/>
                  </a:solidFill>
                </a:uFill>
                <a:latin typeface="Times New Roman" panose="02020603050405020304" pitchFamily="18" charset="0"/>
                <a:ea typeface="Verdana" panose="020B0604030504040204" pitchFamily="34" charset="0"/>
                <a:cs typeface="Times New Roman" panose="02020603050405020304" pitchFamily="18" charset="0"/>
              </a:rPr>
              <a:t> </a:t>
            </a:r>
            <a:r>
              <a:rPr lang="en-US" sz="1400" b="1" spc="-15" dirty="0">
                <a:effectLst/>
                <a:latin typeface="Times New Roman" panose="02020603050405020304" pitchFamily="18" charset="0"/>
                <a:ea typeface="Verdana" panose="020B0604030504040204" pitchFamily="34" charset="0"/>
                <a:cs typeface="Times New Roman" panose="02020603050405020304" pitchFamily="18" charset="0"/>
              </a:rPr>
              <a:t>:</a:t>
            </a:r>
          </a:p>
          <a:p>
            <a:pPr marL="628650" lvl="1" indent="-171450">
              <a:lnSpc>
                <a:spcPct val="150000"/>
              </a:lnSpc>
              <a:spcBef>
                <a:spcPts val="580"/>
              </a:spcBef>
              <a:buClr>
                <a:srgbClr val="212121"/>
              </a:buClr>
              <a:buSzPts val="1000"/>
              <a:buFont typeface="Wingdings" panose="05000000000000000000" pitchFamily="2" charset="2"/>
              <a:buChar char="ü"/>
              <a:tabLst>
                <a:tab pos="711200" algn="l"/>
                <a:tab pos="711835" algn="l"/>
                <a:tab pos="1797685" algn="l"/>
              </a:tabLst>
            </a:pPr>
            <a:r>
              <a:rPr lang="en-US" sz="1200" b="1" spc="-10" dirty="0">
                <a:effectLst/>
                <a:latin typeface="Times New Roman" panose="02020603050405020304" pitchFamily="18" charset="0"/>
                <a:ea typeface="Arial" panose="020B0604020202020204" pitchFamily="34" charset="0"/>
                <a:cs typeface="Times New Roman" panose="02020603050405020304" pitchFamily="18" charset="0"/>
              </a:rPr>
              <a:t>Technology		:</a:t>
            </a:r>
            <a:r>
              <a:rPr lang="en-US" sz="1200" b="1" spc="-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b="1" spc="-10" dirty="0">
                <a:effectLst/>
                <a:latin typeface="Times New Roman" panose="02020603050405020304" pitchFamily="18" charset="0"/>
                <a:ea typeface="Arial" panose="020B0604020202020204" pitchFamily="34" charset="0"/>
                <a:cs typeface="Times New Roman" panose="02020603050405020304" pitchFamily="18" charset="0"/>
              </a:rPr>
              <a:t>JavaScript, HTML, CSS</a:t>
            </a:r>
          </a:p>
          <a:p>
            <a:pPr marL="628650" lvl="1" indent="-171450">
              <a:lnSpc>
                <a:spcPct val="150000"/>
              </a:lnSpc>
              <a:spcBef>
                <a:spcPts val="580"/>
              </a:spcBef>
              <a:buClr>
                <a:srgbClr val="212121"/>
              </a:buClr>
              <a:buSzPts val="1000"/>
              <a:buFont typeface="Wingdings" panose="05000000000000000000" pitchFamily="2" charset="2"/>
              <a:buChar char="ü"/>
              <a:tabLst>
                <a:tab pos="711200" algn="l"/>
                <a:tab pos="711835" algn="l"/>
                <a:tab pos="1797685" algn="l"/>
              </a:tabLst>
            </a:pPr>
            <a:r>
              <a:rPr lang="en-US" sz="1200" b="1" spc="-10" dirty="0">
                <a:effectLst/>
                <a:latin typeface="Times New Roman" panose="02020603050405020304" pitchFamily="18" charset="0"/>
                <a:ea typeface="Arial" panose="020B0604020202020204" pitchFamily="34" charset="0"/>
                <a:cs typeface="Times New Roman" panose="02020603050405020304" pitchFamily="18" charset="0"/>
              </a:rPr>
              <a:t>Client Side		: ReactJS, Material-UI ( Framework )</a:t>
            </a:r>
          </a:p>
          <a:p>
            <a:pPr marL="628650" lvl="1" indent="-171450">
              <a:lnSpc>
                <a:spcPct val="150000"/>
              </a:lnSpc>
              <a:spcBef>
                <a:spcPts val="580"/>
              </a:spcBef>
              <a:buClr>
                <a:srgbClr val="212121"/>
              </a:buClr>
              <a:buSzPts val="1000"/>
              <a:buFont typeface="Wingdings" panose="05000000000000000000" pitchFamily="2" charset="2"/>
              <a:buChar char="ü"/>
              <a:tabLst>
                <a:tab pos="711200" algn="l"/>
                <a:tab pos="711835" algn="l"/>
                <a:tab pos="1797685" algn="l"/>
              </a:tabLst>
            </a:pPr>
            <a:r>
              <a:rPr lang="en-US" sz="1200" b="1" spc="-10" dirty="0">
                <a:latin typeface="Times New Roman" panose="02020603050405020304" pitchFamily="18" charset="0"/>
                <a:ea typeface="Arial" panose="020B0604020202020204" pitchFamily="34" charset="0"/>
                <a:cs typeface="Times New Roman" panose="02020603050405020304" pitchFamily="18" charset="0"/>
              </a:rPr>
              <a:t>Server Side		:</a:t>
            </a:r>
            <a:r>
              <a:rPr lang="en-US" sz="1200" b="1" spc="-10" dirty="0">
                <a:effectLst/>
                <a:latin typeface="Times New Roman" panose="02020603050405020304" pitchFamily="18" charset="0"/>
                <a:ea typeface="Arial" panose="020B0604020202020204" pitchFamily="34" charset="0"/>
                <a:cs typeface="Times New Roman" panose="02020603050405020304" pitchFamily="18" charset="0"/>
              </a:rPr>
              <a:t> Application Program Interface</a:t>
            </a:r>
            <a:endParaRPr lang="en-IN" sz="1200" b="1" spc="-10" dirty="0">
              <a:effectLst/>
              <a:latin typeface="Times New Roman" panose="02020603050405020304" pitchFamily="18" charset="0"/>
              <a:ea typeface="Arial" panose="020B0604020202020204" pitchFamily="34" charset="0"/>
              <a:cs typeface="Times New Roman" panose="02020603050405020304" pitchFamily="18" charset="0"/>
            </a:endParaRPr>
          </a:p>
          <a:p>
            <a:pPr marL="628650" lvl="1" indent="-171450">
              <a:lnSpc>
                <a:spcPct val="150000"/>
              </a:lnSpc>
              <a:spcBef>
                <a:spcPts val="580"/>
              </a:spcBef>
              <a:buClr>
                <a:srgbClr val="212121"/>
              </a:buClr>
              <a:buSzPts val="1000"/>
              <a:buFont typeface="Wingdings" panose="05000000000000000000" pitchFamily="2" charset="2"/>
              <a:buChar char="ü"/>
              <a:tabLst>
                <a:tab pos="711200" algn="l"/>
                <a:tab pos="711835" algn="l"/>
                <a:tab pos="1797685" algn="l"/>
              </a:tabLst>
            </a:pPr>
            <a:r>
              <a:rPr lang="en-US" sz="1200" b="1" spc="-10" dirty="0">
                <a:effectLst/>
                <a:latin typeface="Times New Roman" panose="02020603050405020304" pitchFamily="18" charset="0"/>
                <a:ea typeface="Arial" panose="020B0604020202020204" pitchFamily="34" charset="0"/>
                <a:cs typeface="Times New Roman" panose="02020603050405020304" pitchFamily="18" charset="0"/>
              </a:rPr>
              <a:t>OS		: Windows</a:t>
            </a:r>
            <a:r>
              <a:rPr lang="en-US" sz="1200" b="1" spc="-5" dirty="0">
                <a:effectLst/>
                <a:latin typeface="Times New Roman" panose="02020603050405020304" pitchFamily="18" charset="0"/>
                <a:ea typeface="Arial" panose="020B0604020202020204" pitchFamily="34" charset="0"/>
                <a:cs typeface="Times New Roman" panose="02020603050405020304" pitchFamily="18" charset="0"/>
              </a:rPr>
              <a:t> 7</a:t>
            </a:r>
            <a:r>
              <a:rPr lang="en-US" sz="1200" b="1" spc="-10" dirty="0">
                <a:latin typeface="Times New Roman" panose="02020603050405020304" pitchFamily="18" charset="0"/>
                <a:ea typeface="Arial" panose="020B0604020202020204" pitchFamily="34" charset="0"/>
                <a:cs typeface="Times New Roman" panose="02020603050405020304" pitchFamily="18" charset="0"/>
              </a:rPr>
              <a:t> or higher &amp; Linux</a:t>
            </a:r>
            <a:endParaRPr lang="en-IN" sz="1200" b="1" spc="-10" dirty="0">
              <a:latin typeface="Times New Roman" panose="02020603050405020304" pitchFamily="18" charset="0"/>
              <a:ea typeface="Arial" panose="020B0604020202020204" pitchFamily="34" charset="0"/>
              <a:cs typeface="Times New Roman" panose="02020603050405020304" pitchFamily="18" charset="0"/>
            </a:endParaRPr>
          </a:p>
          <a:p>
            <a:pPr marL="628650" lvl="1" indent="-171450">
              <a:lnSpc>
                <a:spcPct val="150000"/>
              </a:lnSpc>
              <a:spcBef>
                <a:spcPts val="600"/>
              </a:spcBef>
              <a:buClr>
                <a:srgbClr val="212121"/>
              </a:buClr>
              <a:buSzPts val="1000"/>
              <a:buFont typeface="Wingdings" panose="05000000000000000000" pitchFamily="2" charset="2"/>
              <a:buChar char="ü"/>
              <a:tabLst>
                <a:tab pos="711200" algn="l"/>
                <a:tab pos="711835" algn="l"/>
                <a:tab pos="1858010" algn="l"/>
              </a:tabLst>
            </a:pPr>
            <a:r>
              <a:rPr lang="en-US" sz="1200" b="1" spc="-10" dirty="0">
                <a:effectLst/>
                <a:latin typeface="Times New Roman" panose="02020603050405020304" pitchFamily="18" charset="0"/>
                <a:ea typeface="Arial" panose="020B0604020202020204" pitchFamily="34" charset="0"/>
                <a:cs typeface="Times New Roman" panose="02020603050405020304" pitchFamily="18" charset="0"/>
              </a:rPr>
              <a:t>Browser</a:t>
            </a:r>
            <a:r>
              <a:rPr lang="en-US" sz="1200" b="1" spc="-10" dirty="0">
                <a:latin typeface="Times New Roman" panose="02020603050405020304" pitchFamily="18" charset="0"/>
                <a:ea typeface="Arial" panose="020B0604020202020204" pitchFamily="34" charset="0"/>
                <a:cs typeface="Times New Roman" panose="02020603050405020304" pitchFamily="18" charset="0"/>
              </a:rPr>
              <a:t>              	</a:t>
            </a:r>
            <a:r>
              <a:rPr lang="en-US" sz="1200" b="1" spc="-10" dirty="0">
                <a:effectLst/>
                <a:latin typeface="Times New Roman" panose="02020603050405020304" pitchFamily="18" charset="0"/>
                <a:ea typeface="Arial" panose="020B0604020202020204" pitchFamily="34" charset="0"/>
                <a:cs typeface="Times New Roman" panose="02020603050405020304" pitchFamily="18" charset="0"/>
              </a:rPr>
              <a:t>:  Google Chrome</a:t>
            </a:r>
            <a:endParaRPr lang="en-IN" sz="1200" b="1" spc="-1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2DDC58A5-6755-FFFB-AC05-879889A90DC3}"/>
              </a:ext>
            </a:extLst>
          </p:cNvPr>
          <p:cNvSpPr/>
          <p:nvPr/>
        </p:nvSpPr>
        <p:spPr>
          <a:xfrm>
            <a:off x="411500" y="460645"/>
            <a:ext cx="6033315" cy="898415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ln w="76200">
                <a:solidFill>
                  <a:schemeClr val="tx1"/>
                </a:solidFill>
              </a:ln>
            </a:endParaRPr>
          </a:p>
        </p:txBody>
      </p:sp>
    </p:spTree>
    <p:extLst>
      <p:ext uri="{BB962C8B-B14F-4D97-AF65-F5344CB8AC3E}">
        <p14:creationId xmlns:p14="http://schemas.microsoft.com/office/powerpoint/2010/main" val="94645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DC58A5-6755-FFFB-AC05-879889A90DC3}"/>
              </a:ext>
            </a:extLst>
          </p:cNvPr>
          <p:cNvSpPr/>
          <p:nvPr/>
        </p:nvSpPr>
        <p:spPr>
          <a:xfrm>
            <a:off x="411500" y="460645"/>
            <a:ext cx="6033315" cy="898415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ln w="76200">
                <a:solidFill>
                  <a:schemeClr val="tx1"/>
                </a:solidFill>
              </a:ln>
            </a:endParaRPr>
          </a:p>
        </p:txBody>
      </p:sp>
      <p:sp>
        <p:nvSpPr>
          <p:cNvPr id="3" name="TextBox 2">
            <a:extLst>
              <a:ext uri="{FF2B5EF4-FFF2-40B4-BE49-F238E27FC236}">
                <a16:creationId xmlns:a16="http://schemas.microsoft.com/office/drawing/2014/main" id="{86ED61E9-B5DB-72F9-A53C-0566985BA7DF}"/>
              </a:ext>
            </a:extLst>
          </p:cNvPr>
          <p:cNvSpPr txBox="1"/>
          <p:nvPr/>
        </p:nvSpPr>
        <p:spPr>
          <a:xfrm>
            <a:off x="975844" y="1115768"/>
            <a:ext cx="4904626"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Future Enhancement</a:t>
            </a:r>
            <a:endParaRPr lang="en-IN" sz="1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19B4EAA-C6AE-77D7-0C15-16E4B1881B2F}"/>
              </a:ext>
            </a:extLst>
          </p:cNvPr>
          <p:cNvSpPr txBox="1"/>
          <p:nvPr/>
        </p:nvSpPr>
        <p:spPr>
          <a:xfrm>
            <a:off x="574575" y="1639326"/>
            <a:ext cx="5707161" cy="2893100"/>
          </a:xfrm>
          <a:prstGeom prst="rect">
            <a:avLst/>
          </a:prstGeom>
          <a:noFill/>
        </p:spPr>
        <p:txBody>
          <a:bodyPr wrap="square" rtlCol="0" anchor="ctr">
            <a:spAutoFit/>
          </a:bodyPr>
          <a:lstStyle/>
          <a:p>
            <a:pPr algn="just"/>
            <a:r>
              <a:rPr lang="en-US" sz="1400" dirty="0">
                <a:latin typeface="Times New Roman" panose="02020603050405020304" pitchFamily="18" charset="0"/>
                <a:cs typeface="Times New Roman" panose="02020603050405020304" pitchFamily="18" charset="0"/>
              </a:rPr>
              <a:t>The following features will be added in the future development of the application :- </a:t>
            </a:r>
          </a:p>
          <a:p>
            <a:pPr marL="285750" indent="-285750" algn="jus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A section to provide a set of related movies and web series based on the movie or series  selected by the user.</a:t>
            </a:r>
          </a:p>
          <a:p>
            <a:pPr marL="285750" indent="-285750" algn="jus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Links to stream the selected movie or series via online steaming platforms like Netflix, Amazon Prime, Disney etc.</a:t>
            </a:r>
          </a:p>
          <a:p>
            <a:pPr marL="285750" indent="-285750" algn="just">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Description of the cast starring on the selected content along with other movies and series in which they have starred in previously.</a:t>
            </a:r>
          </a:p>
          <a:p>
            <a:pPr marL="285750" indent="-285750" algn="just">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A module to create accounts for the user in which </a:t>
            </a:r>
            <a:r>
              <a:rPr lang="en-US" sz="1400" dirty="0">
                <a:latin typeface="Times New Roman" panose="02020603050405020304" pitchFamily="18" charset="0"/>
                <a:cs typeface="Times New Roman" panose="02020603050405020304" pitchFamily="18" charset="0"/>
              </a:rPr>
              <a:t>a personal profile is created for each user, where each user has access to his own history, his likes, ratings, comments, password modification processes. It also helps in  collecting authentic data with improved accuracy and makes the system more responsive.</a:t>
            </a:r>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3DE996E-D5A5-75B5-1378-8D63EFBB4F59}"/>
              </a:ext>
            </a:extLst>
          </p:cNvPr>
          <p:cNvSpPr txBox="1"/>
          <p:nvPr/>
        </p:nvSpPr>
        <p:spPr>
          <a:xfrm>
            <a:off x="975842" y="4703366"/>
            <a:ext cx="4904626"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Conclusion</a:t>
            </a:r>
            <a:endParaRPr lang="en-IN" sz="16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D9BDD60-D9C5-A7F0-A696-586E8869BE46}"/>
              </a:ext>
            </a:extLst>
          </p:cNvPr>
          <p:cNvSpPr txBox="1"/>
          <p:nvPr/>
        </p:nvSpPr>
        <p:spPr>
          <a:xfrm>
            <a:off x="574574" y="5212860"/>
            <a:ext cx="5707161" cy="1815882"/>
          </a:xfrm>
          <a:prstGeom prst="rect">
            <a:avLst/>
          </a:prstGeom>
          <a:noFill/>
        </p:spPr>
        <p:txBody>
          <a:bodyPr wrap="square">
            <a:spAutoFit/>
          </a:bodyPr>
          <a:lstStyle/>
          <a:p>
            <a:pPr algn="just"/>
            <a:r>
              <a:rPr lang="en-US" sz="1400" dirty="0">
                <a:latin typeface="Times New Roman" panose="02020603050405020304" pitchFamily="18" charset="0"/>
                <a:cs typeface="Times New Roman" panose="02020603050405020304" pitchFamily="18" charset="0"/>
              </a:rPr>
              <a:t>Recommender systems open new opportunities of retrieving personalized information on the Internet. It also helps to alleviate the problem of information overload which is a very common phenomenon with information retrieval systems and enables users to have access to products and services which are not readily available to users on the system. We come up with a</a:t>
            </a:r>
          </a:p>
          <a:p>
            <a:pPr algn="just"/>
            <a:r>
              <a:rPr lang="en-US" sz="1400" dirty="0">
                <a:latin typeface="Times New Roman" panose="02020603050405020304" pitchFamily="18" charset="0"/>
                <a:cs typeface="Times New Roman" panose="02020603050405020304" pitchFamily="18" charset="0"/>
              </a:rPr>
              <a:t>strategy that focuses on dealing with user’s personal interests and based on genres selected by the user. This strategy helps in improving accuracy of the recommendations.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44168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2607</TotalTime>
  <Words>680</Words>
  <Application>Microsoft Office PowerPoint</Application>
  <PresentationFormat>A4 Paper (210x297 mm)</PresentationFormat>
  <Paragraphs>56</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of Movie Recommender</dc:title>
  <dc:creator>Anubhav Lal</dc:creator>
  <cp:lastModifiedBy>Anubhav Lal</cp:lastModifiedBy>
  <cp:revision>30</cp:revision>
  <dcterms:created xsi:type="dcterms:W3CDTF">2021-10-10T05:13:03Z</dcterms:created>
  <dcterms:modified xsi:type="dcterms:W3CDTF">2022-08-18T21:46:43Z</dcterms:modified>
</cp:coreProperties>
</file>