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Black"/>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lack-bold.fntdata"/><Relationship Id="rId25" Type="http://schemas.openxmlformats.org/officeDocument/2006/relationships/font" Target="fonts/Roboto-boldItalic.fntdata"/><Relationship Id="rId27" Type="http://schemas.openxmlformats.org/officeDocument/2006/relationships/font" Target="fonts/Nunito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ea4a706f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ea4a706f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fb7e521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fb7e521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fb7e5210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fb7e5210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fb7e5210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fb7e5210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ea4a706f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ea4a706f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fa75c21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fa75c21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ea4a706f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ea4a706f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ea4a706f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ea4a706f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active learning? The active learning is the subset of ML in which a learning algorithm can query a user interactively to label data with the desired output. As shown in the graph, in active learning, a machine learning model may begin with a small number of instances in the labeled training set L. Then the model will learn from the labeled data, and then leverage its new knowledge to choose which instances to query next from the unlabeled data pool. The human annotator will label those queries.  Those labeled instances are simply added to the labeled set and the model will then proceeds in s standard supervised way.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cba923a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cba923a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is trying to apply active learning methods on GNN. The motivation for our project is that</a:t>
            </a:r>
            <a:endParaRPr/>
          </a:p>
          <a:p>
            <a:pPr indent="-298450" lvl="0" marL="457200" rtl="0" algn="l">
              <a:spcBef>
                <a:spcPts val="0"/>
              </a:spcBef>
              <a:spcAft>
                <a:spcPts val="0"/>
              </a:spcAft>
              <a:buSzPts val="1100"/>
              <a:buChar char="●"/>
            </a:pPr>
            <a:r>
              <a:rPr lang="en"/>
              <a:t>Current </a:t>
            </a:r>
            <a:r>
              <a:rPr lang="en"/>
              <a:t>supervised</a:t>
            </a:r>
            <a:r>
              <a:rPr lang="en"/>
              <a:t> graph embedding algorithm require a large number of labels in the training data, which is costly to obtain e.g. chemistry and health care</a:t>
            </a:r>
            <a:endParaRPr/>
          </a:p>
          <a:p>
            <a:pPr indent="-298450" lvl="0" marL="457200" rtl="0" algn="l">
              <a:spcBef>
                <a:spcPts val="0"/>
              </a:spcBef>
              <a:spcAft>
                <a:spcPts val="0"/>
              </a:spcAft>
              <a:buSzPts val="1100"/>
              <a:buChar char="●"/>
            </a:pPr>
            <a:r>
              <a:rPr lang="en"/>
              <a:t>Active learning is a promising strategy to tackle this challenge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active learning has been proven effective on independent identically </a:t>
            </a:r>
            <a:r>
              <a:rPr lang="en"/>
              <a:t>distributed</a:t>
            </a:r>
            <a:r>
              <a:rPr lang="en"/>
              <a:t> data such as NLP and Computer vision, developing an active graph embedding protocol is more challenging, since it requires to consider the graph structure with dense connections between different instances. So it is worth studying on how to apply active learning on </a:t>
            </a:r>
            <a:r>
              <a:rPr lang="en"/>
              <a:t>graph</a:t>
            </a:r>
            <a:r>
              <a:rPr lang="en"/>
              <a:t> embedding.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ea4a706f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ea4a706f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some background knowledge about our project.</a:t>
            </a:r>
            <a:endParaRPr/>
          </a:p>
          <a:p>
            <a:pPr indent="0" lvl="0" marL="0" rtl="0" algn="l">
              <a:spcBef>
                <a:spcPts val="0"/>
              </a:spcBef>
              <a:spcAft>
                <a:spcPts val="0"/>
              </a:spcAft>
              <a:buNone/>
            </a:pPr>
            <a:r>
              <a:rPr lang="en"/>
              <a:t>Here are some general active learning methods.</a:t>
            </a:r>
            <a:endParaRPr/>
          </a:p>
          <a:p>
            <a:pPr indent="-298450" lvl="0" marL="457200" rtl="0" algn="l">
              <a:spcBef>
                <a:spcPts val="0"/>
              </a:spcBef>
              <a:spcAft>
                <a:spcPts val="0"/>
              </a:spcAft>
              <a:buSzPts val="1100"/>
              <a:buChar char="●"/>
            </a:pPr>
            <a:r>
              <a:rPr lang="en"/>
              <a:t>Heterogeneity-based methods which aim to select as diverse nodes as possible</a:t>
            </a:r>
            <a:endParaRPr/>
          </a:p>
          <a:p>
            <a:pPr indent="-298450" lvl="0" marL="457200" rtl="0" algn="l">
              <a:spcBef>
                <a:spcPts val="0"/>
              </a:spcBef>
              <a:spcAft>
                <a:spcPts val="0"/>
              </a:spcAft>
              <a:buSzPts val="1100"/>
              <a:buChar char="●"/>
            </a:pPr>
            <a:r>
              <a:rPr lang="en"/>
              <a:t>Performance-based methods which aim to select the odes with the most performance gain</a:t>
            </a:r>
            <a:endParaRPr/>
          </a:p>
          <a:p>
            <a:pPr indent="-298450" lvl="0" marL="457200" rtl="0" algn="l">
              <a:spcBef>
                <a:spcPts val="0"/>
              </a:spcBef>
              <a:spcAft>
                <a:spcPts val="0"/>
              </a:spcAft>
              <a:buSzPts val="1100"/>
              <a:buChar char="●"/>
            </a:pPr>
            <a:r>
              <a:rPr lang="en"/>
              <a:t>Representativeness-based methods which select the most representative nodes in the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project is based on the existing work (Active learning for Graph embedding). The paper proposes a framework called AGE (active graph embedding), in which it designed a generative active learning query strategy. It mainly contains three query functions: </a:t>
            </a:r>
            <a:endParaRPr/>
          </a:p>
          <a:p>
            <a:pPr indent="0" lvl="0" marL="0" rtl="0" algn="l">
              <a:spcBef>
                <a:spcPts val="0"/>
              </a:spcBef>
              <a:spcAft>
                <a:spcPts val="0"/>
              </a:spcAft>
              <a:buNone/>
            </a:pPr>
            <a:r>
              <a:rPr lang="en"/>
              <a:t>First is centrality and the second is density. </a:t>
            </a:r>
            <a:endParaRPr/>
          </a:p>
          <a:p>
            <a:pPr indent="0" lvl="0" marL="0" rtl="0" algn="l">
              <a:spcBef>
                <a:spcPts val="0"/>
              </a:spcBef>
              <a:spcAft>
                <a:spcPts val="0"/>
              </a:spcAft>
              <a:buNone/>
            </a:pPr>
            <a:r>
              <a:rPr lang="en"/>
              <a:t>The two are both representative measures. Centrality aims to find a node which is representative for the entire graph, for example, those with the most in-degrees</a:t>
            </a:r>
            <a:r>
              <a:rPr lang="en"/>
              <a:t>, while density measures how representative one node is within its own class,</a:t>
            </a:r>
            <a:r>
              <a:rPr lang="en"/>
              <a:t> </a:t>
            </a:r>
            <a:endParaRPr/>
          </a:p>
          <a:p>
            <a:pPr indent="0" lvl="0" marL="0" rtl="0" algn="l">
              <a:spcBef>
                <a:spcPts val="0"/>
              </a:spcBef>
              <a:spcAft>
                <a:spcPts val="0"/>
              </a:spcAft>
              <a:buNone/>
            </a:pPr>
            <a:r>
              <a:rPr lang="en"/>
              <a:t>Entropy which is one example of </a:t>
            </a:r>
            <a:r>
              <a:rPr lang="en"/>
              <a:t>heterogeneity</a:t>
            </a:r>
            <a:r>
              <a:rPr lang="en"/>
              <a:t> based methods. The larger the entropy of a candidate node is, the more uncertain current model is regarding to that </a:t>
            </a:r>
            <a:r>
              <a:rPr lang="en"/>
              <a:t>node</a:t>
            </a:r>
            <a:r>
              <a:rPr lang="en"/>
              <a:t>. We tend to choose that node. . Our project </a:t>
            </a:r>
            <a:r>
              <a:rPr lang="en"/>
              <a:t>tries</a:t>
            </a:r>
            <a:r>
              <a:rPr lang="en"/>
              <a:t> to invent new query functions and improve the overall performance.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ea4a706f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ea4a706f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ea4a706f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ea4a706f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fa75c21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fa75c21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fa75c21d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fa75c21d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ea4a706f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ea4a706f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Dissimilar Nodes Improves Graph Active Learning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Xiaxuan Gao, Zhicheng Ren, Yuxin Wu, Yifu Yuan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34" name="Google Shape;134;p22"/>
          <p:cNvPicPr preferRelativeResize="0"/>
          <p:nvPr/>
        </p:nvPicPr>
        <p:blipFill>
          <a:blip r:embed="rId3">
            <a:alphaModFix/>
          </a:blip>
          <a:stretch>
            <a:fillRect/>
          </a:stretch>
        </p:blipFill>
        <p:spPr>
          <a:xfrm>
            <a:off x="0" y="1881704"/>
            <a:ext cx="9143999" cy="23836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Backbone Comparison	</a:t>
            </a:r>
            <a:endParaRPr/>
          </a:p>
        </p:txBody>
      </p:sp>
      <p:sp>
        <p:nvSpPr>
          <p:cNvPr id="140" name="Google Shape;140;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t>Replace the vanilla GCN backbone with other well-known graph neural networks.</a:t>
            </a:r>
            <a:endParaRPr sz="1700"/>
          </a:p>
          <a:p>
            <a:pPr indent="-322580" lvl="0" marL="457200" rtl="0" algn="l">
              <a:lnSpc>
                <a:spcPct val="115000"/>
              </a:lnSpc>
              <a:spcBef>
                <a:spcPts val="1200"/>
              </a:spcBef>
              <a:spcAft>
                <a:spcPts val="0"/>
              </a:spcAft>
              <a:buSzPct val="100000"/>
              <a:buChar char="●"/>
            </a:pPr>
            <a:r>
              <a:rPr lang="en" sz="1600"/>
              <a:t>Graph Attention Network (GAT)</a:t>
            </a:r>
            <a:endParaRPr sz="1600"/>
          </a:p>
          <a:p>
            <a:pPr indent="0" lvl="0" marL="457200" rtl="0" algn="l">
              <a:lnSpc>
                <a:spcPct val="115000"/>
              </a:lnSpc>
              <a:spcBef>
                <a:spcPts val="1200"/>
              </a:spcBef>
              <a:spcAft>
                <a:spcPts val="0"/>
              </a:spcAft>
              <a:buNone/>
            </a:pPr>
            <a:r>
              <a:rPr lang="en" sz="1600"/>
              <a:t>O</a:t>
            </a:r>
            <a:r>
              <a:rPr lang="en" sz="1600"/>
              <a:t>perates on graph-structured data, leveraging masked self-attention layers</a:t>
            </a:r>
            <a:endParaRPr sz="1600"/>
          </a:p>
          <a:p>
            <a:pPr indent="-322580" lvl="0" marL="457200" rtl="0" algn="l">
              <a:lnSpc>
                <a:spcPct val="115000"/>
              </a:lnSpc>
              <a:spcBef>
                <a:spcPts val="1200"/>
              </a:spcBef>
              <a:spcAft>
                <a:spcPts val="0"/>
              </a:spcAft>
              <a:buSzPct val="100000"/>
              <a:buChar char="●"/>
            </a:pPr>
            <a:r>
              <a:rPr lang="en" sz="1600"/>
              <a:t>Simplifying Graph Convolutional Network (SGC)</a:t>
            </a:r>
            <a:endParaRPr sz="1600"/>
          </a:p>
          <a:p>
            <a:pPr indent="0" lvl="0" marL="457200" rtl="0" algn="l">
              <a:lnSpc>
                <a:spcPct val="115000"/>
              </a:lnSpc>
              <a:spcBef>
                <a:spcPts val="1200"/>
              </a:spcBef>
              <a:spcAft>
                <a:spcPts val="0"/>
              </a:spcAft>
              <a:buNone/>
            </a:pPr>
            <a:r>
              <a:rPr lang="en" sz="1600"/>
              <a:t>A compact model which reduces excess complexity of GCN</a:t>
            </a:r>
            <a:endParaRPr sz="1600"/>
          </a:p>
          <a:p>
            <a:pPr indent="-322580" lvl="0" marL="457200" rtl="0" algn="l">
              <a:lnSpc>
                <a:spcPct val="115000"/>
              </a:lnSpc>
              <a:spcBef>
                <a:spcPts val="1200"/>
              </a:spcBef>
              <a:spcAft>
                <a:spcPts val="0"/>
              </a:spcAft>
              <a:buSzPct val="100000"/>
              <a:buChar char="●"/>
            </a:pPr>
            <a:r>
              <a:rPr lang="en" sz="1600"/>
              <a:t>Simple and Deep Graph Convolutional Network (GCNII)</a:t>
            </a:r>
            <a:endParaRPr sz="1600"/>
          </a:p>
          <a:p>
            <a:pPr indent="0" lvl="0" marL="457200" rtl="0" algn="l">
              <a:lnSpc>
                <a:spcPct val="115000"/>
              </a:lnSpc>
              <a:spcBef>
                <a:spcPts val="1200"/>
              </a:spcBef>
              <a:spcAft>
                <a:spcPts val="1200"/>
              </a:spcAft>
              <a:buNone/>
            </a:pPr>
            <a:r>
              <a:rPr lang="en" sz="1600"/>
              <a:t>An extension of vanilla GCN with initial residual and identity mapping</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Backbone Comparison cont.</a:t>
            </a:r>
            <a:endParaRPr/>
          </a:p>
        </p:txBody>
      </p:sp>
      <p:sp>
        <p:nvSpPr>
          <p:cNvPr id="146" name="Google Shape;146;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Experiments are conducted in original AGE setting</a:t>
            </a:r>
            <a:endParaRPr sz="1600"/>
          </a:p>
          <a:p>
            <a:pPr indent="-330200" lvl="0" marL="457200" rtl="0" algn="l">
              <a:lnSpc>
                <a:spcPct val="100000"/>
              </a:lnSpc>
              <a:spcBef>
                <a:spcPts val="1200"/>
              </a:spcBef>
              <a:spcAft>
                <a:spcPts val="0"/>
              </a:spcAft>
              <a:buSzPts val="1600"/>
              <a:buChar char="●"/>
            </a:pPr>
            <a:r>
              <a:rPr lang="en" sz="1600"/>
              <a:t>Apply the same scores, macro and micro F1</a:t>
            </a:r>
            <a:endParaRPr sz="1600"/>
          </a:p>
          <a:p>
            <a:pPr indent="-330200" lvl="0" marL="457200" rtl="0" algn="l">
              <a:lnSpc>
                <a:spcPct val="100000"/>
              </a:lnSpc>
              <a:spcBef>
                <a:spcPts val="0"/>
              </a:spcBef>
              <a:spcAft>
                <a:spcPts val="0"/>
              </a:spcAft>
              <a:buSzPts val="1600"/>
              <a:buChar char="●"/>
            </a:pPr>
            <a:r>
              <a:rPr lang="en" sz="1600"/>
              <a:t>Apply the same metrics, entropy, density and centrality</a:t>
            </a:r>
            <a:endParaRPr sz="1600"/>
          </a:p>
          <a:p>
            <a:pPr indent="-330200" lvl="0" marL="457200" rtl="0" algn="l">
              <a:lnSpc>
                <a:spcPct val="100000"/>
              </a:lnSpc>
              <a:spcBef>
                <a:spcPts val="0"/>
              </a:spcBef>
              <a:spcAft>
                <a:spcPts val="0"/>
              </a:spcAft>
              <a:buSzPts val="1600"/>
              <a:buChar char="●"/>
            </a:pPr>
            <a:r>
              <a:rPr lang="en" sz="1600"/>
              <a:t>Test on Cora and Citeseer datasets.</a:t>
            </a:r>
            <a:endParaRPr sz="1600"/>
          </a:p>
        </p:txBody>
      </p:sp>
      <p:pic>
        <p:nvPicPr>
          <p:cNvPr id="147" name="Google Shape;147;p24"/>
          <p:cNvPicPr preferRelativeResize="0"/>
          <p:nvPr/>
        </p:nvPicPr>
        <p:blipFill>
          <a:blip r:embed="rId3">
            <a:alphaModFix/>
          </a:blip>
          <a:stretch>
            <a:fillRect/>
          </a:stretch>
        </p:blipFill>
        <p:spPr>
          <a:xfrm>
            <a:off x="471900" y="3513150"/>
            <a:ext cx="3562350" cy="762000"/>
          </a:xfrm>
          <a:prstGeom prst="rect">
            <a:avLst/>
          </a:prstGeom>
          <a:noFill/>
          <a:ln>
            <a:noFill/>
          </a:ln>
        </p:spPr>
      </p:pic>
      <p:pic>
        <p:nvPicPr>
          <p:cNvPr id="148" name="Google Shape;148;p24"/>
          <p:cNvPicPr preferRelativeResize="0"/>
          <p:nvPr/>
        </p:nvPicPr>
        <p:blipFill>
          <a:blip r:embed="rId4">
            <a:alphaModFix/>
          </a:blip>
          <a:stretch>
            <a:fillRect/>
          </a:stretch>
        </p:blipFill>
        <p:spPr>
          <a:xfrm>
            <a:off x="4638675" y="3513150"/>
            <a:ext cx="3562350" cy="76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Backbone Comparison cont.</a:t>
            </a:r>
            <a:endParaRPr/>
          </a:p>
        </p:txBody>
      </p:sp>
      <p:sp>
        <p:nvSpPr>
          <p:cNvPr id="154" name="Google Shape;154;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SGC resembles the performance of vanilla GCN</a:t>
            </a:r>
            <a:endParaRPr/>
          </a:p>
          <a:p>
            <a:pPr indent="-342900" lvl="0" marL="457200" rtl="0" algn="l">
              <a:spcBef>
                <a:spcPts val="0"/>
              </a:spcBef>
              <a:spcAft>
                <a:spcPts val="0"/>
              </a:spcAft>
              <a:buSzPts val="1800"/>
              <a:buChar char="●"/>
            </a:pPr>
            <a:r>
              <a:rPr lang="en"/>
              <a:t>GAT and GCNII not so well</a:t>
            </a:r>
            <a:endParaRPr/>
          </a:p>
          <a:p>
            <a:pPr indent="0" lvl="0" marL="0" rtl="0" algn="l">
              <a:spcBef>
                <a:spcPts val="1200"/>
              </a:spcBef>
              <a:spcAft>
                <a:spcPts val="0"/>
              </a:spcAft>
              <a:buNone/>
            </a:pPr>
            <a:r>
              <a:rPr lang="en"/>
              <a:t>We reason that:</a:t>
            </a:r>
            <a:endParaRPr/>
          </a:p>
          <a:p>
            <a:pPr indent="-342900" lvl="0" marL="457200" rtl="0" algn="l">
              <a:spcBef>
                <a:spcPts val="1200"/>
              </a:spcBef>
              <a:spcAft>
                <a:spcPts val="0"/>
              </a:spcAft>
              <a:buSzPts val="1800"/>
              <a:buChar char="●"/>
            </a:pPr>
            <a:r>
              <a:rPr lang="en"/>
              <a:t>As the training set size is very limited, attention based and deep convolutional models are not able to deliver quality node embeddings.</a:t>
            </a:r>
            <a:endParaRPr/>
          </a:p>
          <a:p>
            <a:pPr indent="-342900" lvl="0" marL="457200" rtl="0" algn="l">
              <a:spcBef>
                <a:spcPts val="0"/>
              </a:spcBef>
              <a:spcAft>
                <a:spcPts val="0"/>
              </a:spcAft>
              <a:buSzPts val="1800"/>
              <a:buChar char="●"/>
            </a:pPr>
            <a:r>
              <a:rPr lang="en"/>
              <a:t>On the other hand, compact and </a:t>
            </a:r>
            <a:r>
              <a:rPr lang="en"/>
              <a:t>shallow</a:t>
            </a:r>
            <a:r>
              <a:rPr lang="en"/>
              <a:t> models are more suitable in AGE paradigm.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60" name="Google Shape;160;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propose a new metric, dissimilarity, in order to improve the effectiveness of existing active learning protocols for graphs.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Our experimental result shows that a combination of FDS and SDS will improve the performance of active learning protocols for graph when they are added to existing active learning scores.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We also provide an high level explanation about why those scores work. Then, we do some ablation study by replacing the GCN module with other similar GNN models, including GAT, SGC, and GCNII. We observe that GCN is still the best candidate.</a:t>
            </a:r>
            <a:endParaRPr sz="1600"/>
          </a:p>
          <a:p>
            <a:pPr indent="0" lvl="0" marL="0" rtl="0" algn="l">
              <a:spcBef>
                <a:spcPts val="0"/>
              </a:spcBef>
              <a:spcAft>
                <a:spcPts val="12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66" name="Google Shape;166;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One possible future direction is to improve on the EDS. Our current EDS is inefficient since the model might not be well trained at the beginning. And our future work is to overcome this bottleneck.</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Another possible future direction is to </a:t>
            </a:r>
            <a:r>
              <a:rPr lang="en" sz="1600"/>
              <a:t>develop</a:t>
            </a:r>
            <a:r>
              <a:rPr lang="en" sz="1600"/>
              <a:t> an efficient performance-based active learning algorithm. Currently we are not using any performance-based active learning algorithm since existing algorithms usually require a lot of training time.</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72" name="Google Shape;172;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00000"/>
                </a:solidFill>
                <a:highlight>
                  <a:schemeClr val="accent4"/>
                </a:highlight>
                <a:latin typeface="Arial"/>
                <a:ea typeface="Arial"/>
                <a:cs typeface="Arial"/>
                <a:sym typeface="Arial"/>
              </a:rPr>
              <a:t>[1] </a:t>
            </a:r>
            <a:r>
              <a:rPr lang="en" sz="1000">
                <a:solidFill>
                  <a:srgbClr val="000000"/>
                </a:solidFill>
                <a:highlight>
                  <a:schemeClr val="accent4"/>
                </a:highlight>
                <a:latin typeface="Arial"/>
                <a:ea typeface="Arial"/>
                <a:cs typeface="Arial"/>
                <a:sym typeface="Arial"/>
              </a:rPr>
              <a:t>Yuexin Wu, Yichong Xu, Aarti Singh, Yiming Yang, and Artur Dubrawski. Active learning for graph neural networks via node feature propagation. CoRR, abs/1910.07567, 2019</a:t>
            </a:r>
            <a:r>
              <a:rPr lang="en" sz="1000">
                <a:solidFill>
                  <a:srgbClr val="000000"/>
                </a:solidFill>
                <a:highlight>
                  <a:schemeClr val="accent4"/>
                </a:highlight>
                <a:latin typeface="Arial"/>
                <a:ea typeface="Arial"/>
                <a:cs typeface="Arial"/>
                <a:sym typeface="Arial"/>
              </a:rPr>
              <a:t>.</a:t>
            </a:r>
            <a:endParaRPr sz="1000">
              <a:solidFill>
                <a:srgbClr val="000000"/>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highlight>
                  <a:schemeClr val="accent4"/>
                </a:highlight>
                <a:latin typeface="Arial"/>
                <a:ea typeface="Arial"/>
                <a:cs typeface="Arial"/>
                <a:sym typeface="Arial"/>
              </a:rPr>
              <a:t>[2] </a:t>
            </a:r>
            <a:r>
              <a:rPr lang="en" sz="1000">
                <a:solidFill>
                  <a:srgbClr val="000000"/>
                </a:solidFill>
                <a:highlight>
                  <a:schemeClr val="accent4"/>
                </a:highlight>
                <a:latin typeface="Arial"/>
                <a:ea typeface="Arial"/>
                <a:cs typeface="Arial"/>
                <a:sym typeface="Arial"/>
              </a:rPr>
              <a:t>Shengding Hu, Zheng Xiong, Meng Qu, Xingdi Yuan, Marc-Alexandre Côté, Zhiyuan Liu, and Jian Tang. Graph policy network for transferable active learning on graphs. CoRR, abs/2006.13463, 2020</a:t>
            </a:r>
            <a:r>
              <a:rPr lang="en" sz="1000">
                <a:solidFill>
                  <a:srgbClr val="000000"/>
                </a:solidFill>
                <a:highlight>
                  <a:schemeClr val="accent4"/>
                </a:highlight>
                <a:latin typeface="Arial"/>
                <a:ea typeface="Arial"/>
                <a:cs typeface="Arial"/>
                <a:sym typeface="Arial"/>
              </a:rPr>
              <a:t>.</a:t>
            </a:r>
            <a:endParaRPr sz="1000">
              <a:solidFill>
                <a:srgbClr val="000000"/>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highlight>
                  <a:schemeClr val="accent4"/>
                </a:highlight>
                <a:latin typeface="Arial"/>
                <a:ea typeface="Arial"/>
                <a:cs typeface="Arial"/>
                <a:sym typeface="Arial"/>
              </a:rPr>
              <a:t>[3] </a:t>
            </a:r>
            <a:r>
              <a:rPr lang="en" sz="1000">
                <a:solidFill>
                  <a:srgbClr val="000000"/>
                </a:solidFill>
                <a:highlight>
                  <a:schemeClr val="accent4"/>
                </a:highlight>
                <a:latin typeface="Arial"/>
                <a:ea typeface="Arial"/>
                <a:cs typeface="Arial"/>
                <a:sym typeface="Arial"/>
              </a:rPr>
              <a:t>Thomas N. Kipf and Max Welling. Semi-supervised classification with graph convolutional networks. In International Conference on Learning Representations (ICLR) , 2017.</a:t>
            </a:r>
            <a:endParaRPr sz="1000">
              <a:solidFill>
                <a:srgbClr val="000000"/>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highlight>
                  <a:schemeClr val="accent4"/>
                </a:highlight>
                <a:latin typeface="Arial"/>
                <a:ea typeface="Arial"/>
                <a:cs typeface="Arial"/>
                <a:sym typeface="Arial"/>
              </a:rPr>
              <a:t>[4] </a:t>
            </a:r>
            <a:r>
              <a:rPr lang="en" sz="1000">
                <a:solidFill>
                  <a:srgbClr val="000000"/>
                </a:solidFill>
                <a:highlight>
                  <a:schemeClr val="accent4"/>
                </a:highlight>
                <a:latin typeface="Arial"/>
                <a:ea typeface="Arial"/>
                <a:cs typeface="Arial"/>
                <a:sym typeface="Arial"/>
              </a:rPr>
              <a:t>Petar Veliˇ ckovi ́c, Guillem Cucurull, Arantxa Casanova, Adriana Romero, Pietro Liò, and Yoshua Bengio. Graph attention networks, 2017.</a:t>
            </a:r>
            <a:endParaRPr sz="1000">
              <a:solidFill>
                <a:srgbClr val="000000"/>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highlight>
                  <a:schemeClr val="accent4"/>
                </a:highlight>
                <a:latin typeface="Arial"/>
                <a:ea typeface="Arial"/>
                <a:cs typeface="Arial"/>
                <a:sym typeface="Arial"/>
              </a:rPr>
              <a:t>[5] </a:t>
            </a:r>
            <a:r>
              <a:rPr lang="en" sz="1000">
                <a:solidFill>
                  <a:srgbClr val="000000"/>
                </a:solidFill>
                <a:highlight>
                  <a:schemeClr val="accent4"/>
                </a:highlight>
                <a:latin typeface="Arial"/>
                <a:ea typeface="Arial"/>
                <a:cs typeface="Arial"/>
                <a:sym typeface="Arial"/>
              </a:rPr>
              <a:t>Hongyun Cai, Vincent Wenchen Zheng, and Kevin Chen-Chuan Chang. Active learning for graph embedding. CoRR, abs/1705.05085, 2017.</a:t>
            </a:r>
            <a:endParaRPr sz="1000">
              <a:solidFill>
                <a:srgbClr val="000000"/>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highlight>
                  <a:schemeClr val="accent4"/>
                </a:highlight>
                <a:latin typeface="Arial"/>
                <a:ea typeface="Arial"/>
                <a:cs typeface="Arial"/>
                <a:sym typeface="Arial"/>
              </a:rPr>
              <a:t>[6] </a:t>
            </a:r>
            <a:r>
              <a:rPr lang="en" sz="1000">
                <a:solidFill>
                  <a:srgbClr val="000000"/>
                </a:solidFill>
                <a:highlight>
                  <a:schemeClr val="accent4"/>
                </a:highlight>
                <a:latin typeface="Arial"/>
                <a:ea typeface="Arial"/>
                <a:cs typeface="Arial"/>
                <a:sym typeface="Arial"/>
              </a:rPr>
              <a:t>Petar Veliˇckovi ́c, Guillem Cucurull, Arantxa Casanova, Adriana Romero, Pietro Liò, and Yoshua Bengio. Graph Attention Networks.</a:t>
            </a:r>
            <a:endParaRPr sz="1000">
              <a:solidFill>
                <a:srgbClr val="000000"/>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highlight>
                  <a:schemeClr val="accent4"/>
                </a:highlight>
                <a:latin typeface="Arial"/>
                <a:ea typeface="Arial"/>
                <a:cs typeface="Arial"/>
                <a:sym typeface="Arial"/>
              </a:rPr>
              <a:t>International Conference on Learning Representations, 2018. accepted as poster.</a:t>
            </a:r>
            <a:endParaRPr sz="1000">
              <a:solidFill>
                <a:srgbClr val="000000"/>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highlight>
                  <a:schemeClr val="accent4"/>
                </a:highlight>
                <a:latin typeface="Arial"/>
                <a:ea typeface="Arial"/>
                <a:cs typeface="Arial"/>
                <a:sym typeface="Arial"/>
              </a:rPr>
              <a:t>[7] </a:t>
            </a:r>
            <a:r>
              <a:rPr lang="en" sz="1000">
                <a:solidFill>
                  <a:srgbClr val="000000"/>
                </a:solidFill>
                <a:highlight>
                  <a:schemeClr val="accent4"/>
                </a:highlight>
                <a:latin typeface="Arial"/>
                <a:ea typeface="Arial"/>
                <a:cs typeface="Arial"/>
                <a:sym typeface="Arial"/>
              </a:rPr>
              <a:t>Felix Wu, Amauri Souza, Tianyi Zhang, Christopher Fifty, Tao Yu, and Kilian Weinberger. Simplifying graph convolutional networks. In Proceedings of the 36th International Conference on Machine Learning , pages 6861–6871. PMLR, 2019.</a:t>
            </a:r>
            <a:endParaRPr sz="1000">
              <a:solidFill>
                <a:srgbClr val="000000"/>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rPr lang="en" sz="1000">
                <a:solidFill>
                  <a:srgbClr val="000000"/>
                </a:solidFill>
                <a:highlight>
                  <a:schemeClr val="accent4"/>
                </a:highlight>
                <a:latin typeface="Arial"/>
                <a:ea typeface="Arial"/>
                <a:cs typeface="Arial"/>
                <a:sym typeface="Arial"/>
              </a:rPr>
              <a:t>[8] </a:t>
            </a:r>
            <a:r>
              <a:rPr lang="en" sz="1000">
                <a:solidFill>
                  <a:srgbClr val="000000"/>
                </a:solidFill>
                <a:highlight>
                  <a:schemeClr val="accent4"/>
                </a:highlight>
                <a:latin typeface="Arial"/>
                <a:ea typeface="Arial"/>
                <a:cs typeface="Arial"/>
                <a:sym typeface="Arial"/>
              </a:rPr>
              <a:t>Zhewei Wei Ming Chen, Bolin Ding Zengfeng Huang, and Yaliang Li. Simple and deep graph convolutional networks. 2020.</a:t>
            </a:r>
            <a:endParaRPr sz="1000">
              <a:solidFill>
                <a:srgbClr val="000000"/>
              </a:solidFill>
              <a:highlight>
                <a:schemeClr val="accent4"/>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chemeClr val="accent4"/>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471900" y="1688125"/>
            <a:ext cx="8222100" cy="3248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p>
          <a:p>
            <a:pPr indent="0" lvl="0" marL="0" rtl="0" algn="l">
              <a:lnSpc>
                <a:spcPct val="150000"/>
              </a:lnSpc>
              <a:spcBef>
                <a:spcPts val="1200"/>
              </a:spcBef>
              <a:spcAft>
                <a:spcPts val="1200"/>
              </a:spcAft>
              <a:buNone/>
            </a:pPr>
            <a:r>
              <a:rPr lang="en"/>
              <a:t>What is active learning?</a:t>
            </a:r>
            <a:endParaRPr sz="1700"/>
          </a:p>
        </p:txBody>
      </p:sp>
      <p:pic>
        <p:nvPicPr>
          <p:cNvPr id="75" name="Google Shape;75;p14"/>
          <p:cNvPicPr preferRelativeResize="0"/>
          <p:nvPr/>
        </p:nvPicPr>
        <p:blipFill>
          <a:blip r:embed="rId3">
            <a:alphaModFix/>
          </a:blip>
          <a:stretch>
            <a:fillRect/>
          </a:stretch>
        </p:blipFill>
        <p:spPr>
          <a:xfrm>
            <a:off x="3931225" y="2046763"/>
            <a:ext cx="4667250" cy="280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 &amp; Challenge</a:t>
            </a:r>
            <a:endParaRPr/>
          </a:p>
        </p:txBody>
      </p:sp>
      <p:sp>
        <p:nvSpPr>
          <p:cNvPr id="81" name="Google Shape;81;p15"/>
          <p:cNvSpPr txBox="1"/>
          <p:nvPr>
            <p:ph idx="1" type="body"/>
          </p:nvPr>
        </p:nvSpPr>
        <p:spPr>
          <a:xfrm>
            <a:off x="471900" y="1919075"/>
            <a:ext cx="8222100" cy="30813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852"/>
              <a:buNone/>
            </a:pPr>
            <a:r>
              <a:rPr lang="en" sz="1617"/>
              <a:t>Motivation</a:t>
            </a:r>
            <a:endParaRPr sz="1617"/>
          </a:p>
          <a:p>
            <a:pPr indent="-316547" lvl="0" marL="457200" rtl="0" algn="l">
              <a:lnSpc>
                <a:spcPct val="130000"/>
              </a:lnSpc>
              <a:spcBef>
                <a:spcPts val="1200"/>
              </a:spcBef>
              <a:spcAft>
                <a:spcPts val="0"/>
              </a:spcAft>
              <a:buSzPts val="1385"/>
              <a:buChar char="●"/>
            </a:pPr>
            <a:r>
              <a:rPr lang="en" sz="1385"/>
              <a:t>Current supervised graph embedding algorithms require a large number of labels in the training data, which is costly to obtain.</a:t>
            </a:r>
            <a:endParaRPr sz="1385"/>
          </a:p>
          <a:p>
            <a:pPr indent="-316547" lvl="1" marL="914400" rtl="0" algn="l">
              <a:lnSpc>
                <a:spcPct val="130000"/>
              </a:lnSpc>
              <a:spcBef>
                <a:spcPts val="0"/>
              </a:spcBef>
              <a:spcAft>
                <a:spcPts val="0"/>
              </a:spcAft>
              <a:buSzPts val="1385"/>
              <a:buChar char="○"/>
            </a:pPr>
            <a:r>
              <a:rPr lang="en" sz="1385"/>
              <a:t>E.g. chemistry and health care </a:t>
            </a:r>
            <a:endParaRPr sz="1385"/>
          </a:p>
          <a:p>
            <a:pPr indent="-316547" lvl="0" marL="457200" rtl="0" algn="l">
              <a:lnSpc>
                <a:spcPct val="130000"/>
              </a:lnSpc>
              <a:spcBef>
                <a:spcPts val="0"/>
              </a:spcBef>
              <a:spcAft>
                <a:spcPts val="0"/>
              </a:spcAft>
              <a:buSzPts val="1385"/>
              <a:buChar char="●"/>
            </a:pPr>
            <a:r>
              <a:rPr lang="en" sz="1385"/>
              <a:t>Active Learning is a promising strategy to tackle this challenge. </a:t>
            </a:r>
            <a:endParaRPr sz="1385"/>
          </a:p>
          <a:p>
            <a:pPr indent="0" lvl="0" marL="0" rtl="0" algn="l">
              <a:lnSpc>
                <a:spcPct val="130000"/>
              </a:lnSpc>
              <a:spcBef>
                <a:spcPts val="1200"/>
              </a:spcBef>
              <a:spcAft>
                <a:spcPts val="0"/>
              </a:spcAft>
              <a:buSzPts val="852"/>
              <a:buNone/>
            </a:pPr>
            <a:r>
              <a:rPr lang="en" sz="1600"/>
              <a:t>Challenge</a:t>
            </a:r>
            <a:endParaRPr sz="1600"/>
          </a:p>
          <a:p>
            <a:pPr indent="-316547" lvl="0" marL="457200" rtl="0" algn="l">
              <a:lnSpc>
                <a:spcPct val="130000"/>
              </a:lnSpc>
              <a:spcBef>
                <a:spcPts val="1200"/>
              </a:spcBef>
              <a:spcAft>
                <a:spcPts val="0"/>
              </a:spcAft>
              <a:buSzPts val="1385"/>
              <a:buChar char="●"/>
            </a:pPr>
            <a:r>
              <a:rPr lang="en" sz="1385"/>
              <a:t>Active Learning </a:t>
            </a:r>
            <a:r>
              <a:rPr lang="en" sz="1385"/>
              <a:t>has</a:t>
            </a:r>
            <a:r>
              <a:rPr lang="en" sz="1385"/>
              <a:t> </a:t>
            </a:r>
            <a:r>
              <a:rPr lang="en" sz="1385"/>
              <a:t>been</a:t>
            </a:r>
            <a:r>
              <a:rPr lang="en" sz="1385"/>
              <a:t> </a:t>
            </a:r>
            <a:r>
              <a:rPr lang="en" sz="1385"/>
              <a:t>proven</a:t>
            </a:r>
            <a:r>
              <a:rPr lang="en" sz="1385"/>
              <a:t> effective on i.i.d data such as NLP and CV.</a:t>
            </a:r>
            <a:endParaRPr sz="1385"/>
          </a:p>
          <a:p>
            <a:pPr indent="-316547" lvl="0" marL="457200" rtl="0" algn="l">
              <a:lnSpc>
                <a:spcPct val="130000"/>
              </a:lnSpc>
              <a:spcBef>
                <a:spcPts val="0"/>
              </a:spcBef>
              <a:spcAft>
                <a:spcPts val="0"/>
              </a:spcAft>
              <a:buSzPts val="1385"/>
              <a:buChar char="●"/>
            </a:pPr>
            <a:r>
              <a:rPr lang="en" sz="1385"/>
              <a:t>However, developing an active graph embedding protocol is more challenging, since it requires to consider the graph structure with dense </a:t>
            </a:r>
            <a:r>
              <a:rPr lang="en" sz="1385"/>
              <a:t>connections</a:t>
            </a:r>
            <a:r>
              <a:rPr lang="en" sz="1385"/>
              <a:t> between </a:t>
            </a:r>
            <a:r>
              <a:rPr lang="en" sz="1385"/>
              <a:t>different</a:t>
            </a:r>
            <a:r>
              <a:rPr lang="en" sz="1385"/>
              <a:t> instances.</a:t>
            </a:r>
            <a:endParaRPr sz="138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87" name="Google Shape;87;p16"/>
          <p:cNvSpPr txBox="1"/>
          <p:nvPr>
            <p:ph idx="1" type="body"/>
          </p:nvPr>
        </p:nvSpPr>
        <p:spPr>
          <a:xfrm>
            <a:off x="471900" y="1919075"/>
            <a:ext cx="8222100" cy="3017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General Active Learning Methods</a:t>
            </a:r>
            <a:endParaRPr sz="1600"/>
          </a:p>
          <a:p>
            <a:pPr indent="-314325" lvl="1" marL="914400" rtl="0" algn="l">
              <a:spcBef>
                <a:spcPts val="0"/>
              </a:spcBef>
              <a:spcAft>
                <a:spcPts val="0"/>
              </a:spcAft>
              <a:buSzPts val="1350"/>
              <a:buChar char="○"/>
            </a:pPr>
            <a:r>
              <a:rPr lang="en" sz="1350"/>
              <a:t>Heterogeneity-based: select as diverse nodes as possible</a:t>
            </a:r>
            <a:endParaRPr sz="1350"/>
          </a:p>
          <a:p>
            <a:pPr indent="-314325" lvl="1" marL="914400" rtl="0" algn="l">
              <a:spcBef>
                <a:spcPts val="0"/>
              </a:spcBef>
              <a:spcAft>
                <a:spcPts val="0"/>
              </a:spcAft>
              <a:buSzPts val="1350"/>
              <a:buChar char="○"/>
            </a:pPr>
            <a:r>
              <a:rPr lang="en" sz="1350"/>
              <a:t>Performance-based: select the nodes with the most </a:t>
            </a:r>
            <a:r>
              <a:rPr lang="en" sz="1350"/>
              <a:t>performance</a:t>
            </a:r>
            <a:r>
              <a:rPr lang="en" sz="1350"/>
              <a:t> gain</a:t>
            </a:r>
            <a:endParaRPr sz="1350"/>
          </a:p>
          <a:p>
            <a:pPr indent="-314325" lvl="1" marL="914400" rtl="0" algn="l">
              <a:spcBef>
                <a:spcPts val="0"/>
              </a:spcBef>
              <a:spcAft>
                <a:spcPts val="0"/>
              </a:spcAft>
              <a:buSzPts val="1350"/>
              <a:buChar char="○"/>
            </a:pPr>
            <a:r>
              <a:rPr lang="en" sz="1350"/>
              <a:t>Representativeness-based: select the most representative nodes in the graph</a:t>
            </a:r>
            <a:endParaRPr sz="1350"/>
          </a:p>
          <a:p>
            <a:pPr indent="-330200" lvl="0" marL="457200" rtl="0" algn="l">
              <a:spcBef>
                <a:spcPts val="0"/>
              </a:spcBef>
              <a:spcAft>
                <a:spcPts val="0"/>
              </a:spcAft>
              <a:buSzPts val="1600"/>
              <a:buChar char="●"/>
            </a:pPr>
            <a:r>
              <a:rPr lang="en" sz="1600"/>
              <a:t>Existing</a:t>
            </a:r>
            <a:r>
              <a:rPr lang="en" sz="1600"/>
              <a:t> Work</a:t>
            </a:r>
            <a:endParaRPr sz="1600"/>
          </a:p>
          <a:p>
            <a:pPr indent="-314325" lvl="1" marL="914400" rtl="0" algn="l">
              <a:spcBef>
                <a:spcPts val="0"/>
              </a:spcBef>
              <a:spcAft>
                <a:spcPts val="0"/>
              </a:spcAft>
              <a:buSzPts val="1350"/>
              <a:buChar char="○"/>
            </a:pPr>
            <a:r>
              <a:rPr lang="en" sz="1350"/>
              <a:t>AGE (Active Graph Embedding)</a:t>
            </a:r>
            <a:endParaRPr sz="1350"/>
          </a:p>
          <a:p>
            <a:pPr indent="-314325" lvl="1" marL="914400" rtl="0" algn="l">
              <a:spcBef>
                <a:spcPts val="0"/>
              </a:spcBef>
              <a:spcAft>
                <a:spcPts val="0"/>
              </a:spcAft>
              <a:buSzPts val="1350"/>
              <a:buChar char="○"/>
            </a:pPr>
            <a:r>
              <a:rPr lang="en" sz="1350"/>
              <a:t>Three query selecting function</a:t>
            </a:r>
            <a:endParaRPr sz="1350"/>
          </a:p>
          <a:p>
            <a:pPr indent="-314325" lvl="2" marL="1371600" rtl="0" algn="l">
              <a:spcBef>
                <a:spcPts val="0"/>
              </a:spcBef>
              <a:spcAft>
                <a:spcPts val="0"/>
              </a:spcAft>
              <a:buSzPts val="1350"/>
              <a:buChar char="■"/>
            </a:pPr>
            <a:r>
              <a:rPr lang="en" sz="1350"/>
              <a:t>Centrality: Global </a:t>
            </a:r>
            <a:r>
              <a:rPr lang="en" sz="1350"/>
              <a:t>Representativeness-based</a:t>
            </a:r>
            <a:endParaRPr sz="1350"/>
          </a:p>
          <a:p>
            <a:pPr indent="-314325" lvl="2" marL="1371600" rtl="0" algn="l">
              <a:spcBef>
                <a:spcPts val="0"/>
              </a:spcBef>
              <a:spcAft>
                <a:spcPts val="0"/>
              </a:spcAft>
              <a:buSzPts val="1350"/>
              <a:buChar char="■"/>
            </a:pPr>
            <a:r>
              <a:rPr lang="en" sz="1350"/>
              <a:t>Density: Local Representativeness-based</a:t>
            </a:r>
            <a:endParaRPr sz="1350"/>
          </a:p>
          <a:p>
            <a:pPr indent="-314325" lvl="2" marL="1371600" rtl="0" algn="l">
              <a:spcBef>
                <a:spcPts val="0"/>
              </a:spcBef>
              <a:spcAft>
                <a:spcPts val="0"/>
              </a:spcAft>
              <a:buSzPts val="1350"/>
              <a:buChar char="■"/>
            </a:pPr>
            <a:r>
              <a:rPr lang="en" sz="1350"/>
              <a:t>Information Entropy: Heterogeneity-based</a:t>
            </a:r>
            <a:endParaRPr sz="13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Idea</a:t>
            </a:r>
            <a:r>
              <a:rPr lang="en"/>
              <a:t>: Dissimilar Nodes</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Traditi</a:t>
            </a:r>
            <a:r>
              <a:rPr lang="en" sz="1600"/>
              <a:t>ona</a:t>
            </a:r>
            <a:r>
              <a:rPr lang="en" sz="1600"/>
              <a:t>l active learning query functions for graphs focus on new nodes only, i.e., how to select the </a:t>
            </a:r>
            <a:r>
              <a:rPr lang="en" sz="1600"/>
              <a:t>most valuable nodes to get queried within a budget.</a:t>
            </a:r>
            <a:endParaRPr sz="1600"/>
          </a:p>
          <a:p>
            <a:pPr indent="-330200" lvl="0" marL="457200" rtl="0" algn="l">
              <a:spcBef>
                <a:spcPts val="0"/>
              </a:spcBef>
              <a:spcAft>
                <a:spcPts val="0"/>
              </a:spcAft>
              <a:buSzPts val="1600"/>
              <a:buChar char="-"/>
            </a:pPr>
            <a:r>
              <a:rPr lang="en" sz="1600"/>
              <a:t>However, few attention has been put on the nodes which have already been labeled.</a:t>
            </a:r>
            <a:endParaRPr sz="1600"/>
          </a:p>
          <a:p>
            <a:pPr indent="-330200" lvl="0" marL="457200" rtl="0" algn="l">
              <a:spcBef>
                <a:spcPts val="0"/>
              </a:spcBef>
              <a:spcAft>
                <a:spcPts val="0"/>
              </a:spcAft>
              <a:buSzPts val="1600"/>
              <a:buChar char="-"/>
            </a:pPr>
            <a:r>
              <a:rPr lang="en" sz="1600"/>
              <a:t>Our motivation is that, if a new node sample are </a:t>
            </a:r>
            <a:r>
              <a:rPr lang="en" sz="1600"/>
              <a:t>dissimilar</a:t>
            </a:r>
            <a:r>
              <a:rPr lang="en" sz="1600"/>
              <a:t> to all the nodes which have already been labeled, it is likely to contain additional information that could boost the training process of active learning.</a:t>
            </a:r>
            <a:endParaRPr sz="1600"/>
          </a:p>
        </p:txBody>
      </p:sp>
      <p:sp>
        <p:nvSpPr>
          <p:cNvPr id="94" name="Google Shape;94;p17"/>
          <p:cNvSpPr/>
          <p:nvPr/>
        </p:nvSpPr>
        <p:spPr>
          <a:xfrm>
            <a:off x="1748025" y="3986525"/>
            <a:ext cx="1899000" cy="981000"/>
          </a:xfrm>
          <a:prstGeom prst="roundRect">
            <a:avLst>
              <a:gd fmla="val 16667" name="adj"/>
            </a:avLst>
          </a:prstGeom>
          <a:solidFill>
            <a:srgbClr val="B6D7A8"/>
          </a:solid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700">
                <a:solidFill>
                  <a:schemeClr val="lt2"/>
                </a:solidFill>
                <a:latin typeface="Nunito Black"/>
                <a:ea typeface="Nunito Black"/>
                <a:cs typeface="Nunito Black"/>
                <a:sym typeface="Nunito Black"/>
              </a:rPr>
              <a:t>Absolute heterogeneity</a:t>
            </a:r>
            <a:endParaRPr i="1" sz="1700">
              <a:solidFill>
                <a:schemeClr val="lt2"/>
              </a:solidFill>
              <a:latin typeface="Nunito Black"/>
              <a:ea typeface="Nunito Black"/>
              <a:cs typeface="Nunito Black"/>
              <a:sym typeface="Nunito Black"/>
            </a:endParaRPr>
          </a:p>
          <a:p>
            <a:pPr indent="0" lvl="0" marL="0" rtl="0" algn="ctr">
              <a:spcBef>
                <a:spcPts val="0"/>
              </a:spcBef>
              <a:spcAft>
                <a:spcPts val="0"/>
              </a:spcAft>
              <a:buNone/>
            </a:pPr>
            <a:r>
              <a:rPr i="1" lang="en" sz="1200">
                <a:solidFill>
                  <a:schemeClr val="lt2"/>
                </a:solidFill>
                <a:latin typeface="Nunito Black"/>
                <a:ea typeface="Nunito Black"/>
                <a:cs typeface="Nunito Black"/>
                <a:sym typeface="Nunito Black"/>
              </a:rPr>
              <a:t>(</a:t>
            </a:r>
            <a:r>
              <a:rPr i="1" lang="en" sz="1200">
                <a:solidFill>
                  <a:schemeClr val="lt2"/>
                </a:solidFill>
                <a:latin typeface="Nunito Black"/>
                <a:ea typeface="Nunito Black"/>
                <a:cs typeface="Nunito Black"/>
                <a:sym typeface="Nunito Black"/>
              </a:rPr>
              <a:t>Consider new nodes only)</a:t>
            </a:r>
            <a:endParaRPr i="1" sz="1200">
              <a:solidFill>
                <a:schemeClr val="lt2"/>
              </a:solidFill>
              <a:latin typeface="Nunito Black"/>
              <a:ea typeface="Nunito Black"/>
              <a:cs typeface="Nunito Black"/>
              <a:sym typeface="Nunito Black"/>
            </a:endParaRPr>
          </a:p>
        </p:txBody>
      </p:sp>
      <p:sp>
        <p:nvSpPr>
          <p:cNvPr id="95" name="Google Shape;95;p17"/>
          <p:cNvSpPr/>
          <p:nvPr/>
        </p:nvSpPr>
        <p:spPr>
          <a:xfrm>
            <a:off x="5608800" y="3986525"/>
            <a:ext cx="1787400" cy="981000"/>
          </a:xfrm>
          <a:prstGeom prst="roundRect">
            <a:avLst>
              <a:gd fmla="val 16667" name="adj"/>
            </a:avLst>
          </a:prstGeom>
          <a:solidFill>
            <a:srgbClr val="00FF00"/>
          </a:solid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1" lang="en" sz="1700">
                <a:solidFill>
                  <a:schemeClr val="dk1"/>
                </a:solidFill>
                <a:latin typeface="Nunito Black"/>
                <a:ea typeface="Nunito Black"/>
                <a:cs typeface="Nunito Black"/>
                <a:sym typeface="Nunito Black"/>
              </a:rPr>
              <a:t>Relative</a:t>
            </a:r>
            <a:r>
              <a:rPr i="1" lang="en" sz="1700">
                <a:solidFill>
                  <a:schemeClr val="dk1"/>
                </a:solidFill>
                <a:latin typeface="Nunito Black"/>
                <a:ea typeface="Nunito Black"/>
                <a:cs typeface="Nunito Black"/>
                <a:sym typeface="Nunito Black"/>
              </a:rPr>
              <a:t> heterogeneity</a:t>
            </a:r>
            <a:endParaRPr i="1" sz="1700">
              <a:solidFill>
                <a:schemeClr val="dk1"/>
              </a:solidFill>
              <a:latin typeface="Nunito Black"/>
              <a:ea typeface="Nunito Black"/>
              <a:cs typeface="Nunito Black"/>
              <a:sym typeface="Nunito Black"/>
            </a:endParaRPr>
          </a:p>
          <a:p>
            <a:pPr indent="0" lvl="0" marL="0" marR="0" rtl="0" algn="ctr">
              <a:lnSpc>
                <a:spcPct val="100000"/>
              </a:lnSpc>
              <a:spcBef>
                <a:spcPts val="0"/>
              </a:spcBef>
              <a:spcAft>
                <a:spcPts val="0"/>
              </a:spcAft>
              <a:buNone/>
            </a:pPr>
            <a:r>
              <a:rPr i="1" lang="en" sz="1200">
                <a:solidFill>
                  <a:schemeClr val="dk1"/>
                </a:solidFill>
                <a:latin typeface="Nunito Black"/>
                <a:ea typeface="Nunito Black"/>
                <a:cs typeface="Nunito Black"/>
                <a:sym typeface="Nunito Black"/>
              </a:rPr>
              <a:t>(Consider existing labels)</a:t>
            </a:r>
            <a:endParaRPr i="1" sz="1200">
              <a:solidFill>
                <a:schemeClr val="dk1"/>
              </a:solidFill>
              <a:latin typeface="Nunito Black"/>
              <a:ea typeface="Nunito Black"/>
              <a:cs typeface="Nunito Black"/>
              <a:sym typeface="Nunito Black"/>
            </a:endParaRPr>
          </a:p>
        </p:txBody>
      </p:sp>
      <p:sp>
        <p:nvSpPr>
          <p:cNvPr id="96" name="Google Shape;96;p17"/>
          <p:cNvSpPr/>
          <p:nvPr/>
        </p:nvSpPr>
        <p:spPr>
          <a:xfrm>
            <a:off x="4036825" y="4238050"/>
            <a:ext cx="1295400" cy="391200"/>
          </a:xfrm>
          <a:prstGeom prst="chevron">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Methodology: Three ways to evaluate dissimilarity</a:t>
            </a:r>
            <a:endParaRPr/>
          </a:p>
        </p:txBody>
      </p:sp>
      <p:sp>
        <p:nvSpPr>
          <p:cNvPr id="102" name="Google Shape;102;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Feature</a:t>
            </a:r>
            <a:r>
              <a:rPr lang="en"/>
              <a:t> Dissimilarity Score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Structural Dissimilarity Score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Embedding Diss</a:t>
            </a:r>
            <a:r>
              <a:rPr lang="en"/>
              <a:t>imilarity</a:t>
            </a:r>
            <a:r>
              <a:rPr lang="en"/>
              <a:t> Score</a:t>
            </a:r>
            <a:endParaRPr/>
          </a:p>
        </p:txBody>
      </p:sp>
      <p:pic>
        <p:nvPicPr>
          <p:cNvPr id="103" name="Google Shape;103;p18"/>
          <p:cNvPicPr preferRelativeResize="0"/>
          <p:nvPr/>
        </p:nvPicPr>
        <p:blipFill rotWithShape="1">
          <a:blip r:embed="rId3">
            <a:alphaModFix/>
          </a:blip>
          <a:srcRect b="8825" l="3418" r="0" t="0"/>
          <a:stretch/>
        </p:blipFill>
        <p:spPr>
          <a:xfrm>
            <a:off x="1094725" y="2306925"/>
            <a:ext cx="2969224" cy="648125"/>
          </a:xfrm>
          <a:prstGeom prst="rect">
            <a:avLst/>
          </a:prstGeom>
          <a:noFill/>
          <a:ln>
            <a:noFill/>
          </a:ln>
        </p:spPr>
      </p:pic>
      <p:pic>
        <p:nvPicPr>
          <p:cNvPr id="104" name="Google Shape;104;p18"/>
          <p:cNvPicPr preferRelativeResize="0"/>
          <p:nvPr/>
        </p:nvPicPr>
        <p:blipFill>
          <a:blip r:embed="rId4">
            <a:alphaModFix/>
          </a:blip>
          <a:stretch>
            <a:fillRect/>
          </a:stretch>
        </p:blipFill>
        <p:spPr>
          <a:xfrm>
            <a:off x="1094725" y="3219300"/>
            <a:ext cx="3198749" cy="648150"/>
          </a:xfrm>
          <a:prstGeom prst="rect">
            <a:avLst/>
          </a:prstGeom>
          <a:noFill/>
          <a:ln>
            <a:noFill/>
          </a:ln>
        </p:spPr>
      </p:pic>
      <p:pic>
        <p:nvPicPr>
          <p:cNvPr id="105" name="Google Shape;105;p18"/>
          <p:cNvPicPr preferRelativeResize="0"/>
          <p:nvPr/>
        </p:nvPicPr>
        <p:blipFill rotWithShape="1">
          <a:blip r:embed="rId5">
            <a:alphaModFix/>
          </a:blip>
          <a:srcRect b="0" l="29413" r="0" t="0"/>
          <a:stretch/>
        </p:blipFill>
        <p:spPr>
          <a:xfrm>
            <a:off x="4356700" y="2179300"/>
            <a:ext cx="3074275" cy="903375"/>
          </a:xfrm>
          <a:prstGeom prst="rect">
            <a:avLst/>
          </a:prstGeom>
          <a:noFill/>
          <a:ln>
            <a:noFill/>
          </a:ln>
        </p:spPr>
      </p:pic>
      <p:pic>
        <p:nvPicPr>
          <p:cNvPr id="106" name="Google Shape;106;p18"/>
          <p:cNvPicPr preferRelativeResize="0"/>
          <p:nvPr/>
        </p:nvPicPr>
        <p:blipFill>
          <a:blip r:embed="rId6">
            <a:alphaModFix/>
          </a:blip>
          <a:stretch>
            <a:fillRect/>
          </a:stretch>
        </p:blipFill>
        <p:spPr>
          <a:xfrm>
            <a:off x="5840992" y="3219292"/>
            <a:ext cx="1199675" cy="1228150"/>
          </a:xfrm>
          <a:prstGeom prst="rect">
            <a:avLst/>
          </a:prstGeom>
          <a:noFill/>
          <a:ln>
            <a:noFill/>
          </a:ln>
        </p:spPr>
      </p:pic>
      <p:pic>
        <p:nvPicPr>
          <p:cNvPr id="107" name="Google Shape;107;p18"/>
          <p:cNvPicPr preferRelativeResize="0"/>
          <p:nvPr/>
        </p:nvPicPr>
        <p:blipFill>
          <a:blip r:embed="rId7">
            <a:alphaModFix/>
          </a:blip>
          <a:stretch>
            <a:fillRect/>
          </a:stretch>
        </p:blipFill>
        <p:spPr>
          <a:xfrm>
            <a:off x="1094725" y="4267575"/>
            <a:ext cx="4661176" cy="56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Methodology: Three ways to evaluate dissimilarity</a:t>
            </a:r>
            <a:endParaRPr/>
          </a:p>
        </p:txBody>
      </p:sp>
      <p:pic>
        <p:nvPicPr>
          <p:cNvPr id="113" name="Google Shape;113;p19"/>
          <p:cNvPicPr preferRelativeResize="0"/>
          <p:nvPr/>
        </p:nvPicPr>
        <p:blipFill>
          <a:blip r:embed="rId3">
            <a:alphaModFix/>
          </a:blip>
          <a:stretch>
            <a:fillRect/>
          </a:stretch>
        </p:blipFill>
        <p:spPr>
          <a:xfrm>
            <a:off x="2581524" y="2061075"/>
            <a:ext cx="4387975" cy="2940600"/>
          </a:xfrm>
          <a:prstGeom prst="rect">
            <a:avLst/>
          </a:prstGeom>
          <a:noFill/>
          <a:ln>
            <a:noFill/>
          </a:ln>
        </p:spPr>
      </p:pic>
      <p:sp>
        <p:nvSpPr>
          <p:cNvPr id="114" name="Google Shape;114;p19"/>
          <p:cNvSpPr/>
          <p:nvPr/>
        </p:nvSpPr>
        <p:spPr>
          <a:xfrm>
            <a:off x="4808948" y="3192000"/>
            <a:ext cx="315675" cy="3903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FF00"/>
                </a:solidFill>
                <a:latin typeface="Lobster"/>
              </a:rPr>
              <a:t>L</a:t>
            </a:r>
          </a:p>
        </p:txBody>
      </p:sp>
      <p:cxnSp>
        <p:nvCxnSpPr>
          <p:cNvPr id="115" name="Google Shape;115;p19"/>
          <p:cNvCxnSpPr/>
          <p:nvPr/>
        </p:nvCxnSpPr>
        <p:spPr>
          <a:xfrm rot="10800000">
            <a:off x="1338250" y="3191975"/>
            <a:ext cx="1393800" cy="837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9"/>
          <p:cNvCxnSpPr/>
          <p:nvPr/>
        </p:nvCxnSpPr>
        <p:spPr>
          <a:xfrm flipH="1">
            <a:off x="1823299" y="3405950"/>
            <a:ext cx="992400" cy="706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Training Process</a:t>
            </a:r>
            <a:endParaRPr/>
          </a:p>
        </p:txBody>
      </p:sp>
      <p:sp>
        <p:nvSpPr>
          <p:cNvPr id="122" name="Google Shape;122;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labeling budget B is not reached, the AL Query Strategy module starts selecting the best candidate in the unlabeled nodes set (U), query it with the oracle, and add into the labelled nodes set (L) before another epoch of GCN training begins.</a:t>
            </a:r>
            <a:endParaRPr/>
          </a:p>
          <a:p>
            <a:pPr indent="-342900" lvl="0" marL="457200" rtl="0" algn="l">
              <a:spcBef>
                <a:spcPts val="0"/>
              </a:spcBef>
              <a:spcAft>
                <a:spcPts val="0"/>
              </a:spcAft>
              <a:buSzPts val="1800"/>
              <a:buChar char="-"/>
            </a:pPr>
            <a:r>
              <a:rPr lang="en"/>
              <a:t>Otherwise, we have reached the budget. The training is carried normally until GCN converges.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Experimental Setting</a:t>
            </a:r>
            <a:endParaRPr/>
          </a:p>
        </p:txBody>
      </p:sp>
      <p:sp>
        <p:nvSpPr>
          <p:cNvPr id="128" name="Google Shape;128;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Task: Node Classification</a:t>
            </a:r>
            <a:endParaRPr/>
          </a:p>
          <a:p>
            <a:pPr indent="-342900" lvl="0" marL="457200" rtl="0" algn="l">
              <a:spcBef>
                <a:spcPts val="0"/>
              </a:spcBef>
              <a:spcAft>
                <a:spcPts val="0"/>
              </a:spcAft>
              <a:buSzPts val="1800"/>
              <a:buChar char="-"/>
            </a:pPr>
            <a:r>
              <a:rPr lang="en"/>
              <a:t>Datasets: Cora, Citeseer, Pubmed</a:t>
            </a:r>
            <a:endParaRPr/>
          </a:p>
          <a:p>
            <a:pPr indent="-342900" lvl="0" marL="457200" rtl="0" algn="l">
              <a:spcBef>
                <a:spcPts val="0"/>
              </a:spcBef>
              <a:spcAft>
                <a:spcPts val="0"/>
              </a:spcAft>
              <a:buSzPts val="1800"/>
              <a:buChar char="-"/>
            </a:pPr>
            <a:r>
              <a:rPr lang="en"/>
              <a:t>Backbone (base model): GCN</a:t>
            </a:r>
            <a:endParaRPr/>
          </a:p>
          <a:p>
            <a:pPr indent="-342900" lvl="0" marL="457200" rtl="0" algn="l">
              <a:spcBef>
                <a:spcPts val="0"/>
              </a:spcBef>
              <a:spcAft>
                <a:spcPts val="0"/>
              </a:spcAft>
              <a:buSzPts val="1800"/>
              <a:buChar char="-"/>
            </a:pPr>
            <a:r>
              <a:rPr lang="en"/>
              <a:t>Baseline: AGE-GCN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