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8AFB340-5187-413D-AEBF-E54E7ECC9F40}">
  <a:tblStyle styleId="{98AFB340-5187-413D-AEBF-E54E7ECC9F4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f1a30cd743_2_69:notes"/>
          <p:cNvSpPr txBox="1"/>
          <p:nvPr>
            <p:ph idx="1" type="body"/>
          </p:nvPr>
        </p:nvSpPr>
        <p:spPr>
          <a:xfrm>
            <a:off x="686567" y="4401096"/>
            <a:ext cx="5486410" cy="3599736"/>
          </a:xfrm>
          <a:prstGeom prst="rect">
            <a:avLst/>
          </a:prstGeom>
        </p:spPr>
        <p:txBody>
          <a:bodyPr anchorCtr="0" anchor="t" bIns="86075" lIns="86075" spcFirstLastPara="1" rIns="86075" wrap="square" tIns="86075">
            <a:noAutofit/>
          </a:bodyPr>
          <a:lstStyle/>
          <a:p>
            <a:pPr indent="0" lvl="0" marL="0" rtl="0" algn="l">
              <a:spcBef>
                <a:spcPts val="0"/>
              </a:spcBef>
              <a:spcAft>
                <a:spcPts val="0"/>
              </a:spcAft>
              <a:buNone/>
            </a:pPr>
            <a:r>
              <a:t/>
            </a:r>
            <a:endParaRPr/>
          </a:p>
        </p:txBody>
      </p:sp>
      <p:sp>
        <p:nvSpPr>
          <p:cNvPr id="121" name="Google Shape;121;gf1a30cd743_2_69:notes"/>
          <p:cNvSpPr/>
          <p:nvPr>
            <p:ph idx="2" type="sldImg"/>
          </p:nvPr>
        </p:nvSpPr>
        <p:spPr>
          <a:xfrm>
            <a:off x="465885" y="1143179"/>
            <a:ext cx="5927774" cy="308629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2d19ae6cb9_0_8:notes"/>
          <p:cNvSpPr/>
          <p:nvPr>
            <p:ph idx="2" type="sldImg"/>
          </p:nvPr>
        </p:nvSpPr>
        <p:spPr>
          <a:xfrm>
            <a:off x="465885" y="1143179"/>
            <a:ext cx="5927700" cy="308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g12d19ae6cb9_0_8:notes"/>
          <p:cNvSpPr txBox="1"/>
          <p:nvPr>
            <p:ph idx="1" type="body"/>
          </p:nvPr>
        </p:nvSpPr>
        <p:spPr>
          <a:xfrm>
            <a:off x="686567" y="4401096"/>
            <a:ext cx="5486400" cy="3599700"/>
          </a:xfrm>
          <a:prstGeom prst="rect">
            <a:avLst/>
          </a:prstGeom>
          <a:noFill/>
          <a:ln>
            <a:noFill/>
          </a:ln>
        </p:spPr>
        <p:txBody>
          <a:bodyPr anchorCtr="0" anchor="t" bIns="43025" lIns="86075" spcFirstLastPara="1" rIns="86075" wrap="square" tIns="43025">
            <a:noAutofit/>
          </a:bodyPr>
          <a:lstStyle/>
          <a:p>
            <a:pPr indent="0" lvl="0" marL="0" rtl="0" algn="l">
              <a:spcBef>
                <a:spcPts val="0"/>
              </a:spcBef>
              <a:spcAft>
                <a:spcPts val="0"/>
              </a:spcAft>
              <a:buNone/>
            </a:pPr>
            <a:r>
              <a:rPr lang="en"/>
              <a:t>The paper claims that the relations are more stable than entities since one relation type involves more facts than a entity</a:t>
            </a:r>
            <a:endParaRPr/>
          </a:p>
          <a:p>
            <a:pPr indent="0" lvl="0" marL="0" rtl="0" algn="l">
              <a:spcBef>
                <a:spcPts val="0"/>
              </a:spcBef>
              <a:spcAft>
                <a:spcPts val="0"/>
              </a:spcAft>
              <a:buNone/>
            </a:pPr>
            <a:r>
              <a:rPr lang="en"/>
              <a:t>However, this assumption may not hold! Since attack on relations might have a large influence on global structure.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Therefore, I try to use the same </a:t>
            </a:r>
            <a:r>
              <a:rPr lang="en"/>
              <a:t>method to attack relation. Fix the relation and sample candidate triples, and use this attack function to pick one for every target triple</a:t>
            </a:r>
            <a:endParaRPr/>
          </a:p>
        </p:txBody>
      </p:sp>
      <p:sp>
        <p:nvSpPr>
          <p:cNvPr id="291" name="Google Shape;291;g12d19ae6cb9_0_8:notes"/>
          <p:cNvSpPr txBox="1"/>
          <p:nvPr>
            <p:ph idx="12" type="sldNum"/>
          </p:nvPr>
        </p:nvSpPr>
        <p:spPr>
          <a:xfrm>
            <a:off x="3884930" y="8685889"/>
            <a:ext cx="2971500" cy="458100"/>
          </a:xfrm>
          <a:prstGeom prst="rect">
            <a:avLst/>
          </a:prstGeom>
          <a:noFill/>
          <a:ln>
            <a:noFill/>
          </a:ln>
        </p:spPr>
        <p:txBody>
          <a:bodyPr anchorCtr="0" anchor="b" bIns="43025" lIns="86075" spcFirstLastPara="1" rIns="86075" wrap="square" tIns="43025">
            <a:noAutofit/>
          </a:bodyPr>
          <a:lstStyle/>
          <a:p>
            <a:pPr indent="0" lvl="0" marL="0" rtl="0" algn="r">
              <a:spcBef>
                <a:spcPts val="0"/>
              </a:spcBef>
              <a:spcAft>
                <a:spcPts val="0"/>
              </a:spcAft>
              <a:buNone/>
            </a:pPr>
            <a:fld id="{00000000-1234-1234-1234-123412341234}" type="slidenum">
              <a:rPr lang="en" sz="1300"/>
              <a:t>‹#›</a:t>
            </a:fld>
            <a:endParaRPr sz="13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2d19ae6cb9_0_32:notes"/>
          <p:cNvSpPr/>
          <p:nvPr>
            <p:ph idx="2" type="sldImg"/>
          </p:nvPr>
        </p:nvSpPr>
        <p:spPr>
          <a:xfrm>
            <a:off x="465885" y="1143179"/>
            <a:ext cx="5927700" cy="308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g12d19ae6cb9_0_32:notes"/>
          <p:cNvSpPr txBox="1"/>
          <p:nvPr>
            <p:ph idx="1" type="body"/>
          </p:nvPr>
        </p:nvSpPr>
        <p:spPr>
          <a:xfrm>
            <a:off x="686567" y="4401096"/>
            <a:ext cx="5486400" cy="3599700"/>
          </a:xfrm>
          <a:prstGeom prst="rect">
            <a:avLst/>
          </a:prstGeom>
          <a:noFill/>
          <a:ln>
            <a:noFill/>
          </a:ln>
        </p:spPr>
        <p:txBody>
          <a:bodyPr anchorCtr="0" anchor="t" bIns="43025" lIns="86075" spcFirstLastPara="1" rIns="86075" wrap="square" tIns="43025">
            <a:noAutofit/>
          </a:bodyPr>
          <a:lstStyle/>
          <a:p>
            <a:pPr indent="0" lvl="0" marL="0" rtl="0" algn="l">
              <a:spcBef>
                <a:spcPts val="0"/>
              </a:spcBef>
              <a:spcAft>
                <a:spcPts val="0"/>
              </a:spcAft>
              <a:buNone/>
            </a:pPr>
            <a:r>
              <a:rPr lang="en"/>
              <a:t>All the methods talked before focus on attacking the local pattern. Can we attack the global pattern?</a:t>
            </a:r>
            <a:endParaRPr/>
          </a:p>
          <a:p>
            <a:pPr indent="0" lvl="0" marL="0" rtl="0" algn="l">
              <a:spcBef>
                <a:spcPts val="0"/>
              </a:spcBef>
              <a:spcAft>
                <a:spcPts val="0"/>
              </a:spcAft>
              <a:buNone/>
            </a:pPr>
            <a:r>
              <a:rPr lang="en"/>
              <a:t>A most naive way to </a:t>
            </a:r>
            <a:r>
              <a:rPr lang="en"/>
              <a:t>attack global pattern is to add triples which have the lowest score.</a:t>
            </a:r>
            <a:endParaRPr/>
          </a:p>
          <a:p>
            <a:pPr indent="0" lvl="0" marL="0" rtl="0" algn="l">
              <a:spcBef>
                <a:spcPts val="0"/>
              </a:spcBef>
              <a:spcAft>
                <a:spcPts val="0"/>
              </a:spcAft>
              <a:buNone/>
            </a:pPr>
            <a:r>
              <a:rPr lang="en"/>
              <a:t>We randomly sample some triples and pick k triples which the original model with give them the lowest scores.</a:t>
            </a:r>
            <a:endParaRPr/>
          </a:p>
        </p:txBody>
      </p:sp>
      <p:sp>
        <p:nvSpPr>
          <p:cNvPr id="310" name="Google Shape;310;g12d19ae6cb9_0_32:notes"/>
          <p:cNvSpPr txBox="1"/>
          <p:nvPr>
            <p:ph idx="12" type="sldNum"/>
          </p:nvPr>
        </p:nvSpPr>
        <p:spPr>
          <a:xfrm>
            <a:off x="3884930" y="8685889"/>
            <a:ext cx="2971500" cy="458100"/>
          </a:xfrm>
          <a:prstGeom prst="rect">
            <a:avLst/>
          </a:prstGeom>
          <a:noFill/>
          <a:ln>
            <a:noFill/>
          </a:ln>
        </p:spPr>
        <p:txBody>
          <a:bodyPr anchorCtr="0" anchor="b" bIns="43025" lIns="86075" spcFirstLastPara="1" rIns="86075" wrap="square" tIns="43025">
            <a:noAutofit/>
          </a:bodyPr>
          <a:lstStyle/>
          <a:p>
            <a:pPr indent="0" lvl="0" marL="0" rtl="0" algn="r">
              <a:spcBef>
                <a:spcPts val="0"/>
              </a:spcBef>
              <a:spcAft>
                <a:spcPts val="0"/>
              </a:spcAft>
              <a:buNone/>
            </a:pPr>
            <a:fld id="{00000000-1234-1234-1234-123412341234}" type="slidenum">
              <a:rPr lang="en" sz="1300"/>
              <a:t>‹#›</a:t>
            </a:fld>
            <a:endParaRPr sz="13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2d1be99cda_0_0:notes"/>
          <p:cNvSpPr/>
          <p:nvPr>
            <p:ph idx="2" type="sldImg"/>
          </p:nvPr>
        </p:nvSpPr>
        <p:spPr>
          <a:xfrm>
            <a:off x="465885" y="1143179"/>
            <a:ext cx="5927700" cy="308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6" name="Google Shape;326;g12d1be99cda_0_0:notes"/>
          <p:cNvSpPr txBox="1"/>
          <p:nvPr>
            <p:ph idx="1" type="body"/>
          </p:nvPr>
        </p:nvSpPr>
        <p:spPr>
          <a:xfrm>
            <a:off x="686567" y="4401096"/>
            <a:ext cx="5486400" cy="3599700"/>
          </a:xfrm>
          <a:prstGeom prst="rect">
            <a:avLst/>
          </a:prstGeom>
          <a:noFill/>
          <a:ln>
            <a:noFill/>
          </a:ln>
        </p:spPr>
        <p:txBody>
          <a:bodyPr anchorCtr="0" anchor="t" bIns="43025" lIns="86075" spcFirstLastPara="1" rIns="86075" wrap="square" tIns="43025">
            <a:noAutofit/>
          </a:bodyPr>
          <a:lstStyle/>
          <a:p>
            <a:pPr indent="0" lvl="0" marL="0" rtl="0" algn="l">
              <a:spcBef>
                <a:spcPts val="0"/>
              </a:spcBef>
              <a:spcAft>
                <a:spcPts val="0"/>
              </a:spcAft>
              <a:buNone/>
            </a:pPr>
            <a:r>
              <a:t/>
            </a:r>
            <a:endParaRPr/>
          </a:p>
        </p:txBody>
      </p:sp>
      <p:sp>
        <p:nvSpPr>
          <p:cNvPr id="327" name="Google Shape;327;g12d1be99cda_0_0:notes"/>
          <p:cNvSpPr txBox="1"/>
          <p:nvPr>
            <p:ph idx="12" type="sldNum"/>
          </p:nvPr>
        </p:nvSpPr>
        <p:spPr>
          <a:xfrm>
            <a:off x="3884930" y="8685889"/>
            <a:ext cx="2971500" cy="458100"/>
          </a:xfrm>
          <a:prstGeom prst="rect">
            <a:avLst/>
          </a:prstGeom>
          <a:noFill/>
          <a:ln>
            <a:noFill/>
          </a:ln>
        </p:spPr>
        <p:txBody>
          <a:bodyPr anchorCtr="0" anchor="b" bIns="43025" lIns="86075" spcFirstLastPara="1" rIns="86075" wrap="square" tIns="43025">
            <a:noAutofit/>
          </a:bodyPr>
          <a:lstStyle/>
          <a:p>
            <a:pPr indent="0" lvl="0" marL="0" rtl="0" algn="r">
              <a:spcBef>
                <a:spcPts val="0"/>
              </a:spcBef>
              <a:spcAft>
                <a:spcPts val="0"/>
              </a:spcAft>
              <a:buNone/>
            </a:pPr>
            <a:fld id="{00000000-1234-1234-1234-123412341234}" type="slidenum">
              <a:rPr lang="en" sz="1300"/>
              <a:t>‹#›</a:t>
            </a:fld>
            <a:endParaRPr sz="13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3011a1eb7d_1_3:notes"/>
          <p:cNvSpPr/>
          <p:nvPr>
            <p:ph idx="2" type="sldImg"/>
          </p:nvPr>
        </p:nvSpPr>
        <p:spPr>
          <a:xfrm>
            <a:off x="465885" y="1143179"/>
            <a:ext cx="5927700" cy="308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2" name="Google Shape;342;g13011a1eb7d_1_3:notes"/>
          <p:cNvSpPr txBox="1"/>
          <p:nvPr>
            <p:ph idx="1" type="body"/>
          </p:nvPr>
        </p:nvSpPr>
        <p:spPr>
          <a:xfrm>
            <a:off x="686567" y="4401096"/>
            <a:ext cx="5486400" cy="3599700"/>
          </a:xfrm>
          <a:prstGeom prst="rect">
            <a:avLst/>
          </a:prstGeom>
          <a:noFill/>
          <a:ln>
            <a:noFill/>
          </a:ln>
        </p:spPr>
        <p:txBody>
          <a:bodyPr anchorCtr="0" anchor="t" bIns="43025" lIns="86075" spcFirstLastPara="1" rIns="86075" wrap="square" tIns="43025">
            <a:noAutofit/>
          </a:bodyPr>
          <a:lstStyle/>
          <a:p>
            <a:pPr indent="0" lvl="0" marL="0" rtl="0" algn="l">
              <a:spcBef>
                <a:spcPts val="0"/>
              </a:spcBef>
              <a:spcAft>
                <a:spcPts val="0"/>
              </a:spcAft>
              <a:buNone/>
            </a:pPr>
            <a:r>
              <a:rPr lang="en"/>
              <a:t>Let’s see the result of Fb15k-237</a:t>
            </a:r>
            <a:endParaRPr/>
          </a:p>
          <a:p>
            <a:pPr indent="0" lvl="0" marL="0" rtl="0" algn="l">
              <a:spcBef>
                <a:spcPts val="0"/>
              </a:spcBef>
              <a:spcAft>
                <a:spcPts val="0"/>
              </a:spcAft>
              <a:buNone/>
            </a:pPr>
            <a:r>
              <a:rPr lang="en"/>
              <a:t>	Attack on relation outperform the other models in FB15k-237, which means that the relation in FB15k-237 is more sensitive</a:t>
            </a:r>
            <a:endParaRPr/>
          </a:p>
          <a:p>
            <a:pPr indent="0" lvl="0" marL="0" rtl="0" algn="l">
              <a:spcBef>
                <a:spcPts val="0"/>
              </a:spcBef>
              <a:spcAft>
                <a:spcPts val="0"/>
              </a:spcAft>
              <a:buNone/>
            </a:pPr>
            <a:r>
              <a:rPr lang="en"/>
              <a:t>	The central diff and direct almost have the same performance. This is because First, in the generation step we would randomly sample candidates, which introduces uncertainty.</a:t>
            </a:r>
            <a:endParaRPr/>
          </a:p>
          <a:p>
            <a:pPr indent="457200" lvl="0" marL="0" rtl="0" algn="l">
              <a:spcBef>
                <a:spcPts val="0"/>
              </a:spcBef>
              <a:spcAft>
                <a:spcPts val="0"/>
              </a:spcAft>
              <a:buNone/>
            </a:pPr>
            <a:r>
              <a:rPr lang="en"/>
              <a:t>In addition, we can see that the gradient based method is especially successful on TransE. This is because the score function of TransE. The gradient of head is not related to each other. If we focus on attacking the entity, TransE is more sensitive.</a:t>
            </a:r>
            <a:endParaRPr/>
          </a:p>
          <a:p>
            <a:pPr indent="457200" lvl="0" marL="0" rtl="0" algn="l">
              <a:spcBef>
                <a:spcPts val="0"/>
              </a:spcBef>
              <a:spcAft>
                <a:spcPts val="0"/>
              </a:spcAft>
              <a:buNone/>
            </a:pPr>
            <a:r>
              <a:rPr lang="en"/>
              <a:t>Another problem is that these methods don’t actually drop the performance much. The best model can drop the performance by 10 percent.</a:t>
            </a:r>
            <a:endParaRPr/>
          </a:p>
        </p:txBody>
      </p:sp>
      <p:sp>
        <p:nvSpPr>
          <p:cNvPr id="343" name="Google Shape;343;g13011a1eb7d_1_3:notes"/>
          <p:cNvSpPr txBox="1"/>
          <p:nvPr>
            <p:ph idx="12" type="sldNum"/>
          </p:nvPr>
        </p:nvSpPr>
        <p:spPr>
          <a:xfrm>
            <a:off x="3884930" y="8685889"/>
            <a:ext cx="2971500" cy="458100"/>
          </a:xfrm>
          <a:prstGeom prst="rect">
            <a:avLst/>
          </a:prstGeom>
          <a:noFill/>
          <a:ln>
            <a:noFill/>
          </a:ln>
        </p:spPr>
        <p:txBody>
          <a:bodyPr anchorCtr="0" anchor="b" bIns="43025" lIns="86075" spcFirstLastPara="1" rIns="86075" wrap="square" tIns="43025">
            <a:noAutofit/>
          </a:bodyPr>
          <a:lstStyle/>
          <a:p>
            <a:pPr indent="0" lvl="0" marL="0" rtl="0" algn="r">
              <a:spcBef>
                <a:spcPts val="0"/>
              </a:spcBef>
              <a:spcAft>
                <a:spcPts val="0"/>
              </a:spcAft>
              <a:buNone/>
            </a:pPr>
            <a:fld id="{00000000-1234-1234-1234-123412341234}" type="slidenum">
              <a:rPr lang="en" sz="1300"/>
              <a:t>‹#›</a:t>
            </a:fld>
            <a:endParaRPr sz="13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2f181c57c4_0_0:notes"/>
          <p:cNvSpPr/>
          <p:nvPr>
            <p:ph idx="2" type="sldImg"/>
          </p:nvPr>
        </p:nvSpPr>
        <p:spPr>
          <a:xfrm>
            <a:off x="465885" y="1143179"/>
            <a:ext cx="5927700" cy="308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9" name="Google Shape;359;g12f181c57c4_0_0:notes"/>
          <p:cNvSpPr txBox="1"/>
          <p:nvPr>
            <p:ph idx="1" type="body"/>
          </p:nvPr>
        </p:nvSpPr>
        <p:spPr>
          <a:xfrm>
            <a:off x="686567" y="4401096"/>
            <a:ext cx="5486400" cy="3599700"/>
          </a:xfrm>
          <a:prstGeom prst="rect">
            <a:avLst/>
          </a:prstGeom>
          <a:noFill/>
          <a:ln>
            <a:noFill/>
          </a:ln>
        </p:spPr>
        <p:txBody>
          <a:bodyPr anchorCtr="0" anchor="t" bIns="43025" lIns="86075" spcFirstLastPara="1" rIns="86075" wrap="square" tIns="43025">
            <a:noAutofit/>
          </a:bodyPr>
          <a:lstStyle/>
          <a:p>
            <a:pPr indent="0" lvl="0" marL="0" rtl="0" algn="l">
              <a:spcBef>
                <a:spcPts val="0"/>
              </a:spcBef>
              <a:spcAft>
                <a:spcPts val="0"/>
              </a:spcAft>
              <a:buNone/>
            </a:pPr>
            <a:r>
              <a:rPr lang="en"/>
              <a:t>Let’s see the result of Fb15k-237</a:t>
            </a:r>
            <a:endParaRPr/>
          </a:p>
          <a:p>
            <a:pPr indent="0" lvl="0" marL="0" rtl="0" algn="l">
              <a:spcBef>
                <a:spcPts val="0"/>
              </a:spcBef>
              <a:spcAft>
                <a:spcPts val="0"/>
              </a:spcAft>
              <a:buNone/>
            </a:pPr>
            <a:r>
              <a:rPr lang="en"/>
              <a:t>	Attack on relation outperform the other models in FB15k-237, which means that the relation in FB15k-237 is more sensitive</a:t>
            </a:r>
            <a:endParaRPr/>
          </a:p>
          <a:p>
            <a:pPr indent="0" lvl="0" marL="0" rtl="0" algn="l">
              <a:spcBef>
                <a:spcPts val="0"/>
              </a:spcBef>
              <a:spcAft>
                <a:spcPts val="0"/>
              </a:spcAft>
              <a:buNone/>
            </a:pPr>
            <a:r>
              <a:rPr lang="en"/>
              <a:t>	The central diff and direct almost have the same performance. This is because First, in the generation step we would randomly sample candidates, which introduces uncertainty.</a:t>
            </a:r>
            <a:endParaRPr/>
          </a:p>
          <a:p>
            <a:pPr indent="457200" lvl="0" marL="0" rtl="0" algn="l">
              <a:spcBef>
                <a:spcPts val="0"/>
              </a:spcBef>
              <a:spcAft>
                <a:spcPts val="0"/>
              </a:spcAft>
              <a:buNone/>
            </a:pPr>
            <a:r>
              <a:rPr lang="en"/>
              <a:t>In </a:t>
            </a:r>
            <a:r>
              <a:rPr lang="en"/>
              <a:t>addition</a:t>
            </a:r>
            <a:r>
              <a:rPr lang="en"/>
              <a:t>, we can see that the gradient based method is especially successful on TransE. This is </a:t>
            </a:r>
            <a:r>
              <a:rPr lang="en"/>
              <a:t>because</a:t>
            </a:r>
            <a:r>
              <a:rPr lang="en"/>
              <a:t> the score function of TransE. The gradient of head is not related to each other. If we focus on attacking the entity, TransE is more sensitive.</a:t>
            </a:r>
            <a:endParaRPr/>
          </a:p>
          <a:p>
            <a:pPr indent="457200" lvl="0" marL="0" rtl="0" algn="l">
              <a:spcBef>
                <a:spcPts val="0"/>
              </a:spcBef>
              <a:spcAft>
                <a:spcPts val="0"/>
              </a:spcAft>
              <a:buNone/>
            </a:pPr>
            <a:r>
              <a:rPr lang="en"/>
              <a:t>Another problem is that these methods don’t actually drop the performance much. The best model can drop the </a:t>
            </a:r>
            <a:r>
              <a:rPr lang="en"/>
              <a:t>performance</a:t>
            </a:r>
            <a:r>
              <a:rPr lang="en"/>
              <a:t> by 10 percent.</a:t>
            </a:r>
            <a:endParaRPr/>
          </a:p>
        </p:txBody>
      </p:sp>
      <p:sp>
        <p:nvSpPr>
          <p:cNvPr id="360" name="Google Shape;360;g12f181c57c4_0_0:notes"/>
          <p:cNvSpPr txBox="1"/>
          <p:nvPr>
            <p:ph idx="12" type="sldNum"/>
          </p:nvPr>
        </p:nvSpPr>
        <p:spPr>
          <a:xfrm>
            <a:off x="3884930" y="8685889"/>
            <a:ext cx="2971500" cy="458100"/>
          </a:xfrm>
          <a:prstGeom prst="rect">
            <a:avLst/>
          </a:prstGeom>
          <a:noFill/>
          <a:ln>
            <a:noFill/>
          </a:ln>
        </p:spPr>
        <p:txBody>
          <a:bodyPr anchorCtr="0" anchor="b" bIns="43025" lIns="86075" spcFirstLastPara="1" rIns="86075" wrap="square" tIns="43025">
            <a:noAutofit/>
          </a:bodyPr>
          <a:lstStyle/>
          <a:p>
            <a:pPr indent="0" lvl="0" marL="0" rtl="0" algn="r">
              <a:spcBef>
                <a:spcPts val="0"/>
              </a:spcBef>
              <a:spcAft>
                <a:spcPts val="0"/>
              </a:spcAft>
              <a:buNone/>
            </a:pPr>
            <a:fld id="{00000000-1234-1234-1234-123412341234}" type="slidenum">
              <a:rPr lang="en" sz="1300"/>
              <a:t>‹#›</a:t>
            </a:fld>
            <a:endParaRPr sz="13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f408532399_0_0:notes"/>
          <p:cNvSpPr/>
          <p:nvPr>
            <p:ph idx="2" type="sldImg"/>
          </p:nvPr>
        </p:nvSpPr>
        <p:spPr>
          <a:xfrm>
            <a:off x="465885" y="1143179"/>
            <a:ext cx="5927700" cy="308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5" name="Google Shape;375;gf408532399_0_0:notes"/>
          <p:cNvSpPr txBox="1"/>
          <p:nvPr>
            <p:ph idx="1" type="body"/>
          </p:nvPr>
        </p:nvSpPr>
        <p:spPr>
          <a:xfrm>
            <a:off x="686567" y="4401096"/>
            <a:ext cx="5486400" cy="3599700"/>
          </a:xfrm>
          <a:prstGeom prst="rect">
            <a:avLst/>
          </a:prstGeom>
          <a:noFill/>
          <a:ln>
            <a:noFill/>
          </a:ln>
        </p:spPr>
        <p:txBody>
          <a:bodyPr anchorCtr="0" anchor="t" bIns="43025" lIns="86075" spcFirstLastPara="1" rIns="86075" wrap="square" tIns="43025">
            <a:noAutofit/>
          </a:bodyPr>
          <a:lstStyle/>
          <a:p>
            <a:pPr indent="0" lvl="0" marL="0" rtl="0" algn="l">
              <a:spcBef>
                <a:spcPts val="0"/>
              </a:spcBef>
              <a:spcAft>
                <a:spcPts val="0"/>
              </a:spcAft>
              <a:buNone/>
            </a:pPr>
            <a:r>
              <a:rPr lang="en"/>
              <a:t>Let’s see the result of Fb15k-237</a:t>
            </a:r>
            <a:endParaRPr/>
          </a:p>
          <a:p>
            <a:pPr indent="0" lvl="0" marL="0" rtl="0" algn="l">
              <a:spcBef>
                <a:spcPts val="0"/>
              </a:spcBef>
              <a:spcAft>
                <a:spcPts val="0"/>
              </a:spcAft>
              <a:buNone/>
            </a:pPr>
            <a:r>
              <a:rPr lang="en"/>
              <a:t>	Attack on relation outperform the other models in FB15k-237, which means that the relation in FB15k-237 is more sensitive</a:t>
            </a:r>
            <a:endParaRPr/>
          </a:p>
          <a:p>
            <a:pPr indent="0" lvl="0" marL="0" rtl="0" algn="l">
              <a:spcBef>
                <a:spcPts val="0"/>
              </a:spcBef>
              <a:spcAft>
                <a:spcPts val="0"/>
              </a:spcAft>
              <a:buNone/>
            </a:pPr>
            <a:r>
              <a:rPr lang="en"/>
              <a:t>	The central diff and direct almost have the same performance. This is because First, in the generation process we would randomly sample candidates, which introduces uncertainty.</a:t>
            </a:r>
            <a:endParaRPr/>
          </a:p>
          <a:p>
            <a:pPr indent="457200" lvl="0" marL="0" rtl="0" algn="l">
              <a:spcBef>
                <a:spcPts val="0"/>
              </a:spcBef>
              <a:spcAft>
                <a:spcPts val="0"/>
              </a:spcAft>
              <a:buNone/>
            </a:pPr>
            <a:r>
              <a:rPr b="1" lang="en"/>
              <a:t>In addition, we can see that the gradient based method is especially successful on TransE. This is because the score function of TransE. The gradient of head is not related to each other. If we focus on attacking the entity, TransE is more sensitive.</a:t>
            </a:r>
            <a:endParaRPr b="1"/>
          </a:p>
          <a:p>
            <a:pPr indent="457200" lvl="0" marL="0" rtl="0" algn="l">
              <a:spcBef>
                <a:spcPts val="0"/>
              </a:spcBef>
              <a:spcAft>
                <a:spcPts val="0"/>
              </a:spcAft>
              <a:buNone/>
            </a:pPr>
            <a:r>
              <a:t/>
            </a:r>
            <a:endParaRPr/>
          </a:p>
        </p:txBody>
      </p:sp>
      <p:sp>
        <p:nvSpPr>
          <p:cNvPr id="376" name="Google Shape;376;gf408532399_0_0:notes"/>
          <p:cNvSpPr txBox="1"/>
          <p:nvPr>
            <p:ph idx="12" type="sldNum"/>
          </p:nvPr>
        </p:nvSpPr>
        <p:spPr>
          <a:xfrm>
            <a:off x="3884930" y="8685889"/>
            <a:ext cx="2971500" cy="458100"/>
          </a:xfrm>
          <a:prstGeom prst="rect">
            <a:avLst/>
          </a:prstGeom>
          <a:noFill/>
          <a:ln>
            <a:noFill/>
          </a:ln>
        </p:spPr>
        <p:txBody>
          <a:bodyPr anchorCtr="0" anchor="b" bIns="43025" lIns="86075" spcFirstLastPara="1" rIns="86075" wrap="square" tIns="43025">
            <a:noAutofit/>
          </a:bodyPr>
          <a:lstStyle/>
          <a:p>
            <a:pPr indent="0" lvl="0" marL="0" rtl="0" algn="r">
              <a:spcBef>
                <a:spcPts val="0"/>
              </a:spcBef>
              <a:spcAft>
                <a:spcPts val="0"/>
              </a:spcAft>
              <a:buNone/>
            </a:pPr>
            <a:fld id="{00000000-1234-1234-1234-123412341234}" type="slidenum">
              <a:rPr lang="en" sz="1300"/>
              <a:t>‹#›</a:t>
            </a:fld>
            <a:endParaRPr sz="13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2d1be99cda_0_17:notes"/>
          <p:cNvSpPr/>
          <p:nvPr>
            <p:ph idx="2" type="sldImg"/>
          </p:nvPr>
        </p:nvSpPr>
        <p:spPr>
          <a:xfrm>
            <a:off x="465885" y="1143179"/>
            <a:ext cx="5927700" cy="308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3" name="Google Shape;393;g12d1be99cda_0_17:notes"/>
          <p:cNvSpPr txBox="1"/>
          <p:nvPr>
            <p:ph idx="1" type="body"/>
          </p:nvPr>
        </p:nvSpPr>
        <p:spPr>
          <a:xfrm>
            <a:off x="686567" y="4401096"/>
            <a:ext cx="5486400" cy="3599700"/>
          </a:xfrm>
          <a:prstGeom prst="rect">
            <a:avLst/>
          </a:prstGeom>
          <a:noFill/>
          <a:ln>
            <a:noFill/>
          </a:ln>
        </p:spPr>
        <p:txBody>
          <a:bodyPr anchorCtr="0" anchor="t" bIns="43025" lIns="86075" spcFirstLastPara="1" rIns="86075" wrap="square" tIns="43025">
            <a:noAutofit/>
          </a:bodyPr>
          <a:lstStyle/>
          <a:p>
            <a:pPr indent="0" lvl="0" marL="0" rtl="0" algn="l">
              <a:spcBef>
                <a:spcPts val="0"/>
              </a:spcBef>
              <a:spcAft>
                <a:spcPts val="0"/>
              </a:spcAft>
              <a:buNone/>
            </a:pPr>
            <a:r>
              <a:rPr lang="en">
                <a:solidFill>
                  <a:schemeClr val="dk1"/>
                </a:solidFill>
              </a:rPr>
              <a:t>For WN18RR, we find that instance attribution method has the best performance.</a:t>
            </a:r>
            <a:endParaRPr>
              <a:solidFill>
                <a:schemeClr val="dk1"/>
              </a:solidFill>
            </a:endParaRPr>
          </a:p>
          <a:p>
            <a:pPr indent="0" lvl="0" marL="0" rtl="0" algn="l">
              <a:spcBef>
                <a:spcPts val="0"/>
              </a:spcBef>
              <a:spcAft>
                <a:spcPts val="0"/>
              </a:spcAft>
              <a:buNone/>
            </a:pPr>
            <a:r>
              <a:rPr lang="en">
                <a:solidFill>
                  <a:schemeClr val="dk1"/>
                </a:solidFill>
              </a:rPr>
              <a:t>A </a:t>
            </a:r>
            <a:r>
              <a:rPr lang="en">
                <a:solidFill>
                  <a:schemeClr val="dk1"/>
                </a:solidFill>
              </a:rPr>
              <a:t>problem is that these methods don’t actually drop the performance much. The best model can drop the performance by 10 percent.</a:t>
            </a:r>
            <a:endParaRPr/>
          </a:p>
        </p:txBody>
      </p:sp>
      <p:sp>
        <p:nvSpPr>
          <p:cNvPr id="394" name="Google Shape;394;g12d1be99cda_0_17:notes"/>
          <p:cNvSpPr txBox="1"/>
          <p:nvPr>
            <p:ph idx="12" type="sldNum"/>
          </p:nvPr>
        </p:nvSpPr>
        <p:spPr>
          <a:xfrm>
            <a:off x="3884930" y="8685889"/>
            <a:ext cx="2971500" cy="458100"/>
          </a:xfrm>
          <a:prstGeom prst="rect">
            <a:avLst/>
          </a:prstGeom>
          <a:noFill/>
          <a:ln>
            <a:noFill/>
          </a:ln>
        </p:spPr>
        <p:txBody>
          <a:bodyPr anchorCtr="0" anchor="b" bIns="43025" lIns="86075" spcFirstLastPara="1" rIns="86075" wrap="square" tIns="43025">
            <a:noAutofit/>
          </a:bodyPr>
          <a:lstStyle/>
          <a:p>
            <a:pPr indent="0" lvl="0" marL="0" rtl="0" algn="r">
              <a:spcBef>
                <a:spcPts val="0"/>
              </a:spcBef>
              <a:spcAft>
                <a:spcPts val="0"/>
              </a:spcAft>
              <a:buNone/>
            </a:pPr>
            <a:fld id="{00000000-1234-1234-1234-123412341234}" type="slidenum">
              <a:rPr lang="en" sz="1300"/>
              <a:t>‹#›</a:t>
            </a:fld>
            <a:endParaRPr sz="13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f408532399_0_19:notes"/>
          <p:cNvSpPr/>
          <p:nvPr>
            <p:ph idx="2" type="sldImg"/>
          </p:nvPr>
        </p:nvSpPr>
        <p:spPr>
          <a:xfrm>
            <a:off x="465885" y="1143179"/>
            <a:ext cx="5927700" cy="308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9" name="Google Shape;409;gf408532399_0_19:notes"/>
          <p:cNvSpPr txBox="1"/>
          <p:nvPr>
            <p:ph idx="1" type="body"/>
          </p:nvPr>
        </p:nvSpPr>
        <p:spPr>
          <a:xfrm>
            <a:off x="686567" y="4401096"/>
            <a:ext cx="5486400" cy="3599700"/>
          </a:xfrm>
          <a:prstGeom prst="rect">
            <a:avLst/>
          </a:prstGeom>
          <a:noFill/>
          <a:ln>
            <a:noFill/>
          </a:ln>
        </p:spPr>
        <p:txBody>
          <a:bodyPr anchorCtr="0" anchor="t" bIns="43025" lIns="86075" spcFirstLastPara="1" rIns="86075" wrap="square" tIns="43025">
            <a:noAutofit/>
          </a:bodyPr>
          <a:lstStyle/>
          <a:p>
            <a:pPr indent="0" lvl="0" marL="0" rtl="0" algn="l">
              <a:spcBef>
                <a:spcPts val="0"/>
              </a:spcBef>
              <a:spcAft>
                <a:spcPts val="0"/>
              </a:spcAft>
              <a:buNone/>
            </a:pPr>
            <a:r>
              <a:rPr lang="en">
                <a:solidFill>
                  <a:schemeClr val="dk1"/>
                </a:solidFill>
              </a:rPr>
              <a:t>Actually the structure of WordNet is very different from FreeBase</a:t>
            </a:r>
            <a:endParaRPr>
              <a:solidFill>
                <a:schemeClr val="dk1"/>
              </a:solidFill>
            </a:endParaRPr>
          </a:p>
          <a:p>
            <a:pPr indent="0" lvl="0" marL="0" rtl="0" algn="l">
              <a:spcBef>
                <a:spcPts val="0"/>
              </a:spcBef>
              <a:spcAft>
                <a:spcPts val="0"/>
              </a:spcAft>
              <a:buNone/>
            </a:pPr>
            <a:r>
              <a:rPr lang="en">
                <a:solidFill>
                  <a:schemeClr val="dk1"/>
                </a:solidFill>
              </a:rPr>
              <a:t>	WordNet is more sparse than FreeBase</a:t>
            </a:r>
            <a:endParaRPr>
              <a:solidFill>
                <a:schemeClr val="dk1"/>
              </a:solidFill>
            </a:endParaRPr>
          </a:p>
          <a:p>
            <a:pPr indent="0" lvl="0" marL="0" rtl="0" algn="l">
              <a:spcBef>
                <a:spcPts val="0"/>
              </a:spcBef>
              <a:spcAft>
                <a:spcPts val="0"/>
              </a:spcAft>
              <a:buNone/>
            </a:pPr>
            <a:r>
              <a:rPr lang="en">
                <a:solidFill>
                  <a:schemeClr val="dk1"/>
                </a:solidFill>
              </a:rPr>
              <a:t>	For the gradient based attack, if we can shift the embedding of an node, in the dense Freebase the model might get confused because the shifted embedding has a different meaning; For sparse wordnet the model won’t get confused since the shifted embedding is still close to the original cluster.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a:t>
            </a:r>
            <a:r>
              <a:rPr lang="en">
                <a:solidFill>
                  <a:schemeClr val="dk1"/>
                </a:solidFill>
              </a:rPr>
              <a:t>nother</a:t>
            </a:r>
            <a:r>
              <a:rPr lang="en">
                <a:solidFill>
                  <a:schemeClr val="dk1"/>
                </a:solidFill>
              </a:rPr>
              <a:t> problem is that these methods don’t actually drop the performance much. The best model can drop the performance by 10 percent. </a:t>
            </a:r>
            <a:endParaRPr>
              <a:solidFill>
                <a:schemeClr val="dk1"/>
              </a:solidFill>
            </a:endParaRPr>
          </a:p>
          <a:p>
            <a:pPr indent="0" lvl="0" marL="0" rtl="0" algn="l">
              <a:spcBef>
                <a:spcPts val="0"/>
              </a:spcBef>
              <a:spcAft>
                <a:spcPts val="0"/>
              </a:spcAft>
              <a:buNone/>
            </a:pPr>
            <a:r>
              <a:rPr lang="en">
                <a:solidFill>
                  <a:schemeClr val="dk1"/>
                </a:solidFill>
              </a:rPr>
              <a:t>I think this is because the </a:t>
            </a:r>
            <a:r>
              <a:rPr lang="en">
                <a:solidFill>
                  <a:schemeClr val="dk1"/>
                </a:solidFill>
              </a:rPr>
              <a:t>existing</a:t>
            </a:r>
            <a:r>
              <a:rPr lang="en">
                <a:solidFill>
                  <a:schemeClr val="dk1"/>
                </a:solidFill>
              </a:rPr>
              <a:t> methods just focus on attacking local patterns of the graph. </a:t>
            </a:r>
            <a:endParaRPr>
              <a:solidFill>
                <a:schemeClr val="dk1"/>
              </a:solidFill>
            </a:endParaRPr>
          </a:p>
          <a:p>
            <a:pPr indent="0" lvl="0" marL="0" rtl="0" algn="l">
              <a:spcBef>
                <a:spcPts val="0"/>
              </a:spcBef>
              <a:spcAft>
                <a:spcPts val="0"/>
              </a:spcAft>
              <a:buNone/>
            </a:pPr>
            <a:r>
              <a:rPr lang="en">
                <a:solidFill>
                  <a:schemeClr val="dk1"/>
                </a:solidFill>
              </a:rPr>
              <a:t>Now most methods focus on just one hop of the target triple.</a:t>
            </a:r>
            <a:endParaRPr>
              <a:solidFill>
                <a:schemeClr val="dk1"/>
              </a:solidFill>
            </a:endParaRPr>
          </a:p>
          <a:p>
            <a:pPr indent="0" lvl="0" marL="0" rtl="0" algn="l">
              <a:spcBef>
                <a:spcPts val="0"/>
              </a:spcBef>
              <a:spcAft>
                <a:spcPts val="0"/>
              </a:spcAft>
              <a:buNone/>
            </a:pPr>
            <a:r>
              <a:rPr lang="en">
                <a:solidFill>
                  <a:schemeClr val="dk1"/>
                </a:solidFill>
              </a:rPr>
              <a:t>Like, can we attack the graph structure to change the eigenvalue of the whole graph? I believe this is the direction of the future work.</a:t>
            </a:r>
            <a:endParaRPr>
              <a:solidFill>
                <a:schemeClr val="dk1"/>
              </a:solidFill>
            </a:endParaRPr>
          </a:p>
        </p:txBody>
      </p:sp>
      <p:sp>
        <p:nvSpPr>
          <p:cNvPr id="410" name="Google Shape;410;gf408532399_0_19:notes"/>
          <p:cNvSpPr txBox="1"/>
          <p:nvPr>
            <p:ph idx="12" type="sldNum"/>
          </p:nvPr>
        </p:nvSpPr>
        <p:spPr>
          <a:xfrm>
            <a:off x="3884930" y="8685889"/>
            <a:ext cx="2971500" cy="458100"/>
          </a:xfrm>
          <a:prstGeom prst="rect">
            <a:avLst/>
          </a:prstGeom>
          <a:noFill/>
          <a:ln>
            <a:noFill/>
          </a:ln>
        </p:spPr>
        <p:txBody>
          <a:bodyPr anchorCtr="0" anchor="b" bIns="43025" lIns="86075" spcFirstLastPara="1" rIns="86075" wrap="square" tIns="43025">
            <a:noAutofit/>
          </a:bodyPr>
          <a:lstStyle/>
          <a:p>
            <a:pPr indent="0" lvl="0" marL="0" rtl="0" algn="r">
              <a:spcBef>
                <a:spcPts val="0"/>
              </a:spcBef>
              <a:spcAft>
                <a:spcPts val="0"/>
              </a:spcAft>
              <a:buNone/>
            </a:pPr>
            <a:fld id="{00000000-1234-1234-1234-123412341234}" type="slidenum">
              <a:rPr lang="en" sz="1300"/>
              <a:t>‹#›</a:t>
            </a:fld>
            <a:endParaRPr sz="13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2d1be99cda_0_33:notes"/>
          <p:cNvSpPr/>
          <p:nvPr>
            <p:ph idx="2" type="sldImg"/>
          </p:nvPr>
        </p:nvSpPr>
        <p:spPr>
          <a:xfrm>
            <a:off x="465885" y="1143179"/>
            <a:ext cx="5927700" cy="308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6" name="Google Shape;426;g12d1be99cda_0_33:notes"/>
          <p:cNvSpPr txBox="1"/>
          <p:nvPr>
            <p:ph idx="1" type="body"/>
          </p:nvPr>
        </p:nvSpPr>
        <p:spPr>
          <a:xfrm>
            <a:off x="686567" y="4401096"/>
            <a:ext cx="5486400" cy="3599700"/>
          </a:xfrm>
          <a:prstGeom prst="rect">
            <a:avLst/>
          </a:prstGeom>
          <a:noFill/>
          <a:ln>
            <a:noFill/>
          </a:ln>
        </p:spPr>
        <p:txBody>
          <a:bodyPr anchorCtr="0" anchor="t" bIns="43025" lIns="86075" spcFirstLastPara="1" rIns="86075" wrap="square" tIns="43025">
            <a:noAutofit/>
          </a:bodyPr>
          <a:lstStyle/>
          <a:p>
            <a:pPr indent="0" lvl="0" marL="0" rtl="0" algn="l">
              <a:spcBef>
                <a:spcPts val="0"/>
              </a:spcBef>
              <a:spcAft>
                <a:spcPts val="0"/>
              </a:spcAft>
              <a:buNone/>
            </a:pPr>
            <a:r>
              <a:rPr lang="en"/>
              <a:t>In addition, this the time cost of each method. All the methods are efficient and we can get the output in about 30 minutes.</a:t>
            </a:r>
            <a:endParaRPr/>
          </a:p>
          <a:p>
            <a:pPr indent="0" lvl="0" marL="0" rtl="0" algn="l">
              <a:spcBef>
                <a:spcPts val="0"/>
              </a:spcBef>
              <a:spcAft>
                <a:spcPts val="0"/>
              </a:spcAft>
              <a:buNone/>
            </a:pPr>
            <a:r>
              <a:t/>
            </a:r>
            <a:endParaRPr/>
          </a:p>
        </p:txBody>
      </p:sp>
      <p:sp>
        <p:nvSpPr>
          <p:cNvPr id="427" name="Google Shape;427;g12d1be99cda_0_33:notes"/>
          <p:cNvSpPr txBox="1"/>
          <p:nvPr>
            <p:ph idx="12" type="sldNum"/>
          </p:nvPr>
        </p:nvSpPr>
        <p:spPr>
          <a:xfrm>
            <a:off x="3884930" y="8685889"/>
            <a:ext cx="2971500" cy="458100"/>
          </a:xfrm>
          <a:prstGeom prst="rect">
            <a:avLst/>
          </a:prstGeom>
          <a:noFill/>
          <a:ln>
            <a:noFill/>
          </a:ln>
        </p:spPr>
        <p:txBody>
          <a:bodyPr anchorCtr="0" anchor="b" bIns="43025" lIns="86075" spcFirstLastPara="1" rIns="86075" wrap="square" tIns="43025">
            <a:noAutofit/>
          </a:bodyPr>
          <a:lstStyle/>
          <a:p>
            <a:pPr indent="0" lvl="0" marL="0" rtl="0" algn="r">
              <a:spcBef>
                <a:spcPts val="0"/>
              </a:spcBef>
              <a:spcAft>
                <a:spcPts val="0"/>
              </a:spcAft>
              <a:buNone/>
            </a:pPr>
            <a:fld id="{00000000-1234-1234-1234-123412341234}" type="slidenum">
              <a:rPr lang="en" sz="1300"/>
              <a:t>‹#›</a:t>
            </a:fld>
            <a:endParaRPr sz="13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f408532399_0_82:notes"/>
          <p:cNvSpPr/>
          <p:nvPr>
            <p:ph idx="2" type="sldImg"/>
          </p:nvPr>
        </p:nvSpPr>
        <p:spPr>
          <a:xfrm>
            <a:off x="465885" y="1143179"/>
            <a:ext cx="5927700" cy="308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4" name="Google Shape;444;gf408532399_0_82:notes"/>
          <p:cNvSpPr txBox="1"/>
          <p:nvPr>
            <p:ph idx="1" type="body"/>
          </p:nvPr>
        </p:nvSpPr>
        <p:spPr>
          <a:xfrm>
            <a:off x="686567" y="4401097"/>
            <a:ext cx="5486400" cy="3599700"/>
          </a:xfrm>
          <a:prstGeom prst="rect">
            <a:avLst/>
          </a:prstGeom>
          <a:noFill/>
          <a:ln>
            <a:noFill/>
          </a:ln>
        </p:spPr>
        <p:txBody>
          <a:bodyPr anchorCtr="0" anchor="t" bIns="43025" lIns="86075" spcFirstLastPara="1" rIns="86075" wrap="square" tIns="43025">
            <a:noAutofit/>
          </a:bodyPr>
          <a:lstStyle/>
          <a:p>
            <a:pPr indent="0" lvl="0" marL="0" rtl="0" algn="l">
              <a:spcBef>
                <a:spcPts val="0"/>
              </a:spcBef>
              <a:spcAft>
                <a:spcPts val="0"/>
              </a:spcAft>
              <a:buNone/>
            </a:pPr>
            <a:r>
              <a:t/>
            </a:r>
            <a:endParaRPr/>
          </a:p>
        </p:txBody>
      </p:sp>
      <p:sp>
        <p:nvSpPr>
          <p:cNvPr id="445" name="Google Shape;445;gf408532399_0_82:notes"/>
          <p:cNvSpPr txBox="1"/>
          <p:nvPr>
            <p:ph idx="12" type="sldNum"/>
          </p:nvPr>
        </p:nvSpPr>
        <p:spPr>
          <a:xfrm>
            <a:off x="3884930" y="8685889"/>
            <a:ext cx="2971800" cy="458100"/>
          </a:xfrm>
          <a:prstGeom prst="rect">
            <a:avLst/>
          </a:prstGeom>
          <a:noFill/>
          <a:ln>
            <a:noFill/>
          </a:ln>
        </p:spPr>
        <p:txBody>
          <a:bodyPr anchorCtr="0" anchor="b" bIns="43025" lIns="86075" spcFirstLastPara="1" rIns="86075" wrap="square" tIns="43025">
            <a:noAutofit/>
          </a:bodyPr>
          <a:lstStyle/>
          <a:p>
            <a:pPr indent="0" lvl="0" marL="0" rtl="0" algn="r">
              <a:spcBef>
                <a:spcPts val="0"/>
              </a:spcBef>
              <a:spcAft>
                <a:spcPts val="0"/>
              </a:spcAft>
              <a:buNone/>
            </a:pPr>
            <a:fld id="{00000000-1234-1234-1234-123412341234}" type="slidenum">
              <a:rPr lang="en" sz="1300"/>
              <a:t>‹#›</a:t>
            </a:fld>
            <a:endParaRPr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f1a30cd743_2_81:notes"/>
          <p:cNvSpPr/>
          <p:nvPr>
            <p:ph idx="2" type="sldImg"/>
          </p:nvPr>
        </p:nvSpPr>
        <p:spPr>
          <a:xfrm>
            <a:off x="465885" y="1143179"/>
            <a:ext cx="5927700" cy="308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gf1a30cd743_2_81:notes"/>
          <p:cNvSpPr txBox="1"/>
          <p:nvPr>
            <p:ph idx="1" type="body"/>
          </p:nvPr>
        </p:nvSpPr>
        <p:spPr>
          <a:xfrm>
            <a:off x="686567" y="4401096"/>
            <a:ext cx="5486400" cy="3599700"/>
          </a:xfrm>
          <a:prstGeom prst="rect">
            <a:avLst/>
          </a:prstGeom>
          <a:noFill/>
          <a:ln>
            <a:noFill/>
          </a:ln>
        </p:spPr>
        <p:txBody>
          <a:bodyPr anchorCtr="0" anchor="t" bIns="43025" lIns="86075" spcFirstLastPara="1" rIns="86075" wrap="square" tIns="43025">
            <a:noAutofit/>
          </a:bodyPr>
          <a:lstStyle/>
          <a:p>
            <a:pPr indent="0" lvl="0" marL="0" rtl="0" algn="l">
              <a:spcBef>
                <a:spcPts val="0"/>
              </a:spcBef>
              <a:spcAft>
                <a:spcPts val="0"/>
              </a:spcAft>
              <a:buNone/>
            </a:pPr>
            <a:r>
              <a:t/>
            </a:r>
            <a:endParaRPr/>
          </a:p>
        </p:txBody>
      </p:sp>
      <p:sp>
        <p:nvSpPr>
          <p:cNvPr id="135" name="Google Shape;135;gf1a30cd743_2_81:notes"/>
          <p:cNvSpPr txBox="1"/>
          <p:nvPr>
            <p:ph idx="12" type="sldNum"/>
          </p:nvPr>
        </p:nvSpPr>
        <p:spPr>
          <a:xfrm>
            <a:off x="3884930" y="8685889"/>
            <a:ext cx="2971500" cy="458100"/>
          </a:xfrm>
          <a:prstGeom prst="rect">
            <a:avLst/>
          </a:prstGeom>
          <a:noFill/>
          <a:ln>
            <a:noFill/>
          </a:ln>
        </p:spPr>
        <p:txBody>
          <a:bodyPr anchorCtr="0" anchor="b" bIns="43025" lIns="86075" spcFirstLastPara="1" rIns="86075" wrap="square" tIns="43025">
            <a:noAutofit/>
          </a:bodyPr>
          <a:lstStyle/>
          <a:p>
            <a:pPr indent="0" lvl="0" marL="0" rtl="0" algn="r">
              <a:spcBef>
                <a:spcPts val="0"/>
              </a:spcBef>
              <a:spcAft>
                <a:spcPts val="0"/>
              </a:spcAft>
              <a:buNone/>
            </a:pPr>
            <a:fld id="{00000000-1234-1234-1234-123412341234}" type="slidenum">
              <a:rPr lang="en" sz="1300"/>
              <a:t>‹#›</a:t>
            </a:fld>
            <a:endParaRPr sz="13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1a30cd743_2_168:notes"/>
          <p:cNvSpPr/>
          <p:nvPr>
            <p:ph idx="2" type="sldImg"/>
          </p:nvPr>
        </p:nvSpPr>
        <p:spPr>
          <a:xfrm>
            <a:off x="465885" y="1143179"/>
            <a:ext cx="5927700" cy="308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gf1a30cd743_2_168:notes"/>
          <p:cNvSpPr txBox="1"/>
          <p:nvPr>
            <p:ph idx="1" type="body"/>
          </p:nvPr>
        </p:nvSpPr>
        <p:spPr>
          <a:xfrm>
            <a:off x="686567" y="4401096"/>
            <a:ext cx="5486400" cy="3599700"/>
          </a:xfrm>
          <a:prstGeom prst="rect">
            <a:avLst/>
          </a:prstGeom>
          <a:noFill/>
          <a:ln>
            <a:noFill/>
          </a:ln>
        </p:spPr>
        <p:txBody>
          <a:bodyPr anchorCtr="0" anchor="t" bIns="43025" lIns="86075" spcFirstLastPara="1" rIns="86075" wrap="square" tIns="43025">
            <a:noAutofit/>
          </a:bodyPr>
          <a:lstStyle/>
          <a:p>
            <a:pPr indent="0" lvl="0" marL="0" rtl="0" algn="l">
              <a:spcBef>
                <a:spcPts val="0"/>
              </a:spcBef>
              <a:spcAft>
                <a:spcPts val="0"/>
              </a:spcAft>
              <a:buClr>
                <a:schemeClr val="dk1"/>
              </a:buClr>
              <a:buSzPts val="1100"/>
              <a:buFont typeface="Arial"/>
              <a:buNone/>
            </a:pPr>
            <a:r>
              <a:rPr b="1" lang="en"/>
              <a:t>(20s)Knowledge graph is a graph structured representation of real world facts.</a:t>
            </a:r>
            <a:endParaRPr b="1"/>
          </a:p>
          <a:p>
            <a:pPr indent="0" lvl="0" marL="0" rtl="0" algn="l">
              <a:spcBef>
                <a:spcPts val="0"/>
              </a:spcBef>
              <a:spcAft>
                <a:spcPts val="0"/>
              </a:spcAft>
              <a:buNone/>
            </a:pPr>
            <a:r>
              <a:rPr b="1" lang="en"/>
              <a:t>These facts are encoded in the form of head relation tail triples. </a:t>
            </a:r>
            <a:endParaRPr b="1"/>
          </a:p>
        </p:txBody>
      </p:sp>
      <p:sp>
        <p:nvSpPr>
          <p:cNvPr id="158" name="Google Shape;158;gf1a30cd743_2_168:notes"/>
          <p:cNvSpPr txBox="1"/>
          <p:nvPr>
            <p:ph idx="12" type="sldNum"/>
          </p:nvPr>
        </p:nvSpPr>
        <p:spPr>
          <a:xfrm>
            <a:off x="3884930" y="8685889"/>
            <a:ext cx="2971500" cy="458100"/>
          </a:xfrm>
          <a:prstGeom prst="rect">
            <a:avLst/>
          </a:prstGeom>
          <a:noFill/>
          <a:ln>
            <a:noFill/>
          </a:ln>
        </p:spPr>
        <p:txBody>
          <a:bodyPr anchorCtr="0" anchor="b" bIns="43025" lIns="86075" spcFirstLastPara="1" rIns="86075" wrap="square" tIns="43025">
            <a:noAutofit/>
          </a:bodyPr>
          <a:lstStyle/>
          <a:p>
            <a:pPr indent="0" lvl="0" marL="0" rtl="0" algn="r">
              <a:spcBef>
                <a:spcPts val="0"/>
              </a:spcBef>
              <a:spcAft>
                <a:spcPts val="0"/>
              </a:spcAft>
              <a:buNone/>
            </a:pPr>
            <a:fld id="{00000000-1234-1234-1234-123412341234}" type="slidenum">
              <a:rPr lang="en" sz="1300"/>
              <a:t>‹#›</a:t>
            </a:fld>
            <a:endParaRPr sz="13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deb1939ec_0_11:notes"/>
          <p:cNvSpPr/>
          <p:nvPr>
            <p:ph idx="2" type="sldImg"/>
          </p:nvPr>
        </p:nvSpPr>
        <p:spPr>
          <a:xfrm>
            <a:off x="465885" y="1143179"/>
            <a:ext cx="5927700" cy="308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g12deb1939ec_0_11:notes"/>
          <p:cNvSpPr txBox="1"/>
          <p:nvPr>
            <p:ph idx="1" type="body"/>
          </p:nvPr>
        </p:nvSpPr>
        <p:spPr>
          <a:xfrm>
            <a:off x="686567" y="4401096"/>
            <a:ext cx="5486400" cy="3599700"/>
          </a:xfrm>
          <a:prstGeom prst="rect">
            <a:avLst/>
          </a:prstGeom>
          <a:noFill/>
          <a:ln>
            <a:noFill/>
          </a:ln>
        </p:spPr>
        <p:txBody>
          <a:bodyPr anchorCtr="0" anchor="t" bIns="43025" lIns="86075" spcFirstLastPara="1" rIns="86075" wrap="square" tIns="43025">
            <a:noAutofit/>
          </a:bodyPr>
          <a:lstStyle/>
          <a:p>
            <a:pPr indent="0" lvl="0" marL="0" rtl="0" algn="l">
              <a:spcBef>
                <a:spcPts val="0"/>
              </a:spcBef>
              <a:spcAft>
                <a:spcPts val="0"/>
              </a:spcAft>
              <a:buNone/>
            </a:pPr>
            <a:r>
              <a:rPr lang="en"/>
              <a:t>Knowledge graph is a graph structured representation of the factual knowledge about real world facts.</a:t>
            </a:r>
            <a:endParaRPr/>
          </a:p>
          <a:p>
            <a:pPr indent="0" lvl="0" marL="0" rtl="0" algn="l">
              <a:spcBef>
                <a:spcPts val="0"/>
              </a:spcBef>
              <a:spcAft>
                <a:spcPts val="0"/>
              </a:spcAft>
              <a:buNone/>
            </a:pPr>
            <a:r>
              <a:rPr lang="en"/>
              <a:t>These facts are encoded in the form of subject relation object triples. </a:t>
            </a:r>
            <a:endParaRPr/>
          </a:p>
          <a:p>
            <a:pPr indent="0" lvl="0" marL="0" rtl="0" algn="l">
              <a:spcBef>
                <a:spcPts val="0"/>
              </a:spcBef>
              <a:spcAft>
                <a:spcPts val="0"/>
              </a:spcAft>
              <a:buNone/>
            </a:pPr>
            <a:r>
              <a:rPr b="1" lang="en">
                <a:solidFill>
                  <a:schemeClr val="dk1"/>
                </a:solidFill>
              </a:rPr>
              <a:t>For example, we can represent the fact that Karl lives in country_K as shown here. </a:t>
            </a:r>
            <a:endParaRPr b="1"/>
          </a:p>
        </p:txBody>
      </p:sp>
      <p:sp>
        <p:nvSpPr>
          <p:cNvPr id="176" name="Google Shape;176;g12deb1939ec_0_11:notes"/>
          <p:cNvSpPr txBox="1"/>
          <p:nvPr>
            <p:ph idx="12" type="sldNum"/>
          </p:nvPr>
        </p:nvSpPr>
        <p:spPr>
          <a:xfrm>
            <a:off x="3884930" y="8685889"/>
            <a:ext cx="2971500" cy="458100"/>
          </a:xfrm>
          <a:prstGeom prst="rect">
            <a:avLst/>
          </a:prstGeom>
          <a:noFill/>
          <a:ln>
            <a:noFill/>
          </a:ln>
        </p:spPr>
        <p:txBody>
          <a:bodyPr anchorCtr="0" anchor="b" bIns="43025" lIns="86075" spcFirstLastPara="1" rIns="86075" wrap="square" tIns="43025">
            <a:noAutofit/>
          </a:bodyPr>
          <a:lstStyle/>
          <a:p>
            <a:pPr indent="0" lvl="0" marL="0" rtl="0" algn="r">
              <a:spcBef>
                <a:spcPts val="0"/>
              </a:spcBef>
              <a:spcAft>
                <a:spcPts val="0"/>
              </a:spcAft>
              <a:buNone/>
            </a:pPr>
            <a:fld id="{00000000-1234-1234-1234-123412341234}" type="slidenum">
              <a:rPr lang="en" sz="1300"/>
              <a:t>‹#›</a:t>
            </a:fld>
            <a:endParaRPr sz="13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2deb1939ec_0_30:notes"/>
          <p:cNvSpPr/>
          <p:nvPr>
            <p:ph idx="2" type="sldImg"/>
          </p:nvPr>
        </p:nvSpPr>
        <p:spPr>
          <a:xfrm>
            <a:off x="465885" y="1143179"/>
            <a:ext cx="5927700" cy="308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g12deb1939ec_0_30:notes"/>
          <p:cNvSpPr txBox="1"/>
          <p:nvPr>
            <p:ph idx="1" type="body"/>
          </p:nvPr>
        </p:nvSpPr>
        <p:spPr>
          <a:xfrm>
            <a:off x="686567" y="4401096"/>
            <a:ext cx="5486400" cy="3599700"/>
          </a:xfrm>
          <a:prstGeom prst="rect">
            <a:avLst/>
          </a:prstGeom>
          <a:noFill/>
          <a:ln>
            <a:noFill/>
          </a:ln>
        </p:spPr>
        <p:txBody>
          <a:bodyPr anchorCtr="0" anchor="t" bIns="43025" lIns="86075" spcFirstLastPara="1" rIns="86075" wrap="square" tIns="43025">
            <a:noAutofit/>
          </a:bodyPr>
          <a:lstStyle/>
          <a:p>
            <a:pPr indent="0" lvl="0" marL="0" rtl="0" algn="l">
              <a:spcBef>
                <a:spcPts val="0"/>
              </a:spcBef>
              <a:spcAft>
                <a:spcPts val="0"/>
              </a:spcAft>
              <a:buNone/>
            </a:pPr>
            <a:r>
              <a:rPr lang="en">
                <a:solidFill>
                  <a:schemeClr val="dk1"/>
                </a:solidFill>
              </a:rPr>
              <a:t>Knowledge graph plays an important role in many real-world applications. However, Knowledge Graph cannot be fed directly to Machine Learning system</a:t>
            </a:r>
            <a:endParaRPr>
              <a:solidFill>
                <a:schemeClr val="dk1"/>
              </a:solidFill>
            </a:endParaRPr>
          </a:p>
          <a:p>
            <a:pPr indent="0" lvl="0" marL="0" rtl="0" algn="l">
              <a:spcBef>
                <a:spcPts val="0"/>
              </a:spcBef>
              <a:spcAft>
                <a:spcPts val="0"/>
              </a:spcAft>
              <a:buNone/>
            </a:pPr>
            <a:r>
              <a:rPr lang="en">
                <a:solidFill>
                  <a:schemeClr val="dk1"/>
                </a:solidFill>
              </a:rPr>
              <a:t>That’s why we need Knowledge graph embedding models to map entities and relations to continuous vector spaces.</a:t>
            </a:r>
            <a:endParaRPr>
              <a:solidFill>
                <a:schemeClr val="dk1"/>
              </a:solidFill>
            </a:endParaRPr>
          </a:p>
          <a:p>
            <a:pPr indent="0" lvl="0" marL="0" rtl="0" algn="l">
              <a:spcBef>
                <a:spcPts val="0"/>
              </a:spcBef>
              <a:spcAft>
                <a:spcPts val="0"/>
              </a:spcAft>
              <a:buNone/>
            </a:pPr>
            <a:r>
              <a:rPr lang="en">
                <a:solidFill>
                  <a:schemeClr val="dk1"/>
                </a:solidFill>
              </a:rPr>
              <a:t>The embedding are updated to make sure positive triples have higher scores than negative triples so we can use the embedding model infer missing facts.</a:t>
            </a:r>
            <a:endParaRPr b="1"/>
          </a:p>
        </p:txBody>
      </p:sp>
      <p:sp>
        <p:nvSpPr>
          <p:cNvPr id="196" name="Google Shape;196;g12deb1939ec_0_30:notes"/>
          <p:cNvSpPr txBox="1"/>
          <p:nvPr>
            <p:ph idx="12" type="sldNum"/>
          </p:nvPr>
        </p:nvSpPr>
        <p:spPr>
          <a:xfrm>
            <a:off x="3884930" y="8685889"/>
            <a:ext cx="2971500" cy="458100"/>
          </a:xfrm>
          <a:prstGeom prst="rect">
            <a:avLst/>
          </a:prstGeom>
          <a:noFill/>
          <a:ln>
            <a:noFill/>
          </a:ln>
        </p:spPr>
        <p:txBody>
          <a:bodyPr anchorCtr="0" anchor="b" bIns="43025" lIns="86075" spcFirstLastPara="1" rIns="86075" wrap="square" tIns="43025">
            <a:noAutofit/>
          </a:bodyPr>
          <a:lstStyle/>
          <a:p>
            <a:pPr indent="0" lvl="0" marL="0" rtl="0" algn="r">
              <a:spcBef>
                <a:spcPts val="0"/>
              </a:spcBef>
              <a:spcAft>
                <a:spcPts val="0"/>
              </a:spcAft>
              <a:buNone/>
            </a:pPr>
            <a:fld id="{00000000-1234-1234-1234-123412341234}" type="slidenum">
              <a:rPr lang="en" sz="1300"/>
              <a:t>‹#›</a:t>
            </a:fld>
            <a:endParaRPr sz="13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2deb1939ec_0_78:notes"/>
          <p:cNvSpPr/>
          <p:nvPr>
            <p:ph idx="2" type="sldImg"/>
          </p:nvPr>
        </p:nvSpPr>
        <p:spPr>
          <a:xfrm>
            <a:off x="465885" y="1143179"/>
            <a:ext cx="5927700" cy="308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g12deb1939ec_0_78:notes"/>
          <p:cNvSpPr txBox="1"/>
          <p:nvPr>
            <p:ph idx="1" type="body"/>
          </p:nvPr>
        </p:nvSpPr>
        <p:spPr>
          <a:xfrm>
            <a:off x="686567" y="4401096"/>
            <a:ext cx="5486400" cy="3599700"/>
          </a:xfrm>
          <a:prstGeom prst="rect">
            <a:avLst/>
          </a:prstGeom>
          <a:noFill/>
          <a:ln>
            <a:noFill/>
          </a:ln>
        </p:spPr>
        <p:txBody>
          <a:bodyPr anchorCtr="0" anchor="t" bIns="43025" lIns="86075" spcFirstLastPara="1" rIns="86075" wrap="square" tIns="43025">
            <a:noAutofit/>
          </a:bodyPr>
          <a:lstStyle/>
          <a:p>
            <a:pPr indent="0" lvl="0" marL="0" rtl="0" algn="l">
              <a:spcBef>
                <a:spcPts val="0"/>
              </a:spcBef>
              <a:spcAft>
                <a:spcPts val="0"/>
              </a:spcAft>
              <a:buNone/>
            </a:pPr>
            <a:r>
              <a:rPr lang="en"/>
              <a:t>many knowledge graphs are built upon </a:t>
            </a:r>
            <a:r>
              <a:rPr lang="en"/>
              <a:t>unreliable </a:t>
            </a:r>
            <a:r>
              <a:rPr lang="en"/>
              <a:t>data sources</a:t>
            </a:r>
            <a:endParaRPr/>
          </a:p>
          <a:p>
            <a:pPr indent="0" lvl="0" marL="0" rtl="0" algn="l">
              <a:spcBef>
                <a:spcPts val="0"/>
              </a:spcBef>
              <a:spcAft>
                <a:spcPts val="0"/>
              </a:spcAft>
              <a:buNone/>
            </a:pPr>
            <a:r>
              <a:rPr lang="en"/>
              <a:t>we need to investigate the robustness of knowledge graph embeddings by designing adversarial attacks.</a:t>
            </a:r>
            <a:endParaRPr/>
          </a:p>
          <a:p>
            <a:pPr indent="0" lvl="0" marL="0" rtl="0" algn="l">
              <a:spcBef>
                <a:spcPts val="0"/>
              </a:spcBef>
              <a:spcAft>
                <a:spcPts val="0"/>
              </a:spcAft>
              <a:buNone/>
            </a:pPr>
            <a:r>
              <a:rPr lang="en"/>
              <a:t>In this project, we mainly investigate adversarial additions, that is, we try to degrade the scores of the target triples by adding some incorrect facts.</a:t>
            </a:r>
            <a:endParaRPr/>
          </a:p>
          <a:p>
            <a:pPr indent="0" lvl="0" marL="0" rtl="0" algn="l">
              <a:spcBef>
                <a:spcPts val="0"/>
              </a:spcBef>
              <a:spcAft>
                <a:spcPts val="0"/>
              </a:spcAft>
              <a:buNone/>
            </a:pPr>
            <a:r>
              <a:t/>
            </a:r>
            <a:endParaRPr/>
          </a:p>
        </p:txBody>
      </p:sp>
      <p:sp>
        <p:nvSpPr>
          <p:cNvPr id="217" name="Google Shape;217;g12deb1939ec_0_78:notes"/>
          <p:cNvSpPr txBox="1"/>
          <p:nvPr>
            <p:ph idx="12" type="sldNum"/>
          </p:nvPr>
        </p:nvSpPr>
        <p:spPr>
          <a:xfrm>
            <a:off x="3884930" y="8685889"/>
            <a:ext cx="2971500" cy="458100"/>
          </a:xfrm>
          <a:prstGeom prst="rect">
            <a:avLst/>
          </a:prstGeom>
          <a:noFill/>
          <a:ln>
            <a:noFill/>
          </a:ln>
        </p:spPr>
        <p:txBody>
          <a:bodyPr anchorCtr="0" anchor="b" bIns="43025" lIns="86075" spcFirstLastPara="1" rIns="86075" wrap="square" tIns="43025">
            <a:noAutofit/>
          </a:bodyPr>
          <a:lstStyle/>
          <a:p>
            <a:pPr indent="0" lvl="0" marL="0" rtl="0" algn="r">
              <a:spcBef>
                <a:spcPts val="0"/>
              </a:spcBef>
              <a:spcAft>
                <a:spcPts val="0"/>
              </a:spcAft>
              <a:buNone/>
            </a:pPr>
            <a:fld id="{00000000-1234-1234-1234-123412341234}" type="slidenum">
              <a:rPr lang="en" sz="1300"/>
              <a:t>‹#›</a:t>
            </a:fld>
            <a:endParaRPr sz="13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2deb1939ec_0_106:notes"/>
          <p:cNvSpPr/>
          <p:nvPr>
            <p:ph idx="2" type="sldImg"/>
          </p:nvPr>
        </p:nvSpPr>
        <p:spPr>
          <a:xfrm>
            <a:off x="465885" y="1143179"/>
            <a:ext cx="5927700" cy="308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g12deb1939ec_0_106:notes"/>
          <p:cNvSpPr txBox="1"/>
          <p:nvPr>
            <p:ph idx="1" type="body"/>
          </p:nvPr>
        </p:nvSpPr>
        <p:spPr>
          <a:xfrm>
            <a:off x="686567" y="4401096"/>
            <a:ext cx="5486400" cy="3599700"/>
          </a:xfrm>
          <a:prstGeom prst="rect">
            <a:avLst/>
          </a:prstGeom>
          <a:noFill/>
          <a:ln>
            <a:noFill/>
          </a:ln>
        </p:spPr>
        <p:txBody>
          <a:bodyPr anchorCtr="0" anchor="t" bIns="43025" lIns="86075" spcFirstLastPara="1" rIns="86075" wrap="square" tIns="43025">
            <a:noAutofit/>
          </a:bodyPr>
          <a:lstStyle/>
          <a:p>
            <a:pPr indent="0" lvl="0" marL="0" rtl="0" algn="l">
              <a:spcBef>
                <a:spcPts val="0"/>
              </a:spcBef>
              <a:spcAft>
                <a:spcPts val="0"/>
              </a:spcAft>
              <a:buNone/>
            </a:pPr>
            <a:r>
              <a:rPr lang="en"/>
              <a:t>In the related work part, I will introduce state-of-art adversarial attack methods.</a:t>
            </a:r>
            <a:endParaRPr/>
          </a:p>
          <a:p>
            <a:pPr indent="0" lvl="0" marL="0" rtl="0" algn="l">
              <a:spcBef>
                <a:spcPts val="0"/>
              </a:spcBef>
              <a:spcAft>
                <a:spcPts val="0"/>
              </a:spcAft>
              <a:buNone/>
            </a:pPr>
            <a:r>
              <a:rPr lang="en"/>
              <a:t>Instance attribution method is the state-of-art adversarial attack on deleting and </a:t>
            </a:r>
            <a:r>
              <a:rPr lang="en"/>
              <a:t>this method can </a:t>
            </a:r>
            <a:r>
              <a:rPr lang="en"/>
              <a:t>also be used as an adversarial addition method.</a:t>
            </a:r>
            <a:endParaRPr/>
          </a:p>
          <a:p>
            <a:pPr indent="0" lvl="0" marL="0" rtl="0" algn="l">
              <a:spcBef>
                <a:spcPts val="0"/>
              </a:spcBef>
              <a:spcAft>
                <a:spcPts val="0"/>
              </a:spcAft>
              <a:buNone/>
            </a:pPr>
            <a:r>
              <a:rPr lang="en"/>
              <a:t>The main idea is that </a:t>
            </a:r>
            <a:r>
              <a:rPr lang="en"/>
              <a:t>First they </a:t>
            </a:r>
            <a:r>
              <a:rPr lang="en"/>
              <a:t>identify</a:t>
            </a:r>
            <a:r>
              <a:rPr lang="en"/>
              <a:t> the most influential triple </a:t>
            </a:r>
            <a:r>
              <a:rPr lang="en"/>
              <a:t>In the training data. </a:t>
            </a:r>
            <a:endParaRPr/>
          </a:p>
          <a:p>
            <a:pPr indent="457200" lvl="0" marL="0" rtl="0" algn="l">
              <a:spcBef>
                <a:spcPts val="0"/>
              </a:spcBef>
              <a:spcAft>
                <a:spcPts val="0"/>
              </a:spcAft>
              <a:buNone/>
            </a:pPr>
            <a:r>
              <a:rPr lang="en"/>
              <a:t>They</a:t>
            </a:r>
            <a:r>
              <a:rPr lang="en"/>
              <a:t> using similarity between triple features. The feature function for TransE is just h+r-t.</a:t>
            </a:r>
            <a:endParaRPr/>
          </a:p>
          <a:p>
            <a:pPr indent="0" lvl="0" marL="0" rtl="0" algn="l">
              <a:spcBef>
                <a:spcPts val="0"/>
              </a:spcBef>
              <a:spcAft>
                <a:spcPts val="0"/>
              </a:spcAft>
              <a:buNone/>
            </a:pPr>
            <a:r>
              <a:rPr lang="en"/>
              <a:t>Then they add the entity with the least cos similarity. For example, if we find (karl deposits in Acc) is the most influential triple in the training set, While Acc_clean is the entity which has least cos similarity with Acc among </a:t>
            </a:r>
            <a:r>
              <a:rPr lang="en"/>
              <a:t>all entities</a:t>
            </a:r>
            <a:r>
              <a:rPr lang="en"/>
              <a:t>, we can just add (Karl deposits in Acc_clean)</a:t>
            </a:r>
            <a:endParaRPr/>
          </a:p>
          <a:p>
            <a:pPr indent="0" lvl="0" marL="0" rtl="0" algn="l">
              <a:spcBef>
                <a:spcPts val="0"/>
              </a:spcBef>
              <a:spcAft>
                <a:spcPts val="0"/>
              </a:spcAft>
              <a:buNone/>
            </a:pPr>
            <a:r>
              <a:t/>
            </a:r>
            <a:endParaRPr/>
          </a:p>
        </p:txBody>
      </p:sp>
      <p:sp>
        <p:nvSpPr>
          <p:cNvPr id="233" name="Google Shape;233;g12deb1939ec_0_106:notes"/>
          <p:cNvSpPr txBox="1"/>
          <p:nvPr>
            <p:ph idx="12" type="sldNum"/>
          </p:nvPr>
        </p:nvSpPr>
        <p:spPr>
          <a:xfrm>
            <a:off x="3884930" y="8685889"/>
            <a:ext cx="2971500" cy="458100"/>
          </a:xfrm>
          <a:prstGeom prst="rect">
            <a:avLst/>
          </a:prstGeom>
          <a:noFill/>
          <a:ln>
            <a:noFill/>
          </a:ln>
        </p:spPr>
        <p:txBody>
          <a:bodyPr anchorCtr="0" anchor="b" bIns="43025" lIns="86075" spcFirstLastPara="1" rIns="86075" wrap="square" tIns="43025">
            <a:noAutofit/>
          </a:bodyPr>
          <a:lstStyle/>
          <a:p>
            <a:pPr indent="0" lvl="0" marL="0" rtl="0" algn="r">
              <a:spcBef>
                <a:spcPts val="0"/>
              </a:spcBef>
              <a:spcAft>
                <a:spcPts val="0"/>
              </a:spcAft>
              <a:buNone/>
            </a:pPr>
            <a:fld id="{00000000-1234-1234-1234-123412341234}" type="slidenum">
              <a:rPr lang="en" sz="1300"/>
              <a:t>‹#›</a:t>
            </a:fld>
            <a:endParaRPr sz="13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2cfebe9851_0_7:notes"/>
          <p:cNvSpPr/>
          <p:nvPr>
            <p:ph idx="2" type="sldImg"/>
          </p:nvPr>
        </p:nvSpPr>
        <p:spPr>
          <a:xfrm>
            <a:off x="465885" y="1143179"/>
            <a:ext cx="5927700" cy="308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g12cfebe9851_0_7:notes"/>
          <p:cNvSpPr txBox="1"/>
          <p:nvPr>
            <p:ph idx="1" type="body"/>
          </p:nvPr>
        </p:nvSpPr>
        <p:spPr>
          <a:xfrm>
            <a:off x="686567" y="4401096"/>
            <a:ext cx="5486400" cy="3599700"/>
          </a:xfrm>
          <a:prstGeom prst="rect">
            <a:avLst/>
          </a:prstGeom>
          <a:noFill/>
          <a:ln>
            <a:noFill/>
          </a:ln>
        </p:spPr>
        <p:txBody>
          <a:bodyPr anchorCtr="0" anchor="t" bIns="43025" lIns="86075" spcFirstLastPara="1" rIns="86075" wrap="square" tIns="43025">
            <a:noAutofit/>
          </a:bodyPr>
          <a:lstStyle/>
          <a:p>
            <a:pPr indent="0" lvl="0" marL="0" rtl="0" algn="l">
              <a:spcBef>
                <a:spcPts val="0"/>
              </a:spcBef>
              <a:spcAft>
                <a:spcPts val="0"/>
              </a:spcAft>
              <a:buNone/>
            </a:pPr>
            <a:r>
              <a:rPr lang="en"/>
              <a:t>Another attack method is named direct attack, which is not a good name.</a:t>
            </a:r>
            <a:endParaRPr/>
          </a:p>
          <a:p>
            <a:pPr indent="0" lvl="0" marL="0" rtl="0" algn="l">
              <a:spcBef>
                <a:spcPts val="0"/>
              </a:spcBef>
              <a:spcAft>
                <a:spcPts val="0"/>
              </a:spcAft>
              <a:buClr>
                <a:schemeClr val="dk1"/>
              </a:buClr>
              <a:buSzPts val="1100"/>
              <a:buFont typeface="Arial"/>
              <a:buNone/>
            </a:pPr>
            <a:r>
              <a:rPr lang="en"/>
              <a:t>They try</a:t>
            </a:r>
            <a:r>
              <a:rPr lang="en"/>
              <a:t> to minimize the score of target triple by shifting entity embedding.</a:t>
            </a:r>
            <a:endParaRPr/>
          </a:p>
          <a:p>
            <a:pPr indent="0" lvl="0" marL="0" rtl="0" algn="l">
              <a:spcBef>
                <a:spcPts val="0"/>
              </a:spcBef>
              <a:spcAft>
                <a:spcPts val="0"/>
              </a:spcAft>
              <a:buClr>
                <a:schemeClr val="dk1"/>
              </a:buClr>
              <a:buSzPts val="1100"/>
              <a:buFont typeface="Arial"/>
              <a:buNone/>
            </a:pPr>
            <a:r>
              <a:rPr lang="en"/>
              <a:t>To minimize the score of target triples, we can find the </a:t>
            </a:r>
            <a:r>
              <a:rPr lang="en"/>
              <a:t>optimal shift direction of head</a:t>
            </a:r>
            <a:endParaRPr/>
          </a:p>
          <a:p>
            <a:pPr indent="457200" lvl="0" marL="0" rtl="0" algn="l">
              <a:spcBef>
                <a:spcPts val="0"/>
              </a:spcBef>
              <a:spcAft>
                <a:spcPts val="0"/>
              </a:spcAft>
              <a:buClr>
                <a:schemeClr val="dk1"/>
              </a:buClr>
              <a:buSzPts val="1100"/>
              <a:buFont typeface="Arial"/>
              <a:buNone/>
            </a:pPr>
            <a:r>
              <a:rPr lang="en"/>
              <a:t>s</a:t>
            </a:r>
            <a:r>
              <a:rPr lang="en"/>
              <a:t>ample some candidate triples with the same head</a:t>
            </a:r>
            <a:endParaRPr/>
          </a:p>
          <a:p>
            <a:pPr indent="457200" lvl="0" marL="0" rtl="0" algn="l">
              <a:spcBef>
                <a:spcPts val="0"/>
              </a:spcBef>
              <a:spcAft>
                <a:spcPts val="0"/>
              </a:spcAft>
              <a:buClr>
                <a:schemeClr val="dk1"/>
              </a:buClr>
              <a:buSzPts val="1100"/>
              <a:buFont typeface="Arial"/>
              <a:buNone/>
            </a:pPr>
            <a:r>
              <a:rPr lang="en"/>
              <a:t>pick one using this attack function.</a:t>
            </a:r>
            <a:endParaRPr/>
          </a:p>
          <a:p>
            <a:pPr indent="0" lvl="0" marL="0" rtl="0" algn="l">
              <a:spcBef>
                <a:spcPts val="0"/>
              </a:spcBef>
              <a:spcAft>
                <a:spcPts val="0"/>
              </a:spcAft>
              <a:buClr>
                <a:schemeClr val="dk1"/>
              </a:buClr>
              <a:buSzPts val="1100"/>
              <a:buFont typeface="Arial"/>
              <a:buNone/>
            </a:pPr>
            <a:r>
              <a:rPr lang="en"/>
              <a:t>All previous works generate one noise triple for each target triple for fair comparison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However, their paper doesn’t explain these two questions:</a:t>
            </a:r>
            <a:endParaRPr/>
          </a:p>
          <a:p>
            <a:pPr indent="0" lvl="0" marL="0" rtl="0" algn="l">
              <a:spcBef>
                <a:spcPts val="0"/>
              </a:spcBef>
              <a:spcAft>
                <a:spcPts val="0"/>
              </a:spcAft>
              <a:buClr>
                <a:schemeClr val="dk1"/>
              </a:buClr>
              <a:buSzPts val="1100"/>
              <a:buFont typeface="Arial"/>
              <a:buNone/>
            </a:pPr>
            <a:r>
              <a:rPr lang="en"/>
              <a:t>Why using this attacking function</a:t>
            </a:r>
            <a:endParaRPr/>
          </a:p>
          <a:p>
            <a:pPr indent="0" lvl="0" marL="0" rtl="0" algn="l">
              <a:spcBef>
                <a:spcPts val="0"/>
              </a:spcBef>
              <a:spcAft>
                <a:spcPts val="0"/>
              </a:spcAft>
              <a:buClr>
                <a:schemeClr val="dk1"/>
              </a:buClr>
              <a:buSzPts val="1100"/>
              <a:buFont typeface="Arial"/>
              <a:buNone/>
            </a:pPr>
            <a:r>
              <a:rPr lang="en">
                <a:solidFill>
                  <a:schemeClr val="dk1"/>
                </a:solidFill>
              </a:rPr>
              <a:t>Why just attack entity?</a:t>
            </a:r>
            <a:endParaRPr/>
          </a:p>
          <a:p>
            <a:pPr indent="0" lvl="0" marL="0" rtl="0" algn="l">
              <a:spcBef>
                <a:spcPts val="0"/>
              </a:spcBef>
              <a:spcAft>
                <a:spcPts val="0"/>
              </a:spcAft>
              <a:buNone/>
            </a:pPr>
            <a:r>
              <a:t/>
            </a:r>
            <a:endParaRPr/>
          </a:p>
        </p:txBody>
      </p:sp>
      <p:sp>
        <p:nvSpPr>
          <p:cNvPr id="251" name="Google Shape;251;g12cfebe9851_0_7:notes"/>
          <p:cNvSpPr txBox="1"/>
          <p:nvPr>
            <p:ph idx="12" type="sldNum"/>
          </p:nvPr>
        </p:nvSpPr>
        <p:spPr>
          <a:xfrm>
            <a:off x="3884930" y="8685889"/>
            <a:ext cx="2971500" cy="458100"/>
          </a:xfrm>
          <a:prstGeom prst="rect">
            <a:avLst/>
          </a:prstGeom>
          <a:noFill/>
          <a:ln>
            <a:noFill/>
          </a:ln>
        </p:spPr>
        <p:txBody>
          <a:bodyPr anchorCtr="0" anchor="b" bIns="43025" lIns="86075" spcFirstLastPara="1" rIns="86075" wrap="square" tIns="43025">
            <a:noAutofit/>
          </a:bodyPr>
          <a:lstStyle/>
          <a:p>
            <a:pPr indent="0" lvl="0" marL="0" rtl="0" algn="r">
              <a:spcBef>
                <a:spcPts val="0"/>
              </a:spcBef>
              <a:spcAft>
                <a:spcPts val="0"/>
              </a:spcAft>
              <a:buNone/>
            </a:pPr>
            <a:fld id="{00000000-1234-1234-1234-123412341234}" type="slidenum">
              <a:rPr lang="en" sz="1300"/>
              <a:t>‹#›</a:t>
            </a:fld>
            <a:endParaRPr sz="13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2cfebe9851_1_1:notes"/>
          <p:cNvSpPr/>
          <p:nvPr>
            <p:ph idx="2" type="sldImg"/>
          </p:nvPr>
        </p:nvSpPr>
        <p:spPr>
          <a:xfrm>
            <a:off x="465885" y="1143179"/>
            <a:ext cx="5927700" cy="3086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g12cfebe9851_1_1:notes"/>
          <p:cNvSpPr txBox="1"/>
          <p:nvPr>
            <p:ph idx="1" type="body"/>
          </p:nvPr>
        </p:nvSpPr>
        <p:spPr>
          <a:xfrm>
            <a:off x="686567" y="4401096"/>
            <a:ext cx="5486400" cy="3599700"/>
          </a:xfrm>
          <a:prstGeom prst="rect">
            <a:avLst/>
          </a:prstGeom>
          <a:noFill/>
          <a:ln>
            <a:noFill/>
          </a:ln>
        </p:spPr>
        <p:txBody>
          <a:bodyPr anchorCtr="0" anchor="t" bIns="43025" lIns="86075" spcFirstLastPara="1" rIns="86075" wrap="square" tIns="43025">
            <a:noAutofit/>
          </a:bodyPr>
          <a:lstStyle/>
          <a:p>
            <a:pPr indent="0" lvl="0" marL="0" rtl="0" algn="l">
              <a:spcBef>
                <a:spcPts val="0"/>
              </a:spcBef>
              <a:spcAft>
                <a:spcPts val="0"/>
              </a:spcAft>
              <a:buNone/>
            </a:pPr>
            <a:r>
              <a:rPr lang="en"/>
              <a:t>To answer these questions, I propose the math explanation for “direct attack”:</a:t>
            </a:r>
            <a:endParaRPr/>
          </a:p>
          <a:p>
            <a:pPr indent="0" lvl="0" marL="0" rtl="0" algn="l">
              <a:spcBef>
                <a:spcPts val="0"/>
              </a:spcBef>
              <a:spcAft>
                <a:spcPts val="0"/>
              </a:spcAft>
              <a:buNone/>
            </a:pPr>
            <a:r>
              <a:rPr lang="en"/>
              <a:t>Using </a:t>
            </a:r>
            <a:r>
              <a:rPr lang="en"/>
              <a:t>taylor</a:t>
            </a:r>
            <a:r>
              <a:rPr lang="en"/>
              <a:t> series, if we set the \lambda_2 and \lambda_3 to 1, the attacker function is the approximation of the dot product of ex</a:t>
            </a:r>
            <a:r>
              <a:rPr lang="en"/>
              <a:t>pected vector and the gradient of score function. </a:t>
            </a:r>
            <a:endParaRPr/>
          </a:p>
          <a:p>
            <a:pPr indent="0" lvl="0" marL="0" rtl="0" algn="l">
              <a:spcBef>
                <a:spcPts val="0"/>
              </a:spcBef>
              <a:spcAft>
                <a:spcPts val="0"/>
              </a:spcAft>
              <a:buNone/>
            </a:pPr>
            <a:r>
              <a:rPr lang="en"/>
              <a:t>Now if we optimize the score function of this candidate triple, head embedding will move towards gradient</a:t>
            </a:r>
            <a:endParaRPr/>
          </a:p>
          <a:p>
            <a:pPr indent="0" lvl="0" marL="0" rtl="0" algn="l">
              <a:spcBef>
                <a:spcPts val="0"/>
              </a:spcBef>
              <a:spcAft>
                <a:spcPts val="0"/>
              </a:spcAft>
              <a:buNone/>
            </a:pPr>
            <a:r>
              <a:rPr lang="en"/>
              <a:t>If we maximize this, we can make sure that if we optimize the score function, head embedding will move towards the expected direction.</a:t>
            </a:r>
            <a:endParaRPr/>
          </a:p>
          <a:p>
            <a:pPr indent="0" lvl="0" marL="0" rtl="0" algn="l">
              <a:spcBef>
                <a:spcPts val="0"/>
              </a:spcBef>
              <a:spcAft>
                <a:spcPts val="0"/>
              </a:spcAft>
              <a:buNone/>
            </a:pPr>
            <a:r>
              <a:rPr lang="en"/>
              <a:t>With this mathematics explanation, we can further optimize it by using central difference since it is a better approximation of forward difference.</a:t>
            </a:r>
            <a:endParaRPr/>
          </a:p>
        </p:txBody>
      </p:sp>
      <p:sp>
        <p:nvSpPr>
          <p:cNvPr id="271" name="Google Shape;271;g12cfebe9851_1_1:notes"/>
          <p:cNvSpPr txBox="1"/>
          <p:nvPr>
            <p:ph idx="12" type="sldNum"/>
          </p:nvPr>
        </p:nvSpPr>
        <p:spPr>
          <a:xfrm>
            <a:off x="3884930" y="8685889"/>
            <a:ext cx="2971500" cy="458100"/>
          </a:xfrm>
          <a:prstGeom prst="rect">
            <a:avLst/>
          </a:prstGeom>
          <a:noFill/>
          <a:ln>
            <a:noFill/>
          </a:ln>
        </p:spPr>
        <p:txBody>
          <a:bodyPr anchorCtr="0" anchor="b" bIns="43025" lIns="86075" spcFirstLastPara="1" rIns="86075" wrap="square" tIns="43025">
            <a:noAutofit/>
          </a:bodyPr>
          <a:lstStyle/>
          <a:p>
            <a:pPr indent="0" lvl="0" marL="0" rtl="0" algn="r">
              <a:spcBef>
                <a:spcPts val="0"/>
              </a:spcBef>
              <a:spcAft>
                <a:spcPts val="0"/>
              </a:spcAft>
              <a:buNone/>
            </a:pPr>
            <a:fld id="{00000000-1234-1234-1234-123412341234}" type="slidenum">
              <a:rPr lang="en" sz="1300"/>
              <a:t>‹#›</a:t>
            </a:fld>
            <a:endParaRPr sz="13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8" name="Google Shape;58;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9" name="Google Shape;59;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60" name="Shape 60"/>
        <p:cNvGrpSpPr/>
        <p:nvPr/>
      </p:nvGrpSpPr>
      <p:grpSpPr>
        <a:xfrm>
          <a:off x="0" y="0"/>
          <a:ext cx="0" cy="0"/>
          <a:chOff x="0" y="0"/>
          <a:chExt cx="0" cy="0"/>
        </a:xfrm>
      </p:grpSpPr>
      <p:sp>
        <p:nvSpPr>
          <p:cNvPr id="61" name="Google Shape;61;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2" name="Google Shape;62;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3" name="Google Shape;63;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4" name="Google Shape;64;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5" name="Google Shape;65;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66" name="Shape 66"/>
        <p:cNvGrpSpPr/>
        <p:nvPr/>
      </p:nvGrpSpPr>
      <p:grpSpPr>
        <a:xfrm>
          <a:off x="0" y="0"/>
          <a:ext cx="0" cy="0"/>
          <a:chOff x="0" y="0"/>
          <a:chExt cx="0" cy="0"/>
        </a:xfrm>
      </p:grpSpPr>
      <p:sp>
        <p:nvSpPr>
          <p:cNvPr id="67" name="Google Shape;67;p16"/>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8" name="Google Shape;68;p16"/>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69" name="Google Shape;69;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1" name="Google Shape;71;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过度页1">
  <p:cSld name="过度页1">
    <p:spTree>
      <p:nvGrpSpPr>
        <p:cNvPr id="72" name="Shape 72"/>
        <p:cNvGrpSpPr/>
        <p:nvPr/>
      </p:nvGrpSpPr>
      <p:grpSpPr>
        <a:xfrm>
          <a:off x="0" y="0"/>
          <a:ext cx="0" cy="0"/>
          <a:chOff x="0" y="0"/>
          <a:chExt cx="0" cy="0"/>
        </a:xfrm>
      </p:grpSpPr>
      <p:sp>
        <p:nvSpPr>
          <p:cNvPr id="73" name="Google Shape;73;p17"/>
          <p:cNvSpPr/>
          <p:nvPr>
            <p:ph idx="2" type="pic"/>
          </p:nvPr>
        </p:nvSpPr>
        <p:spPr>
          <a:xfrm>
            <a:off x="0" y="1491344"/>
            <a:ext cx="9144000" cy="1992085"/>
          </a:xfrm>
          <a:prstGeom prst="rect">
            <a:avLst/>
          </a:prstGeom>
          <a:noFill/>
          <a:ln>
            <a:noFill/>
          </a:ln>
        </p:spPr>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74" name="Shape 74"/>
        <p:cNvGrpSpPr/>
        <p:nvPr/>
      </p:nvGrpSpPr>
      <p:grpSpPr>
        <a:xfrm>
          <a:off x="0" y="0"/>
          <a:ext cx="0" cy="0"/>
          <a:chOff x="0" y="0"/>
          <a:chExt cx="0" cy="0"/>
        </a:xfrm>
      </p:grpSpPr>
      <p:sp>
        <p:nvSpPr>
          <p:cNvPr id="75" name="Google Shape;75;p18"/>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8"/>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7" name="Google Shape;7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8" name="Google Shape;7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80" name="Shape 80"/>
        <p:cNvGrpSpPr/>
        <p:nvPr/>
      </p:nvGrpSpPr>
      <p:grpSpPr>
        <a:xfrm>
          <a:off x="0" y="0"/>
          <a:ext cx="0" cy="0"/>
          <a:chOff x="0" y="0"/>
          <a:chExt cx="0" cy="0"/>
        </a:xfrm>
      </p:grpSpPr>
      <p:sp>
        <p:nvSpPr>
          <p:cNvPr id="81" name="Google Shape;8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2" name="Google Shape;82;p19"/>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3" name="Google Shape;83;p19"/>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4" name="Google Shape;84;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6" name="Google Shape;86;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87" name="Shape 87"/>
        <p:cNvGrpSpPr/>
        <p:nvPr/>
      </p:nvGrpSpPr>
      <p:grpSpPr>
        <a:xfrm>
          <a:off x="0" y="0"/>
          <a:ext cx="0" cy="0"/>
          <a:chOff x="0" y="0"/>
          <a:chExt cx="0" cy="0"/>
        </a:xfrm>
      </p:grpSpPr>
      <p:sp>
        <p:nvSpPr>
          <p:cNvPr id="88" name="Google Shape;88;p20"/>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9" name="Google Shape;89;p20"/>
          <p:cNvSpPr txBox="1"/>
          <p:nvPr>
            <p:ph idx="1" type="body"/>
          </p:nvPr>
        </p:nvSpPr>
        <p:spPr>
          <a:xfrm>
            <a:off x="890081" y="1333829"/>
            <a:ext cx="3655181" cy="617934"/>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2100"/>
              <a:buNone/>
              <a:defRPr sz="2100"/>
            </a:lvl1pPr>
            <a:lvl2pPr indent="-228600" lvl="1" marL="914400" algn="l">
              <a:lnSpc>
                <a:spcPct val="90000"/>
              </a:lnSpc>
              <a:spcBef>
                <a:spcPts val="400"/>
              </a:spcBef>
              <a:spcAft>
                <a:spcPts val="0"/>
              </a:spcAft>
              <a:buClr>
                <a:schemeClr val="dk1"/>
              </a:buClr>
              <a:buSzPts val="1800"/>
              <a:buNone/>
              <a:defRPr sz="1800"/>
            </a:lvl2pPr>
            <a:lvl3pPr indent="-228600" lvl="2" marL="1371600" algn="l">
              <a:lnSpc>
                <a:spcPct val="90000"/>
              </a:lnSpc>
              <a:spcBef>
                <a:spcPts val="400"/>
              </a:spcBef>
              <a:spcAft>
                <a:spcPts val="0"/>
              </a:spcAft>
              <a:buClr>
                <a:schemeClr val="dk1"/>
              </a:buClr>
              <a:buSzPts val="1500"/>
              <a:buNone/>
              <a:defRPr sz="1500"/>
            </a:lvl3pPr>
            <a:lvl4pPr indent="-228600" lvl="3" marL="1828800" algn="l">
              <a:lnSpc>
                <a:spcPct val="90000"/>
              </a:lnSpc>
              <a:spcBef>
                <a:spcPts val="400"/>
              </a:spcBef>
              <a:spcAft>
                <a:spcPts val="0"/>
              </a:spcAft>
              <a:buClr>
                <a:schemeClr val="dk1"/>
              </a:buClr>
              <a:buSzPts val="1400"/>
              <a:buNone/>
              <a:defRPr sz="1400"/>
            </a:lvl4pPr>
            <a:lvl5pPr indent="-228600" lvl="4" marL="2286000" algn="l">
              <a:lnSpc>
                <a:spcPct val="90000"/>
              </a:lnSpc>
              <a:spcBef>
                <a:spcPts val="400"/>
              </a:spcBef>
              <a:spcAft>
                <a:spcPts val="0"/>
              </a:spcAft>
              <a:buClr>
                <a:schemeClr val="dk1"/>
              </a:buClr>
              <a:buSzPts val="1400"/>
              <a:buNone/>
              <a:defRPr sz="1400"/>
            </a:lvl5pPr>
            <a:lvl6pPr indent="-228600" lvl="5" marL="2743200" algn="l">
              <a:lnSpc>
                <a:spcPct val="90000"/>
              </a:lnSpc>
              <a:spcBef>
                <a:spcPts val="400"/>
              </a:spcBef>
              <a:spcAft>
                <a:spcPts val="0"/>
              </a:spcAft>
              <a:buClr>
                <a:schemeClr val="dk1"/>
              </a:buClr>
              <a:buSzPts val="1400"/>
              <a:buNone/>
              <a:defRPr sz="1400"/>
            </a:lvl6pPr>
            <a:lvl7pPr indent="-228600" lvl="6" marL="3200400" algn="l">
              <a:lnSpc>
                <a:spcPct val="90000"/>
              </a:lnSpc>
              <a:spcBef>
                <a:spcPts val="400"/>
              </a:spcBef>
              <a:spcAft>
                <a:spcPts val="0"/>
              </a:spcAft>
              <a:buClr>
                <a:schemeClr val="dk1"/>
              </a:buClr>
              <a:buSzPts val="1400"/>
              <a:buNone/>
              <a:defRPr sz="1400"/>
            </a:lvl7pPr>
            <a:lvl8pPr indent="-228600" lvl="7" marL="3657600" algn="l">
              <a:lnSpc>
                <a:spcPct val="90000"/>
              </a:lnSpc>
              <a:spcBef>
                <a:spcPts val="400"/>
              </a:spcBef>
              <a:spcAft>
                <a:spcPts val="0"/>
              </a:spcAft>
              <a:buClr>
                <a:schemeClr val="dk1"/>
              </a:buClr>
              <a:buSzPts val="1400"/>
              <a:buNone/>
              <a:defRPr sz="1400"/>
            </a:lvl8pPr>
            <a:lvl9pPr indent="-228600" lvl="8" marL="4114800" algn="l">
              <a:lnSpc>
                <a:spcPct val="90000"/>
              </a:lnSpc>
              <a:spcBef>
                <a:spcPts val="400"/>
              </a:spcBef>
              <a:spcAft>
                <a:spcPts val="0"/>
              </a:spcAft>
              <a:buClr>
                <a:schemeClr val="dk1"/>
              </a:buClr>
              <a:buSzPts val="1400"/>
              <a:buNone/>
              <a:defRPr sz="1400"/>
            </a:lvl9pPr>
          </a:lstStyle>
          <a:p/>
        </p:txBody>
      </p:sp>
      <p:sp>
        <p:nvSpPr>
          <p:cNvPr id="90" name="Google Shape;90;p20"/>
          <p:cNvSpPr txBox="1"/>
          <p:nvPr>
            <p:ph idx="2" type="body"/>
          </p:nvPr>
        </p:nvSpPr>
        <p:spPr>
          <a:xfrm>
            <a:off x="890081" y="1999034"/>
            <a:ext cx="3655181" cy="2643213"/>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1" name="Google Shape;91;p20"/>
          <p:cNvSpPr txBox="1"/>
          <p:nvPr>
            <p:ph idx="3" type="body"/>
          </p:nvPr>
        </p:nvSpPr>
        <p:spPr>
          <a:xfrm>
            <a:off x="4692703" y="1333829"/>
            <a:ext cx="3673182" cy="617934"/>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2100"/>
              <a:buNone/>
              <a:defRPr sz="2100"/>
            </a:lvl1pPr>
            <a:lvl2pPr indent="-228600" lvl="1" marL="914400" algn="l">
              <a:lnSpc>
                <a:spcPct val="90000"/>
              </a:lnSpc>
              <a:spcBef>
                <a:spcPts val="400"/>
              </a:spcBef>
              <a:spcAft>
                <a:spcPts val="0"/>
              </a:spcAft>
              <a:buClr>
                <a:schemeClr val="dk1"/>
              </a:buClr>
              <a:buSzPts val="1800"/>
              <a:buNone/>
              <a:defRPr sz="1800"/>
            </a:lvl2pPr>
            <a:lvl3pPr indent="-228600" lvl="2" marL="1371600" algn="l">
              <a:lnSpc>
                <a:spcPct val="90000"/>
              </a:lnSpc>
              <a:spcBef>
                <a:spcPts val="400"/>
              </a:spcBef>
              <a:spcAft>
                <a:spcPts val="0"/>
              </a:spcAft>
              <a:buClr>
                <a:schemeClr val="dk1"/>
              </a:buClr>
              <a:buSzPts val="1500"/>
              <a:buNone/>
              <a:defRPr sz="1500"/>
            </a:lvl3pPr>
            <a:lvl4pPr indent="-228600" lvl="3" marL="1828800" algn="l">
              <a:lnSpc>
                <a:spcPct val="90000"/>
              </a:lnSpc>
              <a:spcBef>
                <a:spcPts val="400"/>
              </a:spcBef>
              <a:spcAft>
                <a:spcPts val="0"/>
              </a:spcAft>
              <a:buClr>
                <a:schemeClr val="dk1"/>
              </a:buClr>
              <a:buSzPts val="1400"/>
              <a:buNone/>
              <a:defRPr sz="1400"/>
            </a:lvl4pPr>
            <a:lvl5pPr indent="-228600" lvl="4" marL="2286000" algn="l">
              <a:lnSpc>
                <a:spcPct val="90000"/>
              </a:lnSpc>
              <a:spcBef>
                <a:spcPts val="400"/>
              </a:spcBef>
              <a:spcAft>
                <a:spcPts val="0"/>
              </a:spcAft>
              <a:buClr>
                <a:schemeClr val="dk1"/>
              </a:buClr>
              <a:buSzPts val="1400"/>
              <a:buNone/>
              <a:defRPr sz="1400"/>
            </a:lvl5pPr>
            <a:lvl6pPr indent="-228600" lvl="5" marL="2743200" algn="l">
              <a:lnSpc>
                <a:spcPct val="90000"/>
              </a:lnSpc>
              <a:spcBef>
                <a:spcPts val="400"/>
              </a:spcBef>
              <a:spcAft>
                <a:spcPts val="0"/>
              </a:spcAft>
              <a:buClr>
                <a:schemeClr val="dk1"/>
              </a:buClr>
              <a:buSzPts val="1400"/>
              <a:buNone/>
              <a:defRPr sz="1400"/>
            </a:lvl6pPr>
            <a:lvl7pPr indent="-228600" lvl="6" marL="3200400" algn="l">
              <a:lnSpc>
                <a:spcPct val="90000"/>
              </a:lnSpc>
              <a:spcBef>
                <a:spcPts val="400"/>
              </a:spcBef>
              <a:spcAft>
                <a:spcPts val="0"/>
              </a:spcAft>
              <a:buClr>
                <a:schemeClr val="dk1"/>
              </a:buClr>
              <a:buSzPts val="1400"/>
              <a:buNone/>
              <a:defRPr sz="1400"/>
            </a:lvl7pPr>
            <a:lvl8pPr indent="-228600" lvl="7" marL="3657600" algn="l">
              <a:lnSpc>
                <a:spcPct val="90000"/>
              </a:lnSpc>
              <a:spcBef>
                <a:spcPts val="400"/>
              </a:spcBef>
              <a:spcAft>
                <a:spcPts val="0"/>
              </a:spcAft>
              <a:buClr>
                <a:schemeClr val="dk1"/>
              </a:buClr>
              <a:buSzPts val="1400"/>
              <a:buNone/>
              <a:defRPr sz="1400"/>
            </a:lvl8pPr>
            <a:lvl9pPr indent="-228600" lvl="8" marL="4114800" algn="l">
              <a:lnSpc>
                <a:spcPct val="90000"/>
              </a:lnSpc>
              <a:spcBef>
                <a:spcPts val="400"/>
              </a:spcBef>
              <a:spcAft>
                <a:spcPts val="0"/>
              </a:spcAft>
              <a:buClr>
                <a:schemeClr val="dk1"/>
              </a:buClr>
              <a:buSzPts val="1400"/>
              <a:buNone/>
              <a:defRPr sz="1400"/>
            </a:lvl9pPr>
          </a:lstStyle>
          <a:p/>
        </p:txBody>
      </p:sp>
      <p:sp>
        <p:nvSpPr>
          <p:cNvPr id="92" name="Google Shape;92;p20"/>
          <p:cNvSpPr txBox="1"/>
          <p:nvPr>
            <p:ph idx="4" type="body"/>
          </p:nvPr>
        </p:nvSpPr>
        <p:spPr>
          <a:xfrm>
            <a:off x="4692703" y="1999034"/>
            <a:ext cx="3673182" cy="2643213"/>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3" name="Google Shape;93;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5" name="Google Shape;95;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96" name="Shape 96"/>
        <p:cNvGrpSpPr/>
        <p:nvPr/>
      </p:nvGrpSpPr>
      <p:grpSpPr>
        <a:xfrm>
          <a:off x="0" y="0"/>
          <a:ext cx="0" cy="0"/>
          <a:chOff x="0" y="0"/>
          <a:chExt cx="0" cy="0"/>
        </a:xfrm>
      </p:grpSpPr>
      <p:sp>
        <p:nvSpPr>
          <p:cNvPr id="97" name="Google Shape;97;p2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8" name="Google Shape;98;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9" name="Google Shape;99;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0" name="Google Shape;100;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type="picTx">
  <p:cSld name="PICTURE_WITH_CAPTION_TEXT">
    <p:spTree>
      <p:nvGrpSpPr>
        <p:cNvPr id="101" name="Shape 101"/>
        <p:cNvGrpSpPr/>
        <p:nvPr/>
      </p:nvGrpSpPr>
      <p:grpSpPr>
        <a:xfrm>
          <a:off x="0" y="0"/>
          <a:ext cx="0" cy="0"/>
          <a:chOff x="0" y="0"/>
          <a:chExt cx="0" cy="0"/>
        </a:xfrm>
      </p:grpSpPr>
      <p:sp>
        <p:nvSpPr>
          <p:cNvPr id="102" name="Google Shape;102;p22"/>
          <p:cNvSpPr txBox="1"/>
          <p:nvPr>
            <p:ph type="title"/>
          </p:nvPr>
        </p:nvSpPr>
        <p:spPr>
          <a:xfrm>
            <a:off x="629841" y="342900"/>
            <a:ext cx="3124012"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3" name="Google Shape;103;p22"/>
          <p:cNvSpPr/>
          <p:nvPr>
            <p:ph idx="2" type="pic"/>
          </p:nvPr>
        </p:nvSpPr>
        <p:spPr>
          <a:xfrm>
            <a:off x="3887391" y="342901"/>
            <a:ext cx="4629150" cy="4052888"/>
          </a:xfrm>
          <a:prstGeom prst="rect">
            <a:avLst/>
          </a:prstGeom>
          <a:noFill/>
          <a:ln>
            <a:noFill/>
          </a:ln>
        </p:spPr>
      </p:sp>
      <p:sp>
        <p:nvSpPr>
          <p:cNvPr id="104" name="Google Shape;104;p22"/>
          <p:cNvSpPr txBox="1"/>
          <p:nvPr>
            <p:ph idx="1" type="body"/>
          </p:nvPr>
        </p:nvSpPr>
        <p:spPr>
          <a:xfrm>
            <a:off x="629841" y="1543050"/>
            <a:ext cx="3124012"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500"/>
              <a:buNone/>
              <a:defRPr sz="1500"/>
            </a:lvl1pPr>
            <a:lvl2pPr indent="-228600" lvl="1" marL="914400" algn="l">
              <a:lnSpc>
                <a:spcPct val="90000"/>
              </a:lnSpc>
              <a:spcBef>
                <a:spcPts val="400"/>
              </a:spcBef>
              <a:spcAft>
                <a:spcPts val="0"/>
              </a:spcAft>
              <a:buClr>
                <a:schemeClr val="dk1"/>
              </a:buClr>
              <a:buSzPts val="1400"/>
              <a:buNone/>
              <a:defRPr sz="1400"/>
            </a:lvl2pPr>
            <a:lvl3pPr indent="-228600" lvl="2" marL="1371600" algn="l">
              <a:lnSpc>
                <a:spcPct val="90000"/>
              </a:lnSpc>
              <a:spcBef>
                <a:spcPts val="400"/>
              </a:spcBef>
              <a:spcAft>
                <a:spcPts val="0"/>
              </a:spcAft>
              <a:buClr>
                <a:schemeClr val="dk1"/>
              </a:buClr>
              <a:buSzPts val="1200"/>
              <a:buNone/>
              <a:defRPr sz="1200"/>
            </a:lvl3pPr>
            <a:lvl4pPr indent="-228600" lvl="3" marL="1828800" algn="l">
              <a:lnSpc>
                <a:spcPct val="90000"/>
              </a:lnSpc>
              <a:spcBef>
                <a:spcPts val="400"/>
              </a:spcBef>
              <a:spcAft>
                <a:spcPts val="0"/>
              </a:spcAft>
              <a:buClr>
                <a:schemeClr val="dk1"/>
              </a:buClr>
              <a:buSzPts val="1100"/>
              <a:buNone/>
              <a:defRPr sz="1100"/>
            </a:lvl4pPr>
            <a:lvl5pPr indent="-228600" lvl="4" marL="2286000" algn="l">
              <a:lnSpc>
                <a:spcPct val="90000"/>
              </a:lnSpc>
              <a:spcBef>
                <a:spcPts val="400"/>
              </a:spcBef>
              <a:spcAft>
                <a:spcPts val="0"/>
              </a:spcAft>
              <a:buClr>
                <a:schemeClr val="dk1"/>
              </a:buClr>
              <a:buSzPts val="1100"/>
              <a:buNone/>
              <a:defRPr sz="1100"/>
            </a:lvl5pPr>
            <a:lvl6pPr indent="-228600" lvl="5" marL="2743200" algn="l">
              <a:lnSpc>
                <a:spcPct val="90000"/>
              </a:lnSpc>
              <a:spcBef>
                <a:spcPts val="400"/>
              </a:spcBef>
              <a:spcAft>
                <a:spcPts val="0"/>
              </a:spcAft>
              <a:buClr>
                <a:schemeClr val="dk1"/>
              </a:buClr>
              <a:buSzPts val="1100"/>
              <a:buNone/>
              <a:defRPr sz="1100"/>
            </a:lvl6pPr>
            <a:lvl7pPr indent="-228600" lvl="6" marL="3200400" algn="l">
              <a:lnSpc>
                <a:spcPct val="90000"/>
              </a:lnSpc>
              <a:spcBef>
                <a:spcPts val="400"/>
              </a:spcBef>
              <a:spcAft>
                <a:spcPts val="0"/>
              </a:spcAft>
              <a:buClr>
                <a:schemeClr val="dk1"/>
              </a:buClr>
              <a:buSzPts val="1100"/>
              <a:buNone/>
              <a:defRPr sz="1100"/>
            </a:lvl7pPr>
            <a:lvl8pPr indent="-228600" lvl="7" marL="3657600" algn="l">
              <a:lnSpc>
                <a:spcPct val="90000"/>
              </a:lnSpc>
              <a:spcBef>
                <a:spcPts val="400"/>
              </a:spcBef>
              <a:spcAft>
                <a:spcPts val="0"/>
              </a:spcAft>
              <a:buClr>
                <a:schemeClr val="dk1"/>
              </a:buClr>
              <a:buSzPts val="1100"/>
              <a:buNone/>
              <a:defRPr sz="1100"/>
            </a:lvl8pPr>
            <a:lvl9pPr indent="-228600" lvl="8" marL="4114800" algn="l">
              <a:lnSpc>
                <a:spcPct val="90000"/>
              </a:lnSpc>
              <a:spcBef>
                <a:spcPts val="400"/>
              </a:spcBef>
              <a:spcAft>
                <a:spcPts val="0"/>
              </a:spcAft>
              <a:buClr>
                <a:schemeClr val="dk1"/>
              </a:buClr>
              <a:buSzPts val="1100"/>
              <a:buNone/>
              <a:defRPr sz="1100"/>
            </a:lvl9pPr>
          </a:lstStyle>
          <a:p/>
        </p:txBody>
      </p:sp>
      <p:sp>
        <p:nvSpPr>
          <p:cNvPr id="105" name="Google Shape;105;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6" name="Google Shape;106;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7" name="Google Shape;107;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竖版" type="vertTitleAndTx">
  <p:cSld name="VERTICAL_TITLE_AND_VERTICAL_TEXT">
    <p:spTree>
      <p:nvGrpSpPr>
        <p:cNvPr id="108" name="Shape 108"/>
        <p:cNvGrpSpPr/>
        <p:nvPr/>
      </p:nvGrpSpPr>
      <p:grpSpPr>
        <a:xfrm>
          <a:off x="0" y="0"/>
          <a:ext cx="0" cy="0"/>
          <a:chOff x="0" y="0"/>
          <a:chExt cx="0" cy="0"/>
        </a:xfrm>
      </p:grpSpPr>
      <p:sp>
        <p:nvSpPr>
          <p:cNvPr id="109" name="Google Shape;109;p23"/>
          <p:cNvSpPr txBox="1"/>
          <p:nvPr>
            <p:ph type="title"/>
          </p:nvPr>
        </p:nvSpPr>
        <p:spPr>
          <a:xfrm rot="5400000">
            <a:off x="5350073" y="1467446"/>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0" name="Google Shape;110;p23"/>
          <p:cNvSpPr txBox="1"/>
          <p:nvPr>
            <p:ph idx="1" type="body"/>
          </p:nvPr>
        </p:nvSpPr>
        <p:spPr>
          <a:xfrm rot="5400000">
            <a:off x="1349573" y="-447079"/>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1" name="Google Shape;111;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3" name="Google Shape;113;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 type="objOnly">
  <p:cSld name="OBJECT_ONLY">
    <p:spTree>
      <p:nvGrpSpPr>
        <p:cNvPr id="114" name="Shape 114"/>
        <p:cNvGrpSpPr/>
        <p:nvPr/>
      </p:nvGrpSpPr>
      <p:grpSpPr>
        <a:xfrm>
          <a:off x="0" y="0"/>
          <a:ext cx="0" cy="0"/>
          <a:chOff x="0" y="0"/>
          <a:chExt cx="0" cy="0"/>
        </a:xfrm>
      </p:grpSpPr>
      <p:sp>
        <p:nvSpPr>
          <p:cNvPr id="115" name="Google Shape;115;p24"/>
          <p:cNvSpPr txBox="1"/>
          <p:nvPr>
            <p:ph idx="1" type="body"/>
          </p:nvPr>
        </p:nvSpPr>
        <p:spPr>
          <a:xfrm>
            <a:off x="628650" y="273844"/>
            <a:ext cx="7886700" cy="4358879"/>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gif"/><Relationship Id="rId4" Type="http://schemas.openxmlformats.org/officeDocument/2006/relationships/image" Target="../media/image3.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31.png"/><Relationship Id="rId6"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31.png"/><Relationship Id="rId6"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30.png"/><Relationship Id="rId6" Type="http://schemas.openxmlformats.org/officeDocument/2006/relationships/image" Target="../media/image28.png"/><Relationship Id="rId7"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27.jpg"/><Relationship Id="rId4" Type="http://schemas.openxmlformats.org/officeDocument/2006/relationships/image" Target="../media/image25.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5.jpg"/><Relationship Id="rId4" Type="http://schemas.openxmlformats.org/officeDocument/2006/relationships/image" Target="../media/image3.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9.png"/><Relationship Id="rId7" Type="http://schemas.openxmlformats.org/officeDocument/2006/relationships/image" Target="../media/image8.png"/><Relationship Id="rId8"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3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23.png"/><Relationship Id="rId6"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12.png"/><Relationship Id="rId6" Type="http://schemas.openxmlformats.org/officeDocument/2006/relationships/image" Target="../media/image15.png"/><Relationship Id="rId7" Type="http://schemas.openxmlformats.org/officeDocument/2006/relationships/image" Target="../media/image11.png"/><Relationship Id="rId8"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16.png"/><Relationship Id="rId6" Type="http://schemas.openxmlformats.org/officeDocument/2006/relationships/image" Target="../media/image21.png"/><Relationship Id="rId7"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5"/>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24" name="Google Shape;124;p25"/>
          <p:cNvSpPr/>
          <p:nvPr/>
        </p:nvSpPr>
        <p:spPr>
          <a:xfrm>
            <a:off x="0" y="4943902"/>
            <a:ext cx="9144000" cy="199598"/>
          </a:xfrm>
          <a:prstGeom prst="rect">
            <a:avLst/>
          </a:prstGeom>
          <a:solidFill>
            <a:srgbClr val="C8525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nvGrpSpPr>
          <p:cNvPr id="125" name="Google Shape;125;p25"/>
          <p:cNvGrpSpPr/>
          <p:nvPr/>
        </p:nvGrpSpPr>
        <p:grpSpPr>
          <a:xfrm>
            <a:off x="7963468" y="0"/>
            <a:ext cx="914711" cy="1254442"/>
            <a:chOff x="10617958" y="0"/>
            <a:chExt cx="1219614" cy="1672589"/>
          </a:xfrm>
        </p:grpSpPr>
        <p:sp>
          <p:nvSpPr>
            <p:cNvPr id="126" name="Google Shape;126;p25"/>
            <p:cNvSpPr/>
            <p:nvPr/>
          </p:nvSpPr>
          <p:spPr>
            <a:xfrm rot="5400000">
              <a:off x="10391470" y="226488"/>
              <a:ext cx="1672589" cy="1219614"/>
            </a:xfrm>
            <a:prstGeom prst="homePlate">
              <a:avLst>
                <a:gd fmla="val 50000" name="adj"/>
              </a:avLst>
            </a:prstGeom>
            <a:solidFill>
              <a:srgbClr val="F3C5D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127" name="Google Shape;127;p25"/>
            <p:cNvPicPr preferRelativeResize="0"/>
            <p:nvPr/>
          </p:nvPicPr>
          <p:blipFill rotWithShape="1">
            <a:blip r:embed="rId4">
              <a:alphaModFix/>
            </a:blip>
            <a:srcRect b="0" l="0" r="0" t="0"/>
            <a:stretch/>
          </p:blipFill>
          <p:spPr>
            <a:xfrm>
              <a:off x="10718656" y="138486"/>
              <a:ext cx="1018217" cy="1018217"/>
            </a:xfrm>
            <a:prstGeom prst="rect">
              <a:avLst/>
            </a:prstGeom>
            <a:noFill/>
            <a:ln>
              <a:noFill/>
            </a:ln>
          </p:spPr>
        </p:pic>
      </p:grpSp>
      <p:sp>
        <p:nvSpPr>
          <p:cNvPr id="128" name="Google Shape;128;p25"/>
          <p:cNvSpPr/>
          <p:nvPr/>
        </p:nvSpPr>
        <p:spPr>
          <a:xfrm>
            <a:off x="756013" y="1785785"/>
            <a:ext cx="7632000" cy="1572000"/>
          </a:xfrm>
          <a:prstGeom prst="rect">
            <a:avLst/>
          </a:prstGeom>
          <a:solidFill>
            <a:srgbClr val="F3C5DA">
              <a:alpha val="8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29" name="Google Shape;129;p25"/>
          <p:cNvSpPr txBox="1"/>
          <p:nvPr/>
        </p:nvSpPr>
        <p:spPr>
          <a:xfrm>
            <a:off x="925475" y="1796650"/>
            <a:ext cx="7270500" cy="2224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Clr>
                <a:schemeClr val="dk1"/>
              </a:buClr>
              <a:buSzPts val="1100"/>
              <a:buFont typeface="Arial"/>
              <a:buNone/>
            </a:pPr>
            <a:r>
              <a:rPr b="1" lang="en" sz="3500">
                <a:solidFill>
                  <a:schemeClr val="lt1"/>
                </a:solidFill>
                <a:latin typeface="Calibri"/>
                <a:ea typeface="Calibri"/>
                <a:cs typeface="Calibri"/>
                <a:sym typeface="Calibri"/>
              </a:rPr>
              <a:t>Adversarial Attacks on Knowledge Graph Embeddings</a:t>
            </a:r>
            <a:endParaRPr b="1" sz="3500">
              <a:solidFill>
                <a:schemeClr val="lt1"/>
              </a:solidFill>
              <a:latin typeface="Calibri"/>
              <a:ea typeface="Calibri"/>
              <a:cs typeface="Calibri"/>
              <a:sym typeface="Calibri"/>
            </a:endParaRPr>
          </a:p>
          <a:p>
            <a:pPr indent="0" lvl="0" marL="0" marR="0" rtl="0" algn="ctr">
              <a:spcBef>
                <a:spcPts val="0"/>
              </a:spcBef>
              <a:spcAft>
                <a:spcPts val="0"/>
              </a:spcAft>
              <a:buClr>
                <a:schemeClr val="dk1"/>
              </a:buClr>
              <a:buSzPts val="1100"/>
              <a:buFont typeface="Arial"/>
              <a:buNone/>
            </a:pPr>
            <a:r>
              <a:t/>
            </a:r>
            <a:endParaRPr b="1" sz="35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b="1" sz="3500">
              <a:solidFill>
                <a:schemeClr val="lt1"/>
              </a:solidFill>
              <a:latin typeface="Calibri"/>
              <a:ea typeface="Calibri"/>
              <a:cs typeface="Calibri"/>
              <a:sym typeface="Calibri"/>
            </a:endParaRPr>
          </a:p>
        </p:txBody>
      </p:sp>
      <p:sp>
        <p:nvSpPr>
          <p:cNvPr id="130" name="Google Shape;130;p25"/>
          <p:cNvSpPr txBox="1"/>
          <p:nvPr/>
        </p:nvSpPr>
        <p:spPr>
          <a:xfrm>
            <a:off x="4710294" y="2857628"/>
            <a:ext cx="4329000" cy="5001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a:solidFill>
                  <a:schemeClr val="lt1"/>
                </a:solidFill>
                <a:latin typeface="Calibri"/>
                <a:ea typeface="Calibri"/>
                <a:cs typeface="Calibri"/>
                <a:sym typeface="Calibri"/>
              </a:rPr>
              <a:t>Yik</a:t>
            </a:r>
            <a:r>
              <a:rPr b="1" lang="en">
                <a:solidFill>
                  <a:schemeClr val="lt1"/>
                </a:solidFill>
                <a:latin typeface="Calibri"/>
                <a:ea typeface="Calibri"/>
                <a:cs typeface="Calibri"/>
                <a:sym typeface="Calibri"/>
              </a:rPr>
              <a:t>ai Zhu</a:t>
            </a:r>
            <a:endParaRPr b="1">
              <a:solidFill>
                <a:schemeClr val="lt1"/>
              </a:solidFill>
              <a:latin typeface="Calibri"/>
              <a:ea typeface="Calibri"/>
              <a:cs typeface="Calibri"/>
              <a:sym typeface="Calibri"/>
            </a:endParaRPr>
          </a:p>
          <a:p>
            <a:pPr indent="0" lvl="0" marL="0" marR="0" rtl="0" algn="ctr">
              <a:spcBef>
                <a:spcPts val="0"/>
              </a:spcBef>
              <a:spcAft>
                <a:spcPts val="0"/>
              </a:spcAft>
              <a:buNone/>
            </a:pPr>
            <a:r>
              <a:rPr b="1" i="0" lang="en" u="none" cap="none" strike="noStrike">
                <a:solidFill>
                  <a:schemeClr val="lt1"/>
                </a:solidFill>
                <a:latin typeface="Calibri"/>
                <a:ea typeface="Calibri"/>
                <a:cs typeface="Calibri"/>
                <a:sym typeface="Calibri"/>
              </a:rPr>
              <a:t>20</a:t>
            </a:r>
            <a:r>
              <a:rPr b="1" lang="en">
                <a:solidFill>
                  <a:schemeClr val="lt1"/>
                </a:solidFill>
                <a:latin typeface="Calibri"/>
                <a:ea typeface="Calibri"/>
                <a:cs typeface="Calibri"/>
                <a:sym typeface="Calibri"/>
              </a:rPr>
              <a:t>22</a:t>
            </a:r>
            <a:r>
              <a:rPr b="1" i="0" lang="en" u="none" cap="none" strike="noStrike">
                <a:solidFill>
                  <a:schemeClr val="lt1"/>
                </a:solidFill>
                <a:latin typeface="Calibri"/>
                <a:ea typeface="Calibri"/>
                <a:cs typeface="Calibri"/>
                <a:sym typeface="Calibri"/>
              </a:rPr>
              <a:t>/</a:t>
            </a:r>
            <a:r>
              <a:rPr b="1" lang="en">
                <a:solidFill>
                  <a:schemeClr val="lt1"/>
                </a:solidFill>
                <a:latin typeface="Calibri"/>
                <a:ea typeface="Calibri"/>
                <a:cs typeface="Calibri"/>
                <a:sym typeface="Calibri"/>
              </a:rPr>
              <a:t>05</a:t>
            </a:r>
            <a:r>
              <a:rPr b="1" i="0" lang="en" u="none" cap="none" strike="noStrike">
                <a:solidFill>
                  <a:schemeClr val="lt1"/>
                </a:solidFill>
                <a:latin typeface="Calibri"/>
                <a:ea typeface="Calibri"/>
                <a:cs typeface="Calibri"/>
                <a:sym typeface="Calibri"/>
              </a:rPr>
              <a:t>/</a:t>
            </a:r>
            <a:r>
              <a:rPr b="1" lang="en">
                <a:solidFill>
                  <a:schemeClr val="lt1"/>
                </a:solidFill>
                <a:latin typeface="Calibri"/>
                <a:ea typeface="Calibri"/>
                <a:cs typeface="Calibri"/>
                <a:sym typeface="Calibri"/>
              </a:rPr>
              <a:t>31</a:t>
            </a:r>
            <a:endParaRPr b="1" i="0" u="none" cap="none" strike="noStrike">
              <a:solidFill>
                <a:schemeClr val="lt1"/>
              </a:solidFill>
              <a:latin typeface="Calibri"/>
              <a:ea typeface="Calibri"/>
              <a:cs typeface="Calibri"/>
              <a:sym typeface="Calibri"/>
            </a:endParaRPr>
          </a:p>
        </p:txBody>
      </p:sp>
      <p:pic>
        <p:nvPicPr>
          <p:cNvPr id="131" name="Google Shape;131;p25"/>
          <p:cNvPicPr preferRelativeResize="0"/>
          <p:nvPr/>
        </p:nvPicPr>
        <p:blipFill>
          <a:blip r:embed="rId5">
            <a:alphaModFix/>
          </a:blip>
          <a:stretch>
            <a:fillRect/>
          </a:stretch>
        </p:blipFill>
        <p:spPr>
          <a:xfrm>
            <a:off x="8015225" y="101650"/>
            <a:ext cx="812025" cy="812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500"/>
                                        <p:tgtEl>
                                          <p:spTgt spid="129"/>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500"/>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grpSp>
        <p:nvGrpSpPr>
          <p:cNvPr id="293" name="Google Shape;293;p34"/>
          <p:cNvGrpSpPr/>
          <p:nvPr/>
        </p:nvGrpSpPr>
        <p:grpSpPr>
          <a:xfrm>
            <a:off x="277178" y="-5218"/>
            <a:ext cx="571500" cy="729120"/>
            <a:chOff x="582" y="-11"/>
            <a:chExt cx="1200" cy="1531"/>
          </a:xfrm>
        </p:grpSpPr>
        <p:grpSp>
          <p:nvGrpSpPr>
            <p:cNvPr id="294" name="Google Shape;294;p34"/>
            <p:cNvGrpSpPr/>
            <p:nvPr/>
          </p:nvGrpSpPr>
          <p:grpSpPr>
            <a:xfrm>
              <a:off x="602" y="-11"/>
              <a:ext cx="1164" cy="1531"/>
              <a:chOff x="1586" y="929"/>
              <a:chExt cx="1800" cy="2400"/>
            </a:xfrm>
          </p:grpSpPr>
          <p:sp>
            <p:nvSpPr>
              <p:cNvPr id="295" name="Google Shape;295;p34"/>
              <p:cNvSpPr/>
              <p:nvPr/>
            </p:nvSpPr>
            <p:spPr>
              <a:xfrm>
                <a:off x="1586" y="929"/>
                <a:ext cx="1800" cy="2400"/>
              </a:xfrm>
              <a:prstGeom prst="rect">
                <a:avLst/>
              </a:prstGeom>
              <a:solidFill>
                <a:srgbClr val="F3C5D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Yahei"/>
                  <a:ea typeface="Microsoft Yahei"/>
                  <a:cs typeface="Microsoft Yahei"/>
                  <a:sym typeface="Microsoft Yahei"/>
                </a:endParaRPr>
              </a:p>
            </p:txBody>
          </p:sp>
          <p:sp>
            <p:nvSpPr>
              <p:cNvPr id="296" name="Google Shape;296;p34"/>
              <p:cNvSpPr/>
              <p:nvPr/>
            </p:nvSpPr>
            <p:spPr>
              <a:xfrm>
                <a:off x="1586" y="2381"/>
                <a:ext cx="1800" cy="900"/>
              </a:xfrm>
              <a:prstGeom prst="triangle">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Yahei"/>
                  <a:ea typeface="Microsoft Yahei"/>
                  <a:cs typeface="Microsoft Yahei"/>
                  <a:sym typeface="Microsoft Yahei"/>
                </a:endParaRPr>
              </a:p>
            </p:txBody>
          </p:sp>
        </p:grpSp>
        <p:sp>
          <p:nvSpPr>
            <p:cNvPr id="297" name="Google Shape;297;p34"/>
            <p:cNvSpPr txBox="1"/>
            <p:nvPr/>
          </p:nvSpPr>
          <p:spPr>
            <a:xfrm>
              <a:off x="582" y="220"/>
              <a:ext cx="1200" cy="6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Microsoft Yahei"/>
                  <a:ea typeface="Microsoft Yahei"/>
                  <a:cs typeface="Microsoft Yahei"/>
                  <a:sym typeface="Microsoft Yahei"/>
                </a:rPr>
                <a:t>03</a:t>
              </a:r>
              <a:endParaRPr sz="1100"/>
            </a:p>
          </p:txBody>
        </p:sp>
      </p:grpSp>
      <p:sp>
        <p:nvSpPr>
          <p:cNvPr id="298" name="Google Shape;298;p34"/>
          <p:cNvSpPr txBox="1"/>
          <p:nvPr/>
        </p:nvSpPr>
        <p:spPr>
          <a:xfrm>
            <a:off x="959650" y="127600"/>
            <a:ext cx="7423200" cy="531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3000">
                <a:solidFill>
                  <a:schemeClr val="dk1"/>
                </a:solidFill>
                <a:latin typeface="Calibri"/>
                <a:ea typeface="Calibri"/>
                <a:cs typeface="Calibri"/>
                <a:sym typeface="Calibri"/>
              </a:rPr>
              <a:t>Proposed Method: Direct_Relation</a:t>
            </a:r>
            <a:endParaRPr b="1" sz="3300">
              <a:solidFill>
                <a:schemeClr val="dk1"/>
              </a:solidFill>
              <a:latin typeface="Calibri"/>
              <a:ea typeface="Calibri"/>
              <a:cs typeface="Calibri"/>
              <a:sym typeface="Calibri"/>
            </a:endParaRPr>
          </a:p>
        </p:txBody>
      </p:sp>
      <p:grpSp>
        <p:nvGrpSpPr>
          <p:cNvPr id="299" name="Google Shape;299;p34"/>
          <p:cNvGrpSpPr/>
          <p:nvPr/>
        </p:nvGrpSpPr>
        <p:grpSpPr>
          <a:xfrm>
            <a:off x="7994073" y="148526"/>
            <a:ext cx="1135350" cy="563625"/>
            <a:chOff x="10252364" y="198035"/>
            <a:chExt cx="1513800" cy="751500"/>
          </a:xfrm>
        </p:grpSpPr>
        <p:sp>
          <p:nvSpPr>
            <p:cNvPr id="300" name="Google Shape;300;p34"/>
            <p:cNvSpPr/>
            <p:nvPr/>
          </p:nvSpPr>
          <p:spPr>
            <a:xfrm>
              <a:off x="10252364" y="198035"/>
              <a:ext cx="1513800" cy="751500"/>
            </a:xfrm>
            <a:prstGeom prst="rect">
              <a:avLst/>
            </a:prstGeom>
            <a:solidFill>
              <a:srgbClr val="F3C5D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301" name="Google Shape;301;p34"/>
            <p:cNvPicPr preferRelativeResize="0"/>
            <p:nvPr/>
          </p:nvPicPr>
          <p:blipFill rotWithShape="1">
            <a:blip r:embed="rId3">
              <a:alphaModFix/>
            </a:blip>
            <a:srcRect b="0" l="0" r="0" t="0"/>
            <a:stretch/>
          </p:blipFill>
          <p:spPr>
            <a:xfrm>
              <a:off x="10672028" y="237552"/>
              <a:ext cx="669574" cy="669574"/>
            </a:xfrm>
            <a:prstGeom prst="rect">
              <a:avLst/>
            </a:prstGeom>
            <a:noFill/>
            <a:ln>
              <a:noFill/>
            </a:ln>
          </p:spPr>
        </p:pic>
      </p:grpSp>
      <p:pic>
        <p:nvPicPr>
          <p:cNvPr id="302" name="Google Shape;302;p34"/>
          <p:cNvPicPr preferRelativeResize="0"/>
          <p:nvPr/>
        </p:nvPicPr>
        <p:blipFill>
          <a:blip r:embed="rId4">
            <a:alphaModFix/>
          </a:blip>
          <a:stretch>
            <a:fillRect/>
          </a:stretch>
        </p:blipFill>
        <p:spPr>
          <a:xfrm>
            <a:off x="8276000" y="144575"/>
            <a:ext cx="571500" cy="571500"/>
          </a:xfrm>
          <a:prstGeom prst="rect">
            <a:avLst/>
          </a:prstGeom>
          <a:noFill/>
          <a:ln>
            <a:noFill/>
          </a:ln>
        </p:spPr>
      </p:pic>
      <p:sp>
        <p:nvSpPr>
          <p:cNvPr id="303" name="Google Shape;303;p34"/>
          <p:cNvSpPr txBox="1"/>
          <p:nvPr/>
        </p:nvSpPr>
        <p:spPr>
          <a:xfrm>
            <a:off x="468500" y="3262425"/>
            <a:ext cx="2160600" cy="571500"/>
          </a:xfrm>
          <a:prstGeom prst="rect">
            <a:avLst/>
          </a:prstGeom>
          <a:noFill/>
          <a:ln>
            <a:noFill/>
          </a:ln>
        </p:spPr>
        <p:txBody>
          <a:bodyPr anchorCtr="0" anchor="t" bIns="91425" lIns="91425" spcFirstLastPara="1" rIns="91425" wrap="square" tIns="91425">
            <a:normAutofit fontScale="92500"/>
          </a:bodyPr>
          <a:lstStyle/>
          <a:p>
            <a:pPr indent="-334327" lvl="0" marL="457200" rtl="0" algn="l">
              <a:lnSpc>
                <a:spcPct val="115000"/>
              </a:lnSpc>
              <a:spcBef>
                <a:spcPts val="0"/>
              </a:spcBef>
              <a:spcAft>
                <a:spcPts val="0"/>
              </a:spcAft>
              <a:buClr>
                <a:srgbClr val="595959"/>
              </a:buClr>
              <a:buSzPct val="100000"/>
              <a:buChar char="●"/>
            </a:pPr>
            <a:r>
              <a:rPr lang="en" sz="1800">
                <a:solidFill>
                  <a:srgbClr val="595959"/>
                </a:solidFill>
              </a:rPr>
              <a:t>Attack Relation:</a:t>
            </a:r>
            <a:r>
              <a:rPr lang="en" sz="1800">
                <a:solidFill>
                  <a:srgbClr val="595959"/>
                </a:solidFill>
              </a:rPr>
              <a:t>  </a:t>
            </a:r>
            <a:endParaRPr sz="1800">
              <a:solidFill>
                <a:srgbClr val="595959"/>
              </a:solidFill>
            </a:endParaRPr>
          </a:p>
        </p:txBody>
      </p:sp>
      <p:pic>
        <p:nvPicPr>
          <p:cNvPr id="304" name="Google Shape;304;p34"/>
          <p:cNvPicPr preferRelativeResize="0"/>
          <p:nvPr/>
        </p:nvPicPr>
        <p:blipFill>
          <a:blip r:embed="rId5">
            <a:alphaModFix/>
          </a:blip>
          <a:stretch>
            <a:fillRect/>
          </a:stretch>
        </p:blipFill>
        <p:spPr>
          <a:xfrm>
            <a:off x="2584950" y="3116822"/>
            <a:ext cx="4324495" cy="729125"/>
          </a:xfrm>
          <a:prstGeom prst="rect">
            <a:avLst/>
          </a:prstGeom>
          <a:noFill/>
          <a:ln>
            <a:noFill/>
          </a:ln>
        </p:spPr>
      </p:pic>
      <p:sp>
        <p:nvSpPr>
          <p:cNvPr id="305" name="Google Shape;305;p34"/>
          <p:cNvSpPr txBox="1"/>
          <p:nvPr/>
        </p:nvSpPr>
        <p:spPr>
          <a:xfrm>
            <a:off x="392550" y="1021900"/>
            <a:ext cx="7601400" cy="15498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595959"/>
              </a:buClr>
              <a:buSzPts val="1800"/>
              <a:buChar char="●"/>
            </a:pPr>
            <a:r>
              <a:rPr lang="en" sz="1800">
                <a:solidFill>
                  <a:srgbClr val="595959"/>
                </a:solidFill>
              </a:rPr>
              <a:t>Direct claim relations are more stable than entities</a:t>
            </a:r>
            <a:endParaRPr sz="1800">
              <a:solidFill>
                <a:srgbClr val="595959"/>
              </a:solidFill>
            </a:endParaRPr>
          </a:p>
          <a:p>
            <a:pPr indent="-342900" lvl="1" marL="914400" rtl="0" algn="l">
              <a:lnSpc>
                <a:spcPct val="115000"/>
              </a:lnSpc>
              <a:spcBef>
                <a:spcPts val="0"/>
              </a:spcBef>
              <a:spcAft>
                <a:spcPts val="0"/>
              </a:spcAft>
              <a:buClr>
                <a:srgbClr val="595959"/>
              </a:buClr>
              <a:buSzPts val="1800"/>
              <a:buChar char="○"/>
            </a:pPr>
            <a:r>
              <a:rPr lang="en" sz="1800">
                <a:solidFill>
                  <a:srgbClr val="595959"/>
                </a:solidFill>
              </a:rPr>
              <a:t>A relation involves more facts than a entity</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This assumption may not hold!</a:t>
            </a:r>
            <a:endParaRPr sz="1800">
              <a:solidFill>
                <a:srgbClr val="595959"/>
              </a:solidFill>
            </a:endParaRPr>
          </a:p>
        </p:txBody>
      </p:sp>
      <p:pic>
        <p:nvPicPr>
          <p:cNvPr id="306" name="Google Shape;306;p34"/>
          <p:cNvPicPr preferRelativeResize="0"/>
          <p:nvPr/>
        </p:nvPicPr>
        <p:blipFill>
          <a:blip r:embed="rId6">
            <a:alphaModFix/>
          </a:blip>
          <a:stretch>
            <a:fillRect/>
          </a:stretch>
        </p:blipFill>
        <p:spPr>
          <a:xfrm>
            <a:off x="2685150" y="2872275"/>
            <a:ext cx="2577700" cy="390150"/>
          </a:xfrm>
          <a:prstGeom prst="rect">
            <a:avLst/>
          </a:prstGeom>
          <a:noFill/>
          <a:ln>
            <a:noFill/>
          </a:ln>
        </p:spPr>
      </p:pic>
    </p:spTree>
  </p:cSld>
  <p:clrMapOvr>
    <a:masterClrMapping/>
  </p:clrMapOvr>
  <mc:AlternateContent>
    <mc:Choice Requires="p14">
      <p:transition p14:dur="100">
        <p:fade thruBlk="1"/>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500"/>
                                        <p:tgtEl>
                                          <p:spTgt spid="293"/>
                                        </p:tgtEl>
                                      </p:cBhvr>
                                    </p:animEffect>
                                  </p:childTnLst>
                                </p:cTn>
                              </p:par>
                              <p:par>
                                <p:cTn fill="hold" nodeType="with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500"/>
                                        <p:tgtEl>
                                          <p:spTgt spid="29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500"/>
                                        <p:tgtEl>
                                          <p:spTgt spid="2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grpSp>
        <p:nvGrpSpPr>
          <p:cNvPr id="312" name="Google Shape;312;p35"/>
          <p:cNvGrpSpPr/>
          <p:nvPr/>
        </p:nvGrpSpPr>
        <p:grpSpPr>
          <a:xfrm>
            <a:off x="277178" y="-5218"/>
            <a:ext cx="571500" cy="729120"/>
            <a:chOff x="582" y="-11"/>
            <a:chExt cx="1200" cy="1531"/>
          </a:xfrm>
        </p:grpSpPr>
        <p:grpSp>
          <p:nvGrpSpPr>
            <p:cNvPr id="313" name="Google Shape;313;p35"/>
            <p:cNvGrpSpPr/>
            <p:nvPr/>
          </p:nvGrpSpPr>
          <p:grpSpPr>
            <a:xfrm>
              <a:off x="602" y="-11"/>
              <a:ext cx="1164" cy="1531"/>
              <a:chOff x="1586" y="929"/>
              <a:chExt cx="1800" cy="2400"/>
            </a:xfrm>
          </p:grpSpPr>
          <p:sp>
            <p:nvSpPr>
              <p:cNvPr id="314" name="Google Shape;314;p35"/>
              <p:cNvSpPr/>
              <p:nvPr/>
            </p:nvSpPr>
            <p:spPr>
              <a:xfrm>
                <a:off x="1586" y="929"/>
                <a:ext cx="1800" cy="2400"/>
              </a:xfrm>
              <a:prstGeom prst="rect">
                <a:avLst/>
              </a:prstGeom>
              <a:solidFill>
                <a:srgbClr val="F3C5D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Yahei"/>
                  <a:ea typeface="Microsoft Yahei"/>
                  <a:cs typeface="Microsoft Yahei"/>
                  <a:sym typeface="Microsoft Yahei"/>
                </a:endParaRPr>
              </a:p>
            </p:txBody>
          </p:sp>
          <p:sp>
            <p:nvSpPr>
              <p:cNvPr id="315" name="Google Shape;315;p35"/>
              <p:cNvSpPr/>
              <p:nvPr/>
            </p:nvSpPr>
            <p:spPr>
              <a:xfrm>
                <a:off x="1586" y="2381"/>
                <a:ext cx="1800" cy="900"/>
              </a:xfrm>
              <a:prstGeom prst="triangle">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Yahei"/>
                  <a:ea typeface="Microsoft Yahei"/>
                  <a:cs typeface="Microsoft Yahei"/>
                  <a:sym typeface="Microsoft Yahei"/>
                </a:endParaRPr>
              </a:p>
            </p:txBody>
          </p:sp>
        </p:grpSp>
        <p:sp>
          <p:nvSpPr>
            <p:cNvPr id="316" name="Google Shape;316;p35"/>
            <p:cNvSpPr txBox="1"/>
            <p:nvPr/>
          </p:nvSpPr>
          <p:spPr>
            <a:xfrm>
              <a:off x="582" y="220"/>
              <a:ext cx="1200" cy="6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Microsoft Yahei"/>
                  <a:ea typeface="Microsoft Yahei"/>
                  <a:cs typeface="Microsoft Yahei"/>
                  <a:sym typeface="Microsoft Yahei"/>
                </a:rPr>
                <a:t>03</a:t>
              </a:r>
              <a:endParaRPr sz="1100"/>
            </a:p>
          </p:txBody>
        </p:sp>
      </p:grpSp>
      <p:sp>
        <p:nvSpPr>
          <p:cNvPr id="317" name="Google Shape;317;p35"/>
          <p:cNvSpPr txBox="1"/>
          <p:nvPr/>
        </p:nvSpPr>
        <p:spPr>
          <a:xfrm>
            <a:off x="959650" y="127600"/>
            <a:ext cx="7423200" cy="531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3000">
                <a:solidFill>
                  <a:schemeClr val="dk1"/>
                </a:solidFill>
                <a:latin typeface="Calibri"/>
                <a:ea typeface="Calibri"/>
                <a:cs typeface="Calibri"/>
                <a:sym typeface="Calibri"/>
              </a:rPr>
              <a:t>Proposed Method: Least_Confidence</a:t>
            </a:r>
            <a:endParaRPr b="1" sz="3300">
              <a:solidFill>
                <a:schemeClr val="dk1"/>
              </a:solidFill>
              <a:latin typeface="Calibri"/>
              <a:ea typeface="Calibri"/>
              <a:cs typeface="Calibri"/>
              <a:sym typeface="Calibri"/>
            </a:endParaRPr>
          </a:p>
        </p:txBody>
      </p:sp>
      <p:grpSp>
        <p:nvGrpSpPr>
          <p:cNvPr id="318" name="Google Shape;318;p35"/>
          <p:cNvGrpSpPr/>
          <p:nvPr/>
        </p:nvGrpSpPr>
        <p:grpSpPr>
          <a:xfrm>
            <a:off x="7994073" y="148526"/>
            <a:ext cx="1135350" cy="563625"/>
            <a:chOff x="10252364" y="198035"/>
            <a:chExt cx="1513800" cy="751500"/>
          </a:xfrm>
        </p:grpSpPr>
        <p:sp>
          <p:nvSpPr>
            <p:cNvPr id="319" name="Google Shape;319;p35"/>
            <p:cNvSpPr/>
            <p:nvPr/>
          </p:nvSpPr>
          <p:spPr>
            <a:xfrm>
              <a:off x="10252364" y="198035"/>
              <a:ext cx="1513800" cy="751500"/>
            </a:xfrm>
            <a:prstGeom prst="rect">
              <a:avLst/>
            </a:prstGeom>
            <a:solidFill>
              <a:srgbClr val="F3C5D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320" name="Google Shape;320;p35"/>
            <p:cNvPicPr preferRelativeResize="0"/>
            <p:nvPr/>
          </p:nvPicPr>
          <p:blipFill rotWithShape="1">
            <a:blip r:embed="rId3">
              <a:alphaModFix/>
            </a:blip>
            <a:srcRect b="0" l="0" r="0" t="0"/>
            <a:stretch/>
          </p:blipFill>
          <p:spPr>
            <a:xfrm>
              <a:off x="10672028" y="237552"/>
              <a:ext cx="669574" cy="669574"/>
            </a:xfrm>
            <a:prstGeom prst="rect">
              <a:avLst/>
            </a:prstGeom>
            <a:noFill/>
            <a:ln>
              <a:noFill/>
            </a:ln>
          </p:spPr>
        </p:pic>
      </p:grpSp>
      <p:pic>
        <p:nvPicPr>
          <p:cNvPr id="321" name="Google Shape;321;p35"/>
          <p:cNvPicPr preferRelativeResize="0"/>
          <p:nvPr/>
        </p:nvPicPr>
        <p:blipFill>
          <a:blip r:embed="rId4">
            <a:alphaModFix/>
          </a:blip>
          <a:stretch>
            <a:fillRect/>
          </a:stretch>
        </p:blipFill>
        <p:spPr>
          <a:xfrm>
            <a:off x="8276000" y="144575"/>
            <a:ext cx="571500" cy="571500"/>
          </a:xfrm>
          <a:prstGeom prst="rect">
            <a:avLst/>
          </a:prstGeom>
          <a:noFill/>
          <a:ln>
            <a:noFill/>
          </a:ln>
        </p:spPr>
      </p:pic>
      <p:sp>
        <p:nvSpPr>
          <p:cNvPr id="322" name="Google Shape;322;p35"/>
          <p:cNvSpPr txBox="1"/>
          <p:nvPr/>
        </p:nvSpPr>
        <p:spPr>
          <a:xfrm>
            <a:off x="392550" y="1021900"/>
            <a:ext cx="7601400" cy="4034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595959"/>
              </a:buClr>
              <a:buSzPts val="1800"/>
              <a:buChar char="●"/>
            </a:pPr>
            <a:r>
              <a:rPr lang="en" sz="1800">
                <a:solidFill>
                  <a:srgbClr val="595959"/>
                </a:solidFill>
              </a:rPr>
              <a:t>Can we attack the global pattern?</a:t>
            </a:r>
            <a:endParaRPr sz="1800">
              <a:solidFill>
                <a:srgbClr val="595959"/>
              </a:solidFill>
            </a:endParaRPr>
          </a:p>
          <a:p>
            <a:pPr indent="0" lvl="0" marL="0" rtl="0" algn="l">
              <a:lnSpc>
                <a:spcPct val="115000"/>
              </a:lnSpc>
              <a:spcBef>
                <a:spcPts val="1200"/>
              </a:spcBef>
              <a:spcAft>
                <a:spcPts val="0"/>
              </a:spcAft>
              <a:buNone/>
            </a:pPr>
            <a:r>
              <a:t/>
            </a:r>
            <a:endParaRPr sz="1800">
              <a:solidFill>
                <a:srgbClr val="595959"/>
              </a:solidFill>
            </a:endParaRPr>
          </a:p>
          <a:p>
            <a:pPr indent="-342900" lvl="0" marL="457200" rtl="0" algn="l">
              <a:lnSpc>
                <a:spcPct val="115000"/>
              </a:lnSpc>
              <a:spcBef>
                <a:spcPts val="1200"/>
              </a:spcBef>
              <a:spcAft>
                <a:spcPts val="0"/>
              </a:spcAft>
              <a:buClr>
                <a:srgbClr val="595959"/>
              </a:buClr>
              <a:buSzPts val="1800"/>
              <a:buChar char="●"/>
            </a:pPr>
            <a:r>
              <a:rPr lang="en" sz="1800">
                <a:solidFill>
                  <a:srgbClr val="595959"/>
                </a:solidFill>
              </a:rPr>
              <a:t>Random sample triples</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Pick k triples with lowest scores</a:t>
            </a:r>
            <a:endParaRPr sz="1800">
              <a:solidFill>
                <a:srgbClr val="595959"/>
              </a:solidFill>
            </a:endParaRPr>
          </a:p>
          <a:p>
            <a:pPr indent="0" lvl="0" marL="0" rtl="0" algn="l">
              <a:lnSpc>
                <a:spcPct val="115000"/>
              </a:lnSpc>
              <a:spcBef>
                <a:spcPts val="1200"/>
              </a:spcBef>
              <a:spcAft>
                <a:spcPts val="0"/>
              </a:spcAft>
              <a:buNone/>
            </a:pPr>
            <a:r>
              <a:t/>
            </a:r>
            <a:endParaRPr sz="1800">
              <a:solidFill>
                <a:srgbClr val="595959"/>
              </a:solidFill>
            </a:endParaRPr>
          </a:p>
          <a:p>
            <a:pPr indent="-342900" lvl="0" marL="457200" rtl="0" algn="l">
              <a:lnSpc>
                <a:spcPct val="115000"/>
              </a:lnSpc>
              <a:spcBef>
                <a:spcPts val="1200"/>
              </a:spcBef>
              <a:spcAft>
                <a:spcPts val="0"/>
              </a:spcAft>
              <a:buClr>
                <a:srgbClr val="595959"/>
              </a:buClr>
              <a:buSzPts val="1800"/>
              <a:buChar char="●"/>
            </a:pPr>
            <a:r>
              <a:rPr lang="en" sz="1800">
                <a:solidFill>
                  <a:srgbClr val="595959"/>
                </a:solidFill>
              </a:rPr>
              <a:t>Main idea: add contradiction to the model</a:t>
            </a:r>
            <a:endParaRPr sz="1800">
              <a:solidFill>
                <a:srgbClr val="595959"/>
              </a:solidFill>
            </a:endParaRPr>
          </a:p>
        </p:txBody>
      </p:sp>
      <p:pic>
        <p:nvPicPr>
          <p:cNvPr id="323" name="Google Shape;323;p35"/>
          <p:cNvPicPr preferRelativeResize="0"/>
          <p:nvPr/>
        </p:nvPicPr>
        <p:blipFill>
          <a:blip r:embed="rId5">
            <a:alphaModFix/>
          </a:blip>
          <a:stretch>
            <a:fillRect/>
          </a:stretch>
        </p:blipFill>
        <p:spPr>
          <a:xfrm>
            <a:off x="3355100" y="1985775"/>
            <a:ext cx="2219960" cy="438150"/>
          </a:xfrm>
          <a:prstGeom prst="rect">
            <a:avLst/>
          </a:prstGeom>
          <a:noFill/>
          <a:ln>
            <a:noFill/>
          </a:ln>
        </p:spPr>
      </p:pic>
    </p:spTree>
  </p:cSld>
  <p:clrMapOvr>
    <a:masterClrMapping/>
  </p:clrMapOvr>
  <mc:AlternateContent>
    <mc:Choice Requires="p14">
      <p:transition p14:dur="100">
        <p:fade thruBlk="1"/>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500"/>
                                        <p:tgtEl>
                                          <p:spTgt spid="312"/>
                                        </p:tgtEl>
                                      </p:cBhvr>
                                    </p:animEffect>
                                  </p:childTnLst>
                                </p:cTn>
                              </p:par>
                              <p:par>
                                <p:cTn fill="hold" nodeType="with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500"/>
                                        <p:tgtEl>
                                          <p:spTgt spid="31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500"/>
                                        <p:tgtEl>
                                          <p:spTgt spid="3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grpSp>
        <p:nvGrpSpPr>
          <p:cNvPr id="329" name="Google Shape;329;p36"/>
          <p:cNvGrpSpPr/>
          <p:nvPr/>
        </p:nvGrpSpPr>
        <p:grpSpPr>
          <a:xfrm>
            <a:off x="277178" y="-5218"/>
            <a:ext cx="571500" cy="729120"/>
            <a:chOff x="582" y="-11"/>
            <a:chExt cx="1200" cy="1531"/>
          </a:xfrm>
        </p:grpSpPr>
        <p:grpSp>
          <p:nvGrpSpPr>
            <p:cNvPr id="330" name="Google Shape;330;p36"/>
            <p:cNvGrpSpPr/>
            <p:nvPr/>
          </p:nvGrpSpPr>
          <p:grpSpPr>
            <a:xfrm>
              <a:off x="602" y="-11"/>
              <a:ext cx="1164" cy="1531"/>
              <a:chOff x="1586" y="929"/>
              <a:chExt cx="1800" cy="2400"/>
            </a:xfrm>
          </p:grpSpPr>
          <p:sp>
            <p:nvSpPr>
              <p:cNvPr id="331" name="Google Shape;331;p36"/>
              <p:cNvSpPr/>
              <p:nvPr/>
            </p:nvSpPr>
            <p:spPr>
              <a:xfrm>
                <a:off x="1586" y="929"/>
                <a:ext cx="1800" cy="2400"/>
              </a:xfrm>
              <a:prstGeom prst="rect">
                <a:avLst/>
              </a:prstGeom>
              <a:solidFill>
                <a:srgbClr val="F3C5D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Yahei"/>
                  <a:ea typeface="Microsoft Yahei"/>
                  <a:cs typeface="Microsoft Yahei"/>
                  <a:sym typeface="Microsoft Yahei"/>
                </a:endParaRPr>
              </a:p>
            </p:txBody>
          </p:sp>
          <p:sp>
            <p:nvSpPr>
              <p:cNvPr id="332" name="Google Shape;332;p36"/>
              <p:cNvSpPr/>
              <p:nvPr/>
            </p:nvSpPr>
            <p:spPr>
              <a:xfrm>
                <a:off x="1586" y="2381"/>
                <a:ext cx="1800" cy="900"/>
              </a:xfrm>
              <a:prstGeom prst="triangle">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Yahei"/>
                  <a:ea typeface="Microsoft Yahei"/>
                  <a:cs typeface="Microsoft Yahei"/>
                  <a:sym typeface="Microsoft Yahei"/>
                </a:endParaRPr>
              </a:p>
            </p:txBody>
          </p:sp>
        </p:grpSp>
        <p:sp>
          <p:nvSpPr>
            <p:cNvPr id="333" name="Google Shape;333;p36"/>
            <p:cNvSpPr txBox="1"/>
            <p:nvPr/>
          </p:nvSpPr>
          <p:spPr>
            <a:xfrm>
              <a:off x="582" y="220"/>
              <a:ext cx="1200" cy="6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Microsoft Yahei"/>
                  <a:ea typeface="Microsoft Yahei"/>
                  <a:cs typeface="Microsoft Yahei"/>
                  <a:sym typeface="Microsoft Yahei"/>
                </a:rPr>
                <a:t>04</a:t>
              </a:r>
              <a:endParaRPr sz="1100"/>
            </a:p>
          </p:txBody>
        </p:sp>
      </p:grpSp>
      <p:sp>
        <p:nvSpPr>
          <p:cNvPr id="334" name="Google Shape;334;p36"/>
          <p:cNvSpPr txBox="1"/>
          <p:nvPr/>
        </p:nvSpPr>
        <p:spPr>
          <a:xfrm>
            <a:off x="959650" y="127600"/>
            <a:ext cx="7423200" cy="531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3000">
                <a:solidFill>
                  <a:schemeClr val="dk1"/>
                </a:solidFill>
                <a:latin typeface="Calibri"/>
                <a:ea typeface="Calibri"/>
                <a:cs typeface="Calibri"/>
                <a:sym typeface="Calibri"/>
              </a:rPr>
              <a:t>Experiment: Set-up</a:t>
            </a:r>
            <a:endParaRPr b="1" sz="3300">
              <a:solidFill>
                <a:schemeClr val="dk1"/>
              </a:solidFill>
              <a:latin typeface="Calibri"/>
              <a:ea typeface="Calibri"/>
              <a:cs typeface="Calibri"/>
              <a:sym typeface="Calibri"/>
            </a:endParaRPr>
          </a:p>
        </p:txBody>
      </p:sp>
      <p:grpSp>
        <p:nvGrpSpPr>
          <p:cNvPr id="335" name="Google Shape;335;p36"/>
          <p:cNvGrpSpPr/>
          <p:nvPr/>
        </p:nvGrpSpPr>
        <p:grpSpPr>
          <a:xfrm>
            <a:off x="7994073" y="148526"/>
            <a:ext cx="1135350" cy="563625"/>
            <a:chOff x="10252364" y="198035"/>
            <a:chExt cx="1513800" cy="751500"/>
          </a:xfrm>
        </p:grpSpPr>
        <p:sp>
          <p:nvSpPr>
            <p:cNvPr id="336" name="Google Shape;336;p36"/>
            <p:cNvSpPr/>
            <p:nvPr/>
          </p:nvSpPr>
          <p:spPr>
            <a:xfrm>
              <a:off x="10252364" y="198035"/>
              <a:ext cx="1513800" cy="751500"/>
            </a:xfrm>
            <a:prstGeom prst="rect">
              <a:avLst/>
            </a:prstGeom>
            <a:solidFill>
              <a:srgbClr val="F3C5D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337" name="Google Shape;337;p36"/>
            <p:cNvPicPr preferRelativeResize="0"/>
            <p:nvPr/>
          </p:nvPicPr>
          <p:blipFill rotWithShape="1">
            <a:blip r:embed="rId3">
              <a:alphaModFix/>
            </a:blip>
            <a:srcRect b="0" l="0" r="0" t="0"/>
            <a:stretch/>
          </p:blipFill>
          <p:spPr>
            <a:xfrm>
              <a:off x="10672028" y="237552"/>
              <a:ext cx="669574" cy="669574"/>
            </a:xfrm>
            <a:prstGeom prst="rect">
              <a:avLst/>
            </a:prstGeom>
            <a:noFill/>
            <a:ln>
              <a:noFill/>
            </a:ln>
          </p:spPr>
        </p:pic>
      </p:grpSp>
      <p:pic>
        <p:nvPicPr>
          <p:cNvPr id="338" name="Google Shape;338;p36"/>
          <p:cNvPicPr preferRelativeResize="0"/>
          <p:nvPr/>
        </p:nvPicPr>
        <p:blipFill>
          <a:blip r:embed="rId4">
            <a:alphaModFix/>
          </a:blip>
          <a:stretch>
            <a:fillRect/>
          </a:stretch>
        </p:blipFill>
        <p:spPr>
          <a:xfrm>
            <a:off x="8276000" y="144575"/>
            <a:ext cx="571500" cy="571500"/>
          </a:xfrm>
          <a:prstGeom prst="rect">
            <a:avLst/>
          </a:prstGeom>
          <a:noFill/>
          <a:ln>
            <a:noFill/>
          </a:ln>
        </p:spPr>
      </p:pic>
      <p:sp>
        <p:nvSpPr>
          <p:cNvPr id="339" name="Google Shape;339;p36"/>
          <p:cNvSpPr txBox="1"/>
          <p:nvPr/>
        </p:nvSpPr>
        <p:spPr>
          <a:xfrm>
            <a:off x="392550" y="1021900"/>
            <a:ext cx="7601400" cy="4034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595959"/>
              </a:buClr>
              <a:buSzPts val="1800"/>
              <a:buChar char="●"/>
            </a:pPr>
            <a:r>
              <a:rPr lang="en" sz="1800">
                <a:solidFill>
                  <a:srgbClr val="595959"/>
                </a:solidFill>
              </a:rPr>
              <a:t>Train KGE model with clean dataset</a:t>
            </a:r>
            <a:endParaRPr sz="1800">
              <a:solidFill>
                <a:srgbClr val="595959"/>
              </a:solidFill>
            </a:endParaRPr>
          </a:p>
          <a:p>
            <a:pPr indent="0" lvl="0" marL="0" rtl="0" algn="l">
              <a:lnSpc>
                <a:spcPct val="115000"/>
              </a:lnSpc>
              <a:spcBef>
                <a:spcPts val="1200"/>
              </a:spcBef>
              <a:spcAft>
                <a:spcPts val="0"/>
              </a:spcAft>
              <a:buNone/>
            </a:pPr>
            <a:r>
              <a:t/>
            </a:r>
            <a:endParaRPr sz="1800">
              <a:solidFill>
                <a:srgbClr val="595959"/>
              </a:solidFill>
            </a:endParaRPr>
          </a:p>
          <a:p>
            <a:pPr indent="-342900" lvl="0" marL="457200" rtl="0" algn="l">
              <a:lnSpc>
                <a:spcPct val="115000"/>
              </a:lnSpc>
              <a:spcBef>
                <a:spcPts val="1200"/>
              </a:spcBef>
              <a:spcAft>
                <a:spcPts val="0"/>
              </a:spcAft>
              <a:buClr>
                <a:srgbClr val="595959"/>
              </a:buClr>
              <a:buSzPts val="1800"/>
              <a:buChar char="●"/>
            </a:pPr>
            <a:r>
              <a:rPr lang="en" sz="1800">
                <a:solidFill>
                  <a:srgbClr val="595959"/>
                </a:solidFill>
              </a:rPr>
              <a:t>Generate perturbations and add them to train set</a:t>
            </a:r>
            <a:endParaRPr sz="1800">
              <a:solidFill>
                <a:srgbClr val="595959"/>
              </a:solidFill>
            </a:endParaRPr>
          </a:p>
          <a:p>
            <a:pPr indent="0" lvl="0" marL="0" rtl="0" algn="l">
              <a:lnSpc>
                <a:spcPct val="115000"/>
              </a:lnSpc>
              <a:spcBef>
                <a:spcPts val="1200"/>
              </a:spcBef>
              <a:spcAft>
                <a:spcPts val="0"/>
              </a:spcAft>
              <a:buNone/>
            </a:pPr>
            <a:r>
              <a:t/>
            </a:r>
            <a:endParaRPr sz="1800">
              <a:solidFill>
                <a:srgbClr val="595959"/>
              </a:solidFill>
            </a:endParaRPr>
          </a:p>
          <a:p>
            <a:pPr indent="-342900" lvl="0" marL="457200" rtl="0" algn="l">
              <a:lnSpc>
                <a:spcPct val="115000"/>
              </a:lnSpc>
              <a:spcBef>
                <a:spcPts val="1200"/>
              </a:spcBef>
              <a:spcAft>
                <a:spcPts val="0"/>
              </a:spcAft>
              <a:buClr>
                <a:srgbClr val="595959"/>
              </a:buClr>
              <a:buSzPts val="1800"/>
              <a:buChar char="●"/>
            </a:pPr>
            <a:r>
              <a:rPr lang="en" sz="1800">
                <a:solidFill>
                  <a:srgbClr val="595959"/>
                </a:solidFill>
              </a:rPr>
              <a:t>Training a new KGE model</a:t>
            </a:r>
            <a:endParaRPr sz="1800">
              <a:solidFill>
                <a:srgbClr val="595959"/>
              </a:solidFill>
            </a:endParaRPr>
          </a:p>
          <a:p>
            <a:pPr indent="0" lvl="0" marL="0" rtl="0" algn="l">
              <a:lnSpc>
                <a:spcPct val="115000"/>
              </a:lnSpc>
              <a:spcBef>
                <a:spcPts val="1200"/>
              </a:spcBef>
              <a:spcAft>
                <a:spcPts val="0"/>
              </a:spcAft>
              <a:buNone/>
            </a:pPr>
            <a:r>
              <a:t/>
            </a:r>
            <a:endParaRPr sz="1800">
              <a:solidFill>
                <a:srgbClr val="595959"/>
              </a:solidFill>
            </a:endParaRPr>
          </a:p>
          <a:p>
            <a:pPr indent="-342900" lvl="0" marL="457200" rtl="0" algn="l">
              <a:lnSpc>
                <a:spcPct val="115000"/>
              </a:lnSpc>
              <a:spcBef>
                <a:spcPts val="1200"/>
              </a:spcBef>
              <a:spcAft>
                <a:spcPts val="0"/>
              </a:spcAft>
              <a:buClr>
                <a:srgbClr val="595959"/>
              </a:buClr>
              <a:buSzPts val="1800"/>
              <a:buChar char="●"/>
            </a:pPr>
            <a:r>
              <a:rPr lang="en" sz="1800">
                <a:solidFill>
                  <a:srgbClr val="595959"/>
                </a:solidFill>
              </a:rPr>
              <a:t>Number of perturbations is fixed</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Target triple set is the test-set</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Embedding dim is set to 200</a:t>
            </a:r>
            <a:endParaRPr sz="1800">
              <a:solidFill>
                <a:srgbClr val="595959"/>
              </a:solidFill>
            </a:endParaRPr>
          </a:p>
        </p:txBody>
      </p:sp>
    </p:spTree>
  </p:cSld>
  <p:clrMapOvr>
    <a:masterClrMapping/>
  </p:clrMapOvr>
  <mc:AlternateContent>
    <mc:Choice Requires="p14">
      <p:transition p14:dur="100">
        <p:fade thruBlk="1"/>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500"/>
                                        <p:tgtEl>
                                          <p:spTgt spid="329"/>
                                        </p:tgtEl>
                                      </p:cBhvr>
                                    </p:animEffect>
                                  </p:childTnLst>
                                </p:cTn>
                              </p:par>
                              <p:par>
                                <p:cTn fill="hold" nodeType="with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500"/>
                                        <p:tgtEl>
                                          <p:spTgt spid="33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500"/>
                                        <p:tgtEl>
                                          <p:spTgt spid="3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grpSp>
        <p:nvGrpSpPr>
          <p:cNvPr id="345" name="Google Shape;345;p37"/>
          <p:cNvGrpSpPr/>
          <p:nvPr/>
        </p:nvGrpSpPr>
        <p:grpSpPr>
          <a:xfrm>
            <a:off x="277178" y="-5218"/>
            <a:ext cx="571500" cy="729120"/>
            <a:chOff x="582" y="-11"/>
            <a:chExt cx="1200" cy="1531"/>
          </a:xfrm>
        </p:grpSpPr>
        <p:grpSp>
          <p:nvGrpSpPr>
            <p:cNvPr id="346" name="Google Shape;346;p37"/>
            <p:cNvGrpSpPr/>
            <p:nvPr/>
          </p:nvGrpSpPr>
          <p:grpSpPr>
            <a:xfrm>
              <a:off x="602" y="-11"/>
              <a:ext cx="1164" cy="1531"/>
              <a:chOff x="1586" y="929"/>
              <a:chExt cx="1800" cy="2400"/>
            </a:xfrm>
          </p:grpSpPr>
          <p:sp>
            <p:nvSpPr>
              <p:cNvPr id="347" name="Google Shape;347;p37"/>
              <p:cNvSpPr/>
              <p:nvPr/>
            </p:nvSpPr>
            <p:spPr>
              <a:xfrm>
                <a:off x="1586" y="929"/>
                <a:ext cx="1800" cy="2400"/>
              </a:xfrm>
              <a:prstGeom prst="rect">
                <a:avLst/>
              </a:prstGeom>
              <a:solidFill>
                <a:srgbClr val="F3C5D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Yahei"/>
                  <a:ea typeface="Microsoft Yahei"/>
                  <a:cs typeface="Microsoft Yahei"/>
                  <a:sym typeface="Microsoft Yahei"/>
                </a:endParaRPr>
              </a:p>
            </p:txBody>
          </p:sp>
          <p:sp>
            <p:nvSpPr>
              <p:cNvPr id="348" name="Google Shape;348;p37"/>
              <p:cNvSpPr/>
              <p:nvPr/>
            </p:nvSpPr>
            <p:spPr>
              <a:xfrm>
                <a:off x="1586" y="2381"/>
                <a:ext cx="1800" cy="900"/>
              </a:xfrm>
              <a:prstGeom prst="triangle">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Yahei"/>
                  <a:ea typeface="Microsoft Yahei"/>
                  <a:cs typeface="Microsoft Yahei"/>
                  <a:sym typeface="Microsoft Yahei"/>
                </a:endParaRPr>
              </a:p>
            </p:txBody>
          </p:sp>
        </p:grpSp>
        <p:sp>
          <p:nvSpPr>
            <p:cNvPr id="349" name="Google Shape;349;p37"/>
            <p:cNvSpPr txBox="1"/>
            <p:nvPr/>
          </p:nvSpPr>
          <p:spPr>
            <a:xfrm>
              <a:off x="582" y="220"/>
              <a:ext cx="1200" cy="6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Microsoft Yahei"/>
                  <a:ea typeface="Microsoft Yahei"/>
                  <a:cs typeface="Microsoft Yahei"/>
                  <a:sym typeface="Microsoft Yahei"/>
                </a:rPr>
                <a:t>04</a:t>
              </a:r>
              <a:endParaRPr sz="1100"/>
            </a:p>
          </p:txBody>
        </p:sp>
      </p:grpSp>
      <p:sp>
        <p:nvSpPr>
          <p:cNvPr id="350" name="Google Shape;350;p37"/>
          <p:cNvSpPr txBox="1"/>
          <p:nvPr/>
        </p:nvSpPr>
        <p:spPr>
          <a:xfrm>
            <a:off x="959650" y="127600"/>
            <a:ext cx="7423200" cy="531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3000">
                <a:solidFill>
                  <a:schemeClr val="dk1"/>
                </a:solidFill>
                <a:latin typeface="Calibri"/>
                <a:ea typeface="Calibri"/>
                <a:cs typeface="Calibri"/>
                <a:sym typeface="Calibri"/>
              </a:rPr>
              <a:t>Experiment: FB15k-237</a:t>
            </a:r>
            <a:endParaRPr b="1" sz="3300">
              <a:solidFill>
                <a:schemeClr val="dk1"/>
              </a:solidFill>
              <a:latin typeface="Calibri"/>
              <a:ea typeface="Calibri"/>
              <a:cs typeface="Calibri"/>
              <a:sym typeface="Calibri"/>
            </a:endParaRPr>
          </a:p>
        </p:txBody>
      </p:sp>
      <p:grpSp>
        <p:nvGrpSpPr>
          <p:cNvPr id="351" name="Google Shape;351;p37"/>
          <p:cNvGrpSpPr/>
          <p:nvPr/>
        </p:nvGrpSpPr>
        <p:grpSpPr>
          <a:xfrm>
            <a:off x="7994073" y="148526"/>
            <a:ext cx="1135350" cy="563625"/>
            <a:chOff x="10252364" y="198035"/>
            <a:chExt cx="1513800" cy="751500"/>
          </a:xfrm>
        </p:grpSpPr>
        <p:sp>
          <p:nvSpPr>
            <p:cNvPr id="352" name="Google Shape;352;p37"/>
            <p:cNvSpPr/>
            <p:nvPr/>
          </p:nvSpPr>
          <p:spPr>
            <a:xfrm>
              <a:off x="10252364" y="198035"/>
              <a:ext cx="1513800" cy="751500"/>
            </a:xfrm>
            <a:prstGeom prst="rect">
              <a:avLst/>
            </a:prstGeom>
            <a:solidFill>
              <a:srgbClr val="F3C5D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353" name="Google Shape;353;p37"/>
            <p:cNvPicPr preferRelativeResize="0"/>
            <p:nvPr/>
          </p:nvPicPr>
          <p:blipFill rotWithShape="1">
            <a:blip r:embed="rId3">
              <a:alphaModFix/>
            </a:blip>
            <a:srcRect b="0" l="0" r="0" t="0"/>
            <a:stretch/>
          </p:blipFill>
          <p:spPr>
            <a:xfrm>
              <a:off x="10672028" y="237552"/>
              <a:ext cx="669574" cy="669574"/>
            </a:xfrm>
            <a:prstGeom prst="rect">
              <a:avLst/>
            </a:prstGeom>
            <a:noFill/>
            <a:ln>
              <a:noFill/>
            </a:ln>
          </p:spPr>
        </p:pic>
      </p:grpSp>
      <p:pic>
        <p:nvPicPr>
          <p:cNvPr id="354" name="Google Shape;354;p37"/>
          <p:cNvPicPr preferRelativeResize="0"/>
          <p:nvPr/>
        </p:nvPicPr>
        <p:blipFill>
          <a:blip r:embed="rId4">
            <a:alphaModFix/>
          </a:blip>
          <a:stretch>
            <a:fillRect/>
          </a:stretch>
        </p:blipFill>
        <p:spPr>
          <a:xfrm>
            <a:off x="8276000" y="144575"/>
            <a:ext cx="571500" cy="571500"/>
          </a:xfrm>
          <a:prstGeom prst="rect">
            <a:avLst/>
          </a:prstGeom>
          <a:noFill/>
          <a:ln>
            <a:noFill/>
          </a:ln>
        </p:spPr>
      </p:pic>
      <p:pic>
        <p:nvPicPr>
          <p:cNvPr id="355" name="Google Shape;355;p37"/>
          <p:cNvPicPr preferRelativeResize="0"/>
          <p:nvPr/>
        </p:nvPicPr>
        <p:blipFill>
          <a:blip r:embed="rId5">
            <a:alphaModFix/>
          </a:blip>
          <a:stretch>
            <a:fillRect/>
          </a:stretch>
        </p:blipFill>
        <p:spPr>
          <a:xfrm>
            <a:off x="152400" y="783977"/>
            <a:ext cx="8839199" cy="3017033"/>
          </a:xfrm>
          <a:prstGeom prst="rect">
            <a:avLst/>
          </a:prstGeom>
          <a:noFill/>
          <a:ln>
            <a:noFill/>
          </a:ln>
        </p:spPr>
      </p:pic>
      <p:pic>
        <p:nvPicPr>
          <p:cNvPr id="356" name="Google Shape;356;p37"/>
          <p:cNvPicPr preferRelativeResize="0"/>
          <p:nvPr/>
        </p:nvPicPr>
        <p:blipFill>
          <a:blip r:embed="rId6">
            <a:alphaModFix/>
          </a:blip>
          <a:stretch>
            <a:fillRect/>
          </a:stretch>
        </p:blipFill>
        <p:spPr>
          <a:xfrm>
            <a:off x="314750" y="3861075"/>
            <a:ext cx="1958125" cy="285050"/>
          </a:xfrm>
          <a:prstGeom prst="rect">
            <a:avLst/>
          </a:prstGeom>
          <a:noFill/>
          <a:ln>
            <a:noFill/>
          </a:ln>
        </p:spPr>
      </p:pic>
    </p:spTree>
  </p:cSld>
  <p:clrMapOvr>
    <a:masterClrMapping/>
  </p:clrMapOvr>
  <mc:AlternateContent>
    <mc:Choice Requires="p14">
      <p:transition p14:dur="100">
        <p:fade thruBlk="1"/>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500"/>
                                        <p:tgtEl>
                                          <p:spTgt spid="345"/>
                                        </p:tgtEl>
                                      </p:cBhvr>
                                    </p:animEffect>
                                  </p:childTnLst>
                                </p:cTn>
                              </p:par>
                              <p:par>
                                <p:cTn fill="hold" nodeType="with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500"/>
                                        <p:tgtEl>
                                          <p:spTgt spid="35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500"/>
                                        <p:tgtEl>
                                          <p:spTgt spid="3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grpSp>
        <p:nvGrpSpPr>
          <p:cNvPr id="362" name="Google Shape;362;p38"/>
          <p:cNvGrpSpPr/>
          <p:nvPr/>
        </p:nvGrpSpPr>
        <p:grpSpPr>
          <a:xfrm>
            <a:off x="277178" y="-5218"/>
            <a:ext cx="571500" cy="729120"/>
            <a:chOff x="582" y="-11"/>
            <a:chExt cx="1200" cy="1531"/>
          </a:xfrm>
        </p:grpSpPr>
        <p:grpSp>
          <p:nvGrpSpPr>
            <p:cNvPr id="363" name="Google Shape;363;p38"/>
            <p:cNvGrpSpPr/>
            <p:nvPr/>
          </p:nvGrpSpPr>
          <p:grpSpPr>
            <a:xfrm>
              <a:off x="602" y="-11"/>
              <a:ext cx="1164" cy="1531"/>
              <a:chOff x="1586" y="929"/>
              <a:chExt cx="1800" cy="2400"/>
            </a:xfrm>
          </p:grpSpPr>
          <p:sp>
            <p:nvSpPr>
              <p:cNvPr id="364" name="Google Shape;364;p38"/>
              <p:cNvSpPr/>
              <p:nvPr/>
            </p:nvSpPr>
            <p:spPr>
              <a:xfrm>
                <a:off x="1586" y="929"/>
                <a:ext cx="1800" cy="2400"/>
              </a:xfrm>
              <a:prstGeom prst="rect">
                <a:avLst/>
              </a:prstGeom>
              <a:solidFill>
                <a:srgbClr val="F3C5D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Yahei"/>
                  <a:ea typeface="Microsoft Yahei"/>
                  <a:cs typeface="Microsoft Yahei"/>
                  <a:sym typeface="Microsoft Yahei"/>
                </a:endParaRPr>
              </a:p>
            </p:txBody>
          </p:sp>
          <p:sp>
            <p:nvSpPr>
              <p:cNvPr id="365" name="Google Shape;365;p38"/>
              <p:cNvSpPr/>
              <p:nvPr/>
            </p:nvSpPr>
            <p:spPr>
              <a:xfrm>
                <a:off x="1586" y="2381"/>
                <a:ext cx="1800" cy="900"/>
              </a:xfrm>
              <a:prstGeom prst="triangle">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Yahei"/>
                  <a:ea typeface="Microsoft Yahei"/>
                  <a:cs typeface="Microsoft Yahei"/>
                  <a:sym typeface="Microsoft Yahei"/>
                </a:endParaRPr>
              </a:p>
            </p:txBody>
          </p:sp>
        </p:grpSp>
        <p:sp>
          <p:nvSpPr>
            <p:cNvPr id="366" name="Google Shape;366;p38"/>
            <p:cNvSpPr txBox="1"/>
            <p:nvPr/>
          </p:nvSpPr>
          <p:spPr>
            <a:xfrm>
              <a:off x="582" y="220"/>
              <a:ext cx="1200" cy="6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Microsoft Yahei"/>
                  <a:ea typeface="Microsoft Yahei"/>
                  <a:cs typeface="Microsoft Yahei"/>
                  <a:sym typeface="Microsoft Yahei"/>
                </a:rPr>
                <a:t>04</a:t>
              </a:r>
              <a:endParaRPr sz="1100"/>
            </a:p>
          </p:txBody>
        </p:sp>
      </p:grpSp>
      <p:sp>
        <p:nvSpPr>
          <p:cNvPr id="367" name="Google Shape;367;p38"/>
          <p:cNvSpPr txBox="1"/>
          <p:nvPr/>
        </p:nvSpPr>
        <p:spPr>
          <a:xfrm>
            <a:off x="959650" y="127600"/>
            <a:ext cx="7423200" cy="531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3000">
                <a:solidFill>
                  <a:schemeClr val="dk1"/>
                </a:solidFill>
                <a:latin typeface="Calibri"/>
                <a:ea typeface="Calibri"/>
                <a:cs typeface="Calibri"/>
                <a:sym typeface="Calibri"/>
              </a:rPr>
              <a:t>Experiment: FB15k-237</a:t>
            </a:r>
            <a:endParaRPr b="1" sz="3300">
              <a:solidFill>
                <a:schemeClr val="dk1"/>
              </a:solidFill>
              <a:latin typeface="Calibri"/>
              <a:ea typeface="Calibri"/>
              <a:cs typeface="Calibri"/>
              <a:sym typeface="Calibri"/>
            </a:endParaRPr>
          </a:p>
        </p:txBody>
      </p:sp>
      <p:grpSp>
        <p:nvGrpSpPr>
          <p:cNvPr id="368" name="Google Shape;368;p38"/>
          <p:cNvGrpSpPr/>
          <p:nvPr/>
        </p:nvGrpSpPr>
        <p:grpSpPr>
          <a:xfrm>
            <a:off x="7994073" y="148526"/>
            <a:ext cx="1135350" cy="563625"/>
            <a:chOff x="10252364" y="198035"/>
            <a:chExt cx="1513800" cy="751500"/>
          </a:xfrm>
        </p:grpSpPr>
        <p:sp>
          <p:nvSpPr>
            <p:cNvPr id="369" name="Google Shape;369;p38"/>
            <p:cNvSpPr/>
            <p:nvPr/>
          </p:nvSpPr>
          <p:spPr>
            <a:xfrm>
              <a:off x="10252364" y="198035"/>
              <a:ext cx="1513800" cy="751500"/>
            </a:xfrm>
            <a:prstGeom prst="rect">
              <a:avLst/>
            </a:prstGeom>
            <a:solidFill>
              <a:srgbClr val="F3C5D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370" name="Google Shape;370;p38"/>
            <p:cNvPicPr preferRelativeResize="0"/>
            <p:nvPr/>
          </p:nvPicPr>
          <p:blipFill rotWithShape="1">
            <a:blip r:embed="rId3">
              <a:alphaModFix/>
            </a:blip>
            <a:srcRect b="0" l="0" r="0" t="0"/>
            <a:stretch/>
          </p:blipFill>
          <p:spPr>
            <a:xfrm>
              <a:off x="10672028" y="237552"/>
              <a:ext cx="669574" cy="669574"/>
            </a:xfrm>
            <a:prstGeom prst="rect">
              <a:avLst/>
            </a:prstGeom>
            <a:noFill/>
            <a:ln>
              <a:noFill/>
            </a:ln>
          </p:spPr>
        </p:pic>
      </p:grpSp>
      <p:pic>
        <p:nvPicPr>
          <p:cNvPr id="371" name="Google Shape;371;p38"/>
          <p:cNvPicPr preferRelativeResize="0"/>
          <p:nvPr/>
        </p:nvPicPr>
        <p:blipFill>
          <a:blip r:embed="rId4">
            <a:alphaModFix/>
          </a:blip>
          <a:stretch>
            <a:fillRect/>
          </a:stretch>
        </p:blipFill>
        <p:spPr>
          <a:xfrm>
            <a:off x="8276000" y="144575"/>
            <a:ext cx="571500" cy="571500"/>
          </a:xfrm>
          <a:prstGeom prst="rect">
            <a:avLst/>
          </a:prstGeom>
          <a:noFill/>
          <a:ln>
            <a:noFill/>
          </a:ln>
        </p:spPr>
      </p:pic>
      <p:pic>
        <p:nvPicPr>
          <p:cNvPr id="372" name="Google Shape;372;p38"/>
          <p:cNvPicPr preferRelativeResize="0"/>
          <p:nvPr/>
        </p:nvPicPr>
        <p:blipFill>
          <a:blip r:embed="rId5">
            <a:alphaModFix/>
          </a:blip>
          <a:stretch>
            <a:fillRect/>
          </a:stretch>
        </p:blipFill>
        <p:spPr>
          <a:xfrm>
            <a:off x="277178" y="761226"/>
            <a:ext cx="6703502" cy="4126549"/>
          </a:xfrm>
          <a:prstGeom prst="rect">
            <a:avLst/>
          </a:prstGeom>
          <a:noFill/>
          <a:ln>
            <a:noFill/>
          </a:ln>
        </p:spPr>
      </p:pic>
    </p:spTree>
  </p:cSld>
  <p:clrMapOvr>
    <a:masterClrMapping/>
  </p:clrMapOvr>
  <mc:AlternateContent>
    <mc:Choice Requires="p14">
      <p:transition p14:dur="100">
        <p:fade thruBlk="1"/>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500"/>
                                        <p:tgtEl>
                                          <p:spTgt spid="362"/>
                                        </p:tgtEl>
                                      </p:cBhvr>
                                    </p:animEffect>
                                  </p:childTnLst>
                                </p:cTn>
                              </p:par>
                              <p:par>
                                <p:cTn fill="hold" nodeType="with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500"/>
                                        <p:tgtEl>
                                          <p:spTgt spid="36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500"/>
                                        <p:tgtEl>
                                          <p:spTgt spid="3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grpSp>
        <p:nvGrpSpPr>
          <p:cNvPr id="378" name="Google Shape;378;p39"/>
          <p:cNvGrpSpPr/>
          <p:nvPr/>
        </p:nvGrpSpPr>
        <p:grpSpPr>
          <a:xfrm>
            <a:off x="277178" y="-5218"/>
            <a:ext cx="571500" cy="729120"/>
            <a:chOff x="582" y="-11"/>
            <a:chExt cx="1200" cy="1531"/>
          </a:xfrm>
        </p:grpSpPr>
        <p:grpSp>
          <p:nvGrpSpPr>
            <p:cNvPr id="379" name="Google Shape;379;p39"/>
            <p:cNvGrpSpPr/>
            <p:nvPr/>
          </p:nvGrpSpPr>
          <p:grpSpPr>
            <a:xfrm>
              <a:off x="602" y="-11"/>
              <a:ext cx="1164" cy="1531"/>
              <a:chOff x="1586" y="929"/>
              <a:chExt cx="1800" cy="2400"/>
            </a:xfrm>
          </p:grpSpPr>
          <p:sp>
            <p:nvSpPr>
              <p:cNvPr id="380" name="Google Shape;380;p39"/>
              <p:cNvSpPr/>
              <p:nvPr/>
            </p:nvSpPr>
            <p:spPr>
              <a:xfrm>
                <a:off x="1586" y="929"/>
                <a:ext cx="1800" cy="2400"/>
              </a:xfrm>
              <a:prstGeom prst="rect">
                <a:avLst/>
              </a:prstGeom>
              <a:solidFill>
                <a:srgbClr val="F3C5D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Yahei"/>
                  <a:ea typeface="Microsoft Yahei"/>
                  <a:cs typeface="Microsoft Yahei"/>
                  <a:sym typeface="Microsoft Yahei"/>
                </a:endParaRPr>
              </a:p>
            </p:txBody>
          </p:sp>
          <p:sp>
            <p:nvSpPr>
              <p:cNvPr id="381" name="Google Shape;381;p39"/>
              <p:cNvSpPr/>
              <p:nvPr/>
            </p:nvSpPr>
            <p:spPr>
              <a:xfrm>
                <a:off x="1586" y="2381"/>
                <a:ext cx="1800" cy="900"/>
              </a:xfrm>
              <a:prstGeom prst="triangle">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Yahei"/>
                  <a:ea typeface="Microsoft Yahei"/>
                  <a:cs typeface="Microsoft Yahei"/>
                  <a:sym typeface="Microsoft Yahei"/>
                </a:endParaRPr>
              </a:p>
            </p:txBody>
          </p:sp>
        </p:grpSp>
        <p:sp>
          <p:nvSpPr>
            <p:cNvPr id="382" name="Google Shape;382;p39"/>
            <p:cNvSpPr txBox="1"/>
            <p:nvPr/>
          </p:nvSpPr>
          <p:spPr>
            <a:xfrm>
              <a:off x="582" y="220"/>
              <a:ext cx="1200" cy="6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Microsoft Yahei"/>
                  <a:ea typeface="Microsoft Yahei"/>
                  <a:cs typeface="Microsoft Yahei"/>
                  <a:sym typeface="Microsoft Yahei"/>
                </a:rPr>
                <a:t>04</a:t>
              </a:r>
              <a:endParaRPr sz="1100"/>
            </a:p>
          </p:txBody>
        </p:sp>
      </p:grpSp>
      <p:sp>
        <p:nvSpPr>
          <p:cNvPr id="383" name="Google Shape;383;p39"/>
          <p:cNvSpPr txBox="1"/>
          <p:nvPr/>
        </p:nvSpPr>
        <p:spPr>
          <a:xfrm>
            <a:off x="959650" y="127600"/>
            <a:ext cx="7423200" cy="531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3000">
                <a:solidFill>
                  <a:schemeClr val="dk1"/>
                </a:solidFill>
                <a:latin typeface="Calibri"/>
                <a:ea typeface="Calibri"/>
                <a:cs typeface="Calibri"/>
                <a:sym typeface="Calibri"/>
              </a:rPr>
              <a:t>Experiment: FB15k-237</a:t>
            </a:r>
            <a:endParaRPr b="1" sz="3300">
              <a:solidFill>
                <a:schemeClr val="dk1"/>
              </a:solidFill>
              <a:latin typeface="Calibri"/>
              <a:ea typeface="Calibri"/>
              <a:cs typeface="Calibri"/>
              <a:sym typeface="Calibri"/>
            </a:endParaRPr>
          </a:p>
        </p:txBody>
      </p:sp>
      <p:grpSp>
        <p:nvGrpSpPr>
          <p:cNvPr id="384" name="Google Shape;384;p39"/>
          <p:cNvGrpSpPr/>
          <p:nvPr/>
        </p:nvGrpSpPr>
        <p:grpSpPr>
          <a:xfrm>
            <a:off x="7994073" y="148526"/>
            <a:ext cx="1135350" cy="563625"/>
            <a:chOff x="10252364" y="198035"/>
            <a:chExt cx="1513800" cy="751500"/>
          </a:xfrm>
        </p:grpSpPr>
        <p:sp>
          <p:nvSpPr>
            <p:cNvPr id="385" name="Google Shape;385;p39"/>
            <p:cNvSpPr/>
            <p:nvPr/>
          </p:nvSpPr>
          <p:spPr>
            <a:xfrm>
              <a:off x="10252364" y="198035"/>
              <a:ext cx="1513800" cy="751500"/>
            </a:xfrm>
            <a:prstGeom prst="rect">
              <a:avLst/>
            </a:prstGeom>
            <a:solidFill>
              <a:srgbClr val="F3C5D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386" name="Google Shape;386;p39"/>
            <p:cNvPicPr preferRelativeResize="0"/>
            <p:nvPr/>
          </p:nvPicPr>
          <p:blipFill rotWithShape="1">
            <a:blip r:embed="rId3">
              <a:alphaModFix/>
            </a:blip>
            <a:srcRect b="0" l="0" r="0" t="0"/>
            <a:stretch/>
          </p:blipFill>
          <p:spPr>
            <a:xfrm>
              <a:off x="10672028" y="237552"/>
              <a:ext cx="669574" cy="669574"/>
            </a:xfrm>
            <a:prstGeom prst="rect">
              <a:avLst/>
            </a:prstGeom>
            <a:noFill/>
            <a:ln>
              <a:noFill/>
            </a:ln>
          </p:spPr>
        </p:pic>
      </p:grpSp>
      <p:pic>
        <p:nvPicPr>
          <p:cNvPr id="387" name="Google Shape;387;p39"/>
          <p:cNvPicPr preferRelativeResize="0"/>
          <p:nvPr/>
        </p:nvPicPr>
        <p:blipFill>
          <a:blip r:embed="rId4">
            <a:alphaModFix/>
          </a:blip>
          <a:stretch>
            <a:fillRect/>
          </a:stretch>
        </p:blipFill>
        <p:spPr>
          <a:xfrm>
            <a:off x="8276000" y="144575"/>
            <a:ext cx="571500" cy="571500"/>
          </a:xfrm>
          <a:prstGeom prst="rect">
            <a:avLst/>
          </a:prstGeom>
          <a:noFill/>
          <a:ln>
            <a:noFill/>
          </a:ln>
        </p:spPr>
      </p:pic>
      <p:pic>
        <p:nvPicPr>
          <p:cNvPr id="388" name="Google Shape;388;p39"/>
          <p:cNvPicPr preferRelativeResize="0"/>
          <p:nvPr/>
        </p:nvPicPr>
        <p:blipFill>
          <a:blip r:embed="rId5">
            <a:alphaModFix/>
          </a:blip>
          <a:stretch>
            <a:fillRect/>
          </a:stretch>
        </p:blipFill>
        <p:spPr>
          <a:xfrm>
            <a:off x="152400" y="783977"/>
            <a:ext cx="8839199" cy="3017033"/>
          </a:xfrm>
          <a:prstGeom prst="rect">
            <a:avLst/>
          </a:prstGeom>
          <a:noFill/>
          <a:ln>
            <a:noFill/>
          </a:ln>
        </p:spPr>
      </p:pic>
      <p:pic>
        <p:nvPicPr>
          <p:cNvPr id="389" name="Google Shape;389;p39"/>
          <p:cNvPicPr preferRelativeResize="0"/>
          <p:nvPr/>
        </p:nvPicPr>
        <p:blipFill>
          <a:blip r:embed="rId6">
            <a:alphaModFix/>
          </a:blip>
          <a:stretch>
            <a:fillRect/>
          </a:stretch>
        </p:blipFill>
        <p:spPr>
          <a:xfrm>
            <a:off x="0" y="3746498"/>
            <a:ext cx="3976025" cy="1398000"/>
          </a:xfrm>
          <a:prstGeom prst="rect">
            <a:avLst/>
          </a:prstGeom>
          <a:noFill/>
          <a:ln>
            <a:noFill/>
          </a:ln>
        </p:spPr>
      </p:pic>
      <p:sp>
        <p:nvSpPr>
          <p:cNvPr id="390" name="Google Shape;390;p39"/>
          <p:cNvSpPr/>
          <p:nvPr/>
        </p:nvSpPr>
        <p:spPr>
          <a:xfrm>
            <a:off x="5892850" y="973100"/>
            <a:ext cx="1381200" cy="2704500"/>
          </a:xfrm>
          <a:prstGeom prst="rect">
            <a:avLst/>
          </a:prstGeom>
          <a:no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p14:dur="100">
        <p:fade thruBlk="1"/>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500"/>
                                        <p:tgtEl>
                                          <p:spTgt spid="378"/>
                                        </p:tgtEl>
                                      </p:cBhvr>
                                    </p:animEffect>
                                  </p:childTnLst>
                                </p:cTn>
                              </p:par>
                              <p:par>
                                <p:cTn fill="hold" nodeType="with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500"/>
                                        <p:tgtEl>
                                          <p:spTgt spid="38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500"/>
                                        <p:tgtEl>
                                          <p:spTgt spid="3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grpSp>
        <p:nvGrpSpPr>
          <p:cNvPr id="396" name="Google Shape;396;p40"/>
          <p:cNvGrpSpPr/>
          <p:nvPr/>
        </p:nvGrpSpPr>
        <p:grpSpPr>
          <a:xfrm>
            <a:off x="277178" y="-5218"/>
            <a:ext cx="571500" cy="729120"/>
            <a:chOff x="582" y="-11"/>
            <a:chExt cx="1200" cy="1531"/>
          </a:xfrm>
        </p:grpSpPr>
        <p:grpSp>
          <p:nvGrpSpPr>
            <p:cNvPr id="397" name="Google Shape;397;p40"/>
            <p:cNvGrpSpPr/>
            <p:nvPr/>
          </p:nvGrpSpPr>
          <p:grpSpPr>
            <a:xfrm>
              <a:off x="602" y="-11"/>
              <a:ext cx="1164" cy="1531"/>
              <a:chOff x="1586" y="929"/>
              <a:chExt cx="1800" cy="2400"/>
            </a:xfrm>
          </p:grpSpPr>
          <p:sp>
            <p:nvSpPr>
              <p:cNvPr id="398" name="Google Shape;398;p40"/>
              <p:cNvSpPr/>
              <p:nvPr/>
            </p:nvSpPr>
            <p:spPr>
              <a:xfrm>
                <a:off x="1586" y="929"/>
                <a:ext cx="1800" cy="2400"/>
              </a:xfrm>
              <a:prstGeom prst="rect">
                <a:avLst/>
              </a:prstGeom>
              <a:solidFill>
                <a:srgbClr val="F3C5D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Yahei"/>
                  <a:ea typeface="Microsoft Yahei"/>
                  <a:cs typeface="Microsoft Yahei"/>
                  <a:sym typeface="Microsoft Yahei"/>
                </a:endParaRPr>
              </a:p>
            </p:txBody>
          </p:sp>
          <p:sp>
            <p:nvSpPr>
              <p:cNvPr id="399" name="Google Shape;399;p40"/>
              <p:cNvSpPr/>
              <p:nvPr/>
            </p:nvSpPr>
            <p:spPr>
              <a:xfrm>
                <a:off x="1586" y="2381"/>
                <a:ext cx="1800" cy="900"/>
              </a:xfrm>
              <a:prstGeom prst="triangle">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Yahei"/>
                  <a:ea typeface="Microsoft Yahei"/>
                  <a:cs typeface="Microsoft Yahei"/>
                  <a:sym typeface="Microsoft Yahei"/>
                </a:endParaRPr>
              </a:p>
            </p:txBody>
          </p:sp>
        </p:grpSp>
        <p:sp>
          <p:nvSpPr>
            <p:cNvPr id="400" name="Google Shape;400;p40"/>
            <p:cNvSpPr txBox="1"/>
            <p:nvPr/>
          </p:nvSpPr>
          <p:spPr>
            <a:xfrm>
              <a:off x="582" y="220"/>
              <a:ext cx="1200" cy="6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Microsoft Yahei"/>
                  <a:ea typeface="Microsoft Yahei"/>
                  <a:cs typeface="Microsoft Yahei"/>
                  <a:sym typeface="Microsoft Yahei"/>
                </a:rPr>
                <a:t>04</a:t>
              </a:r>
              <a:endParaRPr sz="1100"/>
            </a:p>
          </p:txBody>
        </p:sp>
      </p:grpSp>
      <p:sp>
        <p:nvSpPr>
          <p:cNvPr id="401" name="Google Shape;401;p40"/>
          <p:cNvSpPr txBox="1"/>
          <p:nvPr/>
        </p:nvSpPr>
        <p:spPr>
          <a:xfrm>
            <a:off x="959650" y="127600"/>
            <a:ext cx="7423200" cy="531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3000">
                <a:solidFill>
                  <a:schemeClr val="dk1"/>
                </a:solidFill>
                <a:latin typeface="Calibri"/>
                <a:ea typeface="Calibri"/>
                <a:cs typeface="Calibri"/>
                <a:sym typeface="Calibri"/>
              </a:rPr>
              <a:t>Experiment: WN18</a:t>
            </a:r>
            <a:r>
              <a:rPr b="1" lang="en" sz="3000">
                <a:solidFill>
                  <a:schemeClr val="dk1"/>
                </a:solidFill>
                <a:latin typeface="Calibri"/>
                <a:ea typeface="Calibri"/>
                <a:cs typeface="Calibri"/>
                <a:sym typeface="Calibri"/>
              </a:rPr>
              <a:t>RR</a:t>
            </a:r>
            <a:endParaRPr b="1" sz="3300">
              <a:solidFill>
                <a:schemeClr val="dk1"/>
              </a:solidFill>
              <a:latin typeface="Calibri"/>
              <a:ea typeface="Calibri"/>
              <a:cs typeface="Calibri"/>
              <a:sym typeface="Calibri"/>
            </a:endParaRPr>
          </a:p>
        </p:txBody>
      </p:sp>
      <p:grpSp>
        <p:nvGrpSpPr>
          <p:cNvPr id="402" name="Google Shape;402;p40"/>
          <p:cNvGrpSpPr/>
          <p:nvPr/>
        </p:nvGrpSpPr>
        <p:grpSpPr>
          <a:xfrm>
            <a:off x="7994073" y="148526"/>
            <a:ext cx="1135350" cy="563625"/>
            <a:chOff x="10252364" y="198035"/>
            <a:chExt cx="1513800" cy="751500"/>
          </a:xfrm>
        </p:grpSpPr>
        <p:sp>
          <p:nvSpPr>
            <p:cNvPr id="403" name="Google Shape;403;p40"/>
            <p:cNvSpPr/>
            <p:nvPr/>
          </p:nvSpPr>
          <p:spPr>
            <a:xfrm>
              <a:off x="10252364" y="198035"/>
              <a:ext cx="1513800" cy="751500"/>
            </a:xfrm>
            <a:prstGeom prst="rect">
              <a:avLst/>
            </a:prstGeom>
            <a:solidFill>
              <a:srgbClr val="F3C5D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404" name="Google Shape;404;p40"/>
            <p:cNvPicPr preferRelativeResize="0"/>
            <p:nvPr/>
          </p:nvPicPr>
          <p:blipFill rotWithShape="1">
            <a:blip r:embed="rId3">
              <a:alphaModFix/>
            </a:blip>
            <a:srcRect b="0" l="0" r="0" t="0"/>
            <a:stretch/>
          </p:blipFill>
          <p:spPr>
            <a:xfrm>
              <a:off x="10672028" y="237552"/>
              <a:ext cx="669574" cy="669574"/>
            </a:xfrm>
            <a:prstGeom prst="rect">
              <a:avLst/>
            </a:prstGeom>
            <a:noFill/>
            <a:ln>
              <a:noFill/>
            </a:ln>
          </p:spPr>
        </p:pic>
      </p:grpSp>
      <p:pic>
        <p:nvPicPr>
          <p:cNvPr id="405" name="Google Shape;405;p40"/>
          <p:cNvPicPr preferRelativeResize="0"/>
          <p:nvPr/>
        </p:nvPicPr>
        <p:blipFill>
          <a:blip r:embed="rId4">
            <a:alphaModFix/>
          </a:blip>
          <a:stretch>
            <a:fillRect/>
          </a:stretch>
        </p:blipFill>
        <p:spPr>
          <a:xfrm>
            <a:off x="8276000" y="144575"/>
            <a:ext cx="571500" cy="571500"/>
          </a:xfrm>
          <a:prstGeom prst="rect">
            <a:avLst/>
          </a:prstGeom>
          <a:noFill/>
          <a:ln>
            <a:noFill/>
          </a:ln>
        </p:spPr>
      </p:pic>
      <p:pic>
        <p:nvPicPr>
          <p:cNvPr id="406" name="Google Shape;406;p40"/>
          <p:cNvPicPr preferRelativeResize="0"/>
          <p:nvPr/>
        </p:nvPicPr>
        <p:blipFill>
          <a:blip r:embed="rId5">
            <a:alphaModFix/>
          </a:blip>
          <a:stretch>
            <a:fillRect/>
          </a:stretch>
        </p:blipFill>
        <p:spPr>
          <a:xfrm>
            <a:off x="152400" y="876302"/>
            <a:ext cx="8839202" cy="3060522"/>
          </a:xfrm>
          <a:prstGeom prst="rect">
            <a:avLst/>
          </a:prstGeom>
          <a:noFill/>
          <a:ln>
            <a:noFill/>
          </a:ln>
        </p:spPr>
      </p:pic>
    </p:spTree>
  </p:cSld>
  <p:clrMapOvr>
    <a:masterClrMapping/>
  </p:clrMapOvr>
  <mc:AlternateContent>
    <mc:Choice Requires="p14">
      <p:transition p14:dur="100">
        <p:fade thruBlk="1"/>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500"/>
                                        <p:tgtEl>
                                          <p:spTgt spid="396"/>
                                        </p:tgtEl>
                                      </p:cBhvr>
                                    </p:animEffect>
                                  </p:childTnLst>
                                </p:cTn>
                              </p:par>
                              <p:par>
                                <p:cTn fill="hold" nodeType="with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500"/>
                                        <p:tgtEl>
                                          <p:spTgt spid="40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500"/>
                                        <p:tgtEl>
                                          <p:spTgt spid="4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grpSp>
        <p:nvGrpSpPr>
          <p:cNvPr id="412" name="Google Shape;412;p41"/>
          <p:cNvGrpSpPr/>
          <p:nvPr/>
        </p:nvGrpSpPr>
        <p:grpSpPr>
          <a:xfrm>
            <a:off x="277178" y="-5218"/>
            <a:ext cx="571500" cy="729120"/>
            <a:chOff x="582" y="-11"/>
            <a:chExt cx="1200" cy="1531"/>
          </a:xfrm>
        </p:grpSpPr>
        <p:grpSp>
          <p:nvGrpSpPr>
            <p:cNvPr id="413" name="Google Shape;413;p41"/>
            <p:cNvGrpSpPr/>
            <p:nvPr/>
          </p:nvGrpSpPr>
          <p:grpSpPr>
            <a:xfrm>
              <a:off x="602" y="-11"/>
              <a:ext cx="1164" cy="1531"/>
              <a:chOff x="1586" y="929"/>
              <a:chExt cx="1800" cy="2400"/>
            </a:xfrm>
          </p:grpSpPr>
          <p:sp>
            <p:nvSpPr>
              <p:cNvPr id="414" name="Google Shape;414;p41"/>
              <p:cNvSpPr/>
              <p:nvPr/>
            </p:nvSpPr>
            <p:spPr>
              <a:xfrm>
                <a:off x="1586" y="929"/>
                <a:ext cx="1800" cy="2400"/>
              </a:xfrm>
              <a:prstGeom prst="rect">
                <a:avLst/>
              </a:prstGeom>
              <a:solidFill>
                <a:srgbClr val="F3C5D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Yahei"/>
                  <a:ea typeface="Microsoft Yahei"/>
                  <a:cs typeface="Microsoft Yahei"/>
                  <a:sym typeface="Microsoft Yahei"/>
                </a:endParaRPr>
              </a:p>
            </p:txBody>
          </p:sp>
          <p:sp>
            <p:nvSpPr>
              <p:cNvPr id="415" name="Google Shape;415;p41"/>
              <p:cNvSpPr/>
              <p:nvPr/>
            </p:nvSpPr>
            <p:spPr>
              <a:xfrm>
                <a:off x="1586" y="2381"/>
                <a:ext cx="1800" cy="900"/>
              </a:xfrm>
              <a:prstGeom prst="triangle">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Yahei"/>
                  <a:ea typeface="Microsoft Yahei"/>
                  <a:cs typeface="Microsoft Yahei"/>
                  <a:sym typeface="Microsoft Yahei"/>
                </a:endParaRPr>
              </a:p>
            </p:txBody>
          </p:sp>
        </p:grpSp>
        <p:sp>
          <p:nvSpPr>
            <p:cNvPr id="416" name="Google Shape;416;p41"/>
            <p:cNvSpPr txBox="1"/>
            <p:nvPr/>
          </p:nvSpPr>
          <p:spPr>
            <a:xfrm>
              <a:off x="582" y="220"/>
              <a:ext cx="1200" cy="6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Microsoft Yahei"/>
                  <a:ea typeface="Microsoft Yahei"/>
                  <a:cs typeface="Microsoft Yahei"/>
                  <a:sym typeface="Microsoft Yahei"/>
                </a:rPr>
                <a:t>04</a:t>
              </a:r>
              <a:endParaRPr sz="1100"/>
            </a:p>
          </p:txBody>
        </p:sp>
      </p:grpSp>
      <p:sp>
        <p:nvSpPr>
          <p:cNvPr id="417" name="Google Shape;417;p41"/>
          <p:cNvSpPr txBox="1"/>
          <p:nvPr/>
        </p:nvSpPr>
        <p:spPr>
          <a:xfrm>
            <a:off x="959650" y="127600"/>
            <a:ext cx="7423200" cy="531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3000">
                <a:solidFill>
                  <a:schemeClr val="dk1"/>
                </a:solidFill>
                <a:latin typeface="Calibri"/>
                <a:ea typeface="Calibri"/>
                <a:cs typeface="Calibri"/>
                <a:sym typeface="Calibri"/>
              </a:rPr>
              <a:t>Experiment: WN18RR</a:t>
            </a:r>
            <a:endParaRPr b="1" sz="3300">
              <a:solidFill>
                <a:schemeClr val="dk1"/>
              </a:solidFill>
              <a:latin typeface="Calibri"/>
              <a:ea typeface="Calibri"/>
              <a:cs typeface="Calibri"/>
              <a:sym typeface="Calibri"/>
            </a:endParaRPr>
          </a:p>
        </p:txBody>
      </p:sp>
      <p:grpSp>
        <p:nvGrpSpPr>
          <p:cNvPr id="418" name="Google Shape;418;p41"/>
          <p:cNvGrpSpPr/>
          <p:nvPr/>
        </p:nvGrpSpPr>
        <p:grpSpPr>
          <a:xfrm>
            <a:off x="7994073" y="148526"/>
            <a:ext cx="1135350" cy="563625"/>
            <a:chOff x="10252364" y="198035"/>
            <a:chExt cx="1513800" cy="751500"/>
          </a:xfrm>
        </p:grpSpPr>
        <p:sp>
          <p:nvSpPr>
            <p:cNvPr id="419" name="Google Shape;419;p41"/>
            <p:cNvSpPr/>
            <p:nvPr/>
          </p:nvSpPr>
          <p:spPr>
            <a:xfrm>
              <a:off x="10252364" y="198035"/>
              <a:ext cx="1513800" cy="751500"/>
            </a:xfrm>
            <a:prstGeom prst="rect">
              <a:avLst/>
            </a:prstGeom>
            <a:solidFill>
              <a:srgbClr val="F3C5D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420" name="Google Shape;420;p41"/>
            <p:cNvPicPr preferRelativeResize="0"/>
            <p:nvPr/>
          </p:nvPicPr>
          <p:blipFill rotWithShape="1">
            <a:blip r:embed="rId3">
              <a:alphaModFix/>
            </a:blip>
            <a:srcRect b="0" l="0" r="0" t="0"/>
            <a:stretch/>
          </p:blipFill>
          <p:spPr>
            <a:xfrm>
              <a:off x="10672028" y="237552"/>
              <a:ext cx="669574" cy="669574"/>
            </a:xfrm>
            <a:prstGeom prst="rect">
              <a:avLst/>
            </a:prstGeom>
            <a:noFill/>
            <a:ln>
              <a:noFill/>
            </a:ln>
          </p:spPr>
        </p:pic>
      </p:grpSp>
      <p:pic>
        <p:nvPicPr>
          <p:cNvPr id="421" name="Google Shape;421;p41"/>
          <p:cNvPicPr preferRelativeResize="0"/>
          <p:nvPr/>
        </p:nvPicPr>
        <p:blipFill>
          <a:blip r:embed="rId4">
            <a:alphaModFix/>
          </a:blip>
          <a:stretch>
            <a:fillRect/>
          </a:stretch>
        </p:blipFill>
        <p:spPr>
          <a:xfrm>
            <a:off x="8276000" y="144575"/>
            <a:ext cx="571500" cy="571500"/>
          </a:xfrm>
          <a:prstGeom prst="rect">
            <a:avLst/>
          </a:prstGeom>
          <a:noFill/>
          <a:ln>
            <a:noFill/>
          </a:ln>
        </p:spPr>
      </p:pic>
      <p:pic>
        <p:nvPicPr>
          <p:cNvPr id="422" name="Google Shape;422;p41"/>
          <p:cNvPicPr preferRelativeResize="0"/>
          <p:nvPr/>
        </p:nvPicPr>
        <p:blipFill>
          <a:blip r:embed="rId5">
            <a:alphaModFix/>
          </a:blip>
          <a:stretch>
            <a:fillRect/>
          </a:stretch>
        </p:blipFill>
        <p:spPr>
          <a:xfrm>
            <a:off x="277175" y="855425"/>
            <a:ext cx="6441073" cy="2065500"/>
          </a:xfrm>
          <a:prstGeom prst="rect">
            <a:avLst/>
          </a:prstGeom>
          <a:noFill/>
          <a:ln>
            <a:noFill/>
          </a:ln>
        </p:spPr>
      </p:pic>
      <p:sp>
        <p:nvSpPr>
          <p:cNvPr id="423" name="Google Shape;423;p41"/>
          <p:cNvSpPr txBox="1"/>
          <p:nvPr/>
        </p:nvSpPr>
        <p:spPr>
          <a:xfrm>
            <a:off x="277175" y="3374975"/>
            <a:ext cx="7887000" cy="1826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595959"/>
              </a:buClr>
              <a:buSzPts val="1800"/>
              <a:buChar char="●"/>
            </a:pPr>
            <a:r>
              <a:rPr lang="en" sz="1800">
                <a:solidFill>
                  <a:srgbClr val="595959"/>
                </a:solidFill>
              </a:rPr>
              <a:t>WordNet is sparse </a:t>
            </a:r>
            <a:endParaRPr sz="1800">
              <a:solidFill>
                <a:srgbClr val="595959"/>
              </a:solidFill>
            </a:endParaRPr>
          </a:p>
          <a:p>
            <a:pPr indent="-342900" lvl="1" marL="914400" rtl="0" algn="l">
              <a:lnSpc>
                <a:spcPct val="115000"/>
              </a:lnSpc>
              <a:spcBef>
                <a:spcPts val="0"/>
              </a:spcBef>
              <a:spcAft>
                <a:spcPts val="0"/>
              </a:spcAft>
              <a:buClr>
                <a:srgbClr val="595959"/>
              </a:buClr>
              <a:buSzPts val="1800"/>
              <a:buChar char="○"/>
            </a:pPr>
            <a:r>
              <a:rPr lang="en" sz="1800">
                <a:solidFill>
                  <a:srgbClr val="595959"/>
                </a:solidFill>
              </a:rPr>
              <a:t>small shifting won’t change the meaning</a:t>
            </a:r>
            <a:endParaRPr sz="1800">
              <a:solidFill>
                <a:srgbClr val="595959"/>
              </a:solidFill>
            </a:endParaRPr>
          </a:p>
          <a:p>
            <a:pPr indent="-342900" lvl="1" marL="914400" rtl="0" algn="l">
              <a:lnSpc>
                <a:spcPct val="115000"/>
              </a:lnSpc>
              <a:spcBef>
                <a:spcPts val="0"/>
              </a:spcBef>
              <a:spcAft>
                <a:spcPts val="0"/>
              </a:spcAft>
              <a:buClr>
                <a:srgbClr val="595959"/>
              </a:buClr>
              <a:buSzPts val="1800"/>
              <a:buChar char="○"/>
            </a:pPr>
            <a:r>
              <a:rPr lang="en" sz="1800">
                <a:solidFill>
                  <a:srgbClr val="595959"/>
                </a:solidFill>
              </a:rPr>
              <a:t>reasoning process is easily affected </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FreeBase is dense</a:t>
            </a:r>
            <a:endParaRPr sz="1800">
              <a:solidFill>
                <a:srgbClr val="595959"/>
              </a:solidFill>
            </a:endParaRPr>
          </a:p>
        </p:txBody>
      </p:sp>
    </p:spTree>
  </p:cSld>
  <p:clrMapOvr>
    <a:masterClrMapping/>
  </p:clrMapOvr>
  <mc:AlternateContent>
    <mc:Choice Requires="p14">
      <p:transition p14:dur="100">
        <p:fade thruBlk="1"/>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500"/>
                                        <p:tgtEl>
                                          <p:spTgt spid="412"/>
                                        </p:tgtEl>
                                      </p:cBhvr>
                                    </p:animEffect>
                                  </p:childTnLst>
                                </p:cTn>
                              </p:par>
                              <p:par>
                                <p:cTn fill="hold" nodeType="with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500"/>
                                        <p:tgtEl>
                                          <p:spTgt spid="41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500"/>
                                        <p:tgtEl>
                                          <p:spTgt spid="4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grpSp>
        <p:nvGrpSpPr>
          <p:cNvPr id="429" name="Google Shape;429;p42"/>
          <p:cNvGrpSpPr/>
          <p:nvPr/>
        </p:nvGrpSpPr>
        <p:grpSpPr>
          <a:xfrm>
            <a:off x="277178" y="-5218"/>
            <a:ext cx="571500" cy="729120"/>
            <a:chOff x="582" y="-11"/>
            <a:chExt cx="1200" cy="1531"/>
          </a:xfrm>
        </p:grpSpPr>
        <p:grpSp>
          <p:nvGrpSpPr>
            <p:cNvPr id="430" name="Google Shape;430;p42"/>
            <p:cNvGrpSpPr/>
            <p:nvPr/>
          </p:nvGrpSpPr>
          <p:grpSpPr>
            <a:xfrm>
              <a:off x="602" y="-11"/>
              <a:ext cx="1164" cy="1531"/>
              <a:chOff x="1586" y="929"/>
              <a:chExt cx="1800" cy="2400"/>
            </a:xfrm>
          </p:grpSpPr>
          <p:sp>
            <p:nvSpPr>
              <p:cNvPr id="431" name="Google Shape;431;p42"/>
              <p:cNvSpPr/>
              <p:nvPr/>
            </p:nvSpPr>
            <p:spPr>
              <a:xfrm>
                <a:off x="1586" y="929"/>
                <a:ext cx="1800" cy="2400"/>
              </a:xfrm>
              <a:prstGeom prst="rect">
                <a:avLst/>
              </a:prstGeom>
              <a:solidFill>
                <a:srgbClr val="F3C5D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Yahei"/>
                  <a:ea typeface="Microsoft Yahei"/>
                  <a:cs typeface="Microsoft Yahei"/>
                  <a:sym typeface="Microsoft Yahei"/>
                </a:endParaRPr>
              </a:p>
            </p:txBody>
          </p:sp>
          <p:sp>
            <p:nvSpPr>
              <p:cNvPr id="432" name="Google Shape;432;p42"/>
              <p:cNvSpPr/>
              <p:nvPr/>
            </p:nvSpPr>
            <p:spPr>
              <a:xfrm>
                <a:off x="1586" y="2381"/>
                <a:ext cx="1800" cy="900"/>
              </a:xfrm>
              <a:prstGeom prst="triangle">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Yahei"/>
                  <a:ea typeface="Microsoft Yahei"/>
                  <a:cs typeface="Microsoft Yahei"/>
                  <a:sym typeface="Microsoft Yahei"/>
                </a:endParaRPr>
              </a:p>
            </p:txBody>
          </p:sp>
        </p:grpSp>
        <p:sp>
          <p:nvSpPr>
            <p:cNvPr id="433" name="Google Shape;433;p42"/>
            <p:cNvSpPr txBox="1"/>
            <p:nvPr/>
          </p:nvSpPr>
          <p:spPr>
            <a:xfrm>
              <a:off x="582" y="220"/>
              <a:ext cx="1200" cy="6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Microsoft Yahei"/>
                  <a:ea typeface="Microsoft Yahei"/>
                  <a:cs typeface="Microsoft Yahei"/>
                  <a:sym typeface="Microsoft Yahei"/>
                </a:rPr>
                <a:t>04</a:t>
              </a:r>
              <a:endParaRPr sz="1100"/>
            </a:p>
          </p:txBody>
        </p:sp>
      </p:grpSp>
      <p:sp>
        <p:nvSpPr>
          <p:cNvPr id="434" name="Google Shape;434;p42"/>
          <p:cNvSpPr txBox="1"/>
          <p:nvPr/>
        </p:nvSpPr>
        <p:spPr>
          <a:xfrm>
            <a:off x="959650" y="127600"/>
            <a:ext cx="7423200" cy="531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3000">
                <a:solidFill>
                  <a:schemeClr val="dk1"/>
                </a:solidFill>
                <a:latin typeface="Calibri"/>
                <a:ea typeface="Calibri"/>
                <a:cs typeface="Calibri"/>
                <a:sym typeface="Calibri"/>
              </a:rPr>
              <a:t>Experiment: Time cost(seconds)</a:t>
            </a:r>
            <a:endParaRPr b="1" sz="3300">
              <a:solidFill>
                <a:schemeClr val="dk1"/>
              </a:solidFill>
              <a:latin typeface="Calibri"/>
              <a:ea typeface="Calibri"/>
              <a:cs typeface="Calibri"/>
              <a:sym typeface="Calibri"/>
            </a:endParaRPr>
          </a:p>
        </p:txBody>
      </p:sp>
      <p:grpSp>
        <p:nvGrpSpPr>
          <p:cNvPr id="435" name="Google Shape;435;p42"/>
          <p:cNvGrpSpPr/>
          <p:nvPr/>
        </p:nvGrpSpPr>
        <p:grpSpPr>
          <a:xfrm>
            <a:off x="7994073" y="148526"/>
            <a:ext cx="1135350" cy="563625"/>
            <a:chOff x="10252364" y="198035"/>
            <a:chExt cx="1513800" cy="751500"/>
          </a:xfrm>
        </p:grpSpPr>
        <p:sp>
          <p:nvSpPr>
            <p:cNvPr id="436" name="Google Shape;436;p42"/>
            <p:cNvSpPr/>
            <p:nvPr/>
          </p:nvSpPr>
          <p:spPr>
            <a:xfrm>
              <a:off x="10252364" y="198035"/>
              <a:ext cx="1513800" cy="751500"/>
            </a:xfrm>
            <a:prstGeom prst="rect">
              <a:avLst/>
            </a:prstGeom>
            <a:solidFill>
              <a:srgbClr val="F3C5D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437" name="Google Shape;437;p42"/>
            <p:cNvPicPr preferRelativeResize="0"/>
            <p:nvPr/>
          </p:nvPicPr>
          <p:blipFill rotWithShape="1">
            <a:blip r:embed="rId3">
              <a:alphaModFix/>
            </a:blip>
            <a:srcRect b="0" l="0" r="0" t="0"/>
            <a:stretch/>
          </p:blipFill>
          <p:spPr>
            <a:xfrm>
              <a:off x="10672028" y="237552"/>
              <a:ext cx="669574" cy="669574"/>
            </a:xfrm>
            <a:prstGeom prst="rect">
              <a:avLst/>
            </a:prstGeom>
            <a:noFill/>
            <a:ln>
              <a:noFill/>
            </a:ln>
          </p:spPr>
        </p:pic>
      </p:grpSp>
      <p:pic>
        <p:nvPicPr>
          <p:cNvPr id="438" name="Google Shape;438;p42"/>
          <p:cNvPicPr preferRelativeResize="0"/>
          <p:nvPr/>
        </p:nvPicPr>
        <p:blipFill>
          <a:blip r:embed="rId4">
            <a:alphaModFix/>
          </a:blip>
          <a:stretch>
            <a:fillRect/>
          </a:stretch>
        </p:blipFill>
        <p:spPr>
          <a:xfrm>
            <a:off x="8276000" y="144575"/>
            <a:ext cx="571500" cy="571500"/>
          </a:xfrm>
          <a:prstGeom prst="rect">
            <a:avLst/>
          </a:prstGeom>
          <a:noFill/>
          <a:ln>
            <a:noFill/>
          </a:ln>
        </p:spPr>
      </p:pic>
      <p:pic>
        <p:nvPicPr>
          <p:cNvPr id="439" name="Google Shape;439;p42"/>
          <p:cNvPicPr preferRelativeResize="0"/>
          <p:nvPr/>
        </p:nvPicPr>
        <p:blipFill>
          <a:blip r:embed="rId5">
            <a:alphaModFix/>
          </a:blip>
          <a:stretch>
            <a:fillRect/>
          </a:stretch>
        </p:blipFill>
        <p:spPr>
          <a:xfrm>
            <a:off x="152400" y="876301"/>
            <a:ext cx="4169500" cy="2546575"/>
          </a:xfrm>
          <a:prstGeom prst="rect">
            <a:avLst/>
          </a:prstGeom>
          <a:noFill/>
          <a:ln>
            <a:noFill/>
          </a:ln>
        </p:spPr>
      </p:pic>
      <p:pic>
        <p:nvPicPr>
          <p:cNvPr id="440" name="Google Shape;440;p42"/>
          <p:cNvPicPr preferRelativeResize="0"/>
          <p:nvPr/>
        </p:nvPicPr>
        <p:blipFill>
          <a:blip r:embed="rId6">
            <a:alphaModFix/>
          </a:blip>
          <a:stretch>
            <a:fillRect/>
          </a:stretch>
        </p:blipFill>
        <p:spPr>
          <a:xfrm>
            <a:off x="99250" y="3364026"/>
            <a:ext cx="8283599" cy="844394"/>
          </a:xfrm>
          <a:prstGeom prst="rect">
            <a:avLst/>
          </a:prstGeom>
          <a:noFill/>
          <a:ln>
            <a:noFill/>
          </a:ln>
        </p:spPr>
      </p:pic>
      <p:pic>
        <p:nvPicPr>
          <p:cNvPr id="441" name="Google Shape;441;p42"/>
          <p:cNvPicPr preferRelativeResize="0"/>
          <p:nvPr/>
        </p:nvPicPr>
        <p:blipFill>
          <a:blip r:embed="rId7">
            <a:alphaModFix/>
          </a:blip>
          <a:stretch>
            <a:fillRect/>
          </a:stretch>
        </p:blipFill>
        <p:spPr>
          <a:xfrm>
            <a:off x="152400" y="4284621"/>
            <a:ext cx="8071905" cy="706480"/>
          </a:xfrm>
          <a:prstGeom prst="rect">
            <a:avLst/>
          </a:prstGeom>
          <a:noFill/>
          <a:ln>
            <a:noFill/>
          </a:ln>
        </p:spPr>
      </p:pic>
    </p:spTree>
  </p:cSld>
  <p:clrMapOvr>
    <a:masterClrMapping/>
  </p:clrMapOvr>
  <mc:AlternateContent>
    <mc:Choice Requires="p14">
      <p:transition p14:dur="100">
        <p:fade thruBlk="1"/>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500"/>
                                        <p:tgtEl>
                                          <p:spTgt spid="429"/>
                                        </p:tgtEl>
                                      </p:cBhvr>
                                    </p:animEffect>
                                  </p:childTnLst>
                                </p:cTn>
                              </p:par>
                              <p:par>
                                <p:cTn fill="hold" nodeType="with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500"/>
                                        <p:tgtEl>
                                          <p:spTgt spid="43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500"/>
                                        <p:tgtEl>
                                          <p:spTgt spid="4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46" name="Shape 446"/>
        <p:cNvGrpSpPr/>
        <p:nvPr/>
      </p:nvGrpSpPr>
      <p:grpSpPr>
        <a:xfrm>
          <a:off x="0" y="0"/>
          <a:ext cx="0" cy="0"/>
          <a:chOff x="0" y="0"/>
          <a:chExt cx="0" cy="0"/>
        </a:xfrm>
      </p:grpSpPr>
      <p:sp>
        <p:nvSpPr>
          <p:cNvPr id="447" name="Google Shape;447;p43"/>
          <p:cNvSpPr/>
          <p:nvPr/>
        </p:nvSpPr>
        <p:spPr>
          <a:xfrm>
            <a:off x="754822" y="607423"/>
            <a:ext cx="7632000" cy="3957900"/>
          </a:xfrm>
          <a:prstGeom prst="rect">
            <a:avLst/>
          </a:prstGeom>
          <a:solidFill>
            <a:srgbClr val="F3C5DA">
              <a:alpha val="8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48" name="Google Shape;448;p43"/>
          <p:cNvSpPr txBox="1"/>
          <p:nvPr/>
        </p:nvSpPr>
        <p:spPr>
          <a:xfrm>
            <a:off x="1979551" y="2152361"/>
            <a:ext cx="5184900" cy="8388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5000">
                <a:solidFill>
                  <a:schemeClr val="lt1"/>
                </a:solidFill>
                <a:latin typeface="Microsoft Yahei"/>
                <a:ea typeface="Microsoft Yahei"/>
                <a:cs typeface="Microsoft Yahei"/>
                <a:sym typeface="Microsoft Yahei"/>
              </a:rPr>
              <a:t>THANK YOU</a:t>
            </a:r>
            <a:endParaRPr sz="1100"/>
          </a:p>
        </p:txBody>
      </p:sp>
      <p:sp>
        <p:nvSpPr>
          <p:cNvPr id="449" name="Google Shape;449;p43"/>
          <p:cNvSpPr/>
          <p:nvPr/>
        </p:nvSpPr>
        <p:spPr>
          <a:xfrm>
            <a:off x="4087178" y="3513568"/>
            <a:ext cx="1125600" cy="270600"/>
          </a:xfrm>
          <a:prstGeom prst="roundRect">
            <a:avLst>
              <a:gd fmla="val 16667"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1400">
                <a:solidFill>
                  <a:srgbClr val="EFAFCC"/>
                </a:solidFill>
                <a:latin typeface="Microsoft Yahei"/>
                <a:ea typeface="Microsoft Yahei"/>
                <a:cs typeface="Microsoft Yahei"/>
                <a:sym typeface="Microsoft Yahei"/>
              </a:rPr>
              <a:t>END</a:t>
            </a:r>
            <a:endParaRPr sz="1100"/>
          </a:p>
        </p:txBody>
      </p:sp>
      <p:pic>
        <p:nvPicPr>
          <p:cNvPr id="450" name="Google Shape;450;p43"/>
          <p:cNvPicPr preferRelativeResize="0"/>
          <p:nvPr/>
        </p:nvPicPr>
        <p:blipFill rotWithShape="1">
          <a:blip r:embed="rId4">
            <a:alphaModFix/>
          </a:blip>
          <a:srcRect b="0" l="0" r="0" t="0"/>
          <a:stretch/>
        </p:blipFill>
        <p:spPr>
          <a:xfrm>
            <a:off x="1084432" y="862265"/>
            <a:ext cx="972969" cy="972969"/>
          </a:xfrm>
          <a:prstGeom prst="rect">
            <a:avLst/>
          </a:prstGeom>
          <a:noFill/>
          <a:ln>
            <a:noFill/>
          </a:ln>
        </p:spPr>
      </p:pic>
      <p:pic>
        <p:nvPicPr>
          <p:cNvPr id="451" name="Google Shape;451;p43"/>
          <p:cNvPicPr preferRelativeResize="0"/>
          <p:nvPr/>
        </p:nvPicPr>
        <p:blipFill>
          <a:blip r:embed="rId5">
            <a:alphaModFix/>
          </a:blip>
          <a:stretch>
            <a:fillRect/>
          </a:stretch>
        </p:blipFill>
        <p:spPr>
          <a:xfrm>
            <a:off x="1084424" y="862275"/>
            <a:ext cx="972975" cy="972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1000"/>
                                        <p:tgtEl>
                                          <p:spTgt spid="44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500"/>
                                        <p:tgtEl>
                                          <p:spTgt spid="450"/>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500"/>
                                        <p:tgtEl>
                                          <p:spTgt spid="448"/>
                                        </p:tgtEl>
                                      </p:cBhvr>
                                    </p:animEffect>
                                  </p:childTnLst>
                                </p:cTn>
                              </p:par>
                            </p:childTnLst>
                          </p:cTn>
                        </p:par>
                        <p:par>
                          <p:cTn fill="hold">
                            <p:stCondLst>
                              <p:cond delay="2000"/>
                            </p:stCondLst>
                            <p:childTnLst>
                              <p:par>
                                <p:cTn fill="hold" nodeType="afterEffect" presetClass="entr" presetID="23" presetSubtype="16">
                                  <p:stCondLst>
                                    <p:cond delay="0"/>
                                  </p:stCondLst>
                                  <p:childTnLst>
                                    <p:set>
                                      <p:cBhvr>
                                        <p:cTn dur="1" fill="hold">
                                          <p:stCondLst>
                                            <p:cond delay="0"/>
                                          </p:stCondLst>
                                        </p:cTn>
                                        <p:tgtEl>
                                          <p:spTgt spid="449"/>
                                        </p:tgtEl>
                                        <p:attrNameLst>
                                          <p:attrName>style.visibility</p:attrName>
                                        </p:attrNameLst>
                                      </p:cBhvr>
                                      <p:to>
                                        <p:strVal val="visible"/>
                                      </p:to>
                                    </p:set>
                                    <p:anim calcmode="lin" valueType="num">
                                      <p:cBhvr additive="base">
                                        <p:cTn dur="500"/>
                                        <p:tgtEl>
                                          <p:spTgt spid="449"/>
                                        </p:tgtEl>
                                        <p:attrNameLst>
                                          <p:attrName>ppt_w</p:attrName>
                                        </p:attrNameLst>
                                      </p:cBhvr>
                                      <p:tavLst>
                                        <p:tav fmla="" tm="0">
                                          <p:val>
                                            <p:strVal val="0"/>
                                          </p:val>
                                        </p:tav>
                                        <p:tav fmla="" tm="100000">
                                          <p:val>
                                            <p:strVal val="#ppt_w"/>
                                          </p:val>
                                        </p:tav>
                                      </p:tavLst>
                                    </p:anim>
                                    <p:anim calcmode="lin" valueType="num">
                                      <p:cBhvr additive="base">
                                        <p:cTn dur="500"/>
                                        <p:tgtEl>
                                          <p:spTgt spid="44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p:nvPr/>
        </p:nvSpPr>
        <p:spPr>
          <a:xfrm>
            <a:off x="0" y="-10954"/>
            <a:ext cx="2425500" cy="5166000"/>
          </a:xfrm>
          <a:prstGeom prst="rect">
            <a:avLst/>
          </a:prstGeom>
          <a:solidFill>
            <a:srgbClr val="F3C5DA"/>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chemeClr val="lt1"/>
              </a:solidFill>
              <a:latin typeface="Microsoft Yahei"/>
              <a:ea typeface="Microsoft Yahei"/>
              <a:cs typeface="Microsoft Yahei"/>
              <a:sym typeface="Microsoft Yahei"/>
            </a:endParaRPr>
          </a:p>
        </p:txBody>
      </p:sp>
      <p:pic>
        <p:nvPicPr>
          <p:cNvPr id="138" name="Google Shape;138;p26"/>
          <p:cNvPicPr preferRelativeResize="0"/>
          <p:nvPr/>
        </p:nvPicPr>
        <p:blipFill rotWithShape="1">
          <a:blip r:embed="rId3">
            <a:alphaModFix/>
          </a:blip>
          <a:srcRect b="0" l="0" r="0" t="0"/>
          <a:stretch/>
        </p:blipFill>
        <p:spPr>
          <a:xfrm>
            <a:off x="529114" y="318450"/>
            <a:ext cx="2535556" cy="4507551"/>
          </a:xfrm>
          <a:prstGeom prst="rect">
            <a:avLst/>
          </a:prstGeom>
          <a:noFill/>
          <a:ln>
            <a:noFill/>
          </a:ln>
        </p:spPr>
      </p:pic>
      <p:sp>
        <p:nvSpPr>
          <p:cNvPr id="139" name="Google Shape;139;p26"/>
          <p:cNvSpPr/>
          <p:nvPr/>
        </p:nvSpPr>
        <p:spPr>
          <a:xfrm>
            <a:off x="529114" y="310300"/>
            <a:ext cx="2535600" cy="4542900"/>
          </a:xfrm>
          <a:prstGeom prst="rect">
            <a:avLst/>
          </a:prstGeom>
          <a:solidFill>
            <a:srgbClr val="F3C5DA">
              <a:alpha val="4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Microsoft Yahei"/>
              <a:ea typeface="Microsoft Yahei"/>
              <a:cs typeface="Microsoft Yahei"/>
              <a:sym typeface="Microsoft Yahei"/>
            </a:endParaRPr>
          </a:p>
        </p:txBody>
      </p:sp>
      <p:sp>
        <p:nvSpPr>
          <p:cNvPr id="140" name="Google Shape;140;p26"/>
          <p:cNvSpPr txBox="1"/>
          <p:nvPr/>
        </p:nvSpPr>
        <p:spPr>
          <a:xfrm>
            <a:off x="792029" y="769575"/>
            <a:ext cx="2100600" cy="484800"/>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b="1" lang="en" sz="2700">
                <a:solidFill>
                  <a:schemeClr val="lt1"/>
                </a:solidFill>
                <a:latin typeface="Calibri"/>
                <a:ea typeface="Calibri"/>
                <a:cs typeface="Calibri"/>
                <a:sym typeface="Calibri"/>
              </a:rPr>
              <a:t>Agenda</a:t>
            </a:r>
            <a:endParaRPr sz="1100">
              <a:latin typeface="Calibri"/>
              <a:ea typeface="Calibri"/>
              <a:cs typeface="Calibri"/>
              <a:sym typeface="Calibri"/>
            </a:endParaRPr>
          </a:p>
        </p:txBody>
      </p:sp>
      <p:sp>
        <p:nvSpPr>
          <p:cNvPr id="141" name="Google Shape;141;p26"/>
          <p:cNvSpPr/>
          <p:nvPr/>
        </p:nvSpPr>
        <p:spPr>
          <a:xfrm>
            <a:off x="2393632" y="1511380"/>
            <a:ext cx="357300" cy="357300"/>
          </a:xfrm>
          <a:prstGeom prst="rect">
            <a:avLst/>
          </a:prstGeom>
          <a:noFill/>
          <a:ln cap="flat" cmpd="sng" w="12700">
            <a:solidFill>
              <a:schemeClr val="lt1">
                <a:alpha val="749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chemeClr val="lt1"/>
              </a:solidFill>
              <a:latin typeface="Microsoft Yahei"/>
              <a:ea typeface="Microsoft Yahei"/>
              <a:cs typeface="Microsoft Yahei"/>
              <a:sym typeface="Microsoft Yahei"/>
            </a:endParaRPr>
          </a:p>
        </p:txBody>
      </p:sp>
      <p:sp>
        <p:nvSpPr>
          <p:cNvPr id="142" name="Google Shape;142;p26"/>
          <p:cNvSpPr/>
          <p:nvPr/>
        </p:nvSpPr>
        <p:spPr>
          <a:xfrm>
            <a:off x="2535317" y="1389936"/>
            <a:ext cx="357300" cy="357300"/>
          </a:xfrm>
          <a:prstGeom prst="rect">
            <a:avLst/>
          </a:prstGeom>
          <a:solidFill>
            <a:schemeClr val="lt1">
              <a:alpha val="7490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chemeClr val="lt1"/>
              </a:solidFill>
              <a:latin typeface="Microsoft Yahei"/>
              <a:ea typeface="Microsoft Yahei"/>
              <a:cs typeface="Microsoft Yahei"/>
              <a:sym typeface="Microsoft Yahei"/>
            </a:endParaRPr>
          </a:p>
        </p:txBody>
      </p:sp>
      <p:sp>
        <p:nvSpPr>
          <p:cNvPr id="143" name="Google Shape;143;p26"/>
          <p:cNvSpPr/>
          <p:nvPr/>
        </p:nvSpPr>
        <p:spPr>
          <a:xfrm>
            <a:off x="3841365" y="755776"/>
            <a:ext cx="512400" cy="512400"/>
          </a:xfrm>
          <a:prstGeom prst="rect">
            <a:avLst/>
          </a:prstGeom>
          <a:noFill/>
          <a:ln cap="flat" cmpd="sng" w="15875">
            <a:solidFill>
              <a:srgbClr val="EFAF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i="0" lang="en" sz="2100" u="none" cap="none" strike="noStrike">
                <a:solidFill>
                  <a:srgbClr val="EFAFCC"/>
                </a:solidFill>
                <a:latin typeface="Microsoft Yahei"/>
                <a:ea typeface="Microsoft Yahei"/>
                <a:cs typeface="Microsoft Yahei"/>
                <a:sym typeface="Microsoft Yahei"/>
              </a:rPr>
              <a:t>01</a:t>
            </a:r>
            <a:endParaRPr sz="1100"/>
          </a:p>
        </p:txBody>
      </p:sp>
      <p:sp>
        <p:nvSpPr>
          <p:cNvPr id="144" name="Google Shape;144;p26"/>
          <p:cNvSpPr txBox="1"/>
          <p:nvPr/>
        </p:nvSpPr>
        <p:spPr>
          <a:xfrm>
            <a:off x="4493827" y="807976"/>
            <a:ext cx="3976200" cy="408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200">
                <a:solidFill>
                  <a:srgbClr val="595959"/>
                </a:solidFill>
                <a:latin typeface="Calibri"/>
                <a:ea typeface="Calibri"/>
                <a:cs typeface="Calibri"/>
                <a:sym typeface="Calibri"/>
              </a:rPr>
              <a:t>Background</a:t>
            </a:r>
            <a:endParaRPr b="1" sz="900">
              <a:solidFill>
                <a:srgbClr val="595959"/>
              </a:solidFill>
              <a:latin typeface="Calibri"/>
              <a:ea typeface="Calibri"/>
              <a:cs typeface="Calibri"/>
              <a:sym typeface="Calibri"/>
            </a:endParaRPr>
          </a:p>
        </p:txBody>
      </p:sp>
      <p:sp>
        <p:nvSpPr>
          <p:cNvPr id="145" name="Google Shape;145;p26"/>
          <p:cNvSpPr/>
          <p:nvPr/>
        </p:nvSpPr>
        <p:spPr>
          <a:xfrm>
            <a:off x="3841365" y="1451001"/>
            <a:ext cx="512400" cy="512400"/>
          </a:xfrm>
          <a:prstGeom prst="rect">
            <a:avLst/>
          </a:prstGeom>
          <a:noFill/>
          <a:ln cap="flat" cmpd="sng" w="15875">
            <a:solidFill>
              <a:srgbClr val="EFAF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2100">
                <a:solidFill>
                  <a:srgbClr val="EFAFCC"/>
                </a:solidFill>
                <a:latin typeface="Microsoft Yahei"/>
                <a:ea typeface="Microsoft Yahei"/>
                <a:cs typeface="Microsoft Yahei"/>
                <a:sym typeface="Microsoft Yahei"/>
              </a:rPr>
              <a:t>02</a:t>
            </a:r>
            <a:endParaRPr sz="1100"/>
          </a:p>
        </p:txBody>
      </p:sp>
      <p:sp>
        <p:nvSpPr>
          <p:cNvPr id="146" name="Google Shape;146;p26"/>
          <p:cNvSpPr/>
          <p:nvPr/>
        </p:nvSpPr>
        <p:spPr>
          <a:xfrm>
            <a:off x="3841365" y="2146226"/>
            <a:ext cx="512400" cy="512400"/>
          </a:xfrm>
          <a:prstGeom prst="rect">
            <a:avLst/>
          </a:prstGeom>
          <a:noFill/>
          <a:ln cap="flat" cmpd="sng" w="15875">
            <a:solidFill>
              <a:srgbClr val="EFAF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2100">
                <a:solidFill>
                  <a:srgbClr val="EFAFCC"/>
                </a:solidFill>
                <a:latin typeface="Microsoft Yahei"/>
                <a:ea typeface="Microsoft Yahei"/>
                <a:cs typeface="Microsoft Yahei"/>
                <a:sym typeface="Microsoft Yahei"/>
              </a:rPr>
              <a:t>03</a:t>
            </a:r>
            <a:endParaRPr sz="1100"/>
          </a:p>
        </p:txBody>
      </p:sp>
      <p:sp>
        <p:nvSpPr>
          <p:cNvPr id="147" name="Google Shape;147;p26"/>
          <p:cNvSpPr/>
          <p:nvPr/>
        </p:nvSpPr>
        <p:spPr>
          <a:xfrm>
            <a:off x="3841365" y="2841438"/>
            <a:ext cx="512400" cy="512400"/>
          </a:xfrm>
          <a:prstGeom prst="rect">
            <a:avLst/>
          </a:prstGeom>
          <a:noFill/>
          <a:ln cap="flat" cmpd="sng" w="15875">
            <a:solidFill>
              <a:srgbClr val="EFAF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2100">
                <a:solidFill>
                  <a:srgbClr val="EFAFCC"/>
                </a:solidFill>
                <a:latin typeface="Microsoft Yahei"/>
                <a:ea typeface="Microsoft Yahei"/>
                <a:cs typeface="Microsoft Yahei"/>
                <a:sym typeface="Microsoft Yahei"/>
              </a:rPr>
              <a:t>04</a:t>
            </a:r>
            <a:endParaRPr sz="1100"/>
          </a:p>
        </p:txBody>
      </p:sp>
      <p:sp>
        <p:nvSpPr>
          <p:cNvPr id="148" name="Google Shape;148;p26"/>
          <p:cNvSpPr txBox="1"/>
          <p:nvPr/>
        </p:nvSpPr>
        <p:spPr>
          <a:xfrm>
            <a:off x="4493827" y="1503226"/>
            <a:ext cx="3976200" cy="408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200">
                <a:solidFill>
                  <a:srgbClr val="595959"/>
                </a:solidFill>
                <a:latin typeface="Calibri"/>
                <a:ea typeface="Calibri"/>
                <a:cs typeface="Calibri"/>
                <a:sym typeface="Calibri"/>
              </a:rPr>
              <a:t>Related Work</a:t>
            </a:r>
            <a:endParaRPr b="1" sz="900">
              <a:solidFill>
                <a:srgbClr val="595959"/>
              </a:solidFill>
              <a:latin typeface="Calibri"/>
              <a:ea typeface="Calibri"/>
              <a:cs typeface="Calibri"/>
              <a:sym typeface="Calibri"/>
            </a:endParaRPr>
          </a:p>
        </p:txBody>
      </p:sp>
      <p:sp>
        <p:nvSpPr>
          <p:cNvPr id="149" name="Google Shape;149;p26"/>
          <p:cNvSpPr txBox="1"/>
          <p:nvPr/>
        </p:nvSpPr>
        <p:spPr>
          <a:xfrm>
            <a:off x="4493827" y="2224526"/>
            <a:ext cx="3976200" cy="408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200">
                <a:solidFill>
                  <a:srgbClr val="595959"/>
                </a:solidFill>
                <a:latin typeface="Calibri"/>
                <a:ea typeface="Calibri"/>
                <a:cs typeface="Calibri"/>
                <a:sym typeface="Calibri"/>
              </a:rPr>
              <a:t>Proposed Method</a:t>
            </a:r>
            <a:endParaRPr b="1" sz="2200">
              <a:solidFill>
                <a:srgbClr val="595959"/>
              </a:solidFill>
              <a:latin typeface="Calibri"/>
              <a:ea typeface="Calibri"/>
              <a:cs typeface="Calibri"/>
              <a:sym typeface="Calibri"/>
            </a:endParaRPr>
          </a:p>
        </p:txBody>
      </p:sp>
      <p:sp>
        <p:nvSpPr>
          <p:cNvPr id="150" name="Google Shape;150;p26"/>
          <p:cNvSpPr txBox="1"/>
          <p:nvPr/>
        </p:nvSpPr>
        <p:spPr>
          <a:xfrm>
            <a:off x="4493827" y="2893663"/>
            <a:ext cx="3976200" cy="408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200">
                <a:solidFill>
                  <a:srgbClr val="595959"/>
                </a:solidFill>
                <a:latin typeface="Calibri"/>
                <a:ea typeface="Calibri"/>
                <a:cs typeface="Calibri"/>
                <a:sym typeface="Calibri"/>
              </a:rPr>
              <a:t>Experiment</a:t>
            </a:r>
            <a:endParaRPr b="1" sz="900">
              <a:solidFill>
                <a:srgbClr val="595959"/>
              </a:solidFill>
              <a:latin typeface="Calibri"/>
              <a:ea typeface="Calibri"/>
              <a:cs typeface="Calibri"/>
              <a:sym typeface="Calibri"/>
            </a:endParaRPr>
          </a:p>
        </p:txBody>
      </p:sp>
      <p:grpSp>
        <p:nvGrpSpPr>
          <p:cNvPr id="151" name="Google Shape;151;p26"/>
          <p:cNvGrpSpPr/>
          <p:nvPr/>
        </p:nvGrpSpPr>
        <p:grpSpPr>
          <a:xfrm>
            <a:off x="7963554" y="0"/>
            <a:ext cx="914625" cy="1254375"/>
            <a:chOff x="10618072" y="1"/>
            <a:chExt cx="1219500" cy="1672500"/>
          </a:xfrm>
        </p:grpSpPr>
        <p:sp>
          <p:nvSpPr>
            <p:cNvPr id="152" name="Google Shape;152;p26"/>
            <p:cNvSpPr/>
            <p:nvPr/>
          </p:nvSpPr>
          <p:spPr>
            <a:xfrm rot="5400000">
              <a:off x="10391572" y="226500"/>
              <a:ext cx="1672500" cy="1219500"/>
            </a:xfrm>
            <a:prstGeom prst="homePlate">
              <a:avLst>
                <a:gd fmla="val 50000" name="adj"/>
              </a:avLst>
            </a:prstGeom>
            <a:solidFill>
              <a:srgbClr val="F3C5D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153" name="Google Shape;153;p26"/>
            <p:cNvPicPr preferRelativeResize="0"/>
            <p:nvPr/>
          </p:nvPicPr>
          <p:blipFill rotWithShape="1">
            <a:blip r:embed="rId4">
              <a:alphaModFix/>
            </a:blip>
            <a:srcRect b="0" l="0" r="0" t="0"/>
            <a:stretch/>
          </p:blipFill>
          <p:spPr>
            <a:xfrm>
              <a:off x="10718656" y="138486"/>
              <a:ext cx="1018217" cy="1018217"/>
            </a:xfrm>
            <a:prstGeom prst="rect">
              <a:avLst/>
            </a:prstGeom>
            <a:noFill/>
            <a:ln>
              <a:noFill/>
            </a:ln>
          </p:spPr>
        </p:pic>
      </p:grpSp>
      <p:pic>
        <p:nvPicPr>
          <p:cNvPr id="154" name="Google Shape;154;p26"/>
          <p:cNvPicPr preferRelativeResize="0"/>
          <p:nvPr/>
        </p:nvPicPr>
        <p:blipFill>
          <a:blip r:embed="rId5">
            <a:alphaModFix/>
          </a:blip>
          <a:stretch>
            <a:fillRect/>
          </a:stretch>
        </p:blipFill>
        <p:spPr>
          <a:xfrm>
            <a:off x="8015225" y="101650"/>
            <a:ext cx="812025" cy="812025"/>
          </a:xfrm>
          <a:prstGeom prst="rect">
            <a:avLst/>
          </a:prstGeom>
          <a:noFill/>
          <a:ln>
            <a:noFill/>
          </a:ln>
        </p:spPr>
      </p:pic>
    </p:spTree>
  </p:cSld>
  <p:clrMapOvr>
    <a:masterClrMapping/>
  </p:clrMapOvr>
  <mc:AlternateContent>
    <mc:Choice Requires="p14">
      <p:transition p14:dur="100">
        <p:fade thruBlk="1"/>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500"/>
                                        <p:tgtEl>
                                          <p:spTgt spid="14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500"/>
                                        <p:tgtEl>
                                          <p:spTgt spid="144"/>
                                        </p:tgtEl>
                                      </p:cBhvr>
                                    </p:animEffect>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145"/>
                                        </p:tgtEl>
                                        <p:attrNameLst>
                                          <p:attrName>style.visibility</p:attrName>
                                        </p:attrNameLst>
                                      </p:cBhvr>
                                      <p:to>
                                        <p:strVal val="visible"/>
                                      </p:to>
                                    </p:set>
                                    <p:anim calcmode="lin" valueType="num">
                                      <p:cBhvr additive="base">
                                        <p:cTn dur="500"/>
                                        <p:tgtEl>
                                          <p:spTgt spid="145"/>
                                        </p:tgtEl>
                                        <p:attrNameLst>
                                          <p:attrName>ppt_w</p:attrName>
                                        </p:attrNameLst>
                                      </p:cBhvr>
                                      <p:tavLst>
                                        <p:tav fmla="" tm="0">
                                          <p:val>
                                            <p:strVal val="0"/>
                                          </p:val>
                                        </p:tav>
                                        <p:tav fmla="" tm="100000">
                                          <p:val>
                                            <p:strVal val="#ppt_w"/>
                                          </p:val>
                                        </p:tav>
                                      </p:tavLst>
                                    </p:anim>
                                    <p:anim calcmode="lin" valueType="num">
                                      <p:cBhvr additive="base">
                                        <p:cTn dur="500"/>
                                        <p:tgtEl>
                                          <p:spTgt spid="145"/>
                                        </p:tgtEl>
                                        <p:attrNameLst>
                                          <p:attrName>ppt_h</p:attrName>
                                        </p:attrNameLst>
                                      </p:cBhvr>
                                      <p:tavLst>
                                        <p:tav fmla="" tm="0">
                                          <p:val>
                                            <p:strVal val="0"/>
                                          </p:val>
                                        </p:tav>
                                        <p:tav fmla="" tm="100000">
                                          <p:val>
                                            <p:strVal val="#ppt_h"/>
                                          </p:val>
                                        </p:tav>
                                      </p:tavLst>
                                    </p:anim>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500"/>
                                        <p:tgtEl>
                                          <p:spTgt spid="148"/>
                                        </p:tgtEl>
                                      </p:cBhvr>
                                    </p:animEffect>
                                  </p:childTnLst>
                                </p:cTn>
                              </p:par>
                            </p:childTnLst>
                          </p:cTn>
                        </p:par>
                        <p:par>
                          <p:cTn fill="hold">
                            <p:stCondLst>
                              <p:cond delay="2000"/>
                            </p:stCondLst>
                            <p:childTnLst>
                              <p:par>
                                <p:cTn fill="hold" nodeType="afterEffect" presetClass="entr" presetID="23" presetSubtype="16">
                                  <p:stCondLst>
                                    <p:cond delay="0"/>
                                  </p:stCondLst>
                                  <p:childTnLst>
                                    <p:set>
                                      <p:cBhvr>
                                        <p:cTn dur="1" fill="hold">
                                          <p:stCondLst>
                                            <p:cond delay="0"/>
                                          </p:stCondLst>
                                        </p:cTn>
                                        <p:tgtEl>
                                          <p:spTgt spid="146"/>
                                        </p:tgtEl>
                                        <p:attrNameLst>
                                          <p:attrName>style.visibility</p:attrName>
                                        </p:attrNameLst>
                                      </p:cBhvr>
                                      <p:to>
                                        <p:strVal val="visible"/>
                                      </p:to>
                                    </p:set>
                                    <p:anim calcmode="lin" valueType="num">
                                      <p:cBhvr additive="base">
                                        <p:cTn dur="500"/>
                                        <p:tgtEl>
                                          <p:spTgt spid="146"/>
                                        </p:tgtEl>
                                        <p:attrNameLst>
                                          <p:attrName>ppt_w</p:attrName>
                                        </p:attrNameLst>
                                      </p:cBhvr>
                                      <p:tavLst>
                                        <p:tav fmla="" tm="0">
                                          <p:val>
                                            <p:strVal val="0"/>
                                          </p:val>
                                        </p:tav>
                                        <p:tav fmla="" tm="100000">
                                          <p:val>
                                            <p:strVal val="#ppt_w"/>
                                          </p:val>
                                        </p:tav>
                                      </p:tavLst>
                                    </p:anim>
                                    <p:anim calcmode="lin" valueType="num">
                                      <p:cBhvr additive="base">
                                        <p:cTn dur="500"/>
                                        <p:tgtEl>
                                          <p:spTgt spid="146"/>
                                        </p:tgtEl>
                                        <p:attrNameLst>
                                          <p:attrName>ppt_h</p:attrName>
                                        </p:attrNameLst>
                                      </p:cBhvr>
                                      <p:tavLst>
                                        <p:tav fmla="" tm="0">
                                          <p:val>
                                            <p:strVal val="0"/>
                                          </p:val>
                                        </p:tav>
                                        <p:tav fmla="" tm="100000">
                                          <p:val>
                                            <p:strVal val="#ppt_h"/>
                                          </p:val>
                                        </p:tav>
                                      </p:tavLst>
                                    </p:anim>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500"/>
                                        <p:tgtEl>
                                          <p:spTgt spid="149"/>
                                        </p:tgtEl>
                                      </p:cBhvr>
                                    </p:animEffect>
                                  </p:childTnLst>
                                </p:cTn>
                              </p:par>
                            </p:childTnLst>
                          </p:cTn>
                        </p:par>
                        <p:par>
                          <p:cTn fill="hold">
                            <p:stCondLst>
                              <p:cond delay="3000"/>
                            </p:stCondLst>
                            <p:childTnLst>
                              <p:par>
                                <p:cTn fill="hold" nodeType="afterEffect" presetClass="entr" presetID="23" presetSubtype="16">
                                  <p:stCondLst>
                                    <p:cond delay="0"/>
                                  </p:stCondLst>
                                  <p:childTnLst>
                                    <p:set>
                                      <p:cBhvr>
                                        <p:cTn dur="1" fill="hold">
                                          <p:stCondLst>
                                            <p:cond delay="0"/>
                                          </p:stCondLst>
                                        </p:cTn>
                                        <p:tgtEl>
                                          <p:spTgt spid="147"/>
                                        </p:tgtEl>
                                        <p:attrNameLst>
                                          <p:attrName>style.visibility</p:attrName>
                                        </p:attrNameLst>
                                      </p:cBhvr>
                                      <p:to>
                                        <p:strVal val="visible"/>
                                      </p:to>
                                    </p:set>
                                    <p:anim calcmode="lin" valueType="num">
                                      <p:cBhvr additive="base">
                                        <p:cTn dur="500"/>
                                        <p:tgtEl>
                                          <p:spTgt spid="147"/>
                                        </p:tgtEl>
                                        <p:attrNameLst>
                                          <p:attrName>ppt_w</p:attrName>
                                        </p:attrNameLst>
                                      </p:cBhvr>
                                      <p:tavLst>
                                        <p:tav fmla="" tm="0">
                                          <p:val>
                                            <p:strVal val="0"/>
                                          </p:val>
                                        </p:tav>
                                        <p:tav fmla="" tm="100000">
                                          <p:val>
                                            <p:strVal val="#ppt_w"/>
                                          </p:val>
                                        </p:tav>
                                      </p:tavLst>
                                    </p:anim>
                                    <p:anim calcmode="lin" valueType="num">
                                      <p:cBhvr additive="base">
                                        <p:cTn dur="500"/>
                                        <p:tgtEl>
                                          <p:spTgt spid="147"/>
                                        </p:tgtEl>
                                        <p:attrNameLst>
                                          <p:attrName>ppt_h</p:attrName>
                                        </p:attrNameLst>
                                      </p:cBhvr>
                                      <p:tavLst>
                                        <p:tav fmla="" tm="0">
                                          <p:val>
                                            <p:strVal val="0"/>
                                          </p:val>
                                        </p:tav>
                                        <p:tav fmla="" tm="100000">
                                          <p:val>
                                            <p:strVal val="#ppt_h"/>
                                          </p:val>
                                        </p:tav>
                                      </p:tavLst>
                                    </p:anim>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5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grpSp>
        <p:nvGrpSpPr>
          <p:cNvPr id="160" name="Google Shape;160;p27"/>
          <p:cNvGrpSpPr/>
          <p:nvPr/>
        </p:nvGrpSpPr>
        <p:grpSpPr>
          <a:xfrm>
            <a:off x="277178" y="-5218"/>
            <a:ext cx="571500" cy="729120"/>
            <a:chOff x="582" y="-11"/>
            <a:chExt cx="1200" cy="1531"/>
          </a:xfrm>
        </p:grpSpPr>
        <p:grpSp>
          <p:nvGrpSpPr>
            <p:cNvPr id="161" name="Google Shape;161;p27"/>
            <p:cNvGrpSpPr/>
            <p:nvPr/>
          </p:nvGrpSpPr>
          <p:grpSpPr>
            <a:xfrm>
              <a:off x="602" y="-11"/>
              <a:ext cx="1164" cy="1531"/>
              <a:chOff x="1586" y="929"/>
              <a:chExt cx="1800" cy="2400"/>
            </a:xfrm>
          </p:grpSpPr>
          <p:sp>
            <p:nvSpPr>
              <p:cNvPr id="162" name="Google Shape;162;p27"/>
              <p:cNvSpPr/>
              <p:nvPr/>
            </p:nvSpPr>
            <p:spPr>
              <a:xfrm>
                <a:off x="1586" y="929"/>
                <a:ext cx="1800" cy="2400"/>
              </a:xfrm>
              <a:prstGeom prst="rect">
                <a:avLst/>
              </a:prstGeom>
              <a:solidFill>
                <a:srgbClr val="F3C5D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Yahei"/>
                  <a:ea typeface="Microsoft Yahei"/>
                  <a:cs typeface="Microsoft Yahei"/>
                  <a:sym typeface="Microsoft Yahei"/>
                </a:endParaRPr>
              </a:p>
            </p:txBody>
          </p:sp>
          <p:sp>
            <p:nvSpPr>
              <p:cNvPr id="163" name="Google Shape;163;p27"/>
              <p:cNvSpPr/>
              <p:nvPr/>
            </p:nvSpPr>
            <p:spPr>
              <a:xfrm>
                <a:off x="1586" y="2381"/>
                <a:ext cx="1800" cy="900"/>
              </a:xfrm>
              <a:prstGeom prst="triangle">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Yahei"/>
                  <a:ea typeface="Microsoft Yahei"/>
                  <a:cs typeface="Microsoft Yahei"/>
                  <a:sym typeface="Microsoft Yahei"/>
                </a:endParaRPr>
              </a:p>
            </p:txBody>
          </p:sp>
        </p:grpSp>
        <p:sp>
          <p:nvSpPr>
            <p:cNvPr id="164" name="Google Shape;164;p27"/>
            <p:cNvSpPr txBox="1"/>
            <p:nvPr/>
          </p:nvSpPr>
          <p:spPr>
            <a:xfrm>
              <a:off x="582" y="220"/>
              <a:ext cx="1200" cy="6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Microsoft Yahei"/>
                  <a:ea typeface="Microsoft Yahei"/>
                  <a:cs typeface="Microsoft Yahei"/>
                  <a:sym typeface="Microsoft Yahei"/>
                </a:rPr>
                <a:t>01</a:t>
              </a:r>
              <a:endParaRPr sz="1100"/>
            </a:p>
          </p:txBody>
        </p:sp>
      </p:grpSp>
      <p:sp>
        <p:nvSpPr>
          <p:cNvPr id="165" name="Google Shape;165;p27"/>
          <p:cNvSpPr txBox="1"/>
          <p:nvPr/>
        </p:nvSpPr>
        <p:spPr>
          <a:xfrm>
            <a:off x="959649" y="127600"/>
            <a:ext cx="5313900" cy="531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3000">
                <a:solidFill>
                  <a:schemeClr val="dk1"/>
                </a:solidFill>
                <a:latin typeface="Calibri"/>
                <a:ea typeface="Calibri"/>
                <a:cs typeface="Calibri"/>
                <a:sym typeface="Calibri"/>
              </a:rPr>
              <a:t>Background:Knowledge Graph</a:t>
            </a:r>
            <a:endParaRPr b="1" sz="3300">
              <a:solidFill>
                <a:schemeClr val="dk1"/>
              </a:solidFill>
              <a:latin typeface="Calibri"/>
              <a:ea typeface="Calibri"/>
              <a:cs typeface="Calibri"/>
              <a:sym typeface="Calibri"/>
            </a:endParaRPr>
          </a:p>
        </p:txBody>
      </p:sp>
      <p:grpSp>
        <p:nvGrpSpPr>
          <p:cNvPr id="166" name="Google Shape;166;p27"/>
          <p:cNvGrpSpPr/>
          <p:nvPr/>
        </p:nvGrpSpPr>
        <p:grpSpPr>
          <a:xfrm>
            <a:off x="7994073" y="148526"/>
            <a:ext cx="1135350" cy="563625"/>
            <a:chOff x="10252364" y="198035"/>
            <a:chExt cx="1513800" cy="751500"/>
          </a:xfrm>
        </p:grpSpPr>
        <p:sp>
          <p:nvSpPr>
            <p:cNvPr id="167" name="Google Shape;167;p27"/>
            <p:cNvSpPr/>
            <p:nvPr/>
          </p:nvSpPr>
          <p:spPr>
            <a:xfrm>
              <a:off x="10252364" y="198035"/>
              <a:ext cx="1513800" cy="751500"/>
            </a:xfrm>
            <a:prstGeom prst="rect">
              <a:avLst/>
            </a:prstGeom>
            <a:solidFill>
              <a:srgbClr val="F3C5D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168" name="Google Shape;168;p27"/>
            <p:cNvPicPr preferRelativeResize="0"/>
            <p:nvPr/>
          </p:nvPicPr>
          <p:blipFill rotWithShape="1">
            <a:blip r:embed="rId3">
              <a:alphaModFix/>
            </a:blip>
            <a:srcRect b="0" l="0" r="0" t="0"/>
            <a:stretch/>
          </p:blipFill>
          <p:spPr>
            <a:xfrm>
              <a:off x="10672028" y="237552"/>
              <a:ext cx="669574" cy="669574"/>
            </a:xfrm>
            <a:prstGeom prst="rect">
              <a:avLst/>
            </a:prstGeom>
            <a:noFill/>
            <a:ln>
              <a:noFill/>
            </a:ln>
          </p:spPr>
        </p:pic>
      </p:grpSp>
      <p:pic>
        <p:nvPicPr>
          <p:cNvPr id="169" name="Google Shape;169;p27"/>
          <p:cNvPicPr preferRelativeResize="0"/>
          <p:nvPr/>
        </p:nvPicPr>
        <p:blipFill>
          <a:blip r:embed="rId4">
            <a:alphaModFix/>
          </a:blip>
          <a:stretch>
            <a:fillRect/>
          </a:stretch>
        </p:blipFill>
        <p:spPr>
          <a:xfrm>
            <a:off x="8276000" y="144575"/>
            <a:ext cx="571500" cy="571500"/>
          </a:xfrm>
          <a:prstGeom prst="rect">
            <a:avLst/>
          </a:prstGeom>
          <a:noFill/>
          <a:ln>
            <a:noFill/>
          </a:ln>
        </p:spPr>
      </p:pic>
      <p:pic>
        <p:nvPicPr>
          <p:cNvPr id="170" name="Google Shape;170;p27"/>
          <p:cNvPicPr preferRelativeResize="0"/>
          <p:nvPr/>
        </p:nvPicPr>
        <p:blipFill>
          <a:blip r:embed="rId5">
            <a:alphaModFix/>
          </a:blip>
          <a:stretch>
            <a:fillRect/>
          </a:stretch>
        </p:blipFill>
        <p:spPr>
          <a:xfrm>
            <a:off x="277175" y="788950"/>
            <a:ext cx="3563796" cy="3820977"/>
          </a:xfrm>
          <a:prstGeom prst="rect">
            <a:avLst/>
          </a:prstGeom>
          <a:noFill/>
          <a:ln>
            <a:noFill/>
          </a:ln>
        </p:spPr>
      </p:pic>
      <p:sp>
        <p:nvSpPr>
          <p:cNvPr id="171" name="Google Shape;171;p27"/>
          <p:cNvSpPr txBox="1"/>
          <p:nvPr/>
        </p:nvSpPr>
        <p:spPr>
          <a:xfrm>
            <a:off x="4144075" y="1312300"/>
            <a:ext cx="4828800" cy="9108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595959"/>
              </a:buClr>
              <a:buSzPts val="1800"/>
              <a:buChar char="●"/>
            </a:pPr>
            <a:r>
              <a:rPr lang="en" sz="1800">
                <a:solidFill>
                  <a:srgbClr val="595959"/>
                </a:solidFill>
              </a:rPr>
              <a:t>Structured representation of facts</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Encoded in (head, relation, tail) triples</a:t>
            </a:r>
            <a:endParaRPr sz="1800">
              <a:solidFill>
                <a:srgbClr val="595959"/>
              </a:solidFill>
            </a:endParaRPr>
          </a:p>
        </p:txBody>
      </p:sp>
      <p:graphicFrame>
        <p:nvGraphicFramePr>
          <p:cNvPr id="172" name="Google Shape;172;p27"/>
          <p:cNvGraphicFramePr/>
          <p:nvPr/>
        </p:nvGraphicFramePr>
        <p:xfrm>
          <a:off x="4504525" y="2639675"/>
          <a:ext cx="3000000" cy="3000000"/>
        </p:xfrm>
        <a:graphic>
          <a:graphicData uri="http://schemas.openxmlformats.org/drawingml/2006/table">
            <a:tbl>
              <a:tblPr>
                <a:noFill/>
                <a:tableStyleId>{98AFB340-5187-413D-AEBF-E54E7ECC9F40}</a:tableStyleId>
              </a:tblPr>
              <a:tblGrid>
                <a:gridCol w="1369300"/>
                <a:gridCol w="1369300"/>
                <a:gridCol w="1369300"/>
              </a:tblGrid>
              <a:tr h="381000">
                <a:tc>
                  <a:txBody>
                    <a:bodyPr/>
                    <a:lstStyle/>
                    <a:p>
                      <a:pPr indent="0" lvl="0" marL="0" rtl="0" algn="l">
                        <a:spcBef>
                          <a:spcPts val="0"/>
                        </a:spcBef>
                        <a:spcAft>
                          <a:spcPts val="0"/>
                        </a:spcAft>
                        <a:buNone/>
                      </a:pPr>
                      <a:r>
                        <a:rPr lang="en"/>
                        <a:t>head</a:t>
                      </a:r>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rPr lang="en"/>
                        <a:t>relation</a:t>
                      </a:r>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rPr lang="en"/>
                        <a:t>tail</a:t>
                      </a:r>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Karl</a:t>
                      </a:r>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rPr lang="en"/>
                        <a:t>credit_card</a:t>
                      </a:r>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rPr lang="en"/>
                        <a:t>Card_K</a:t>
                      </a:r>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Karl</a:t>
                      </a:r>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rPr lang="en"/>
                        <a:t>SSN_info</a:t>
                      </a:r>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rPr lang="en"/>
                        <a:t>SSN_K</a:t>
                      </a:r>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Karl</a:t>
                      </a:r>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rPr lang="en"/>
                        <a:t>contact_num</a:t>
                      </a:r>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rPr lang="en"/>
                        <a:t>Mobile_K</a:t>
                      </a:r>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Karl</a:t>
                      </a:r>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rPr lang="en"/>
                        <a:t>lives_in</a:t>
                      </a:r>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rPr lang="en"/>
                        <a:t>Country_K</a:t>
                      </a:r>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r>
            </a:tbl>
          </a:graphicData>
        </a:graphic>
      </p:graphicFrame>
    </p:spTree>
  </p:cSld>
  <p:clrMapOvr>
    <a:masterClrMapping/>
  </p:clrMapOvr>
  <mc:AlternateContent>
    <mc:Choice Requires="p14">
      <p:transition p14:dur="100">
        <p:fade thruBlk="1"/>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5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500"/>
                                        <p:tgtEl>
                                          <p:spTgt spid="16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5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grpSp>
        <p:nvGrpSpPr>
          <p:cNvPr id="178" name="Google Shape;178;p28"/>
          <p:cNvGrpSpPr/>
          <p:nvPr/>
        </p:nvGrpSpPr>
        <p:grpSpPr>
          <a:xfrm>
            <a:off x="277178" y="-5218"/>
            <a:ext cx="571500" cy="729120"/>
            <a:chOff x="582" y="-11"/>
            <a:chExt cx="1200" cy="1531"/>
          </a:xfrm>
        </p:grpSpPr>
        <p:grpSp>
          <p:nvGrpSpPr>
            <p:cNvPr id="179" name="Google Shape;179;p28"/>
            <p:cNvGrpSpPr/>
            <p:nvPr/>
          </p:nvGrpSpPr>
          <p:grpSpPr>
            <a:xfrm>
              <a:off x="602" y="-11"/>
              <a:ext cx="1164" cy="1531"/>
              <a:chOff x="1586" y="929"/>
              <a:chExt cx="1800" cy="2400"/>
            </a:xfrm>
          </p:grpSpPr>
          <p:sp>
            <p:nvSpPr>
              <p:cNvPr id="180" name="Google Shape;180;p28"/>
              <p:cNvSpPr/>
              <p:nvPr/>
            </p:nvSpPr>
            <p:spPr>
              <a:xfrm>
                <a:off x="1586" y="929"/>
                <a:ext cx="1800" cy="2400"/>
              </a:xfrm>
              <a:prstGeom prst="rect">
                <a:avLst/>
              </a:prstGeom>
              <a:solidFill>
                <a:srgbClr val="F3C5D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Yahei"/>
                  <a:ea typeface="Microsoft Yahei"/>
                  <a:cs typeface="Microsoft Yahei"/>
                  <a:sym typeface="Microsoft Yahei"/>
                </a:endParaRPr>
              </a:p>
            </p:txBody>
          </p:sp>
          <p:sp>
            <p:nvSpPr>
              <p:cNvPr id="181" name="Google Shape;181;p28"/>
              <p:cNvSpPr/>
              <p:nvPr/>
            </p:nvSpPr>
            <p:spPr>
              <a:xfrm>
                <a:off x="1586" y="2381"/>
                <a:ext cx="1800" cy="900"/>
              </a:xfrm>
              <a:prstGeom prst="triangle">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Yahei"/>
                  <a:ea typeface="Microsoft Yahei"/>
                  <a:cs typeface="Microsoft Yahei"/>
                  <a:sym typeface="Microsoft Yahei"/>
                </a:endParaRPr>
              </a:p>
            </p:txBody>
          </p:sp>
        </p:grpSp>
        <p:sp>
          <p:nvSpPr>
            <p:cNvPr id="182" name="Google Shape;182;p28"/>
            <p:cNvSpPr txBox="1"/>
            <p:nvPr/>
          </p:nvSpPr>
          <p:spPr>
            <a:xfrm>
              <a:off x="582" y="220"/>
              <a:ext cx="1200" cy="6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Microsoft Yahei"/>
                  <a:ea typeface="Microsoft Yahei"/>
                  <a:cs typeface="Microsoft Yahei"/>
                  <a:sym typeface="Microsoft Yahei"/>
                </a:rPr>
                <a:t>01</a:t>
              </a:r>
              <a:endParaRPr sz="1100"/>
            </a:p>
          </p:txBody>
        </p:sp>
      </p:grpSp>
      <p:sp>
        <p:nvSpPr>
          <p:cNvPr id="183" name="Google Shape;183;p28"/>
          <p:cNvSpPr txBox="1"/>
          <p:nvPr/>
        </p:nvSpPr>
        <p:spPr>
          <a:xfrm>
            <a:off x="959649" y="127600"/>
            <a:ext cx="5313900" cy="531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3000">
                <a:solidFill>
                  <a:schemeClr val="dk1"/>
                </a:solidFill>
                <a:latin typeface="Calibri"/>
                <a:ea typeface="Calibri"/>
                <a:cs typeface="Calibri"/>
                <a:sym typeface="Calibri"/>
              </a:rPr>
              <a:t>Background:Knowledge Graph</a:t>
            </a:r>
            <a:endParaRPr b="1" sz="3300">
              <a:solidFill>
                <a:schemeClr val="dk1"/>
              </a:solidFill>
              <a:latin typeface="Calibri"/>
              <a:ea typeface="Calibri"/>
              <a:cs typeface="Calibri"/>
              <a:sym typeface="Calibri"/>
            </a:endParaRPr>
          </a:p>
        </p:txBody>
      </p:sp>
      <p:grpSp>
        <p:nvGrpSpPr>
          <p:cNvPr id="184" name="Google Shape;184;p28"/>
          <p:cNvGrpSpPr/>
          <p:nvPr/>
        </p:nvGrpSpPr>
        <p:grpSpPr>
          <a:xfrm>
            <a:off x="7994073" y="148526"/>
            <a:ext cx="1135350" cy="563625"/>
            <a:chOff x="10252364" y="198035"/>
            <a:chExt cx="1513800" cy="751500"/>
          </a:xfrm>
        </p:grpSpPr>
        <p:sp>
          <p:nvSpPr>
            <p:cNvPr id="185" name="Google Shape;185;p28"/>
            <p:cNvSpPr/>
            <p:nvPr/>
          </p:nvSpPr>
          <p:spPr>
            <a:xfrm>
              <a:off x="10252364" y="198035"/>
              <a:ext cx="1513800" cy="751500"/>
            </a:xfrm>
            <a:prstGeom prst="rect">
              <a:avLst/>
            </a:prstGeom>
            <a:solidFill>
              <a:srgbClr val="F3C5D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186" name="Google Shape;186;p28"/>
            <p:cNvPicPr preferRelativeResize="0"/>
            <p:nvPr/>
          </p:nvPicPr>
          <p:blipFill rotWithShape="1">
            <a:blip r:embed="rId3">
              <a:alphaModFix/>
            </a:blip>
            <a:srcRect b="0" l="0" r="0" t="0"/>
            <a:stretch/>
          </p:blipFill>
          <p:spPr>
            <a:xfrm>
              <a:off x="10672028" y="237552"/>
              <a:ext cx="669574" cy="669574"/>
            </a:xfrm>
            <a:prstGeom prst="rect">
              <a:avLst/>
            </a:prstGeom>
            <a:noFill/>
            <a:ln>
              <a:noFill/>
            </a:ln>
          </p:spPr>
        </p:pic>
      </p:grpSp>
      <p:pic>
        <p:nvPicPr>
          <p:cNvPr id="187" name="Google Shape;187;p28"/>
          <p:cNvPicPr preferRelativeResize="0"/>
          <p:nvPr/>
        </p:nvPicPr>
        <p:blipFill>
          <a:blip r:embed="rId4">
            <a:alphaModFix/>
          </a:blip>
          <a:stretch>
            <a:fillRect/>
          </a:stretch>
        </p:blipFill>
        <p:spPr>
          <a:xfrm>
            <a:off x="8276000" y="144575"/>
            <a:ext cx="571500" cy="571500"/>
          </a:xfrm>
          <a:prstGeom prst="rect">
            <a:avLst/>
          </a:prstGeom>
          <a:noFill/>
          <a:ln>
            <a:noFill/>
          </a:ln>
        </p:spPr>
      </p:pic>
      <p:pic>
        <p:nvPicPr>
          <p:cNvPr id="188" name="Google Shape;188;p28"/>
          <p:cNvPicPr preferRelativeResize="0"/>
          <p:nvPr/>
        </p:nvPicPr>
        <p:blipFill>
          <a:blip r:embed="rId5">
            <a:alphaModFix/>
          </a:blip>
          <a:stretch>
            <a:fillRect/>
          </a:stretch>
        </p:blipFill>
        <p:spPr>
          <a:xfrm>
            <a:off x="277175" y="788950"/>
            <a:ext cx="3563796" cy="3820977"/>
          </a:xfrm>
          <a:prstGeom prst="rect">
            <a:avLst/>
          </a:prstGeom>
          <a:noFill/>
          <a:ln>
            <a:noFill/>
          </a:ln>
        </p:spPr>
      </p:pic>
      <p:sp>
        <p:nvSpPr>
          <p:cNvPr id="189" name="Google Shape;189;p28"/>
          <p:cNvSpPr txBox="1"/>
          <p:nvPr/>
        </p:nvSpPr>
        <p:spPr>
          <a:xfrm>
            <a:off x="4144075" y="1312300"/>
            <a:ext cx="4828800" cy="9108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595959"/>
              </a:buClr>
              <a:buSzPts val="1800"/>
              <a:buChar char="●"/>
            </a:pPr>
            <a:r>
              <a:rPr lang="en" sz="1800">
                <a:solidFill>
                  <a:srgbClr val="595959"/>
                </a:solidFill>
              </a:rPr>
              <a:t>Structured representation of facts</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Encoded in (head, relation, tail) triples</a:t>
            </a:r>
            <a:endParaRPr sz="1800">
              <a:solidFill>
                <a:srgbClr val="595959"/>
              </a:solidFill>
            </a:endParaRPr>
          </a:p>
        </p:txBody>
      </p:sp>
      <p:graphicFrame>
        <p:nvGraphicFramePr>
          <p:cNvPr id="190" name="Google Shape;190;p28"/>
          <p:cNvGraphicFramePr/>
          <p:nvPr/>
        </p:nvGraphicFramePr>
        <p:xfrm>
          <a:off x="4504525" y="2639675"/>
          <a:ext cx="3000000" cy="3000000"/>
        </p:xfrm>
        <a:graphic>
          <a:graphicData uri="http://schemas.openxmlformats.org/drawingml/2006/table">
            <a:tbl>
              <a:tblPr>
                <a:noFill/>
                <a:tableStyleId>{98AFB340-5187-413D-AEBF-E54E7ECC9F40}</a:tableStyleId>
              </a:tblPr>
              <a:tblGrid>
                <a:gridCol w="1369300"/>
                <a:gridCol w="1369300"/>
                <a:gridCol w="1369300"/>
              </a:tblGrid>
              <a:tr h="381000">
                <a:tc>
                  <a:txBody>
                    <a:bodyPr/>
                    <a:lstStyle/>
                    <a:p>
                      <a:pPr indent="0" lvl="0" marL="0" rtl="0" algn="l">
                        <a:spcBef>
                          <a:spcPts val="0"/>
                        </a:spcBef>
                        <a:spcAft>
                          <a:spcPts val="0"/>
                        </a:spcAft>
                        <a:buNone/>
                      </a:pPr>
                      <a:r>
                        <a:rPr lang="en"/>
                        <a:t>head</a:t>
                      </a:r>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rPr lang="en"/>
                        <a:t>relation</a:t>
                      </a:r>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rPr lang="en"/>
                        <a:t>tail</a:t>
                      </a:r>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Karl</a:t>
                      </a:r>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rPr lang="en"/>
                        <a:t>credit_card</a:t>
                      </a:r>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rPr lang="en"/>
                        <a:t>Card_K</a:t>
                      </a:r>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Karl</a:t>
                      </a:r>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rPr lang="en"/>
                        <a:t>SSN_info</a:t>
                      </a:r>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rPr lang="en"/>
                        <a:t>SSN_K</a:t>
                      </a:r>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Karl</a:t>
                      </a:r>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rPr lang="en"/>
                        <a:t>contact_num</a:t>
                      </a:r>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rPr lang="en"/>
                        <a:t>Mobile_K</a:t>
                      </a:r>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Karl</a:t>
                      </a:r>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rPr lang="en"/>
                        <a:t>lives_in</a:t>
                      </a:r>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rPr lang="en"/>
                        <a:t>Country_K</a:t>
                      </a:r>
                      <a:endParaRPr/>
                    </a:p>
                  </a:txBody>
                  <a:tcPr marT="91425" marB="91425" marR="91425" marL="91425">
                    <a:lnL cap="flat" cmpd="sng" w="9525">
                      <a:solidFill>
                        <a:srgbClr val="0000FF"/>
                      </a:solidFill>
                      <a:prstDash val="solid"/>
                      <a:round/>
                      <a:headEnd len="sm" w="sm" type="none"/>
                      <a:tailEnd len="sm" w="sm" type="none"/>
                    </a:lnL>
                    <a:lnR cap="flat" cmpd="sng" w="9525">
                      <a:solidFill>
                        <a:srgbClr val="0000FF"/>
                      </a:solidFill>
                      <a:prstDash val="solid"/>
                      <a:round/>
                      <a:headEnd len="sm" w="sm" type="none"/>
                      <a:tailEnd len="sm" w="sm" type="none"/>
                    </a:lnR>
                    <a:lnT cap="flat" cmpd="sng" w="9525">
                      <a:solidFill>
                        <a:srgbClr val="0000FF"/>
                      </a:solidFill>
                      <a:prstDash val="solid"/>
                      <a:round/>
                      <a:headEnd len="sm" w="sm" type="none"/>
                      <a:tailEnd len="sm" w="sm" type="none"/>
                    </a:lnT>
                    <a:lnB cap="flat" cmpd="sng" w="9525">
                      <a:solidFill>
                        <a:srgbClr val="0000FF"/>
                      </a:solidFill>
                      <a:prstDash val="solid"/>
                      <a:round/>
                      <a:headEnd len="sm" w="sm" type="none"/>
                      <a:tailEnd len="sm" w="sm" type="none"/>
                    </a:lnB>
                  </a:tcPr>
                </a:tc>
              </a:tr>
            </a:tbl>
          </a:graphicData>
        </a:graphic>
      </p:graphicFrame>
      <p:sp>
        <p:nvSpPr>
          <p:cNvPr id="191" name="Google Shape;191;p28"/>
          <p:cNvSpPr/>
          <p:nvPr/>
        </p:nvSpPr>
        <p:spPr>
          <a:xfrm>
            <a:off x="2375025" y="932825"/>
            <a:ext cx="1377300" cy="3687900"/>
          </a:xfrm>
          <a:prstGeom prst="rect">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8"/>
          <p:cNvSpPr/>
          <p:nvPr/>
        </p:nvSpPr>
        <p:spPr>
          <a:xfrm>
            <a:off x="4370825" y="4140175"/>
            <a:ext cx="4324800" cy="572700"/>
          </a:xfrm>
          <a:prstGeom prst="rect">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p14:dur="100">
        <p:fade thruBlk="1"/>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500"/>
                                        <p:tgtEl>
                                          <p:spTgt spid="178"/>
                                        </p:tgtEl>
                                      </p:cBhvr>
                                    </p:animEffect>
                                  </p:childTnLst>
                                </p:cTn>
                              </p:par>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500"/>
                                        <p:tgtEl>
                                          <p:spTgt spid="18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5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grpSp>
        <p:nvGrpSpPr>
          <p:cNvPr id="198" name="Google Shape;198;p29"/>
          <p:cNvGrpSpPr/>
          <p:nvPr/>
        </p:nvGrpSpPr>
        <p:grpSpPr>
          <a:xfrm>
            <a:off x="277178" y="-5218"/>
            <a:ext cx="571500" cy="729120"/>
            <a:chOff x="582" y="-11"/>
            <a:chExt cx="1200" cy="1531"/>
          </a:xfrm>
        </p:grpSpPr>
        <p:grpSp>
          <p:nvGrpSpPr>
            <p:cNvPr id="199" name="Google Shape;199;p29"/>
            <p:cNvGrpSpPr/>
            <p:nvPr/>
          </p:nvGrpSpPr>
          <p:grpSpPr>
            <a:xfrm>
              <a:off x="602" y="-11"/>
              <a:ext cx="1164" cy="1531"/>
              <a:chOff x="1586" y="929"/>
              <a:chExt cx="1800" cy="2400"/>
            </a:xfrm>
          </p:grpSpPr>
          <p:sp>
            <p:nvSpPr>
              <p:cNvPr id="200" name="Google Shape;200;p29"/>
              <p:cNvSpPr/>
              <p:nvPr/>
            </p:nvSpPr>
            <p:spPr>
              <a:xfrm>
                <a:off x="1586" y="929"/>
                <a:ext cx="1800" cy="2400"/>
              </a:xfrm>
              <a:prstGeom prst="rect">
                <a:avLst/>
              </a:prstGeom>
              <a:solidFill>
                <a:srgbClr val="F3C5D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Yahei"/>
                  <a:ea typeface="Microsoft Yahei"/>
                  <a:cs typeface="Microsoft Yahei"/>
                  <a:sym typeface="Microsoft Yahei"/>
                </a:endParaRPr>
              </a:p>
            </p:txBody>
          </p:sp>
          <p:sp>
            <p:nvSpPr>
              <p:cNvPr id="201" name="Google Shape;201;p29"/>
              <p:cNvSpPr/>
              <p:nvPr/>
            </p:nvSpPr>
            <p:spPr>
              <a:xfrm>
                <a:off x="1586" y="2381"/>
                <a:ext cx="1800" cy="900"/>
              </a:xfrm>
              <a:prstGeom prst="triangle">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Yahei"/>
                  <a:ea typeface="Microsoft Yahei"/>
                  <a:cs typeface="Microsoft Yahei"/>
                  <a:sym typeface="Microsoft Yahei"/>
                </a:endParaRPr>
              </a:p>
            </p:txBody>
          </p:sp>
        </p:grpSp>
        <p:sp>
          <p:nvSpPr>
            <p:cNvPr id="202" name="Google Shape;202;p29"/>
            <p:cNvSpPr txBox="1"/>
            <p:nvPr/>
          </p:nvSpPr>
          <p:spPr>
            <a:xfrm>
              <a:off x="582" y="220"/>
              <a:ext cx="1200" cy="6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Microsoft Yahei"/>
                  <a:ea typeface="Microsoft Yahei"/>
                  <a:cs typeface="Microsoft Yahei"/>
                  <a:sym typeface="Microsoft Yahei"/>
                </a:rPr>
                <a:t>01</a:t>
              </a:r>
              <a:endParaRPr sz="1100"/>
            </a:p>
          </p:txBody>
        </p:sp>
      </p:grpSp>
      <p:sp>
        <p:nvSpPr>
          <p:cNvPr id="203" name="Google Shape;203;p29"/>
          <p:cNvSpPr txBox="1"/>
          <p:nvPr/>
        </p:nvSpPr>
        <p:spPr>
          <a:xfrm>
            <a:off x="959650" y="127600"/>
            <a:ext cx="7011600" cy="531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3000">
                <a:solidFill>
                  <a:schemeClr val="dk1"/>
                </a:solidFill>
                <a:latin typeface="Calibri"/>
                <a:ea typeface="Calibri"/>
                <a:cs typeface="Calibri"/>
                <a:sym typeface="Calibri"/>
              </a:rPr>
              <a:t>Background:Knowledge Graph Embedding</a:t>
            </a:r>
            <a:endParaRPr b="1" sz="3300">
              <a:solidFill>
                <a:schemeClr val="dk1"/>
              </a:solidFill>
              <a:latin typeface="Calibri"/>
              <a:ea typeface="Calibri"/>
              <a:cs typeface="Calibri"/>
              <a:sym typeface="Calibri"/>
            </a:endParaRPr>
          </a:p>
        </p:txBody>
      </p:sp>
      <p:grpSp>
        <p:nvGrpSpPr>
          <p:cNvPr id="204" name="Google Shape;204;p29"/>
          <p:cNvGrpSpPr/>
          <p:nvPr/>
        </p:nvGrpSpPr>
        <p:grpSpPr>
          <a:xfrm>
            <a:off x="7994073" y="148526"/>
            <a:ext cx="1135350" cy="563625"/>
            <a:chOff x="10252364" y="198035"/>
            <a:chExt cx="1513800" cy="751500"/>
          </a:xfrm>
        </p:grpSpPr>
        <p:sp>
          <p:nvSpPr>
            <p:cNvPr id="205" name="Google Shape;205;p29"/>
            <p:cNvSpPr/>
            <p:nvPr/>
          </p:nvSpPr>
          <p:spPr>
            <a:xfrm>
              <a:off x="10252364" y="198035"/>
              <a:ext cx="1513800" cy="751500"/>
            </a:xfrm>
            <a:prstGeom prst="rect">
              <a:avLst/>
            </a:prstGeom>
            <a:solidFill>
              <a:srgbClr val="F3C5D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206" name="Google Shape;206;p29"/>
            <p:cNvPicPr preferRelativeResize="0"/>
            <p:nvPr/>
          </p:nvPicPr>
          <p:blipFill rotWithShape="1">
            <a:blip r:embed="rId3">
              <a:alphaModFix/>
            </a:blip>
            <a:srcRect b="0" l="0" r="0" t="0"/>
            <a:stretch/>
          </p:blipFill>
          <p:spPr>
            <a:xfrm>
              <a:off x="10672028" y="237552"/>
              <a:ext cx="669574" cy="669574"/>
            </a:xfrm>
            <a:prstGeom prst="rect">
              <a:avLst/>
            </a:prstGeom>
            <a:noFill/>
            <a:ln>
              <a:noFill/>
            </a:ln>
          </p:spPr>
        </p:pic>
      </p:grpSp>
      <p:pic>
        <p:nvPicPr>
          <p:cNvPr id="207" name="Google Shape;207;p29"/>
          <p:cNvPicPr preferRelativeResize="0"/>
          <p:nvPr/>
        </p:nvPicPr>
        <p:blipFill>
          <a:blip r:embed="rId4">
            <a:alphaModFix/>
          </a:blip>
          <a:stretch>
            <a:fillRect/>
          </a:stretch>
        </p:blipFill>
        <p:spPr>
          <a:xfrm>
            <a:off x="8276000" y="144575"/>
            <a:ext cx="571500" cy="571500"/>
          </a:xfrm>
          <a:prstGeom prst="rect">
            <a:avLst/>
          </a:prstGeom>
          <a:noFill/>
          <a:ln>
            <a:noFill/>
          </a:ln>
        </p:spPr>
      </p:pic>
      <p:pic>
        <p:nvPicPr>
          <p:cNvPr id="208" name="Google Shape;208;p29"/>
          <p:cNvPicPr preferRelativeResize="0"/>
          <p:nvPr/>
        </p:nvPicPr>
        <p:blipFill>
          <a:blip r:embed="rId5">
            <a:alphaModFix/>
          </a:blip>
          <a:stretch>
            <a:fillRect/>
          </a:stretch>
        </p:blipFill>
        <p:spPr>
          <a:xfrm>
            <a:off x="0" y="920675"/>
            <a:ext cx="4352049" cy="4062475"/>
          </a:xfrm>
          <a:prstGeom prst="rect">
            <a:avLst/>
          </a:prstGeom>
          <a:noFill/>
          <a:ln>
            <a:noFill/>
          </a:ln>
        </p:spPr>
      </p:pic>
      <p:pic>
        <p:nvPicPr>
          <p:cNvPr id="209" name="Google Shape;209;p29"/>
          <p:cNvPicPr preferRelativeResize="0"/>
          <p:nvPr/>
        </p:nvPicPr>
        <p:blipFill>
          <a:blip r:embed="rId6">
            <a:alphaModFix/>
          </a:blip>
          <a:stretch>
            <a:fillRect/>
          </a:stretch>
        </p:blipFill>
        <p:spPr>
          <a:xfrm>
            <a:off x="4352050" y="920675"/>
            <a:ext cx="717825" cy="1023438"/>
          </a:xfrm>
          <a:prstGeom prst="rect">
            <a:avLst/>
          </a:prstGeom>
          <a:noFill/>
          <a:ln>
            <a:noFill/>
          </a:ln>
        </p:spPr>
      </p:pic>
      <p:pic>
        <p:nvPicPr>
          <p:cNvPr id="210" name="Google Shape;210;p29"/>
          <p:cNvPicPr preferRelativeResize="0"/>
          <p:nvPr/>
        </p:nvPicPr>
        <p:blipFill>
          <a:blip r:embed="rId7">
            <a:alphaModFix/>
          </a:blip>
          <a:stretch>
            <a:fillRect/>
          </a:stretch>
        </p:blipFill>
        <p:spPr>
          <a:xfrm>
            <a:off x="5854350" y="920675"/>
            <a:ext cx="301711" cy="1023450"/>
          </a:xfrm>
          <a:prstGeom prst="rect">
            <a:avLst/>
          </a:prstGeom>
          <a:noFill/>
          <a:ln>
            <a:noFill/>
          </a:ln>
        </p:spPr>
      </p:pic>
      <p:pic>
        <p:nvPicPr>
          <p:cNvPr id="211" name="Google Shape;211;p29"/>
          <p:cNvPicPr preferRelativeResize="0"/>
          <p:nvPr/>
        </p:nvPicPr>
        <p:blipFill>
          <a:blip r:embed="rId8">
            <a:alphaModFix/>
          </a:blip>
          <a:stretch>
            <a:fillRect/>
          </a:stretch>
        </p:blipFill>
        <p:spPr>
          <a:xfrm>
            <a:off x="3746825" y="2310500"/>
            <a:ext cx="5446476" cy="1753225"/>
          </a:xfrm>
          <a:prstGeom prst="rect">
            <a:avLst/>
          </a:prstGeom>
          <a:noFill/>
          <a:ln>
            <a:noFill/>
          </a:ln>
        </p:spPr>
      </p:pic>
      <p:cxnSp>
        <p:nvCxnSpPr>
          <p:cNvPr id="212" name="Google Shape;212;p29"/>
          <p:cNvCxnSpPr>
            <a:stCxn id="209" idx="3"/>
            <a:endCxn id="210" idx="1"/>
          </p:cNvCxnSpPr>
          <p:nvPr/>
        </p:nvCxnSpPr>
        <p:spPr>
          <a:xfrm>
            <a:off x="5069875" y="1432394"/>
            <a:ext cx="784500" cy="0"/>
          </a:xfrm>
          <a:prstGeom prst="straightConnector1">
            <a:avLst/>
          </a:prstGeom>
          <a:noFill/>
          <a:ln cap="flat" cmpd="sng" w="9525">
            <a:solidFill>
              <a:schemeClr val="dk2"/>
            </a:solidFill>
            <a:prstDash val="solid"/>
            <a:round/>
            <a:headEnd len="med" w="med" type="none"/>
            <a:tailEnd len="med" w="med" type="none"/>
          </a:ln>
        </p:spPr>
      </p:cxnSp>
      <p:cxnSp>
        <p:nvCxnSpPr>
          <p:cNvPr id="213" name="Google Shape;213;p29"/>
          <p:cNvCxnSpPr>
            <a:stCxn id="209" idx="3"/>
            <a:endCxn id="210" idx="1"/>
          </p:cNvCxnSpPr>
          <p:nvPr/>
        </p:nvCxnSpPr>
        <p:spPr>
          <a:xfrm>
            <a:off x="5069875" y="1432394"/>
            <a:ext cx="7845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mc:AlternateContent>
    <mc:Choice Requires="p14">
      <p:transition p14:dur="100">
        <p:fade thruBlk="1"/>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500"/>
                                        <p:tgtEl>
                                          <p:spTgt spid="198"/>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500"/>
                                        <p:tgtEl>
                                          <p:spTgt spid="20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500"/>
                                        <p:tgtEl>
                                          <p:spTgt spid="2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grpSp>
        <p:nvGrpSpPr>
          <p:cNvPr id="219" name="Google Shape;219;p30"/>
          <p:cNvGrpSpPr/>
          <p:nvPr/>
        </p:nvGrpSpPr>
        <p:grpSpPr>
          <a:xfrm>
            <a:off x="277178" y="-5218"/>
            <a:ext cx="571500" cy="729120"/>
            <a:chOff x="582" y="-11"/>
            <a:chExt cx="1200" cy="1531"/>
          </a:xfrm>
        </p:grpSpPr>
        <p:grpSp>
          <p:nvGrpSpPr>
            <p:cNvPr id="220" name="Google Shape;220;p30"/>
            <p:cNvGrpSpPr/>
            <p:nvPr/>
          </p:nvGrpSpPr>
          <p:grpSpPr>
            <a:xfrm>
              <a:off x="602" y="-11"/>
              <a:ext cx="1164" cy="1531"/>
              <a:chOff x="1586" y="929"/>
              <a:chExt cx="1800" cy="2400"/>
            </a:xfrm>
          </p:grpSpPr>
          <p:sp>
            <p:nvSpPr>
              <p:cNvPr id="221" name="Google Shape;221;p30"/>
              <p:cNvSpPr/>
              <p:nvPr/>
            </p:nvSpPr>
            <p:spPr>
              <a:xfrm>
                <a:off x="1586" y="929"/>
                <a:ext cx="1800" cy="2400"/>
              </a:xfrm>
              <a:prstGeom prst="rect">
                <a:avLst/>
              </a:prstGeom>
              <a:solidFill>
                <a:srgbClr val="F3C5D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Yahei"/>
                  <a:ea typeface="Microsoft Yahei"/>
                  <a:cs typeface="Microsoft Yahei"/>
                  <a:sym typeface="Microsoft Yahei"/>
                </a:endParaRPr>
              </a:p>
            </p:txBody>
          </p:sp>
          <p:sp>
            <p:nvSpPr>
              <p:cNvPr id="222" name="Google Shape;222;p30"/>
              <p:cNvSpPr/>
              <p:nvPr/>
            </p:nvSpPr>
            <p:spPr>
              <a:xfrm>
                <a:off x="1586" y="2381"/>
                <a:ext cx="1800" cy="900"/>
              </a:xfrm>
              <a:prstGeom prst="triangle">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Yahei"/>
                  <a:ea typeface="Microsoft Yahei"/>
                  <a:cs typeface="Microsoft Yahei"/>
                  <a:sym typeface="Microsoft Yahei"/>
                </a:endParaRPr>
              </a:p>
            </p:txBody>
          </p:sp>
        </p:grpSp>
        <p:sp>
          <p:nvSpPr>
            <p:cNvPr id="223" name="Google Shape;223;p30"/>
            <p:cNvSpPr txBox="1"/>
            <p:nvPr/>
          </p:nvSpPr>
          <p:spPr>
            <a:xfrm>
              <a:off x="582" y="220"/>
              <a:ext cx="1200" cy="6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Microsoft Yahei"/>
                  <a:ea typeface="Microsoft Yahei"/>
                  <a:cs typeface="Microsoft Yahei"/>
                  <a:sym typeface="Microsoft Yahei"/>
                </a:rPr>
                <a:t>01</a:t>
              </a:r>
              <a:endParaRPr sz="1100"/>
            </a:p>
          </p:txBody>
        </p:sp>
      </p:grpSp>
      <p:sp>
        <p:nvSpPr>
          <p:cNvPr id="224" name="Google Shape;224;p30"/>
          <p:cNvSpPr txBox="1"/>
          <p:nvPr/>
        </p:nvSpPr>
        <p:spPr>
          <a:xfrm>
            <a:off x="959650" y="127600"/>
            <a:ext cx="7011600" cy="546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3100">
                <a:solidFill>
                  <a:schemeClr val="dk1"/>
                </a:solidFill>
                <a:latin typeface="Calibri"/>
                <a:ea typeface="Calibri"/>
                <a:cs typeface="Calibri"/>
                <a:sym typeface="Calibri"/>
              </a:rPr>
              <a:t>Background: Attacks On KGE</a:t>
            </a:r>
            <a:endParaRPr b="1" sz="3400">
              <a:solidFill>
                <a:schemeClr val="dk1"/>
              </a:solidFill>
              <a:latin typeface="Calibri"/>
              <a:ea typeface="Calibri"/>
              <a:cs typeface="Calibri"/>
              <a:sym typeface="Calibri"/>
            </a:endParaRPr>
          </a:p>
        </p:txBody>
      </p:sp>
      <p:grpSp>
        <p:nvGrpSpPr>
          <p:cNvPr id="225" name="Google Shape;225;p30"/>
          <p:cNvGrpSpPr/>
          <p:nvPr/>
        </p:nvGrpSpPr>
        <p:grpSpPr>
          <a:xfrm>
            <a:off x="7994073" y="148526"/>
            <a:ext cx="1135350" cy="563625"/>
            <a:chOff x="10252364" y="198035"/>
            <a:chExt cx="1513800" cy="751500"/>
          </a:xfrm>
        </p:grpSpPr>
        <p:sp>
          <p:nvSpPr>
            <p:cNvPr id="226" name="Google Shape;226;p30"/>
            <p:cNvSpPr/>
            <p:nvPr/>
          </p:nvSpPr>
          <p:spPr>
            <a:xfrm>
              <a:off x="10252364" y="198035"/>
              <a:ext cx="1513800" cy="751500"/>
            </a:xfrm>
            <a:prstGeom prst="rect">
              <a:avLst/>
            </a:prstGeom>
            <a:solidFill>
              <a:srgbClr val="F3C5D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227" name="Google Shape;227;p30"/>
            <p:cNvPicPr preferRelativeResize="0"/>
            <p:nvPr/>
          </p:nvPicPr>
          <p:blipFill rotWithShape="1">
            <a:blip r:embed="rId3">
              <a:alphaModFix/>
            </a:blip>
            <a:srcRect b="0" l="0" r="0" t="0"/>
            <a:stretch/>
          </p:blipFill>
          <p:spPr>
            <a:xfrm>
              <a:off x="10672028" y="237552"/>
              <a:ext cx="669574" cy="669574"/>
            </a:xfrm>
            <a:prstGeom prst="rect">
              <a:avLst/>
            </a:prstGeom>
            <a:noFill/>
            <a:ln>
              <a:noFill/>
            </a:ln>
          </p:spPr>
        </p:pic>
      </p:grpSp>
      <p:pic>
        <p:nvPicPr>
          <p:cNvPr id="228" name="Google Shape;228;p30"/>
          <p:cNvPicPr preferRelativeResize="0"/>
          <p:nvPr/>
        </p:nvPicPr>
        <p:blipFill>
          <a:blip r:embed="rId4">
            <a:alphaModFix/>
          </a:blip>
          <a:stretch>
            <a:fillRect/>
          </a:stretch>
        </p:blipFill>
        <p:spPr>
          <a:xfrm>
            <a:off x="8276000" y="144575"/>
            <a:ext cx="571500" cy="571500"/>
          </a:xfrm>
          <a:prstGeom prst="rect">
            <a:avLst/>
          </a:prstGeom>
          <a:noFill/>
          <a:ln>
            <a:noFill/>
          </a:ln>
        </p:spPr>
      </p:pic>
      <p:pic>
        <p:nvPicPr>
          <p:cNvPr id="229" name="Google Shape;229;p30"/>
          <p:cNvPicPr preferRelativeResize="0"/>
          <p:nvPr/>
        </p:nvPicPr>
        <p:blipFill>
          <a:blip r:embed="rId5">
            <a:alphaModFix/>
          </a:blip>
          <a:stretch>
            <a:fillRect/>
          </a:stretch>
        </p:blipFill>
        <p:spPr>
          <a:xfrm>
            <a:off x="346400" y="841477"/>
            <a:ext cx="8238099" cy="4114799"/>
          </a:xfrm>
          <a:prstGeom prst="rect">
            <a:avLst/>
          </a:prstGeom>
          <a:noFill/>
          <a:ln>
            <a:noFill/>
          </a:ln>
        </p:spPr>
      </p:pic>
    </p:spTree>
  </p:cSld>
  <p:clrMapOvr>
    <a:masterClrMapping/>
  </p:clrMapOvr>
  <mc:AlternateContent>
    <mc:Choice Requires="p14">
      <p:transition p14:dur="100">
        <p:fade thruBlk="1"/>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5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500"/>
                                        <p:tgtEl>
                                          <p:spTgt spid="22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500"/>
                                        <p:tgtEl>
                                          <p:spTgt spid="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grpSp>
        <p:nvGrpSpPr>
          <p:cNvPr id="235" name="Google Shape;235;p31"/>
          <p:cNvGrpSpPr/>
          <p:nvPr/>
        </p:nvGrpSpPr>
        <p:grpSpPr>
          <a:xfrm>
            <a:off x="277178" y="-5218"/>
            <a:ext cx="571500" cy="729120"/>
            <a:chOff x="582" y="-11"/>
            <a:chExt cx="1200" cy="1531"/>
          </a:xfrm>
        </p:grpSpPr>
        <p:grpSp>
          <p:nvGrpSpPr>
            <p:cNvPr id="236" name="Google Shape;236;p31"/>
            <p:cNvGrpSpPr/>
            <p:nvPr/>
          </p:nvGrpSpPr>
          <p:grpSpPr>
            <a:xfrm>
              <a:off x="602" y="-11"/>
              <a:ext cx="1164" cy="1531"/>
              <a:chOff x="1586" y="929"/>
              <a:chExt cx="1800" cy="2400"/>
            </a:xfrm>
          </p:grpSpPr>
          <p:sp>
            <p:nvSpPr>
              <p:cNvPr id="237" name="Google Shape;237;p31"/>
              <p:cNvSpPr/>
              <p:nvPr/>
            </p:nvSpPr>
            <p:spPr>
              <a:xfrm>
                <a:off x="1586" y="929"/>
                <a:ext cx="1800" cy="2400"/>
              </a:xfrm>
              <a:prstGeom prst="rect">
                <a:avLst/>
              </a:prstGeom>
              <a:solidFill>
                <a:srgbClr val="F3C5D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Yahei"/>
                  <a:ea typeface="Microsoft Yahei"/>
                  <a:cs typeface="Microsoft Yahei"/>
                  <a:sym typeface="Microsoft Yahei"/>
                </a:endParaRPr>
              </a:p>
            </p:txBody>
          </p:sp>
          <p:sp>
            <p:nvSpPr>
              <p:cNvPr id="238" name="Google Shape;238;p31"/>
              <p:cNvSpPr/>
              <p:nvPr/>
            </p:nvSpPr>
            <p:spPr>
              <a:xfrm>
                <a:off x="1586" y="2381"/>
                <a:ext cx="1800" cy="900"/>
              </a:xfrm>
              <a:prstGeom prst="triangle">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Yahei"/>
                  <a:ea typeface="Microsoft Yahei"/>
                  <a:cs typeface="Microsoft Yahei"/>
                  <a:sym typeface="Microsoft Yahei"/>
                </a:endParaRPr>
              </a:p>
            </p:txBody>
          </p:sp>
        </p:grpSp>
        <p:sp>
          <p:nvSpPr>
            <p:cNvPr id="239" name="Google Shape;239;p31"/>
            <p:cNvSpPr txBox="1"/>
            <p:nvPr/>
          </p:nvSpPr>
          <p:spPr>
            <a:xfrm>
              <a:off x="582" y="220"/>
              <a:ext cx="1200" cy="6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Microsoft Yahei"/>
                  <a:ea typeface="Microsoft Yahei"/>
                  <a:cs typeface="Microsoft Yahei"/>
                  <a:sym typeface="Microsoft Yahei"/>
                </a:rPr>
                <a:t>02</a:t>
              </a:r>
              <a:endParaRPr sz="1100"/>
            </a:p>
          </p:txBody>
        </p:sp>
      </p:grpSp>
      <p:sp>
        <p:nvSpPr>
          <p:cNvPr id="240" name="Google Shape;240;p31"/>
          <p:cNvSpPr txBox="1"/>
          <p:nvPr/>
        </p:nvSpPr>
        <p:spPr>
          <a:xfrm>
            <a:off x="959650" y="127600"/>
            <a:ext cx="7423200" cy="531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3000">
                <a:solidFill>
                  <a:schemeClr val="dk1"/>
                </a:solidFill>
                <a:latin typeface="Calibri"/>
                <a:ea typeface="Calibri"/>
                <a:cs typeface="Calibri"/>
                <a:sym typeface="Calibri"/>
              </a:rPr>
              <a:t>Related Work:Instance Attribution Method</a:t>
            </a:r>
            <a:endParaRPr b="1" sz="3300">
              <a:solidFill>
                <a:schemeClr val="dk1"/>
              </a:solidFill>
              <a:latin typeface="Calibri"/>
              <a:ea typeface="Calibri"/>
              <a:cs typeface="Calibri"/>
              <a:sym typeface="Calibri"/>
            </a:endParaRPr>
          </a:p>
        </p:txBody>
      </p:sp>
      <p:grpSp>
        <p:nvGrpSpPr>
          <p:cNvPr id="241" name="Google Shape;241;p31"/>
          <p:cNvGrpSpPr/>
          <p:nvPr/>
        </p:nvGrpSpPr>
        <p:grpSpPr>
          <a:xfrm>
            <a:off x="7994073" y="148526"/>
            <a:ext cx="1135350" cy="563625"/>
            <a:chOff x="10252364" y="198035"/>
            <a:chExt cx="1513800" cy="751500"/>
          </a:xfrm>
        </p:grpSpPr>
        <p:sp>
          <p:nvSpPr>
            <p:cNvPr id="242" name="Google Shape;242;p31"/>
            <p:cNvSpPr/>
            <p:nvPr/>
          </p:nvSpPr>
          <p:spPr>
            <a:xfrm>
              <a:off x="10252364" y="198035"/>
              <a:ext cx="1513800" cy="751500"/>
            </a:xfrm>
            <a:prstGeom prst="rect">
              <a:avLst/>
            </a:prstGeom>
            <a:solidFill>
              <a:srgbClr val="F3C5D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243" name="Google Shape;243;p31"/>
            <p:cNvPicPr preferRelativeResize="0"/>
            <p:nvPr/>
          </p:nvPicPr>
          <p:blipFill rotWithShape="1">
            <a:blip r:embed="rId3">
              <a:alphaModFix/>
            </a:blip>
            <a:srcRect b="0" l="0" r="0" t="0"/>
            <a:stretch/>
          </p:blipFill>
          <p:spPr>
            <a:xfrm>
              <a:off x="10672028" y="237552"/>
              <a:ext cx="669574" cy="669574"/>
            </a:xfrm>
            <a:prstGeom prst="rect">
              <a:avLst/>
            </a:prstGeom>
            <a:noFill/>
            <a:ln>
              <a:noFill/>
            </a:ln>
          </p:spPr>
        </p:pic>
      </p:grpSp>
      <p:pic>
        <p:nvPicPr>
          <p:cNvPr id="244" name="Google Shape;244;p31"/>
          <p:cNvPicPr preferRelativeResize="0"/>
          <p:nvPr/>
        </p:nvPicPr>
        <p:blipFill>
          <a:blip r:embed="rId4">
            <a:alphaModFix/>
          </a:blip>
          <a:stretch>
            <a:fillRect/>
          </a:stretch>
        </p:blipFill>
        <p:spPr>
          <a:xfrm>
            <a:off x="8276000" y="144575"/>
            <a:ext cx="571500" cy="571500"/>
          </a:xfrm>
          <a:prstGeom prst="rect">
            <a:avLst/>
          </a:prstGeom>
          <a:noFill/>
          <a:ln>
            <a:noFill/>
          </a:ln>
        </p:spPr>
      </p:pic>
      <p:sp>
        <p:nvSpPr>
          <p:cNvPr id="245" name="Google Shape;245;p31"/>
          <p:cNvSpPr txBox="1"/>
          <p:nvPr/>
        </p:nvSpPr>
        <p:spPr>
          <a:xfrm>
            <a:off x="277175" y="1158975"/>
            <a:ext cx="5801400" cy="9108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595959"/>
              </a:buClr>
              <a:buSzPts val="1800"/>
              <a:buChar char="●"/>
            </a:pPr>
            <a:r>
              <a:rPr lang="en" sz="1800">
                <a:solidFill>
                  <a:srgbClr val="595959"/>
                </a:solidFill>
              </a:rPr>
              <a:t>Identify the most influential triple</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add a dissimilar entity</a:t>
            </a:r>
            <a:endParaRPr sz="1800">
              <a:solidFill>
                <a:srgbClr val="595959"/>
              </a:solidFill>
            </a:endParaRPr>
          </a:p>
        </p:txBody>
      </p:sp>
      <p:pic>
        <p:nvPicPr>
          <p:cNvPr id="246" name="Google Shape;246;p31"/>
          <p:cNvPicPr preferRelativeResize="0"/>
          <p:nvPr/>
        </p:nvPicPr>
        <p:blipFill>
          <a:blip r:embed="rId5">
            <a:alphaModFix/>
          </a:blip>
          <a:stretch>
            <a:fillRect/>
          </a:stretch>
        </p:blipFill>
        <p:spPr>
          <a:xfrm>
            <a:off x="4987625" y="906545"/>
            <a:ext cx="3821950" cy="1316675"/>
          </a:xfrm>
          <a:prstGeom prst="rect">
            <a:avLst/>
          </a:prstGeom>
          <a:noFill/>
          <a:ln>
            <a:noFill/>
          </a:ln>
        </p:spPr>
      </p:pic>
      <p:pic>
        <p:nvPicPr>
          <p:cNvPr id="247" name="Google Shape;247;p31"/>
          <p:cNvPicPr preferRelativeResize="0"/>
          <p:nvPr/>
        </p:nvPicPr>
        <p:blipFill>
          <a:blip r:embed="rId6">
            <a:alphaModFix/>
          </a:blip>
          <a:stretch>
            <a:fillRect/>
          </a:stretch>
        </p:blipFill>
        <p:spPr>
          <a:xfrm>
            <a:off x="168800" y="2309969"/>
            <a:ext cx="5809659" cy="2615481"/>
          </a:xfrm>
          <a:prstGeom prst="rect">
            <a:avLst/>
          </a:prstGeom>
          <a:noFill/>
          <a:ln>
            <a:noFill/>
          </a:ln>
        </p:spPr>
      </p:pic>
    </p:spTree>
  </p:cSld>
  <p:clrMapOvr>
    <a:masterClrMapping/>
  </p:clrMapOvr>
  <mc:AlternateContent>
    <mc:Choice Requires="p14">
      <p:transition p14:dur="100">
        <p:fade thruBlk="1"/>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500"/>
                                        <p:tgtEl>
                                          <p:spTgt spid="235"/>
                                        </p:tgtEl>
                                      </p:cBhvr>
                                    </p:animEffect>
                                  </p:childTnLst>
                                </p:cTn>
                              </p:par>
                              <p:par>
                                <p:cTn fill="hold" nodeType="with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500"/>
                                        <p:tgtEl>
                                          <p:spTgt spid="24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500"/>
                                        <p:tgtEl>
                                          <p:spTgt spid="2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grpSp>
        <p:nvGrpSpPr>
          <p:cNvPr id="253" name="Google Shape;253;p32"/>
          <p:cNvGrpSpPr/>
          <p:nvPr/>
        </p:nvGrpSpPr>
        <p:grpSpPr>
          <a:xfrm>
            <a:off x="277178" y="-5218"/>
            <a:ext cx="571500" cy="729120"/>
            <a:chOff x="582" y="-11"/>
            <a:chExt cx="1200" cy="1531"/>
          </a:xfrm>
        </p:grpSpPr>
        <p:grpSp>
          <p:nvGrpSpPr>
            <p:cNvPr id="254" name="Google Shape;254;p32"/>
            <p:cNvGrpSpPr/>
            <p:nvPr/>
          </p:nvGrpSpPr>
          <p:grpSpPr>
            <a:xfrm>
              <a:off x="602" y="-11"/>
              <a:ext cx="1164" cy="1531"/>
              <a:chOff x="1586" y="929"/>
              <a:chExt cx="1800" cy="2400"/>
            </a:xfrm>
          </p:grpSpPr>
          <p:sp>
            <p:nvSpPr>
              <p:cNvPr id="255" name="Google Shape;255;p32"/>
              <p:cNvSpPr/>
              <p:nvPr/>
            </p:nvSpPr>
            <p:spPr>
              <a:xfrm>
                <a:off x="1586" y="929"/>
                <a:ext cx="1800" cy="2400"/>
              </a:xfrm>
              <a:prstGeom prst="rect">
                <a:avLst/>
              </a:prstGeom>
              <a:solidFill>
                <a:srgbClr val="F3C5D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Yahei"/>
                  <a:ea typeface="Microsoft Yahei"/>
                  <a:cs typeface="Microsoft Yahei"/>
                  <a:sym typeface="Microsoft Yahei"/>
                </a:endParaRPr>
              </a:p>
            </p:txBody>
          </p:sp>
          <p:sp>
            <p:nvSpPr>
              <p:cNvPr id="256" name="Google Shape;256;p32"/>
              <p:cNvSpPr/>
              <p:nvPr/>
            </p:nvSpPr>
            <p:spPr>
              <a:xfrm>
                <a:off x="1586" y="2381"/>
                <a:ext cx="1800" cy="900"/>
              </a:xfrm>
              <a:prstGeom prst="triangle">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Yahei"/>
                  <a:ea typeface="Microsoft Yahei"/>
                  <a:cs typeface="Microsoft Yahei"/>
                  <a:sym typeface="Microsoft Yahei"/>
                </a:endParaRPr>
              </a:p>
            </p:txBody>
          </p:sp>
        </p:grpSp>
        <p:sp>
          <p:nvSpPr>
            <p:cNvPr id="257" name="Google Shape;257;p32"/>
            <p:cNvSpPr txBox="1"/>
            <p:nvPr/>
          </p:nvSpPr>
          <p:spPr>
            <a:xfrm>
              <a:off x="582" y="220"/>
              <a:ext cx="1200" cy="6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Microsoft Yahei"/>
                  <a:ea typeface="Microsoft Yahei"/>
                  <a:cs typeface="Microsoft Yahei"/>
                  <a:sym typeface="Microsoft Yahei"/>
                </a:rPr>
                <a:t>02</a:t>
              </a:r>
              <a:endParaRPr sz="1100"/>
            </a:p>
          </p:txBody>
        </p:sp>
      </p:grpSp>
      <p:sp>
        <p:nvSpPr>
          <p:cNvPr id="258" name="Google Shape;258;p32"/>
          <p:cNvSpPr txBox="1"/>
          <p:nvPr/>
        </p:nvSpPr>
        <p:spPr>
          <a:xfrm>
            <a:off x="959650" y="127600"/>
            <a:ext cx="7423200" cy="531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3000">
                <a:solidFill>
                  <a:schemeClr val="dk1"/>
                </a:solidFill>
                <a:latin typeface="Calibri"/>
                <a:ea typeface="Calibri"/>
                <a:cs typeface="Calibri"/>
                <a:sym typeface="Calibri"/>
              </a:rPr>
              <a:t>Related Work:Direct Attack</a:t>
            </a:r>
            <a:endParaRPr b="1" sz="3300">
              <a:solidFill>
                <a:schemeClr val="dk1"/>
              </a:solidFill>
              <a:latin typeface="Calibri"/>
              <a:ea typeface="Calibri"/>
              <a:cs typeface="Calibri"/>
              <a:sym typeface="Calibri"/>
            </a:endParaRPr>
          </a:p>
        </p:txBody>
      </p:sp>
      <p:grpSp>
        <p:nvGrpSpPr>
          <p:cNvPr id="259" name="Google Shape;259;p32"/>
          <p:cNvGrpSpPr/>
          <p:nvPr/>
        </p:nvGrpSpPr>
        <p:grpSpPr>
          <a:xfrm>
            <a:off x="7994073" y="148526"/>
            <a:ext cx="1135350" cy="563625"/>
            <a:chOff x="10252364" y="198035"/>
            <a:chExt cx="1513800" cy="751500"/>
          </a:xfrm>
        </p:grpSpPr>
        <p:sp>
          <p:nvSpPr>
            <p:cNvPr id="260" name="Google Shape;260;p32"/>
            <p:cNvSpPr/>
            <p:nvPr/>
          </p:nvSpPr>
          <p:spPr>
            <a:xfrm>
              <a:off x="10252364" y="198035"/>
              <a:ext cx="1513800" cy="751500"/>
            </a:xfrm>
            <a:prstGeom prst="rect">
              <a:avLst/>
            </a:prstGeom>
            <a:solidFill>
              <a:srgbClr val="F3C5D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261" name="Google Shape;261;p32"/>
            <p:cNvPicPr preferRelativeResize="0"/>
            <p:nvPr/>
          </p:nvPicPr>
          <p:blipFill rotWithShape="1">
            <a:blip r:embed="rId3">
              <a:alphaModFix/>
            </a:blip>
            <a:srcRect b="0" l="0" r="0" t="0"/>
            <a:stretch/>
          </p:blipFill>
          <p:spPr>
            <a:xfrm>
              <a:off x="10672028" y="237552"/>
              <a:ext cx="669574" cy="669574"/>
            </a:xfrm>
            <a:prstGeom prst="rect">
              <a:avLst/>
            </a:prstGeom>
            <a:noFill/>
            <a:ln>
              <a:noFill/>
            </a:ln>
          </p:spPr>
        </p:pic>
      </p:grpSp>
      <p:pic>
        <p:nvPicPr>
          <p:cNvPr id="262" name="Google Shape;262;p32"/>
          <p:cNvPicPr preferRelativeResize="0"/>
          <p:nvPr/>
        </p:nvPicPr>
        <p:blipFill>
          <a:blip r:embed="rId4">
            <a:alphaModFix/>
          </a:blip>
          <a:stretch>
            <a:fillRect/>
          </a:stretch>
        </p:blipFill>
        <p:spPr>
          <a:xfrm>
            <a:off x="8276000" y="144575"/>
            <a:ext cx="571500" cy="571500"/>
          </a:xfrm>
          <a:prstGeom prst="rect">
            <a:avLst/>
          </a:prstGeom>
          <a:noFill/>
          <a:ln>
            <a:noFill/>
          </a:ln>
        </p:spPr>
      </p:pic>
      <p:sp>
        <p:nvSpPr>
          <p:cNvPr id="263" name="Google Shape;263;p32"/>
          <p:cNvSpPr txBox="1"/>
          <p:nvPr/>
        </p:nvSpPr>
        <p:spPr>
          <a:xfrm>
            <a:off x="277175" y="855325"/>
            <a:ext cx="7532400" cy="38217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Clr>
                <a:srgbClr val="595959"/>
              </a:buClr>
              <a:buSzPts val="1800"/>
              <a:buChar char="●"/>
            </a:pPr>
            <a:r>
              <a:rPr lang="en" sz="1800">
                <a:solidFill>
                  <a:srgbClr val="595959"/>
                </a:solidFill>
              </a:rPr>
              <a:t>Key idea: shift head embedding</a:t>
            </a:r>
            <a:r>
              <a:rPr lang="en" sz="1800">
                <a:solidFill>
                  <a:srgbClr val="595959"/>
                </a:solidFill>
              </a:rPr>
              <a:t> to minimize the score of target triple</a:t>
            </a:r>
            <a:endParaRPr sz="1800">
              <a:solidFill>
                <a:srgbClr val="595959"/>
              </a:solidFill>
            </a:endParaRPr>
          </a:p>
          <a:p>
            <a:pPr indent="0" lvl="0" marL="0" rtl="0" algn="l">
              <a:lnSpc>
                <a:spcPct val="115000"/>
              </a:lnSpc>
              <a:spcBef>
                <a:spcPts val="1200"/>
              </a:spcBef>
              <a:spcAft>
                <a:spcPts val="0"/>
              </a:spcAft>
              <a:buNone/>
            </a:pPr>
            <a:r>
              <a:t/>
            </a:r>
            <a:endParaRPr sz="1800">
              <a:solidFill>
                <a:srgbClr val="595959"/>
              </a:solidFill>
            </a:endParaRPr>
          </a:p>
          <a:p>
            <a:pPr indent="-342900" lvl="0" marL="457200" rtl="0" algn="l">
              <a:lnSpc>
                <a:spcPct val="115000"/>
              </a:lnSpc>
              <a:spcBef>
                <a:spcPts val="1200"/>
              </a:spcBef>
              <a:spcAft>
                <a:spcPts val="0"/>
              </a:spcAft>
              <a:buClr>
                <a:srgbClr val="595959"/>
              </a:buClr>
              <a:buSzPts val="1800"/>
              <a:buChar char="●"/>
            </a:pPr>
            <a:r>
              <a:rPr lang="en" sz="1800">
                <a:solidFill>
                  <a:srgbClr val="595959"/>
                </a:solidFill>
              </a:rPr>
              <a:t>Sample candidate triples with the same head</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Pick one using the attack function</a:t>
            </a:r>
            <a:endParaRPr sz="1800">
              <a:solidFill>
                <a:srgbClr val="595959"/>
              </a:solidFill>
            </a:endParaRPr>
          </a:p>
          <a:p>
            <a:pPr indent="0" lvl="0" marL="0" rtl="0" algn="l">
              <a:lnSpc>
                <a:spcPct val="115000"/>
              </a:lnSpc>
              <a:spcBef>
                <a:spcPts val="1200"/>
              </a:spcBef>
              <a:spcAft>
                <a:spcPts val="0"/>
              </a:spcAft>
              <a:buNone/>
            </a:pPr>
            <a:r>
              <a:t/>
            </a:r>
            <a:endParaRPr sz="1800">
              <a:solidFill>
                <a:srgbClr val="595959"/>
              </a:solidFill>
            </a:endParaRPr>
          </a:p>
          <a:p>
            <a:pPr indent="0" lvl="0" marL="457200" rtl="0" algn="l">
              <a:lnSpc>
                <a:spcPct val="115000"/>
              </a:lnSpc>
              <a:spcBef>
                <a:spcPts val="1200"/>
              </a:spcBef>
              <a:spcAft>
                <a:spcPts val="0"/>
              </a:spcAft>
              <a:buNone/>
            </a:pPr>
            <a:r>
              <a:t/>
            </a:r>
            <a:endParaRPr sz="1800">
              <a:solidFill>
                <a:srgbClr val="FF0000"/>
              </a:solidFill>
            </a:endParaRPr>
          </a:p>
          <a:p>
            <a:pPr indent="0" lvl="0" marL="457200" rtl="0" algn="l">
              <a:lnSpc>
                <a:spcPct val="115000"/>
              </a:lnSpc>
              <a:spcBef>
                <a:spcPts val="1200"/>
              </a:spcBef>
              <a:spcAft>
                <a:spcPts val="0"/>
              </a:spcAft>
              <a:buNone/>
            </a:pPr>
            <a:r>
              <a:t/>
            </a:r>
            <a:endParaRPr sz="1800">
              <a:solidFill>
                <a:srgbClr val="FF0000"/>
              </a:solidFill>
            </a:endParaRPr>
          </a:p>
          <a:p>
            <a:pPr indent="-342900" lvl="0" marL="457200" rtl="0" algn="l">
              <a:lnSpc>
                <a:spcPct val="115000"/>
              </a:lnSpc>
              <a:spcBef>
                <a:spcPts val="1200"/>
              </a:spcBef>
              <a:spcAft>
                <a:spcPts val="0"/>
              </a:spcAft>
              <a:buClr>
                <a:srgbClr val="FF0000"/>
              </a:buClr>
              <a:buSzPts val="1800"/>
              <a:buChar char="●"/>
            </a:pPr>
            <a:r>
              <a:rPr lang="en" sz="1800">
                <a:solidFill>
                  <a:srgbClr val="FF0000"/>
                </a:solidFill>
              </a:rPr>
              <a:t>Why using this attack function?</a:t>
            </a:r>
            <a:endParaRPr sz="1800">
              <a:solidFill>
                <a:srgbClr val="FF0000"/>
              </a:solidFill>
            </a:endParaRPr>
          </a:p>
          <a:p>
            <a:pPr indent="-342900" lvl="0" marL="457200" rtl="0" algn="l">
              <a:lnSpc>
                <a:spcPct val="115000"/>
              </a:lnSpc>
              <a:spcBef>
                <a:spcPts val="0"/>
              </a:spcBef>
              <a:spcAft>
                <a:spcPts val="0"/>
              </a:spcAft>
              <a:buClr>
                <a:srgbClr val="FF0000"/>
              </a:buClr>
              <a:buSzPts val="1800"/>
              <a:buChar char="●"/>
            </a:pPr>
            <a:r>
              <a:rPr lang="en" sz="1800">
                <a:solidFill>
                  <a:srgbClr val="FF0000"/>
                </a:solidFill>
              </a:rPr>
              <a:t>Why just attack entity?</a:t>
            </a:r>
            <a:endParaRPr sz="1800">
              <a:solidFill>
                <a:srgbClr val="FF0000"/>
              </a:solidFill>
            </a:endParaRPr>
          </a:p>
        </p:txBody>
      </p:sp>
      <p:pic>
        <p:nvPicPr>
          <p:cNvPr id="264" name="Google Shape;264;p32"/>
          <p:cNvPicPr preferRelativeResize="0"/>
          <p:nvPr/>
        </p:nvPicPr>
        <p:blipFill>
          <a:blip r:embed="rId5">
            <a:alphaModFix/>
          </a:blip>
          <a:stretch>
            <a:fillRect/>
          </a:stretch>
        </p:blipFill>
        <p:spPr>
          <a:xfrm>
            <a:off x="719775" y="2446550"/>
            <a:ext cx="5522799" cy="474050"/>
          </a:xfrm>
          <a:prstGeom prst="rect">
            <a:avLst/>
          </a:prstGeom>
          <a:noFill/>
          <a:ln>
            <a:noFill/>
          </a:ln>
        </p:spPr>
      </p:pic>
      <p:pic>
        <p:nvPicPr>
          <p:cNvPr id="265" name="Google Shape;265;p32"/>
          <p:cNvPicPr preferRelativeResize="0"/>
          <p:nvPr/>
        </p:nvPicPr>
        <p:blipFill>
          <a:blip r:embed="rId6">
            <a:alphaModFix/>
          </a:blip>
          <a:stretch>
            <a:fillRect/>
          </a:stretch>
        </p:blipFill>
        <p:spPr>
          <a:xfrm>
            <a:off x="5458425" y="1794000"/>
            <a:ext cx="2072100" cy="367625"/>
          </a:xfrm>
          <a:prstGeom prst="rect">
            <a:avLst/>
          </a:prstGeom>
          <a:noFill/>
          <a:ln>
            <a:noFill/>
          </a:ln>
        </p:spPr>
      </p:pic>
      <p:pic>
        <p:nvPicPr>
          <p:cNvPr id="266" name="Google Shape;266;p32"/>
          <p:cNvPicPr preferRelativeResize="0"/>
          <p:nvPr/>
        </p:nvPicPr>
        <p:blipFill>
          <a:blip r:embed="rId7">
            <a:alphaModFix/>
          </a:blip>
          <a:stretch>
            <a:fillRect/>
          </a:stretch>
        </p:blipFill>
        <p:spPr>
          <a:xfrm>
            <a:off x="795975" y="3005775"/>
            <a:ext cx="3044337" cy="571500"/>
          </a:xfrm>
          <a:prstGeom prst="rect">
            <a:avLst/>
          </a:prstGeom>
          <a:noFill/>
          <a:ln>
            <a:noFill/>
          </a:ln>
        </p:spPr>
      </p:pic>
      <p:pic>
        <p:nvPicPr>
          <p:cNvPr id="267" name="Google Shape;267;p32"/>
          <p:cNvPicPr preferRelativeResize="0"/>
          <p:nvPr/>
        </p:nvPicPr>
        <p:blipFill>
          <a:blip r:embed="rId8">
            <a:alphaModFix/>
          </a:blip>
          <a:stretch>
            <a:fillRect/>
          </a:stretch>
        </p:blipFill>
        <p:spPr>
          <a:xfrm>
            <a:off x="6471175" y="1247975"/>
            <a:ext cx="2119971" cy="367625"/>
          </a:xfrm>
          <a:prstGeom prst="rect">
            <a:avLst/>
          </a:prstGeom>
          <a:noFill/>
          <a:ln>
            <a:noFill/>
          </a:ln>
        </p:spPr>
      </p:pic>
    </p:spTree>
  </p:cSld>
  <p:clrMapOvr>
    <a:masterClrMapping/>
  </p:clrMapOvr>
  <mc:AlternateContent>
    <mc:Choice Requires="p14">
      <p:transition p14:dur="100">
        <p:fade thruBlk="1"/>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500"/>
                                        <p:tgtEl>
                                          <p:spTgt spid="253"/>
                                        </p:tgtEl>
                                      </p:cBhvr>
                                    </p:animEffect>
                                  </p:childTnLst>
                                </p:cTn>
                              </p:par>
                              <p:par>
                                <p:cTn fill="hold" nodeType="with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500"/>
                                        <p:tgtEl>
                                          <p:spTgt spid="25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500"/>
                                        <p:tgtEl>
                                          <p:spTgt spid="2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grpSp>
        <p:nvGrpSpPr>
          <p:cNvPr id="273" name="Google Shape;273;p33"/>
          <p:cNvGrpSpPr/>
          <p:nvPr/>
        </p:nvGrpSpPr>
        <p:grpSpPr>
          <a:xfrm>
            <a:off x="277178" y="-5218"/>
            <a:ext cx="571500" cy="729120"/>
            <a:chOff x="582" y="-11"/>
            <a:chExt cx="1200" cy="1531"/>
          </a:xfrm>
        </p:grpSpPr>
        <p:grpSp>
          <p:nvGrpSpPr>
            <p:cNvPr id="274" name="Google Shape;274;p33"/>
            <p:cNvGrpSpPr/>
            <p:nvPr/>
          </p:nvGrpSpPr>
          <p:grpSpPr>
            <a:xfrm>
              <a:off x="602" y="-11"/>
              <a:ext cx="1164" cy="1531"/>
              <a:chOff x="1586" y="929"/>
              <a:chExt cx="1800" cy="2400"/>
            </a:xfrm>
          </p:grpSpPr>
          <p:sp>
            <p:nvSpPr>
              <p:cNvPr id="275" name="Google Shape;275;p33"/>
              <p:cNvSpPr/>
              <p:nvPr/>
            </p:nvSpPr>
            <p:spPr>
              <a:xfrm>
                <a:off x="1586" y="929"/>
                <a:ext cx="1800" cy="2400"/>
              </a:xfrm>
              <a:prstGeom prst="rect">
                <a:avLst/>
              </a:prstGeom>
              <a:solidFill>
                <a:srgbClr val="F3C5D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Yahei"/>
                  <a:ea typeface="Microsoft Yahei"/>
                  <a:cs typeface="Microsoft Yahei"/>
                  <a:sym typeface="Microsoft Yahei"/>
                </a:endParaRPr>
              </a:p>
            </p:txBody>
          </p:sp>
          <p:sp>
            <p:nvSpPr>
              <p:cNvPr id="276" name="Google Shape;276;p33"/>
              <p:cNvSpPr/>
              <p:nvPr/>
            </p:nvSpPr>
            <p:spPr>
              <a:xfrm>
                <a:off x="1586" y="2381"/>
                <a:ext cx="1800" cy="900"/>
              </a:xfrm>
              <a:prstGeom prst="triangle">
                <a:avLst>
                  <a:gd fmla="val 50000" name="adj"/>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Microsoft Yahei"/>
                  <a:ea typeface="Microsoft Yahei"/>
                  <a:cs typeface="Microsoft Yahei"/>
                  <a:sym typeface="Microsoft Yahei"/>
                </a:endParaRPr>
              </a:p>
            </p:txBody>
          </p:sp>
        </p:grpSp>
        <p:sp>
          <p:nvSpPr>
            <p:cNvPr id="277" name="Google Shape;277;p33"/>
            <p:cNvSpPr txBox="1"/>
            <p:nvPr/>
          </p:nvSpPr>
          <p:spPr>
            <a:xfrm>
              <a:off x="582" y="220"/>
              <a:ext cx="1200" cy="6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Microsoft Yahei"/>
                  <a:ea typeface="Microsoft Yahei"/>
                  <a:cs typeface="Microsoft Yahei"/>
                  <a:sym typeface="Microsoft Yahei"/>
                </a:rPr>
                <a:t>03</a:t>
              </a:r>
              <a:endParaRPr sz="1100"/>
            </a:p>
          </p:txBody>
        </p:sp>
      </p:grpSp>
      <p:sp>
        <p:nvSpPr>
          <p:cNvPr id="278" name="Google Shape;278;p33"/>
          <p:cNvSpPr txBox="1"/>
          <p:nvPr/>
        </p:nvSpPr>
        <p:spPr>
          <a:xfrm>
            <a:off x="959650" y="127600"/>
            <a:ext cx="7423200" cy="531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3000">
                <a:solidFill>
                  <a:schemeClr val="dk1"/>
                </a:solidFill>
                <a:latin typeface="Calibri"/>
                <a:ea typeface="Calibri"/>
                <a:cs typeface="Calibri"/>
                <a:sym typeface="Calibri"/>
              </a:rPr>
              <a:t>Proposed Method: Central_Diff</a:t>
            </a:r>
            <a:endParaRPr b="1" sz="3300">
              <a:solidFill>
                <a:schemeClr val="dk1"/>
              </a:solidFill>
              <a:latin typeface="Calibri"/>
              <a:ea typeface="Calibri"/>
              <a:cs typeface="Calibri"/>
              <a:sym typeface="Calibri"/>
            </a:endParaRPr>
          </a:p>
        </p:txBody>
      </p:sp>
      <p:grpSp>
        <p:nvGrpSpPr>
          <p:cNvPr id="279" name="Google Shape;279;p33"/>
          <p:cNvGrpSpPr/>
          <p:nvPr/>
        </p:nvGrpSpPr>
        <p:grpSpPr>
          <a:xfrm>
            <a:off x="7994073" y="148526"/>
            <a:ext cx="1135350" cy="563625"/>
            <a:chOff x="10252364" y="198035"/>
            <a:chExt cx="1513800" cy="751500"/>
          </a:xfrm>
        </p:grpSpPr>
        <p:sp>
          <p:nvSpPr>
            <p:cNvPr id="280" name="Google Shape;280;p33"/>
            <p:cNvSpPr/>
            <p:nvPr/>
          </p:nvSpPr>
          <p:spPr>
            <a:xfrm>
              <a:off x="10252364" y="198035"/>
              <a:ext cx="1513800" cy="751500"/>
            </a:xfrm>
            <a:prstGeom prst="rect">
              <a:avLst/>
            </a:prstGeom>
            <a:solidFill>
              <a:srgbClr val="F3C5D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281" name="Google Shape;281;p33"/>
            <p:cNvPicPr preferRelativeResize="0"/>
            <p:nvPr/>
          </p:nvPicPr>
          <p:blipFill rotWithShape="1">
            <a:blip r:embed="rId3">
              <a:alphaModFix/>
            </a:blip>
            <a:srcRect b="0" l="0" r="0" t="0"/>
            <a:stretch/>
          </p:blipFill>
          <p:spPr>
            <a:xfrm>
              <a:off x="10672028" y="237552"/>
              <a:ext cx="669574" cy="669574"/>
            </a:xfrm>
            <a:prstGeom prst="rect">
              <a:avLst/>
            </a:prstGeom>
            <a:noFill/>
            <a:ln>
              <a:noFill/>
            </a:ln>
          </p:spPr>
        </p:pic>
      </p:grpSp>
      <p:pic>
        <p:nvPicPr>
          <p:cNvPr id="282" name="Google Shape;282;p33"/>
          <p:cNvPicPr preferRelativeResize="0"/>
          <p:nvPr/>
        </p:nvPicPr>
        <p:blipFill>
          <a:blip r:embed="rId4">
            <a:alphaModFix/>
          </a:blip>
          <a:stretch>
            <a:fillRect/>
          </a:stretch>
        </p:blipFill>
        <p:spPr>
          <a:xfrm>
            <a:off x="8276000" y="144575"/>
            <a:ext cx="571500" cy="571500"/>
          </a:xfrm>
          <a:prstGeom prst="rect">
            <a:avLst/>
          </a:prstGeom>
          <a:noFill/>
          <a:ln>
            <a:noFill/>
          </a:ln>
        </p:spPr>
      </p:pic>
      <p:sp>
        <p:nvSpPr>
          <p:cNvPr id="283" name="Google Shape;283;p33"/>
          <p:cNvSpPr txBox="1"/>
          <p:nvPr/>
        </p:nvSpPr>
        <p:spPr>
          <a:xfrm>
            <a:off x="277175" y="1021900"/>
            <a:ext cx="2411700" cy="5715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595959"/>
              </a:buClr>
              <a:buSzPts val="1800"/>
              <a:buChar char="●"/>
            </a:pPr>
            <a:r>
              <a:rPr lang="en" sz="1800">
                <a:solidFill>
                  <a:srgbClr val="595959"/>
                </a:solidFill>
              </a:rPr>
              <a:t>Taylor series: </a:t>
            </a:r>
            <a:endParaRPr sz="1800">
              <a:solidFill>
                <a:srgbClr val="595959"/>
              </a:solidFill>
            </a:endParaRPr>
          </a:p>
        </p:txBody>
      </p:sp>
      <p:sp>
        <p:nvSpPr>
          <p:cNvPr id="284" name="Google Shape;284;p33"/>
          <p:cNvSpPr txBox="1"/>
          <p:nvPr/>
        </p:nvSpPr>
        <p:spPr>
          <a:xfrm>
            <a:off x="392550" y="2999350"/>
            <a:ext cx="2160600" cy="5715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595959"/>
              </a:buClr>
              <a:buSzPts val="1800"/>
              <a:buChar char="●"/>
            </a:pPr>
            <a:r>
              <a:rPr lang="en" sz="1800">
                <a:solidFill>
                  <a:srgbClr val="595959"/>
                </a:solidFill>
              </a:rPr>
              <a:t>Optimization</a:t>
            </a:r>
            <a:r>
              <a:rPr lang="en" sz="1800">
                <a:solidFill>
                  <a:srgbClr val="595959"/>
                </a:solidFill>
              </a:rPr>
              <a:t>:  </a:t>
            </a:r>
            <a:endParaRPr sz="1800">
              <a:solidFill>
                <a:srgbClr val="595959"/>
              </a:solidFill>
            </a:endParaRPr>
          </a:p>
        </p:txBody>
      </p:sp>
      <p:pic>
        <p:nvPicPr>
          <p:cNvPr id="285" name="Google Shape;285;p33"/>
          <p:cNvPicPr preferRelativeResize="0"/>
          <p:nvPr/>
        </p:nvPicPr>
        <p:blipFill>
          <a:blip r:embed="rId5">
            <a:alphaModFix/>
          </a:blip>
          <a:stretch>
            <a:fillRect/>
          </a:stretch>
        </p:blipFill>
        <p:spPr>
          <a:xfrm>
            <a:off x="2351350" y="3019600"/>
            <a:ext cx="5013474" cy="531000"/>
          </a:xfrm>
          <a:prstGeom prst="rect">
            <a:avLst/>
          </a:prstGeom>
          <a:noFill/>
          <a:ln>
            <a:noFill/>
          </a:ln>
        </p:spPr>
      </p:pic>
      <p:pic>
        <p:nvPicPr>
          <p:cNvPr id="286" name="Google Shape;286;p33"/>
          <p:cNvPicPr preferRelativeResize="0"/>
          <p:nvPr/>
        </p:nvPicPr>
        <p:blipFill>
          <a:blip r:embed="rId6">
            <a:alphaModFix/>
          </a:blip>
          <a:stretch>
            <a:fillRect/>
          </a:stretch>
        </p:blipFill>
        <p:spPr>
          <a:xfrm>
            <a:off x="2225701" y="918913"/>
            <a:ext cx="5514825" cy="624775"/>
          </a:xfrm>
          <a:prstGeom prst="rect">
            <a:avLst/>
          </a:prstGeom>
          <a:noFill/>
          <a:ln>
            <a:noFill/>
          </a:ln>
        </p:spPr>
      </p:pic>
      <p:pic>
        <p:nvPicPr>
          <p:cNvPr id="287" name="Google Shape;287;p33"/>
          <p:cNvPicPr preferRelativeResize="0"/>
          <p:nvPr/>
        </p:nvPicPr>
        <p:blipFill>
          <a:blip r:embed="rId7">
            <a:alphaModFix/>
          </a:blip>
          <a:stretch>
            <a:fillRect/>
          </a:stretch>
        </p:blipFill>
        <p:spPr>
          <a:xfrm>
            <a:off x="277175" y="1804025"/>
            <a:ext cx="8839202" cy="768060"/>
          </a:xfrm>
          <a:prstGeom prst="rect">
            <a:avLst/>
          </a:prstGeom>
          <a:noFill/>
          <a:ln>
            <a:noFill/>
          </a:ln>
        </p:spPr>
      </p:pic>
    </p:spTree>
  </p:cSld>
  <p:clrMapOvr>
    <a:masterClrMapping/>
  </p:clrMapOvr>
  <mc:AlternateContent>
    <mc:Choice Requires="p14">
      <p:transition p14:dur="100">
        <p:fade thruBlk="1"/>
      </p:transition>
    </mc:Choice>
    <mc:Fallback>
      <p:transition>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500"/>
                                        <p:tgtEl>
                                          <p:spTgt spid="273"/>
                                        </p:tgtEl>
                                      </p:cBhvr>
                                    </p:animEffect>
                                  </p:childTnLst>
                                </p:cTn>
                              </p:par>
                              <p:par>
                                <p:cTn fill="hold" nodeType="with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500"/>
                                        <p:tgtEl>
                                          <p:spTgt spid="27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500"/>
                                        <p:tgtEl>
                                          <p:spTgt spid="2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