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2.jpeg" ContentType="image/jpe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6FCFC97-07A0-460C-B85E-4F5E41374DD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-8640" y="0"/>
            <a:ext cx="12200040" cy="685764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dit the titl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e text for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14000" y="2444040"/>
            <a:ext cx="6126120" cy="985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Bahnschrift Light"/>
                <a:ea typeface="SimSun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Bahnschrift Light"/>
                <a:ea typeface="SimSun"/>
              </a:rPr>
              <a:t>EXPENSE MANAGER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90" name="Table 2"/>
          <p:cNvGraphicFramePr/>
          <p:nvPr/>
        </p:nvGraphicFramePr>
        <p:xfrm>
          <a:off x="1533600" y="129600"/>
          <a:ext cx="8219520" cy="1357560"/>
        </p:xfrm>
        <a:graphic>
          <a:graphicData uri="http://schemas.openxmlformats.org/drawingml/2006/table">
            <a:tbl>
              <a:tblPr/>
              <a:tblGrid>
                <a:gridCol w="1148400"/>
                <a:gridCol w="6055200"/>
                <a:gridCol w="1016280"/>
              </a:tblGrid>
              <a:tr h="849960">
                <a:tc>
                  <a:txBody>
                    <a:bodyPr lIns="65520" rIns="65520" tIns="0" bIns="0"/>
                    <a:p>
                      <a:pPr>
                        <a:lnSpc>
                          <a:spcPct val="150000"/>
                        </a:lnSpc>
                      </a:pPr>
                      <a:br/>
                      <a:endParaRPr b="0" lang="en-IN" sz="1800" spc="-1" strike="noStrike">
                        <a:latin typeface="Arial"/>
                      </a:endParaRPr>
                    </a:p>
                  </a:txBody>
                  <a:tcPr marL="65520" marR="65520">
                    <a:noFill/>
                  </a:tcPr>
                </a:tc>
                <a:tc>
                  <a:txBody>
                    <a:bodyPr lIns="65520" rIns="6552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mbria"/>
                          <a:ea typeface="Calibri"/>
                        </a:rPr>
                        <a:t>Nitte Meenakshi Institute of Technology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700" spc="-1" strike="noStrike">
                          <a:solidFill>
                            <a:srgbClr val="000000"/>
                          </a:solidFill>
                          <a:latin typeface="Cambria"/>
                          <a:ea typeface="Calibri"/>
                        </a:rPr>
                        <a:t>(AN AUTONOMOUS INSTITUTION AFFILIATED TO VISVESVARAYA TECHNOLOGICAL UNIVERSITY, BELGAUM)</a:t>
                      </a:r>
                      <a:endParaRPr b="0" lang="en-IN" sz="7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mbria"/>
                          <a:ea typeface="Calibri"/>
                        </a:rPr>
                        <a:t>PB No. 6429, Yelahanka, Bangalore 560-064, Karnataka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mbria"/>
                          <a:ea typeface="Calibri"/>
                        </a:rPr>
                        <a:t>Telephone: 080- 22167800, 22167860, Fax: 080 - 22167805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65520" marR="65520">
                    <a:noFill/>
                  </a:tcPr>
                </a:tc>
                <a:tc>
                  <a:tcPr marL="65520" marR="65520">
                    <a:noFill/>
                  </a:tcPr>
                </a:tc>
              </a:tr>
              <a:tr h="507960">
                <a:tc gridSpan="3">
                  <a:txBody>
                    <a:bodyPr lIns="65520" rIns="6552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700" spc="-1" strike="noStrike">
                          <a:solidFill>
                            <a:srgbClr val="000000"/>
                          </a:solidFill>
                          <a:latin typeface="Cambria"/>
                          <a:ea typeface="Calibri"/>
                        </a:rPr>
                        <a:t>Department of Computer Science and Engineering</a:t>
                      </a:r>
                      <a:endParaRPr b="0" lang="en-IN" sz="17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mbria"/>
                          <a:ea typeface="Calibri"/>
                        </a:rPr>
                        <a:t>( NBA Accredited till 2020)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5520" marR="6552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65520" marR="65520">
                    <a:noFill/>
                  </a:tcPr>
                </a:tc>
                <a:tc hMerge="1">
                  <a:tcPr marL="65520" marR="65520">
                    <a:noFill/>
                  </a:tcPr>
                </a:tc>
              </a:tr>
            </a:tbl>
          </a:graphicData>
        </a:graphic>
      </p:graphicFrame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8800560" y="321840"/>
            <a:ext cx="637920" cy="7711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1390680" y="3914280"/>
            <a:ext cx="3911400" cy="17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  <a:ea typeface="SimSun"/>
              </a:rPr>
              <a:t>Presentation By: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Anshuman Priyadarshi [1NT18CS015]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Anubhav Maheshwari [1NT18CS016]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Aman Chaudhary [1NT18CS213]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Anish Pokhrel [1NT18CS191]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7349400" y="4819680"/>
            <a:ext cx="418176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  <a:ea typeface="SimSun"/>
              </a:rPr>
              <a:t>Guided By: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Name of the Guide: TR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SimSun"/>
              </a:rPr>
              <a:t>Vinay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Designation: Assistant Professor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(Dept. Of CSE)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4" name="Picture 1" descr=""/>
          <p:cNvPicPr/>
          <p:nvPr/>
        </p:nvPicPr>
        <p:blipFill>
          <a:blip r:embed="rId2"/>
          <a:stretch/>
        </p:blipFill>
        <p:spPr>
          <a:xfrm>
            <a:off x="7290360" y="1703880"/>
            <a:ext cx="4343400" cy="2899080"/>
          </a:xfrm>
          <a:prstGeom prst="rect">
            <a:avLst/>
          </a:prstGeom>
          <a:ln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3"/>
          <a:stretch/>
        </p:blipFill>
        <p:spPr>
          <a:xfrm>
            <a:off x="2174400" y="512280"/>
            <a:ext cx="723600" cy="390240"/>
          </a:xfrm>
          <a:prstGeom prst="rect">
            <a:avLst/>
          </a:prstGeom>
          <a:ln>
            <a:noFill/>
          </a:ln>
        </p:spPr>
      </p:pic>
    </p:spTree>
  </p:cSld>
  <p:transition spd="slow">
    <p:random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0" y="512280"/>
            <a:ext cx="3349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d879a"/>
                </a:solidFill>
                <a:latin typeface="Arial"/>
                <a:ea typeface="Arial"/>
              </a:rPr>
              <a:t>Conclusion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1" name="图片 3" descr=""/>
          <p:cNvPicPr/>
          <p:nvPr/>
        </p:nvPicPr>
        <p:blipFill>
          <a:blip r:embed="rId1"/>
          <a:stretch/>
        </p:blipFill>
        <p:spPr>
          <a:xfrm>
            <a:off x="4377960" y="144720"/>
            <a:ext cx="933120" cy="933120"/>
          </a:xfrm>
          <a:prstGeom prst="rect">
            <a:avLst/>
          </a:prstGeom>
          <a:ln>
            <a:noFill/>
          </a:ln>
        </p:spPr>
      </p:pic>
      <p:grpSp>
        <p:nvGrpSpPr>
          <p:cNvPr id="212" name="Group 2"/>
          <p:cNvGrpSpPr/>
          <p:nvPr/>
        </p:nvGrpSpPr>
        <p:grpSpPr>
          <a:xfrm>
            <a:off x="1134360" y="2082600"/>
            <a:ext cx="9471600" cy="3508200"/>
            <a:chOff x="1134360" y="2082600"/>
            <a:chExt cx="9471600" cy="3508200"/>
          </a:xfrm>
        </p:grpSpPr>
        <p:grpSp>
          <p:nvGrpSpPr>
            <p:cNvPr id="213" name="Group 3"/>
            <p:cNvGrpSpPr/>
            <p:nvPr/>
          </p:nvGrpSpPr>
          <p:grpSpPr>
            <a:xfrm>
              <a:off x="1134360" y="3557160"/>
              <a:ext cx="1027440" cy="447480"/>
              <a:chOff x="1134360" y="3557160"/>
              <a:chExt cx="1027440" cy="447480"/>
            </a:xfrm>
          </p:grpSpPr>
          <p:sp>
            <p:nvSpPr>
              <p:cNvPr id="214" name="CustomShape 4"/>
              <p:cNvSpPr/>
              <p:nvPr/>
            </p:nvSpPr>
            <p:spPr>
              <a:xfrm rot="192600">
                <a:off x="1144440" y="3584880"/>
                <a:ext cx="1006920" cy="391680"/>
              </a:xfrm>
              <a:prstGeom prst="roundRect">
                <a:avLst>
                  <a:gd name="adj" fmla="val 16667"/>
                </a:avLst>
              </a:prstGeom>
              <a:solidFill>
                <a:srgbClr val="fd879a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5"/>
              <p:cNvSpPr/>
              <p:nvPr/>
            </p:nvSpPr>
            <p:spPr>
              <a:xfrm rot="192600">
                <a:off x="1172160" y="3601800"/>
                <a:ext cx="938880" cy="340200"/>
              </a:xfrm>
              <a:prstGeom prst="roundRect">
                <a:avLst>
                  <a:gd name="adj" fmla="val 16667"/>
                </a:avLst>
              </a:prstGeom>
              <a:noFill/>
              <a:ln w="12600">
                <a:solidFill>
                  <a:srgbClr val="ffffff"/>
                </a:solidFill>
                <a:custDash>
                  <a:ds d="400000" sp="3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6" name="CustomShape 6"/>
            <p:cNvSpPr/>
            <p:nvPr/>
          </p:nvSpPr>
          <p:spPr>
            <a:xfrm>
              <a:off x="1923120" y="2082600"/>
              <a:ext cx="8682840" cy="3508200"/>
            </a:xfrm>
            <a:custGeom>
              <a:avLst/>
              <a:gdLst/>
              <a:ahLst/>
              <a:rect l="l" t="t" r="r" b="b"/>
              <a:pathLst>
                <a:path w="8300464" h="2479680">
                  <a:moveTo>
                    <a:pt x="70408" y="1219200"/>
                  </a:moveTo>
                  <a:cubicBezTo>
                    <a:pt x="76758" y="903288"/>
                    <a:pt x="67233" y="547688"/>
                    <a:pt x="165658" y="352425"/>
                  </a:cubicBezTo>
                  <a:cubicBezTo>
                    <a:pt x="264083" y="157162"/>
                    <a:pt x="292658" y="104775"/>
                    <a:pt x="660958" y="47625"/>
                  </a:cubicBezTo>
                  <a:cubicBezTo>
                    <a:pt x="1029258" y="-9525"/>
                    <a:pt x="2375458" y="9525"/>
                    <a:pt x="2375458" y="9525"/>
                  </a:cubicBezTo>
                  <a:lnTo>
                    <a:pt x="6918883" y="0"/>
                  </a:lnTo>
                  <a:cubicBezTo>
                    <a:pt x="7884083" y="31750"/>
                    <a:pt x="7953933" y="33338"/>
                    <a:pt x="8166658" y="200025"/>
                  </a:cubicBezTo>
                  <a:cubicBezTo>
                    <a:pt x="8379383" y="366712"/>
                    <a:pt x="8187296" y="728663"/>
                    <a:pt x="8195233" y="1000125"/>
                  </a:cubicBezTo>
                  <a:cubicBezTo>
                    <a:pt x="8203170" y="1271587"/>
                    <a:pt x="8219046" y="1616075"/>
                    <a:pt x="8214283" y="1828800"/>
                  </a:cubicBezTo>
                  <a:cubicBezTo>
                    <a:pt x="8209520" y="2041525"/>
                    <a:pt x="8439708" y="2170113"/>
                    <a:pt x="8166658" y="2276475"/>
                  </a:cubicBezTo>
                  <a:cubicBezTo>
                    <a:pt x="7893608" y="2382837"/>
                    <a:pt x="7677708" y="2439988"/>
                    <a:pt x="6575983" y="2466975"/>
                  </a:cubicBezTo>
                  <a:cubicBezTo>
                    <a:pt x="5474258" y="2493962"/>
                    <a:pt x="2631045" y="2474912"/>
                    <a:pt x="1556308" y="2438400"/>
                  </a:cubicBezTo>
                  <a:cubicBezTo>
                    <a:pt x="481571" y="2401888"/>
                    <a:pt x="372033" y="2452687"/>
                    <a:pt x="127558" y="2247900"/>
                  </a:cubicBezTo>
                  <a:cubicBezTo>
                    <a:pt x="-116917" y="2043113"/>
                    <a:pt x="64058" y="1535112"/>
                    <a:pt x="70408" y="1219200"/>
                  </a:cubicBezTo>
                  <a:close/>
                </a:path>
              </a:pathLst>
            </a:custGeom>
            <a:solidFill>
              <a:srgbClr val="fd879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7"/>
            <p:cNvSpPr/>
            <p:nvPr/>
          </p:nvSpPr>
          <p:spPr>
            <a:xfrm>
              <a:off x="2019600" y="2188080"/>
              <a:ext cx="8481600" cy="3297960"/>
            </a:xfrm>
            <a:custGeom>
              <a:avLst/>
              <a:gdLst/>
              <a:ahLst/>
              <a:rect l="l" t="t" r="r" b="b"/>
              <a:pathLst>
                <a:path w="8300464" h="2479680">
                  <a:moveTo>
                    <a:pt x="70408" y="1219200"/>
                  </a:moveTo>
                  <a:cubicBezTo>
                    <a:pt x="76758" y="903288"/>
                    <a:pt x="67233" y="547688"/>
                    <a:pt x="165658" y="352425"/>
                  </a:cubicBezTo>
                  <a:cubicBezTo>
                    <a:pt x="264083" y="157162"/>
                    <a:pt x="292658" y="104775"/>
                    <a:pt x="660958" y="47625"/>
                  </a:cubicBezTo>
                  <a:cubicBezTo>
                    <a:pt x="1029258" y="-9525"/>
                    <a:pt x="2375458" y="9525"/>
                    <a:pt x="2375458" y="9525"/>
                  </a:cubicBezTo>
                  <a:lnTo>
                    <a:pt x="6918883" y="0"/>
                  </a:lnTo>
                  <a:cubicBezTo>
                    <a:pt x="7884083" y="31750"/>
                    <a:pt x="7953933" y="33338"/>
                    <a:pt x="8166658" y="200025"/>
                  </a:cubicBezTo>
                  <a:cubicBezTo>
                    <a:pt x="8379383" y="366712"/>
                    <a:pt x="8187296" y="728663"/>
                    <a:pt x="8195233" y="1000125"/>
                  </a:cubicBezTo>
                  <a:cubicBezTo>
                    <a:pt x="8203170" y="1271587"/>
                    <a:pt x="8219046" y="1616075"/>
                    <a:pt x="8214283" y="1828800"/>
                  </a:cubicBezTo>
                  <a:cubicBezTo>
                    <a:pt x="8209520" y="2041525"/>
                    <a:pt x="8439708" y="2170113"/>
                    <a:pt x="8166658" y="2276475"/>
                  </a:cubicBezTo>
                  <a:cubicBezTo>
                    <a:pt x="7893608" y="2382837"/>
                    <a:pt x="7677708" y="2439988"/>
                    <a:pt x="6575983" y="2466975"/>
                  </a:cubicBezTo>
                  <a:cubicBezTo>
                    <a:pt x="5474258" y="2493962"/>
                    <a:pt x="2631045" y="2474912"/>
                    <a:pt x="1556308" y="2438400"/>
                  </a:cubicBezTo>
                  <a:cubicBezTo>
                    <a:pt x="481571" y="2401888"/>
                    <a:pt x="372033" y="2452687"/>
                    <a:pt x="127558" y="2247900"/>
                  </a:cubicBezTo>
                  <a:cubicBezTo>
                    <a:pt x="-116917" y="2043113"/>
                    <a:pt x="64058" y="1535112"/>
                    <a:pt x="70408" y="1219200"/>
                  </a:cubicBezTo>
                  <a:close/>
                </a:path>
              </a:pathLst>
            </a:custGeom>
            <a:noFill/>
            <a:ln w="6480">
              <a:solidFill>
                <a:srgbClr val="ffffff"/>
              </a:solidFill>
              <a:custDash>
                <a:ds d="700000" sp="5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8" name="Group 8"/>
            <p:cNvGrpSpPr/>
            <p:nvPr/>
          </p:nvGrpSpPr>
          <p:grpSpPr>
            <a:xfrm>
              <a:off x="1393200" y="2548800"/>
              <a:ext cx="1042920" cy="497160"/>
              <a:chOff x="1393200" y="2548800"/>
              <a:chExt cx="1042920" cy="497160"/>
            </a:xfrm>
          </p:grpSpPr>
          <p:sp>
            <p:nvSpPr>
              <p:cNvPr id="219" name="CustomShape 9"/>
              <p:cNvSpPr/>
              <p:nvPr/>
            </p:nvSpPr>
            <p:spPr>
              <a:xfrm rot="21232200">
                <a:off x="1411200" y="2601360"/>
                <a:ext cx="1006920" cy="391680"/>
              </a:xfrm>
              <a:prstGeom prst="roundRect">
                <a:avLst>
                  <a:gd name="adj" fmla="val 16667"/>
                </a:avLst>
              </a:prstGeom>
              <a:solidFill>
                <a:srgbClr val="fd879a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10"/>
              <p:cNvSpPr/>
              <p:nvPr/>
            </p:nvSpPr>
            <p:spPr>
              <a:xfrm rot="21232200">
                <a:off x="1437120" y="2619360"/>
                <a:ext cx="938880" cy="340200"/>
              </a:xfrm>
              <a:prstGeom prst="roundRect">
                <a:avLst>
                  <a:gd name="adj" fmla="val 16667"/>
                </a:avLst>
              </a:prstGeom>
              <a:noFill/>
              <a:ln w="12600">
                <a:solidFill>
                  <a:srgbClr val="ffffff"/>
                </a:solidFill>
                <a:custDash>
                  <a:ds d="400000" sp="3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1" name="CustomShape 11"/>
            <p:cNvSpPr/>
            <p:nvPr/>
          </p:nvSpPr>
          <p:spPr>
            <a:xfrm>
              <a:off x="2161080" y="2298960"/>
              <a:ext cx="8283960" cy="3187800"/>
            </a:xfrm>
            <a:custGeom>
              <a:avLst/>
              <a:gdLst/>
              <a:ahLst/>
              <a:rect l="l" t="t" r="r" b="b"/>
              <a:pathLst>
                <a:path w="8300464" h="2479680">
                  <a:moveTo>
                    <a:pt x="70408" y="1219200"/>
                  </a:moveTo>
                  <a:cubicBezTo>
                    <a:pt x="76758" y="903288"/>
                    <a:pt x="67233" y="547688"/>
                    <a:pt x="165658" y="352425"/>
                  </a:cubicBezTo>
                  <a:cubicBezTo>
                    <a:pt x="264083" y="157162"/>
                    <a:pt x="292658" y="104775"/>
                    <a:pt x="660958" y="47625"/>
                  </a:cubicBezTo>
                  <a:cubicBezTo>
                    <a:pt x="1029258" y="-9525"/>
                    <a:pt x="2375458" y="9525"/>
                    <a:pt x="2375458" y="9525"/>
                  </a:cubicBezTo>
                  <a:lnTo>
                    <a:pt x="6918883" y="0"/>
                  </a:lnTo>
                  <a:cubicBezTo>
                    <a:pt x="7884083" y="31750"/>
                    <a:pt x="7953933" y="33338"/>
                    <a:pt x="8166658" y="200025"/>
                  </a:cubicBezTo>
                  <a:cubicBezTo>
                    <a:pt x="8379383" y="366712"/>
                    <a:pt x="8187296" y="728663"/>
                    <a:pt x="8195233" y="1000125"/>
                  </a:cubicBezTo>
                  <a:cubicBezTo>
                    <a:pt x="8203170" y="1271587"/>
                    <a:pt x="8219046" y="1616075"/>
                    <a:pt x="8214283" y="1828800"/>
                  </a:cubicBezTo>
                  <a:cubicBezTo>
                    <a:pt x="8209520" y="2041525"/>
                    <a:pt x="8439708" y="2170113"/>
                    <a:pt x="8166658" y="2276475"/>
                  </a:cubicBezTo>
                  <a:cubicBezTo>
                    <a:pt x="7893608" y="2382837"/>
                    <a:pt x="7677708" y="2439988"/>
                    <a:pt x="6575983" y="2466975"/>
                  </a:cubicBezTo>
                  <a:cubicBezTo>
                    <a:pt x="5474258" y="2493962"/>
                    <a:pt x="2631045" y="2474912"/>
                    <a:pt x="1556308" y="2438400"/>
                  </a:cubicBezTo>
                  <a:cubicBezTo>
                    <a:pt x="481571" y="2401888"/>
                    <a:pt x="372033" y="2452687"/>
                    <a:pt x="127558" y="2247900"/>
                  </a:cubicBezTo>
                  <a:cubicBezTo>
                    <a:pt x="-116917" y="2043113"/>
                    <a:pt x="64058" y="1535112"/>
                    <a:pt x="70408" y="1219200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2" name="图片 17" descr=""/>
          <p:cNvPicPr/>
          <p:nvPr/>
        </p:nvPicPr>
        <p:blipFill>
          <a:blip r:embed="rId2"/>
          <a:stretch/>
        </p:blipFill>
        <p:spPr>
          <a:xfrm>
            <a:off x="8221320" y="3051360"/>
            <a:ext cx="3600360" cy="3600360"/>
          </a:xfrm>
          <a:prstGeom prst="rect">
            <a:avLst/>
          </a:prstGeom>
          <a:ln>
            <a:noFill/>
          </a:ln>
        </p:spPr>
      </p:pic>
      <p:sp>
        <p:nvSpPr>
          <p:cNvPr id="223" name="CustomShape 12"/>
          <p:cNvSpPr/>
          <p:nvPr/>
        </p:nvSpPr>
        <p:spPr>
          <a:xfrm>
            <a:off x="2666520" y="2626920"/>
            <a:ext cx="62982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The Expense Manager app finally clears all the doubts about have to pay or to be paid among group of people and is a very easy to use. It makes you more organised and helps in future management of funds, expenses and budgets. 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random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图片 21" descr=""/>
          <p:cNvPicPr/>
          <p:nvPr/>
        </p:nvPicPr>
        <p:blipFill>
          <a:blip r:embed="rId1"/>
          <a:stretch/>
        </p:blipFill>
        <p:spPr>
          <a:xfrm>
            <a:off x="1018080" y="373320"/>
            <a:ext cx="5077440" cy="522396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1746720" y="3075480"/>
            <a:ext cx="396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d879a"/>
                </a:solidFill>
                <a:latin typeface="Arial"/>
                <a:ea typeface="Arial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26" name="图片 30" descr=""/>
          <p:cNvPicPr/>
          <p:nvPr/>
        </p:nvPicPr>
        <p:blipFill>
          <a:blip r:embed="rId2"/>
          <a:stretch/>
        </p:blipFill>
        <p:spPr>
          <a:xfrm>
            <a:off x="10123560" y="0"/>
            <a:ext cx="2067840" cy="2067840"/>
          </a:xfrm>
          <a:prstGeom prst="rect">
            <a:avLst/>
          </a:prstGeom>
          <a:ln>
            <a:noFill/>
          </a:ln>
        </p:spPr>
      </p:pic>
      <p:pic>
        <p:nvPicPr>
          <p:cNvPr id="227" name="图片 32" descr=""/>
          <p:cNvPicPr/>
          <p:nvPr/>
        </p:nvPicPr>
        <p:blipFill>
          <a:blip r:embed="rId3"/>
          <a:stretch/>
        </p:blipFill>
        <p:spPr>
          <a:xfrm>
            <a:off x="8300160" y="3177720"/>
            <a:ext cx="3891600" cy="389160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5423400" y="4325760"/>
            <a:ext cx="2457720" cy="1973880"/>
          </a:xfrm>
          <a:prstGeom prst="wedgeEllipseCallout">
            <a:avLst>
              <a:gd name="adj1" fmla="val 61650"/>
              <a:gd name="adj2" fmla="val -29704"/>
            </a:avLst>
          </a:prstGeom>
          <a:gradFill rotWithShape="0">
            <a:gsLst>
              <a:gs pos="0">
                <a:srgbClr val="fd879a"/>
              </a:gs>
              <a:gs pos="100000">
                <a:srgbClr val="fd879a"/>
              </a:gs>
            </a:gsLst>
            <a:lin ang="5400000"/>
          </a:gra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6095880" y="4990320"/>
            <a:ext cx="1732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i'm still satisfied!!!!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random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 4" descr=""/>
          <p:cNvPicPr/>
          <p:nvPr/>
        </p:nvPicPr>
        <p:blipFill>
          <a:blip r:embed="rId1"/>
          <a:stretch/>
        </p:blipFill>
        <p:spPr>
          <a:xfrm>
            <a:off x="3774600" y="200160"/>
            <a:ext cx="4435200" cy="17485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4583520" y="545400"/>
            <a:ext cx="29937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d879a"/>
                </a:solidFill>
                <a:latin typeface="Arial"/>
                <a:ea typeface="Arial"/>
              </a:rPr>
              <a:t>CONTENTS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4000" spc="-1" strike="noStrike">
              <a:latin typeface="Arial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4583520" y="2337840"/>
            <a:ext cx="3382200" cy="704880"/>
            <a:chOff x="4583520" y="2337840"/>
            <a:chExt cx="3382200" cy="704880"/>
          </a:xfrm>
        </p:grpSpPr>
        <p:sp>
          <p:nvSpPr>
            <p:cNvPr id="99" name="CustomShape 3"/>
            <p:cNvSpPr/>
            <p:nvPr/>
          </p:nvSpPr>
          <p:spPr>
            <a:xfrm>
              <a:off x="4583520" y="2337840"/>
              <a:ext cx="2366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fd879a"/>
                  </a:solidFill>
                  <a:latin typeface="Arial"/>
                  <a:ea typeface="Arial"/>
                </a:rPr>
                <a:t>   </a:t>
              </a:r>
              <a:r>
                <a:rPr b="0" lang="en-IN" sz="2000" spc="-1" strike="noStrike">
                  <a:solidFill>
                    <a:srgbClr val="fd879a"/>
                  </a:solidFill>
                  <a:latin typeface="Arial"/>
                  <a:ea typeface="Arial"/>
                </a:rPr>
                <a:t>INTRODUCTION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4583520" y="2736360"/>
              <a:ext cx="3382200" cy="30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" name="Group 5"/>
          <p:cNvGrpSpPr/>
          <p:nvPr/>
        </p:nvGrpSpPr>
        <p:grpSpPr>
          <a:xfrm>
            <a:off x="4583520" y="3350880"/>
            <a:ext cx="3382200" cy="702360"/>
            <a:chOff x="4583520" y="3350880"/>
            <a:chExt cx="3382200" cy="702360"/>
          </a:xfrm>
        </p:grpSpPr>
        <p:sp>
          <p:nvSpPr>
            <p:cNvPr id="102" name="CustomShape 6"/>
            <p:cNvSpPr/>
            <p:nvPr/>
          </p:nvSpPr>
          <p:spPr>
            <a:xfrm>
              <a:off x="4808160" y="3350880"/>
              <a:ext cx="2366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fd879a"/>
                  </a:solidFill>
                  <a:latin typeface="Arial"/>
                  <a:ea typeface="Arial"/>
                </a:rPr>
                <a:t>CLASS DIAGRAM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3" name="CustomShape 7"/>
            <p:cNvSpPr/>
            <p:nvPr/>
          </p:nvSpPr>
          <p:spPr>
            <a:xfrm>
              <a:off x="4583520" y="3746880"/>
              <a:ext cx="3382200" cy="30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" name="Group 8"/>
          <p:cNvGrpSpPr/>
          <p:nvPr/>
        </p:nvGrpSpPr>
        <p:grpSpPr>
          <a:xfrm>
            <a:off x="4583520" y="4375800"/>
            <a:ext cx="3382200" cy="685080"/>
            <a:chOff x="4583520" y="4375800"/>
            <a:chExt cx="3382200" cy="685080"/>
          </a:xfrm>
        </p:grpSpPr>
        <p:sp>
          <p:nvSpPr>
            <p:cNvPr id="105" name="CustomShape 9"/>
            <p:cNvSpPr/>
            <p:nvPr/>
          </p:nvSpPr>
          <p:spPr>
            <a:xfrm>
              <a:off x="4692600" y="4375800"/>
              <a:ext cx="2366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fd879a"/>
                  </a:solidFill>
                  <a:latin typeface="Arial"/>
                  <a:ea typeface="Arial"/>
                </a:rPr>
                <a:t>FLOWCHART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6" name="CustomShape 10"/>
            <p:cNvSpPr/>
            <p:nvPr/>
          </p:nvSpPr>
          <p:spPr>
            <a:xfrm>
              <a:off x="4583520" y="4757400"/>
              <a:ext cx="338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97" strike="noStrike">
                  <a:solidFill>
                    <a:srgbClr val="000000"/>
                  </a:solidFill>
                  <a:latin typeface="Arial"/>
                  <a:ea typeface="Arial"/>
                </a:rPr>
                <a:t>Flow diagram of program</a:t>
              </a:r>
              <a:endParaRPr b="0" lang="en-IN" sz="1400" spc="-1" strike="noStrike">
                <a:latin typeface="Arial"/>
              </a:endParaRPr>
            </a:p>
          </p:txBody>
        </p:sp>
      </p:grpSp>
      <p:pic>
        <p:nvPicPr>
          <p:cNvPr id="107" name="图片 20" descr=""/>
          <p:cNvPicPr/>
          <p:nvPr/>
        </p:nvPicPr>
        <p:blipFill>
          <a:blip r:embed="rId2"/>
          <a:stretch/>
        </p:blipFill>
        <p:spPr>
          <a:xfrm>
            <a:off x="4086360" y="2313000"/>
            <a:ext cx="763200" cy="763200"/>
          </a:xfrm>
          <a:prstGeom prst="rect">
            <a:avLst/>
          </a:prstGeom>
          <a:ln>
            <a:noFill/>
          </a:ln>
        </p:spPr>
      </p:pic>
      <p:pic>
        <p:nvPicPr>
          <p:cNvPr id="108" name="图片 21" descr=""/>
          <p:cNvPicPr/>
          <p:nvPr/>
        </p:nvPicPr>
        <p:blipFill>
          <a:blip r:embed="rId3"/>
          <a:stretch/>
        </p:blipFill>
        <p:spPr>
          <a:xfrm>
            <a:off x="4086360" y="3350520"/>
            <a:ext cx="763200" cy="763200"/>
          </a:xfrm>
          <a:prstGeom prst="rect">
            <a:avLst/>
          </a:prstGeom>
          <a:ln>
            <a:noFill/>
          </a:ln>
        </p:spPr>
      </p:pic>
      <p:pic>
        <p:nvPicPr>
          <p:cNvPr id="109" name="图片 22" descr=""/>
          <p:cNvPicPr/>
          <p:nvPr/>
        </p:nvPicPr>
        <p:blipFill>
          <a:blip r:embed="rId4"/>
          <a:stretch/>
        </p:blipFill>
        <p:spPr>
          <a:xfrm>
            <a:off x="4086360" y="4375800"/>
            <a:ext cx="763200" cy="763200"/>
          </a:xfrm>
          <a:prstGeom prst="rect">
            <a:avLst/>
          </a:prstGeom>
          <a:ln>
            <a:noFill/>
          </a:ln>
        </p:spPr>
      </p:pic>
      <p:pic>
        <p:nvPicPr>
          <p:cNvPr id="110" name="图片 24" descr=""/>
          <p:cNvPicPr/>
          <p:nvPr/>
        </p:nvPicPr>
        <p:blipFill>
          <a:blip r:embed="rId5"/>
          <a:stretch/>
        </p:blipFill>
        <p:spPr>
          <a:xfrm>
            <a:off x="384120" y="3512160"/>
            <a:ext cx="2699640" cy="2699640"/>
          </a:xfrm>
          <a:prstGeom prst="rect">
            <a:avLst/>
          </a:prstGeom>
          <a:ln>
            <a:noFill/>
          </a:ln>
        </p:spPr>
      </p:pic>
      <p:pic>
        <p:nvPicPr>
          <p:cNvPr id="111" name="图片 27" descr=""/>
          <p:cNvPicPr/>
          <p:nvPr/>
        </p:nvPicPr>
        <p:blipFill>
          <a:blip r:embed="rId6"/>
          <a:stretch/>
        </p:blipFill>
        <p:spPr>
          <a:xfrm>
            <a:off x="9078480" y="3482280"/>
            <a:ext cx="2729520" cy="2729520"/>
          </a:xfrm>
          <a:prstGeom prst="rect">
            <a:avLst/>
          </a:prstGeom>
          <a:ln>
            <a:noFill/>
          </a:ln>
        </p:spPr>
      </p:pic>
      <p:grpSp>
        <p:nvGrpSpPr>
          <p:cNvPr id="112" name="Group 11"/>
          <p:cNvGrpSpPr/>
          <p:nvPr/>
        </p:nvGrpSpPr>
        <p:grpSpPr>
          <a:xfrm>
            <a:off x="4692600" y="5505120"/>
            <a:ext cx="3382200" cy="705240"/>
            <a:chOff x="4692600" y="5505120"/>
            <a:chExt cx="3382200" cy="705240"/>
          </a:xfrm>
        </p:grpSpPr>
        <p:sp>
          <p:nvSpPr>
            <p:cNvPr id="113" name="CustomShape 12"/>
            <p:cNvSpPr/>
            <p:nvPr/>
          </p:nvSpPr>
          <p:spPr>
            <a:xfrm>
              <a:off x="4849560" y="5505120"/>
              <a:ext cx="2366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fd879a"/>
                  </a:solidFill>
                  <a:latin typeface="Arial"/>
                  <a:ea typeface="Arial"/>
                </a:rPr>
                <a:t>CONCLUSION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4" name="CustomShape 13"/>
            <p:cNvSpPr/>
            <p:nvPr/>
          </p:nvSpPr>
          <p:spPr>
            <a:xfrm>
              <a:off x="4692600" y="5904000"/>
              <a:ext cx="3382200" cy="30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5" name="图片 21" descr=""/>
          <p:cNvPicPr/>
          <p:nvPr/>
        </p:nvPicPr>
        <p:blipFill>
          <a:blip r:embed="rId7"/>
          <a:stretch/>
        </p:blipFill>
        <p:spPr>
          <a:xfrm>
            <a:off x="4086360" y="5352840"/>
            <a:ext cx="763200" cy="763200"/>
          </a:xfrm>
          <a:prstGeom prst="rect">
            <a:avLst/>
          </a:prstGeom>
          <a:ln>
            <a:noFill/>
          </a:ln>
        </p:spPr>
      </p:pic>
      <p:pic>
        <p:nvPicPr>
          <p:cNvPr id="116" name="Picture 1" descr=""/>
          <p:cNvPicPr/>
          <p:nvPr/>
        </p:nvPicPr>
        <p:blipFill>
          <a:blip r:embed="rId8"/>
          <a:stretch/>
        </p:blipFill>
        <p:spPr>
          <a:xfrm>
            <a:off x="10903680" y="200160"/>
            <a:ext cx="903960" cy="821160"/>
          </a:xfrm>
          <a:prstGeom prst="rect">
            <a:avLst/>
          </a:prstGeom>
          <a:ln>
            <a:noFill/>
          </a:ln>
        </p:spPr>
      </p:pic>
    </p:spTree>
  </p:cSld>
  <p:transition spd="slow">
    <p:random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7680" y="1265040"/>
            <a:ext cx="89035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d879a"/>
                </a:solidFill>
                <a:latin typeface="Arial"/>
                <a:ea typeface="Arial"/>
              </a:rPr>
              <a:t>EXPENSE MANAGER </a:t>
            </a:r>
            <a:r>
              <a:rPr b="0" i="1" lang="en-IN" sz="1800" spc="-1" strike="noStrike">
                <a:solidFill>
                  <a:srgbClr val="fd879a"/>
                </a:solidFill>
                <a:latin typeface="Arial"/>
                <a:ea typeface="Arial"/>
              </a:rPr>
              <a:t>is a C++ program which works as a tool to calculate the expenses done on a trip and equally divides the expenses.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fd879a"/>
                </a:solidFill>
                <a:latin typeface="Arial"/>
                <a:ea typeface="Arial"/>
              </a:rPr>
              <a:t>It</a:t>
            </a:r>
            <a:r>
              <a:rPr b="0" i="1" lang="en-IN" sz="1800" spc="-1" strike="noStrike">
                <a:solidFill>
                  <a:srgbClr val="fd879a"/>
                </a:solidFill>
                <a:latin typeface="Arial"/>
                <a:ea typeface="Arial"/>
              </a:rPr>
              <a:t> basically tells each member of the trip how much he/she have to pay or how much will he/she get according to the given expense data.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fd879a"/>
                </a:solidFill>
                <a:latin typeface="Arial"/>
                <a:ea typeface="Arial"/>
              </a:rPr>
              <a:t>We ALL</a:t>
            </a:r>
            <a:r>
              <a:rPr b="0" i="1" lang="en-IN" sz="1800" spc="-1" strike="noStrike">
                <a:solidFill>
                  <a:srgbClr val="fd879a"/>
                </a:solidFill>
                <a:latin typeface="Arial"/>
                <a:ea typeface="Arial"/>
              </a:rPr>
              <a:t> whenever went to trip are unsatisfied with the extra money spent and its tiring to keep a note of each and every payment made for someone. And also remembering how much to pay to certain someone is quite hectic. So here comes this program/app that will do all the work, all you have to do is enter the details.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8" name="图片 30" descr=""/>
          <p:cNvPicPr/>
          <p:nvPr/>
        </p:nvPicPr>
        <p:blipFill>
          <a:blip r:embed="rId1"/>
          <a:stretch/>
        </p:blipFill>
        <p:spPr>
          <a:xfrm>
            <a:off x="10123560" y="0"/>
            <a:ext cx="2067840" cy="2067840"/>
          </a:xfrm>
          <a:prstGeom prst="rect">
            <a:avLst/>
          </a:prstGeom>
          <a:ln>
            <a:noFill/>
          </a:ln>
        </p:spPr>
      </p:pic>
      <p:pic>
        <p:nvPicPr>
          <p:cNvPr id="119" name="图片 32" descr=""/>
          <p:cNvPicPr/>
          <p:nvPr/>
        </p:nvPicPr>
        <p:blipFill>
          <a:blip r:embed="rId2"/>
          <a:stretch/>
        </p:blipFill>
        <p:spPr>
          <a:xfrm>
            <a:off x="8103960" y="3103920"/>
            <a:ext cx="4212720" cy="42127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3960360" y="224640"/>
            <a:ext cx="51890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Bahnschrift SemiBold Condensed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423400" y="4325760"/>
            <a:ext cx="2457720" cy="1973880"/>
          </a:xfrm>
          <a:prstGeom prst="wedgeEllipseCallout">
            <a:avLst>
              <a:gd name="adj1" fmla="val 61650"/>
              <a:gd name="adj2" fmla="val -29704"/>
            </a:avLst>
          </a:prstGeom>
          <a:gradFill rotWithShape="0">
            <a:gsLst>
              <a:gs pos="0">
                <a:srgbClr val="fd879a"/>
              </a:gs>
              <a:gs pos="100000">
                <a:srgbClr val="fd879a"/>
              </a:gs>
            </a:gsLst>
            <a:lin ang="5400000"/>
          </a:gra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5786280" y="4749840"/>
            <a:ext cx="1732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i'm satisfied with my expenses!!!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347720" y="502200"/>
            <a:ext cx="445680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d879a"/>
                </a:solidFill>
                <a:latin typeface="Arial"/>
                <a:ea typeface="Arial"/>
              </a:rPr>
              <a:t>    </a:t>
            </a:r>
            <a:r>
              <a:rPr b="0" lang="en-IN" sz="3600" spc="-1" strike="noStrike">
                <a:solidFill>
                  <a:srgbClr val="fd879a"/>
                </a:solidFill>
                <a:latin typeface="Arial"/>
                <a:ea typeface="Arial"/>
              </a:rPr>
              <a:t>WHY THIS APP??</a:t>
            </a:r>
            <a:r>
              <a:rPr b="0" lang="en-IN" sz="3200" spc="-1" strike="noStrike">
                <a:solidFill>
                  <a:srgbClr val="fd879a"/>
                </a:solidFill>
                <a:latin typeface="Arial"/>
                <a:ea typeface="Arial"/>
              </a:rPr>
              <a:t>   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24" name="图片 3" descr=""/>
          <p:cNvPicPr/>
          <p:nvPr/>
        </p:nvPicPr>
        <p:blipFill>
          <a:blip r:embed="rId1"/>
          <a:stretch/>
        </p:blipFill>
        <p:spPr>
          <a:xfrm>
            <a:off x="3340440" y="-6840"/>
            <a:ext cx="1298160" cy="12981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866840" y="4004280"/>
            <a:ext cx="1333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d879a"/>
                </a:solidFill>
                <a:latin typeface="Arial"/>
                <a:ea typeface="Arial"/>
              </a:rPr>
              <a:t>RABBIT 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704600" y="5680440"/>
            <a:ext cx="1319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d879a"/>
                </a:solidFill>
                <a:latin typeface="Arial"/>
                <a:ea typeface="Arial"/>
              </a:rPr>
              <a:t>RABBIT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644600" y="5158800"/>
            <a:ext cx="134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d879a"/>
                </a:solidFill>
                <a:latin typeface="Arial"/>
                <a:ea typeface="Arial"/>
              </a:rPr>
              <a:t>RABBIT 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152520" y="3498120"/>
            <a:ext cx="1114200" cy="904680"/>
          </a:xfrm>
          <a:custGeom>
            <a:avLst/>
            <a:gdLst/>
            <a:ahLst/>
            <a:rect l="l" t="t" r="r" b="b"/>
            <a:pathLst>
              <a:path w="1114425" h="904875">
                <a:moveTo>
                  <a:pt x="0" y="904875"/>
                </a:moveTo>
                <a:cubicBezTo>
                  <a:pt x="173831" y="642143"/>
                  <a:pt x="347663" y="379412"/>
                  <a:pt x="533400" y="228600"/>
                </a:cubicBezTo>
                <a:cubicBezTo>
                  <a:pt x="719138" y="77787"/>
                  <a:pt x="916781" y="38893"/>
                  <a:pt x="1114425" y="0"/>
                </a:cubicBezTo>
              </a:path>
            </a:pathLst>
          </a:custGeom>
          <a:noFill/>
          <a:ln cap="rnd" w="22320">
            <a:solidFill>
              <a:srgbClr val="fd879a"/>
            </a:solidFill>
            <a:custDash>
              <a:ds d="300000" sp="1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6589080" y="3240360"/>
            <a:ext cx="1418760" cy="590040"/>
          </a:xfrm>
          <a:custGeom>
            <a:avLst/>
            <a:gdLst/>
            <a:ahLst/>
            <a:rect l="l" t="t" r="r" b="b"/>
            <a:pathLst>
              <a:path w="1419225" h="590550">
                <a:moveTo>
                  <a:pt x="0" y="0"/>
                </a:moveTo>
                <a:cubicBezTo>
                  <a:pt x="257969" y="3175"/>
                  <a:pt x="515938" y="6350"/>
                  <a:pt x="752475" y="104775"/>
                </a:cubicBezTo>
                <a:cubicBezTo>
                  <a:pt x="989013" y="203200"/>
                  <a:pt x="1204119" y="396875"/>
                  <a:pt x="1419225" y="590550"/>
                </a:cubicBezTo>
              </a:path>
            </a:pathLst>
          </a:custGeom>
          <a:noFill/>
          <a:ln cap="rnd" w="22320">
            <a:solidFill>
              <a:srgbClr val="fd879a"/>
            </a:solidFill>
            <a:custDash>
              <a:ds d="300000" sp="1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图片 16" descr=""/>
          <p:cNvPicPr/>
          <p:nvPr/>
        </p:nvPicPr>
        <p:blipFill>
          <a:blip r:embed="rId2"/>
          <a:stretch/>
        </p:blipFill>
        <p:spPr>
          <a:xfrm>
            <a:off x="1389600" y="3831120"/>
            <a:ext cx="1950480" cy="1950480"/>
          </a:xfrm>
          <a:prstGeom prst="rect">
            <a:avLst/>
          </a:prstGeom>
          <a:ln>
            <a:noFill/>
          </a:ln>
        </p:spPr>
      </p:pic>
      <p:pic>
        <p:nvPicPr>
          <p:cNvPr id="131" name="图片 17" descr=""/>
          <p:cNvPicPr/>
          <p:nvPr/>
        </p:nvPicPr>
        <p:blipFill>
          <a:blip r:embed="rId3"/>
          <a:stretch/>
        </p:blipFill>
        <p:spPr>
          <a:xfrm>
            <a:off x="4638960" y="2225880"/>
            <a:ext cx="1950480" cy="1950480"/>
          </a:xfrm>
          <a:prstGeom prst="rect">
            <a:avLst/>
          </a:prstGeom>
          <a:ln>
            <a:noFill/>
          </a:ln>
        </p:spPr>
      </p:pic>
      <p:pic>
        <p:nvPicPr>
          <p:cNvPr id="132" name="图片 18" descr=""/>
          <p:cNvPicPr/>
          <p:nvPr/>
        </p:nvPicPr>
        <p:blipFill>
          <a:blip r:embed="rId4"/>
          <a:stretch/>
        </p:blipFill>
        <p:spPr>
          <a:xfrm>
            <a:off x="8309520" y="3730320"/>
            <a:ext cx="1950480" cy="195048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 rot="19560000">
            <a:off x="2778120" y="3126960"/>
            <a:ext cx="160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PAID FOR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 rot="1140000">
            <a:off x="6815880" y="2878920"/>
            <a:ext cx="160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PAID FOR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 rot="19500000">
            <a:off x="8478360" y="307440"/>
            <a:ext cx="339048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600" spc="-1" strike="noStrike">
                <a:solidFill>
                  <a:srgbClr val="fe4444"/>
                </a:solidFill>
                <a:latin typeface="Arial"/>
              </a:rPr>
              <a:t>?</a:t>
            </a:r>
            <a:endParaRPr b="0" lang="en-IN" sz="166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6011640" y="2920320"/>
            <a:ext cx="4418640" cy="1851840"/>
            <a:chOff x="6011640" y="2920320"/>
            <a:chExt cx="4418640" cy="1851840"/>
          </a:xfrm>
        </p:grpSpPr>
        <p:sp>
          <p:nvSpPr>
            <p:cNvPr id="137" name="CustomShape 2"/>
            <p:cNvSpPr/>
            <p:nvPr/>
          </p:nvSpPr>
          <p:spPr>
            <a:xfrm>
              <a:off x="6274800" y="2920320"/>
              <a:ext cx="4155480" cy="1851840"/>
            </a:xfrm>
            <a:prstGeom prst="rect">
              <a:avLst/>
            </a:prstGeom>
            <a:solidFill>
              <a:srgbClr val="fd879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 rot="16200000">
              <a:off x="6118200" y="3704760"/>
              <a:ext cx="213840" cy="427320"/>
            </a:xfrm>
            <a:prstGeom prst="triangle">
              <a:avLst>
                <a:gd name="adj" fmla="val 50000"/>
              </a:avLst>
            </a:prstGeom>
            <a:solidFill>
              <a:srgbClr val="fd879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CustomShape 4"/>
          <p:cNvSpPr/>
          <p:nvPr/>
        </p:nvSpPr>
        <p:spPr>
          <a:xfrm>
            <a:off x="6574320" y="3656880"/>
            <a:ext cx="36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I WANT MY MONEY BACK!!!!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0" name="图片 13" descr=""/>
          <p:cNvPicPr/>
          <p:nvPr/>
        </p:nvPicPr>
        <p:blipFill>
          <a:blip r:embed="rId1"/>
          <a:stretch/>
        </p:blipFill>
        <p:spPr>
          <a:xfrm>
            <a:off x="979200" y="1378080"/>
            <a:ext cx="5114520" cy="5114520"/>
          </a:xfrm>
          <a:prstGeom prst="rect">
            <a:avLst/>
          </a:prstGeom>
          <a:ln>
            <a:noFill/>
          </a:ln>
        </p:spPr>
      </p:pic>
    </p:spTree>
  </p:cSld>
  <p:transition spd="slow">
    <p:random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983240" y="866520"/>
            <a:ext cx="3349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d879a"/>
                </a:solidFill>
                <a:latin typeface="Arial"/>
                <a:ea typeface="Arial"/>
              </a:rPr>
              <a:t>PERSON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2" name="图片 3" descr=""/>
          <p:cNvPicPr/>
          <p:nvPr/>
        </p:nvPicPr>
        <p:blipFill>
          <a:blip r:embed="rId1"/>
          <a:stretch/>
        </p:blipFill>
        <p:spPr>
          <a:xfrm>
            <a:off x="622080" y="413640"/>
            <a:ext cx="933120" cy="933120"/>
          </a:xfrm>
          <a:prstGeom prst="rect">
            <a:avLst/>
          </a:prstGeom>
          <a:ln>
            <a:noFill/>
          </a:ln>
        </p:spPr>
      </p:pic>
      <p:grpSp>
        <p:nvGrpSpPr>
          <p:cNvPr id="143" name="Group 2"/>
          <p:cNvGrpSpPr/>
          <p:nvPr/>
        </p:nvGrpSpPr>
        <p:grpSpPr>
          <a:xfrm>
            <a:off x="-135360" y="1296720"/>
            <a:ext cx="6877440" cy="5453640"/>
            <a:chOff x="-135360" y="1296720"/>
            <a:chExt cx="6877440" cy="5453640"/>
          </a:xfrm>
        </p:grpSpPr>
        <p:grpSp>
          <p:nvGrpSpPr>
            <p:cNvPr id="144" name="Group 3"/>
            <p:cNvGrpSpPr/>
            <p:nvPr/>
          </p:nvGrpSpPr>
          <p:grpSpPr>
            <a:xfrm>
              <a:off x="-135360" y="3633480"/>
              <a:ext cx="772920" cy="714600"/>
              <a:chOff x="-135360" y="3633480"/>
              <a:chExt cx="772920" cy="714600"/>
            </a:xfrm>
          </p:grpSpPr>
          <p:sp>
            <p:nvSpPr>
              <p:cNvPr id="145" name="CustomShape 4"/>
              <p:cNvSpPr/>
              <p:nvPr/>
            </p:nvSpPr>
            <p:spPr>
              <a:xfrm rot="549600">
                <a:off x="1800" y="3675960"/>
                <a:ext cx="588240" cy="643680"/>
              </a:xfrm>
              <a:prstGeom prst="roundRect">
                <a:avLst>
                  <a:gd name="adj" fmla="val 16667"/>
                </a:avLst>
              </a:prstGeom>
              <a:solidFill>
                <a:srgbClr val="ffaec4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5"/>
              <p:cNvSpPr/>
              <p:nvPr/>
            </p:nvSpPr>
            <p:spPr>
              <a:xfrm rot="549600">
                <a:off x="23760" y="3704400"/>
                <a:ext cx="548640" cy="559080"/>
              </a:xfrm>
              <a:prstGeom prst="roundRect">
                <a:avLst>
                  <a:gd name="adj" fmla="val 16667"/>
                </a:avLst>
              </a:prstGeom>
              <a:noFill/>
              <a:ln w="12600">
                <a:solidFill>
                  <a:srgbClr val="ffffff"/>
                </a:solidFill>
                <a:custDash>
                  <a:ds d="400000" sp="3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7" name="CustomShape 6"/>
            <p:cNvSpPr/>
            <p:nvPr/>
          </p:nvSpPr>
          <p:spPr>
            <a:xfrm>
              <a:off x="497160" y="1296720"/>
              <a:ext cx="6244920" cy="5453640"/>
            </a:xfrm>
            <a:prstGeom prst="roundRect">
              <a:avLst>
                <a:gd name="adj" fmla="val 10052"/>
              </a:avLst>
            </a:prstGeom>
            <a:solidFill>
              <a:srgbClr val="fd879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538560" y="1427040"/>
              <a:ext cx="6156360" cy="5156280"/>
            </a:xfrm>
            <a:prstGeom prst="roundRect">
              <a:avLst>
                <a:gd name="adj" fmla="val 10052"/>
              </a:avLst>
            </a:prstGeom>
            <a:noFill/>
            <a:ln w="12600">
              <a:solidFill>
                <a:srgbClr val="ffffff"/>
              </a:solidFill>
              <a:custDash>
                <a:ds d="4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" name="Group 8"/>
            <p:cNvGrpSpPr/>
            <p:nvPr/>
          </p:nvGrpSpPr>
          <p:grpSpPr>
            <a:xfrm>
              <a:off x="257760" y="1917000"/>
              <a:ext cx="923400" cy="726480"/>
              <a:chOff x="257760" y="1917000"/>
              <a:chExt cx="923400" cy="726480"/>
            </a:xfrm>
          </p:grpSpPr>
          <p:sp>
            <p:nvSpPr>
              <p:cNvPr id="150" name="CustomShape 9"/>
              <p:cNvSpPr/>
              <p:nvPr/>
            </p:nvSpPr>
            <p:spPr>
              <a:xfrm rot="20570400">
                <a:off x="336240" y="1992240"/>
                <a:ext cx="605520" cy="625320"/>
              </a:xfrm>
              <a:prstGeom prst="roundRect">
                <a:avLst>
                  <a:gd name="adj" fmla="val 16667"/>
                </a:avLst>
              </a:prstGeom>
              <a:solidFill>
                <a:srgbClr val="fd879a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0"/>
              <p:cNvSpPr/>
              <p:nvPr/>
            </p:nvSpPr>
            <p:spPr>
              <a:xfrm rot="20570400">
                <a:off x="342000" y="2023920"/>
                <a:ext cx="564480" cy="543240"/>
              </a:xfrm>
              <a:prstGeom prst="roundRect">
                <a:avLst>
                  <a:gd name="adj" fmla="val 16667"/>
                </a:avLst>
              </a:prstGeom>
              <a:noFill/>
              <a:ln w="12600">
                <a:solidFill>
                  <a:srgbClr val="ffffff"/>
                </a:solidFill>
                <a:custDash>
                  <a:ds d="400000" sp="3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2" name="CustomShape 11"/>
            <p:cNvSpPr/>
            <p:nvPr/>
          </p:nvSpPr>
          <p:spPr>
            <a:xfrm>
              <a:off x="580320" y="1514520"/>
              <a:ext cx="6072840" cy="4951440"/>
            </a:xfrm>
            <a:prstGeom prst="roundRect">
              <a:avLst>
                <a:gd name="adj" fmla="val 10052"/>
              </a:avLst>
            </a:pr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CustomShape 12"/>
          <p:cNvSpPr/>
          <p:nvPr/>
        </p:nvSpPr>
        <p:spPr>
          <a:xfrm>
            <a:off x="538560" y="3519000"/>
            <a:ext cx="6157080" cy="75960"/>
          </a:xfrm>
          <a:prstGeom prst="rect">
            <a:avLst/>
          </a:prstGeom>
          <a:solidFill>
            <a:srgbClr val="fd879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图片 19" descr=""/>
          <p:cNvPicPr/>
          <p:nvPr/>
        </p:nvPicPr>
        <p:blipFill>
          <a:blip r:embed="rId2"/>
          <a:srcRect l="0" t="0" r="0" b="23055"/>
          <a:stretch/>
        </p:blipFill>
        <p:spPr>
          <a:xfrm>
            <a:off x="8452440" y="1954800"/>
            <a:ext cx="2287080" cy="1759680"/>
          </a:xfrm>
          <a:prstGeom prst="rect">
            <a:avLst/>
          </a:prstGeom>
          <a:ln>
            <a:noFill/>
          </a:ln>
        </p:spPr>
      </p:pic>
      <p:sp>
        <p:nvSpPr>
          <p:cNvPr id="155" name="CustomShape 13"/>
          <p:cNvSpPr/>
          <p:nvPr/>
        </p:nvSpPr>
        <p:spPr>
          <a:xfrm>
            <a:off x="1764000" y="21600"/>
            <a:ext cx="80787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d879a"/>
                </a:solidFill>
                <a:latin typeface="Arial"/>
                <a:ea typeface="Arial"/>
              </a:rPr>
              <a:t>CLASS DIAGRAM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1355040" y="1595160"/>
            <a:ext cx="45241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char name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float total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float rtp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float paid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float tpaid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float thtp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1304280" y="3664080"/>
            <a:ext cx="53906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int code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person()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init(int i)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read(char a[m],int c)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int check(char b[m],int c)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displayname()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displaycode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amountpaid(float i,int 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amounthtp(foat j,int 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calculate()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void show()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80720" y="1899360"/>
            <a:ext cx="11715840" cy="3486240"/>
          </a:xfrm>
          <a:custGeom>
            <a:avLst/>
            <a:gdLst/>
            <a:ahLst/>
            <a:rect l="l" t="t" r="r" b="b"/>
            <a:pathLst>
              <a:path w="11716378" h="3486778">
                <a:moveTo>
                  <a:pt x="0" y="3486778"/>
                </a:moveTo>
                <a:cubicBezTo>
                  <a:pt x="703384" y="3135923"/>
                  <a:pt x="1406769" y="2785068"/>
                  <a:pt x="2240782" y="2471894"/>
                </a:cubicBezTo>
                <a:cubicBezTo>
                  <a:pt x="3074795" y="2158720"/>
                  <a:pt x="3938954" y="1721617"/>
                  <a:pt x="5004079" y="1607736"/>
                </a:cubicBezTo>
                <a:cubicBezTo>
                  <a:pt x="6069204" y="1493855"/>
                  <a:pt x="7512818" y="2056562"/>
                  <a:pt x="8631534" y="1788606"/>
                </a:cubicBezTo>
                <a:cubicBezTo>
                  <a:pt x="9750250" y="1520650"/>
                  <a:pt x="10733314" y="760325"/>
                  <a:pt x="11716378" y="0"/>
                </a:cubicBezTo>
              </a:path>
            </a:pathLst>
          </a:custGeom>
          <a:noFill/>
          <a:ln w="127080">
            <a:solidFill>
              <a:srgbClr val="fd87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157320" y="1899360"/>
            <a:ext cx="11715840" cy="3486240"/>
          </a:xfrm>
          <a:custGeom>
            <a:avLst/>
            <a:gdLst/>
            <a:ahLst/>
            <a:rect l="l" t="t" r="r" b="b"/>
            <a:pathLst>
              <a:path w="11716378" h="3486778">
                <a:moveTo>
                  <a:pt x="0" y="3486778"/>
                </a:moveTo>
                <a:cubicBezTo>
                  <a:pt x="703384" y="3135923"/>
                  <a:pt x="1406769" y="2785068"/>
                  <a:pt x="2240782" y="2471894"/>
                </a:cubicBezTo>
                <a:cubicBezTo>
                  <a:pt x="3074795" y="2158720"/>
                  <a:pt x="3938954" y="1721617"/>
                  <a:pt x="5004079" y="1607736"/>
                </a:cubicBezTo>
                <a:cubicBezTo>
                  <a:pt x="6069204" y="1493855"/>
                  <a:pt x="7512818" y="2056562"/>
                  <a:pt x="8631534" y="1788606"/>
                </a:cubicBezTo>
                <a:cubicBezTo>
                  <a:pt x="9750250" y="1520650"/>
                  <a:pt x="10733314" y="760325"/>
                  <a:pt x="11716378" y="0"/>
                </a:cubicBezTo>
              </a:path>
            </a:pathLst>
          </a:custGeom>
          <a:noFill/>
          <a:ln cap="rnd" w="12600">
            <a:solidFill>
              <a:srgbClr val="ffffff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5013360" y="512280"/>
            <a:ext cx="3349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d879a"/>
                </a:solidFill>
                <a:latin typeface="Arial"/>
                <a:ea typeface="Arial"/>
              </a:rPr>
              <a:t>Program Flowchart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1" name="图片 3" descr=""/>
          <p:cNvPicPr/>
          <p:nvPr/>
        </p:nvPicPr>
        <p:blipFill>
          <a:blip r:embed="rId1"/>
          <a:stretch/>
        </p:blipFill>
        <p:spPr>
          <a:xfrm>
            <a:off x="4377960" y="144720"/>
            <a:ext cx="933120" cy="93312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1312920" y="4230720"/>
            <a:ext cx="823680" cy="823680"/>
          </a:xfrm>
          <a:prstGeom prst="ellipse">
            <a:avLst/>
          </a:prstGeom>
          <a:solidFill>
            <a:srgbClr val="fd879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4027680" y="3231000"/>
            <a:ext cx="823680" cy="823680"/>
          </a:xfrm>
          <a:prstGeom prst="ellipse">
            <a:avLst/>
          </a:prstGeom>
          <a:solidFill>
            <a:srgbClr val="fd879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7538760" y="3326400"/>
            <a:ext cx="823680" cy="823680"/>
          </a:xfrm>
          <a:prstGeom prst="ellipse">
            <a:avLst/>
          </a:prstGeom>
          <a:solidFill>
            <a:srgbClr val="fd879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10386720" y="2406960"/>
            <a:ext cx="823680" cy="823680"/>
          </a:xfrm>
          <a:prstGeom prst="ellipse">
            <a:avLst/>
          </a:prstGeom>
          <a:solidFill>
            <a:srgbClr val="fd879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275040" y="3103920"/>
            <a:ext cx="31914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IN" sz="1400" spc="-1" strike="noStrike">
                <a:solidFill>
                  <a:srgbClr val="404040"/>
                </a:solidFill>
                <a:latin typeface="Arial"/>
                <a:ea typeface="Arial"/>
              </a:rPr>
              <a:t>Entry of number of peoples and people details along with their code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3672360" y="4150440"/>
            <a:ext cx="31914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IN" sz="1400" spc="-1" strike="noStrike">
                <a:solidFill>
                  <a:srgbClr val="404040"/>
                </a:solidFill>
                <a:latin typeface="Arial"/>
                <a:ea typeface="Arial"/>
              </a:rPr>
              <a:t>Entry of total amount paid for any reason and who paid for whom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6354720" y="2320920"/>
            <a:ext cx="31914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IN" sz="1400" spc="-1" strike="noStrike">
                <a:solidFill>
                  <a:srgbClr val="404040"/>
                </a:solidFill>
                <a:latin typeface="Arial"/>
                <a:ea typeface="Arial"/>
              </a:rPr>
              <a:t>Calculate the amount according to the filled entry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9945000" y="3552840"/>
            <a:ext cx="31914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IN" sz="1400" spc="-1" strike="noStrike">
                <a:solidFill>
                  <a:srgbClr val="404040"/>
                </a:solidFill>
                <a:latin typeface="Arial"/>
                <a:ea typeface="Arial"/>
              </a:rPr>
              <a:t>Display results</a:t>
            </a:r>
            <a:endParaRPr b="0" lang="en-IN" sz="14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053960" y="3715560"/>
            <a:ext cx="2740320" cy="1279800"/>
          </a:xfrm>
          <a:prstGeom prst="parallelogram">
            <a:avLst>
              <a:gd name="adj" fmla="val 25000"/>
            </a:avLst>
          </a:prstGeom>
          <a:solidFill>
            <a:srgbClr val="fd879a"/>
          </a:solidFill>
          <a:ln w="12600">
            <a:solidFill>
              <a:srgbClr val="fd87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3556080" y="254520"/>
            <a:ext cx="4876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d879a"/>
                </a:solidFill>
                <a:latin typeface="Arial"/>
              </a:rPr>
              <a:t>FLOW CHART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092960" y="2432160"/>
            <a:ext cx="2149200" cy="1879200"/>
          </a:xfrm>
          <a:prstGeom prst="ellipse">
            <a:avLst/>
          </a:prstGeom>
          <a:solidFill>
            <a:srgbClr val="fd879a"/>
          </a:solidFill>
          <a:ln w="12600">
            <a:solidFill>
              <a:srgbClr val="fd87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4381560" y="1830240"/>
            <a:ext cx="2085480" cy="835920"/>
          </a:xfrm>
          <a:prstGeom prst="parallelogram">
            <a:avLst>
              <a:gd name="adj" fmla="val 25000"/>
            </a:avLst>
          </a:prstGeom>
          <a:solidFill>
            <a:srgbClr val="fd879a"/>
          </a:solidFill>
          <a:ln w="12600">
            <a:solidFill>
              <a:srgbClr val="fd87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7484760" y="1487160"/>
            <a:ext cx="2921760" cy="1179000"/>
          </a:xfrm>
          <a:prstGeom prst="rect">
            <a:avLst/>
          </a:prstGeom>
          <a:solidFill>
            <a:srgbClr val="fd879a"/>
          </a:solidFill>
          <a:ln w="12600">
            <a:solidFill>
              <a:srgbClr val="fd87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7651080" y="3121560"/>
            <a:ext cx="2459160" cy="1191600"/>
          </a:xfrm>
          <a:prstGeom prst="parallelogram">
            <a:avLst>
              <a:gd name="adj" fmla="val 25000"/>
            </a:avLst>
          </a:prstGeom>
          <a:solidFill>
            <a:srgbClr val="fd879a"/>
          </a:solidFill>
          <a:ln w="12600">
            <a:solidFill>
              <a:srgbClr val="fd87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7968600" y="4707360"/>
            <a:ext cx="1823400" cy="1298880"/>
          </a:xfrm>
          <a:prstGeom prst="ellipse">
            <a:avLst/>
          </a:prstGeom>
          <a:solidFill>
            <a:srgbClr val="fd879a"/>
          </a:solidFill>
          <a:ln w="12600">
            <a:solidFill>
              <a:srgbClr val="fd87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>
            <a:off x="1440720" y="3110760"/>
            <a:ext cx="145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START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4482360" y="1925280"/>
            <a:ext cx="1954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READ PERSON DETAILS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4411440" y="3796560"/>
            <a:ext cx="2025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READ REASON AND AMOUNT PAID FOR WHOM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0" name="图片 3" descr=""/>
          <p:cNvPicPr/>
          <p:nvPr/>
        </p:nvPicPr>
        <p:blipFill>
          <a:blip r:embed="rId1"/>
          <a:stretch/>
        </p:blipFill>
        <p:spPr>
          <a:xfrm>
            <a:off x="3682800" y="-47160"/>
            <a:ext cx="933120" cy="933120"/>
          </a:xfrm>
          <a:prstGeom prst="rect">
            <a:avLst/>
          </a:prstGeom>
          <a:ln>
            <a:noFill/>
          </a:ln>
        </p:spPr>
      </p:pic>
      <p:sp>
        <p:nvSpPr>
          <p:cNvPr id="181" name="CustomShape 11"/>
          <p:cNvSpPr/>
          <p:nvPr/>
        </p:nvSpPr>
        <p:spPr>
          <a:xfrm>
            <a:off x="7773120" y="1623240"/>
            <a:ext cx="2215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CALCULATE THE AMOUNT ENTERED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7899480" y="3225960"/>
            <a:ext cx="1963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SHOW AMOUNT HTP(have to pay)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8366040" y="5106600"/>
            <a:ext cx="1027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Stop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4" name="Line 14"/>
          <p:cNvSpPr/>
          <p:nvPr/>
        </p:nvSpPr>
        <p:spPr>
          <a:xfrm>
            <a:off x="2167560" y="4311360"/>
            <a:ext cx="360" cy="177192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5"/>
          <p:cNvSpPr/>
          <p:nvPr/>
        </p:nvSpPr>
        <p:spPr>
          <a:xfrm flipV="1">
            <a:off x="2153880" y="6064560"/>
            <a:ext cx="1512360" cy="972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6"/>
          <p:cNvSpPr/>
          <p:nvPr/>
        </p:nvSpPr>
        <p:spPr>
          <a:xfrm>
            <a:off x="3646800" y="1389240"/>
            <a:ext cx="1672560" cy="36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7"/>
          <p:cNvSpPr/>
          <p:nvPr/>
        </p:nvSpPr>
        <p:spPr>
          <a:xfrm>
            <a:off x="5319360" y="1379880"/>
            <a:ext cx="36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"/>
          <p:cNvSpPr/>
          <p:nvPr/>
        </p:nvSpPr>
        <p:spPr>
          <a:xfrm flipH="1">
            <a:off x="5422680" y="2666520"/>
            <a:ext cx="360" cy="104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9"/>
          <p:cNvSpPr/>
          <p:nvPr/>
        </p:nvSpPr>
        <p:spPr>
          <a:xfrm flipV="1">
            <a:off x="3636360" y="1379520"/>
            <a:ext cx="360" cy="467496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0"/>
          <p:cNvSpPr/>
          <p:nvPr/>
        </p:nvSpPr>
        <p:spPr>
          <a:xfrm>
            <a:off x="5424120" y="4995360"/>
            <a:ext cx="360" cy="10490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1"/>
          <p:cNvSpPr/>
          <p:nvPr/>
        </p:nvSpPr>
        <p:spPr>
          <a:xfrm>
            <a:off x="5419440" y="6054480"/>
            <a:ext cx="1693080" cy="36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2"/>
          <p:cNvSpPr/>
          <p:nvPr/>
        </p:nvSpPr>
        <p:spPr>
          <a:xfrm flipV="1">
            <a:off x="7112520" y="1076760"/>
            <a:ext cx="360" cy="4967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3"/>
          <p:cNvSpPr/>
          <p:nvPr/>
        </p:nvSpPr>
        <p:spPr>
          <a:xfrm flipH="1">
            <a:off x="8944560" y="896040"/>
            <a:ext cx="360" cy="59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4"/>
          <p:cNvSpPr/>
          <p:nvPr/>
        </p:nvSpPr>
        <p:spPr>
          <a:xfrm>
            <a:off x="7092000" y="895680"/>
            <a:ext cx="1853640" cy="36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5"/>
          <p:cNvSpPr/>
          <p:nvPr/>
        </p:nvSpPr>
        <p:spPr>
          <a:xfrm flipV="1">
            <a:off x="7112520" y="895680"/>
            <a:ext cx="360" cy="19116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6"/>
          <p:cNvSpPr/>
          <p:nvPr/>
        </p:nvSpPr>
        <p:spPr>
          <a:xfrm>
            <a:off x="9067680" y="2679120"/>
            <a:ext cx="972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7"/>
          <p:cNvSpPr/>
          <p:nvPr/>
        </p:nvSpPr>
        <p:spPr>
          <a:xfrm>
            <a:off x="8876160" y="4341960"/>
            <a:ext cx="900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random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383360" y="462240"/>
            <a:ext cx="464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d879a"/>
                </a:solidFill>
                <a:latin typeface="Arial"/>
                <a:ea typeface="Arial"/>
              </a:rPr>
              <a:t>Flow Diagram after Output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99" name="图片 3" descr=""/>
          <p:cNvPicPr/>
          <p:nvPr/>
        </p:nvPicPr>
        <p:blipFill>
          <a:blip r:embed="rId1"/>
          <a:stretch/>
        </p:blipFill>
        <p:spPr>
          <a:xfrm>
            <a:off x="3789360" y="124200"/>
            <a:ext cx="933120" cy="93312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625320" y="2413080"/>
            <a:ext cx="2325600" cy="2337120"/>
          </a:xfrm>
          <a:prstGeom prst="flowChartConnector">
            <a:avLst/>
          </a:prstGeom>
          <a:solidFill>
            <a:srgbClr val="fd879a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5088960" y="2413080"/>
            <a:ext cx="2125800" cy="2175840"/>
          </a:xfrm>
          <a:prstGeom prst="flowChartConnector">
            <a:avLst/>
          </a:prstGeom>
          <a:solidFill>
            <a:srgbClr val="fd879a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9351720" y="2421360"/>
            <a:ext cx="2154240" cy="2246760"/>
          </a:xfrm>
          <a:prstGeom prst="flowChartConnector">
            <a:avLst/>
          </a:prstGeom>
          <a:solidFill>
            <a:srgbClr val="fd879a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>
            <a:off x="5415840" y="3178800"/>
            <a:ext cx="147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Common vault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1006560" y="3166200"/>
            <a:ext cx="1582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Person who should pay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9672480" y="3025080"/>
            <a:ext cx="1621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Person who should get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3218760" y="3423960"/>
            <a:ext cx="16016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fd879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 flipV="1">
            <a:off x="7467480" y="3404160"/>
            <a:ext cx="163152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fd879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图片 17" descr=""/>
          <p:cNvPicPr/>
          <p:nvPr/>
        </p:nvPicPr>
        <p:blipFill>
          <a:blip r:embed="rId2"/>
          <a:stretch/>
        </p:blipFill>
        <p:spPr>
          <a:xfrm>
            <a:off x="7394040" y="4395960"/>
            <a:ext cx="2370600" cy="2370600"/>
          </a:xfrm>
          <a:prstGeom prst="rect">
            <a:avLst/>
          </a:prstGeom>
          <a:ln>
            <a:noFill/>
          </a:ln>
        </p:spPr>
      </p:pic>
      <p:pic>
        <p:nvPicPr>
          <p:cNvPr id="209" name="图片 20" descr=""/>
          <p:cNvPicPr/>
          <p:nvPr/>
        </p:nvPicPr>
        <p:blipFill>
          <a:blip r:embed="rId3"/>
          <a:stretch/>
        </p:blipFill>
        <p:spPr>
          <a:xfrm>
            <a:off x="2361600" y="4174920"/>
            <a:ext cx="2360520" cy="2360520"/>
          </a:xfrm>
          <a:prstGeom prst="rect">
            <a:avLst/>
          </a:prstGeom>
          <a:ln>
            <a:noFill/>
          </a:ln>
        </p:spPr>
      </p:pic>
    </p:spTree>
  </p:cSld>
  <p:transition spd="slow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2019-03-27T01:30:00Z</dcterms:created>
  <dc:creator>Administrator</dc:creator>
  <dc:description/>
  <dc:language>en-IN</dc:language>
  <cp:lastModifiedBy/>
  <dcterms:modified xsi:type="dcterms:W3CDTF">2019-11-13T23:40:20Z</dcterms:modified>
  <cp:revision>53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1033-11.2.0.9031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