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Ubuntu"/>
      <p:regular r:id="rId33"/>
      <p:bold r:id="rId34"/>
      <p:italic r:id="rId35"/>
      <p:boldItalic r:id="rId36"/>
    </p:embeddedFont>
    <p:embeddedFont>
      <p:font typeface="Open Sans SemiBold"/>
      <p:regular r:id="rId37"/>
      <p:bold r:id="rId38"/>
      <p:italic r:id="rId39"/>
      <p:boldItalic r:id="rId40"/>
    </p:embeddedFont>
    <p:embeddedFont>
      <p:font typeface="Arial Black"/>
      <p:regular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8DD3C3-90CF-43C0-8150-D6F6A7E39CE0}">
  <a:tblStyle styleId="{718DD3C3-90CF-43C0-8150-D6F6A7E39C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7"/>
          </a:solidFill>
        </a:fill>
      </a:tcStyle>
    </a:wholeTbl>
    <a:band1H>
      <a:tcTxStyle/>
      <a:tcStyle>
        <a:fill>
          <a:solidFill>
            <a:srgbClr val="FCDCCB"/>
          </a:solidFill>
        </a:fill>
      </a:tcStyle>
    </a:band1H>
    <a:band2H>
      <a:tcTxStyle/>
    </a:band2H>
    <a:band1V>
      <a:tcTxStyle/>
      <a:tcStyle>
        <a:fill>
          <a:solidFill>
            <a:srgbClr val="FCDCC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4CDA377-5D5C-408E-8F88-1C62143A292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9E6"/>
          </a:solidFill>
        </a:fill>
      </a:tcStyle>
    </a:wholeTbl>
    <a:band1H>
      <a:tcTxStyle/>
      <a:tcStyle>
        <a:fill>
          <a:solidFill>
            <a:srgbClr val="E8D0CA"/>
          </a:solidFill>
        </a:fill>
      </a:tcStyle>
    </a:band1H>
    <a:band2H>
      <a:tcTxStyle/>
    </a:band2H>
    <a:band1V>
      <a:tcTxStyle/>
      <a:tcStyle>
        <a:fill>
          <a:solidFill>
            <a:srgbClr val="E8D0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regular.fntdata"/><Relationship Id="rId41" Type="http://schemas.openxmlformats.org/officeDocument/2006/relationships/font" Target="fonts/ArialBlack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Ubuntu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Ubuntu-italic.fntdata"/><Relationship Id="rId12" Type="http://schemas.openxmlformats.org/officeDocument/2006/relationships/slide" Target="slides/slide5.xml"/><Relationship Id="rId34" Type="http://schemas.openxmlformats.org/officeDocument/2006/relationships/font" Target="fonts/Ubuntu-bold.fntdata"/><Relationship Id="rId15" Type="http://schemas.openxmlformats.org/officeDocument/2006/relationships/slide" Target="slides/slide8.xml"/><Relationship Id="rId37" Type="http://schemas.openxmlformats.org/officeDocument/2006/relationships/font" Target="fonts/OpenSansSemiBold-regular.fntdata"/><Relationship Id="rId14" Type="http://schemas.openxmlformats.org/officeDocument/2006/relationships/slide" Target="slides/slide7.xml"/><Relationship Id="rId36" Type="http://schemas.openxmlformats.org/officeDocument/2006/relationships/font" Target="fonts/Ubuntu-boldItalic.fntdata"/><Relationship Id="rId17" Type="http://schemas.openxmlformats.org/officeDocument/2006/relationships/slide" Target="slides/slide10.xml"/><Relationship Id="rId39" Type="http://schemas.openxmlformats.org/officeDocument/2006/relationships/font" Target="fonts/OpenSansSemiBold-italic.fntdata"/><Relationship Id="rId16" Type="http://schemas.openxmlformats.org/officeDocument/2006/relationships/slide" Target="slides/slide9.xml"/><Relationship Id="rId38" Type="http://schemas.openxmlformats.org/officeDocument/2006/relationships/font" Target="fonts/OpenSansSemiBold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exels.com/photo/photo-of-people-holding-each-other-s-hands-3184434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2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Zoe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Zoe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Zoe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overall reason why we choose this topic.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overall reason why we choose this topic. Anubhav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min_samples_split</a:t>
            </a:r>
            <a:r>
              <a:rPr b="0" i="0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specifies the minimum number of samples required to split an </a:t>
            </a:r>
            <a:r>
              <a:rPr b="0" i="1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internal node</a:t>
            </a:r>
            <a:r>
              <a:rPr b="0" i="0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, while </a:t>
            </a:r>
            <a:r>
              <a:rPr lang="en-US"/>
              <a:t>min_samples_leaf</a:t>
            </a:r>
            <a:r>
              <a:rPr b="0" i="0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specifies the minimum number of samples required to be at a </a:t>
            </a:r>
            <a:r>
              <a:rPr b="0" i="1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b="0" i="0" lang="en-US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 node.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overall reason why we choose this topic.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Recall is more important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because it's preferable to have a model that does not miss any churns but sometimes classify a non-churns as churns, than a model that does not classify non-churns as churns but misses a lot of churns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Random forest has a higher AUC score due to overfitting. Thus, it has been rejected.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Meghavi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overall reason why we choose this topic.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Links: </a:t>
            </a:r>
            <a:r>
              <a:rPr b="0" i="0" lang="en-US">
                <a:solidFill>
                  <a:srgbClr val="023189"/>
                </a:solidFill>
                <a:latin typeface="Ubuntu"/>
                <a:ea typeface="Ubuntu"/>
                <a:cs typeface="Ubuntu"/>
                <a:sym typeface="Ubuntu"/>
              </a:rPr>
              <a:t>When we talk about growing revenues, we typically focus on customer acquisition—your sales, marketing, and customer onboarding efforts. However, there is another key component of revenue growth: customer retention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https://www.pexels.com/photo/photo-of-people-holding-each-other-s-hands-3184434/</a:t>
            </a:r>
            <a:endParaRPr/>
          </a:p>
        </p:txBody>
      </p:sp>
      <p:sp>
        <p:nvSpPr>
          <p:cNvPr id="339" name="Google Shape;339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Anukul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Anukul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overall reason why we choose this topic.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Zoe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Zoe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Zoe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2588" y="687388"/>
            <a:ext cx="6092825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1" sz="40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19888"/>
              </a:buClr>
              <a:buSzPts val="1800"/>
              <a:buNone/>
              <a:defRPr sz="1800">
                <a:solidFill>
                  <a:srgbClr val="D19888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19888"/>
              </a:buClr>
              <a:buSzPts val="1600"/>
              <a:buNone/>
              <a:defRPr sz="1600">
                <a:solidFill>
                  <a:srgbClr val="D19888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D19888"/>
              </a:buClr>
              <a:buSzPts val="1400"/>
              <a:buNone/>
              <a:defRPr sz="1400">
                <a:solidFill>
                  <a:srgbClr val="D19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82496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4648200" y="1682496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682496"/>
            <a:ext cx="82296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>
            <p:ph idx="2" type="pic"/>
          </p:nvPr>
        </p:nvSpPr>
        <p:spPr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" id="66" name="Google Shape;66;p18"/>
          <p:cNvPicPr preferRelativeResize="0"/>
          <p:nvPr/>
        </p:nvPicPr>
        <p:blipFill rotWithShape="1">
          <a:blip r:embed="rId2">
            <a:alphaModFix/>
          </a:blip>
          <a:srcRect b="10162" l="4" r="2" t="10161"/>
          <a:stretch/>
        </p:blipFill>
        <p:spPr>
          <a:xfrm>
            <a:off x="-29374" y="-1"/>
            <a:ext cx="92003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956" y="2342006"/>
            <a:ext cx="473410" cy="4594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8"/>
          <p:cNvCxnSpPr/>
          <p:nvPr/>
        </p:nvCxnSpPr>
        <p:spPr>
          <a:xfrm rot="10800000">
            <a:off x="542911" y="2571749"/>
            <a:ext cx="828689" cy="0"/>
          </a:xfrm>
          <a:prstGeom prst="straightConnector1">
            <a:avLst/>
          </a:prstGeom>
          <a:noFill/>
          <a:ln cap="rnd" cmpd="sng" w="50800">
            <a:solidFill>
              <a:srgbClr val="E6E4DD"/>
            </a:solidFill>
            <a:prstDash val="dashDot"/>
            <a:round/>
            <a:headEnd len="sm" w="sm" type="none"/>
            <a:tailEnd len="sm" w="sm" type="none"/>
          </a:ln>
        </p:spPr>
      </p:cxnSp>
      <p:pic>
        <p:nvPicPr>
          <p:cNvPr id="69" name="Google Shape;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23" y="2515389"/>
            <a:ext cx="116135" cy="11272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/>
          <p:nvPr>
            <p:ph type="title"/>
          </p:nvPr>
        </p:nvSpPr>
        <p:spPr>
          <a:xfrm>
            <a:off x="2154307" y="1029551"/>
            <a:ext cx="6361043" cy="30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  <a:defRPr b="1" i="0" sz="45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cxnSp>
        <p:nvCxnSpPr>
          <p:cNvPr id="71" name="Google Shape;71;p18"/>
          <p:cNvCxnSpPr/>
          <p:nvPr/>
        </p:nvCxnSpPr>
        <p:spPr>
          <a:xfrm>
            <a:off x="448165" y="-99572"/>
            <a:ext cx="0" cy="2531876"/>
          </a:xfrm>
          <a:prstGeom prst="straightConnector1">
            <a:avLst/>
          </a:prstGeom>
          <a:noFill/>
          <a:ln cap="rnd" cmpd="sng" w="50800">
            <a:solidFill>
              <a:srgbClr val="E6E4DD"/>
            </a:solidFill>
            <a:prstDash val="dashDot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20688" y="64151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575050" y="920884"/>
            <a:ext cx="51117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20688" y="1601629"/>
            <a:ext cx="3008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792288" y="3829050"/>
            <a:ext cx="5486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792288" y="4254817"/>
            <a:ext cx="5486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679972"/>
            <a:ext cx="82296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21"/>
          <p:cNvCxnSpPr/>
          <p:nvPr/>
        </p:nvCxnSpPr>
        <p:spPr>
          <a:xfrm>
            <a:off x="628650" y="31051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/>
        </p:nvSpPr>
        <p:spPr>
          <a:xfrm>
            <a:off x="548650" y="3629175"/>
            <a:ext cx="7886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MEGHAVI SINGHANIYA</a:t>
            </a:r>
            <a:endParaRPr b="0" i="0" sz="10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ANUBHAV NEHRU</a:t>
            </a:r>
            <a:endParaRPr b="0" i="0" sz="10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ANUKUL KUMAR SINGH</a:t>
            </a:r>
            <a:endParaRPr b="0" i="0" sz="10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HAYOUNG KIM</a:t>
            </a:r>
            <a:endParaRPr b="0" i="0" sz="10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JAHNAVI ANGATI</a:t>
            </a:r>
            <a:endParaRPr b="0" i="0" sz="10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 TO MACHINE LEARNING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502920" y="1200150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Ecommerce Customer Churn Analysis and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396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/>
          <p:nvPr/>
        </p:nvSpPr>
        <p:spPr>
          <a:xfrm>
            <a:off x="628650" y="3257551"/>
            <a:ext cx="17059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Group - 5</a:t>
            </a:r>
            <a:endParaRPr b="1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1826"/>
          <a:stretch/>
        </p:blipFill>
        <p:spPr>
          <a:xfrm>
            <a:off x="328398" y="1126790"/>
            <a:ext cx="5476977" cy="355179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-49059" y="269390"/>
            <a:ext cx="623189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Customers churn by Cashback Amount</a:t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028659" y="2085157"/>
            <a:ext cx="2657410" cy="163505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Higher cashback amounts are associated with lower chances of churn.</a:t>
            </a:r>
            <a:endParaRPr b="0" i="0" sz="18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83" y="1076727"/>
            <a:ext cx="5857678" cy="382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0" y="219327"/>
            <a:ext cx="623189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Customers churn by Day Since Last Order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6028660" y="2042626"/>
            <a:ext cx="2668773" cy="171066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For around 30% of possibility, customers are likely to churn out shortly after their purchase.</a:t>
            </a:r>
            <a:endParaRPr b="0" i="0" sz="18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/>
        </p:nvSpPr>
        <p:spPr>
          <a:xfrm>
            <a:off x="0" y="240977"/>
            <a:ext cx="623189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Customers churn by Complain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15" y="1098377"/>
            <a:ext cx="5523687" cy="394288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/>
          <p:nvPr/>
        </p:nvSpPr>
        <p:spPr>
          <a:xfrm>
            <a:off x="5753424" y="1292482"/>
            <a:ext cx="2668773" cy="14733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79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7961F"/>
                </a:solidFill>
                <a:latin typeface="Arial"/>
                <a:ea typeface="Arial"/>
                <a:cs typeface="Arial"/>
                <a:sym typeface="Arial"/>
              </a:rPr>
              <a:t>For Almost half of customers who complained churned out</a:t>
            </a:r>
            <a:r>
              <a:rPr b="0" i="0" lang="en-US" sz="18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5753423" y="3069818"/>
            <a:ext cx="2668773" cy="14733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79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7961F"/>
                </a:solidFill>
                <a:latin typeface="Arial"/>
                <a:ea typeface="Arial"/>
                <a:cs typeface="Arial"/>
                <a:sym typeface="Arial"/>
              </a:rPr>
              <a:t>The company should look after not only the explained complains but also the latent ones.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0" y="66349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33"/>
          <p:cNvGrpSpPr/>
          <p:nvPr/>
        </p:nvGrpSpPr>
        <p:grpSpPr>
          <a:xfrm>
            <a:off x="2818262" y="1405720"/>
            <a:ext cx="3521123" cy="3521123"/>
            <a:chOff x="1446663" y="0"/>
            <a:chExt cx="3521123" cy="3521123"/>
          </a:xfrm>
        </p:grpSpPr>
        <p:sp>
          <p:nvSpPr>
            <p:cNvPr id="230" name="Google Shape;230;p33"/>
            <p:cNvSpPr/>
            <p:nvPr/>
          </p:nvSpPr>
          <p:spPr>
            <a:xfrm>
              <a:off x="1446663" y="0"/>
              <a:ext cx="3521123" cy="3521123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FB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1675535" y="228872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3"/>
            <p:cNvSpPr txBox="1"/>
            <p:nvPr/>
          </p:nvSpPr>
          <p:spPr>
            <a:xfrm>
              <a:off x="1744290" y="297627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3330463" y="228872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3"/>
            <p:cNvSpPr txBox="1"/>
            <p:nvPr/>
          </p:nvSpPr>
          <p:spPr>
            <a:xfrm>
              <a:off x="3399218" y="297627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 to Data</a:t>
              </a: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1675535" y="1883800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3"/>
            <p:cNvSpPr txBox="1"/>
            <p:nvPr/>
          </p:nvSpPr>
          <p:spPr>
            <a:xfrm>
              <a:off x="1744290" y="1952555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3330463" y="1883800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3"/>
            <p:cNvSpPr txBox="1"/>
            <p:nvPr/>
          </p:nvSpPr>
          <p:spPr>
            <a:xfrm>
              <a:off x="3399218" y="1952555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3840794" y="2597845"/>
            <a:ext cx="545910" cy="51093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34"/>
          <p:cNvGrpSpPr/>
          <p:nvPr/>
        </p:nvGrpSpPr>
        <p:grpSpPr>
          <a:xfrm>
            <a:off x="1746240" y="1787739"/>
            <a:ext cx="5619648" cy="3262190"/>
            <a:chOff x="98274" y="79734"/>
            <a:chExt cx="5619648" cy="3262190"/>
          </a:xfrm>
        </p:grpSpPr>
        <p:sp>
          <p:nvSpPr>
            <p:cNvPr id="245" name="Google Shape;245;p34"/>
            <p:cNvSpPr/>
            <p:nvPr/>
          </p:nvSpPr>
          <p:spPr>
            <a:xfrm>
              <a:off x="1520184" y="79734"/>
              <a:ext cx="2799018" cy="972062"/>
            </a:xfrm>
            <a:prstGeom prst="ellipse">
              <a:avLst/>
            </a:prstGeom>
            <a:solidFill>
              <a:srgbClr val="FAD2BB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803450" y="2158885"/>
              <a:ext cx="241165" cy="247917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AC7A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98274" y="2684461"/>
              <a:ext cx="5619648" cy="657463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 txBox="1"/>
            <p:nvPr/>
          </p:nvSpPr>
          <p:spPr>
            <a:xfrm>
              <a:off x="98274" y="2684461"/>
              <a:ext cx="5619648" cy="657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56875" spcFirstLastPara="1" rIns="56875" wrap="square" tIns="56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our case Decision Tree performed the best  without overfitting the data, with metrics as below </a:t>
              </a:r>
              <a:b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Sample Accuracy : 0.97</a:t>
              </a:r>
              <a:b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 of Sample Accuracy : 0.94</a:t>
              </a:r>
              <a:b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Precision : 0.91</a:t>
              </a:r>
              <a:b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Recall : 0.90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1703533" y="197433"/>
              <a:ext cx="2441000" cy="1956080"/>
            </a:xfrm>
            <a:custGeom>
              <a:rect b="b" l="l" r="r" t="t"/>
              <a:pathLst>
                <a:path extrusionOk="0" h="120000" w="12000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4808" y="30000"/>
                  </a:moveTo>
                  <a:lnTo>
                    <a:pt x="4808" y="30000"/>
                  </a:lnTo>
                  <a:cubicBezTo>
                    <a:pt x="4808" y="43255"/>
                    <a:pt x="29518" y="54000"/>
                    <a:pt x="60000" y="54000"/>
                  </a:cubicBezTo>
                  <a:cubicBezTo>
                    <a:pt x="90482" y="54000"/>
                    <a:pt x="115192" y="43255"/>
                    <a:pt x="115192" y="30000"/>
                  </a:cubicBezTo>
                  <a:cubicBezTo>
                    <a:pt x="115192" y="16745"/>
                    <a:pt x="90482" y="6000"/>
                    <a:pt x="60000" y="6000"/>
                  </a:cubicBezTo>
                  <a:cubicBezTo>
                    <a:pt x="29518" y="6000"/>
                    <a:pt x="4808" y="16745"/>
                    <a:pt x="4808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cap="flat" cmpd="sng" w="9525">
              <a:solidFill>
                <a:srgbClr val="F796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4"/>
          <p:cNvSpPr/>
          <p:nvPr/>
        </p:nvSpPr>
        <p:spPr>
          <a:xfrm>
            <a:off x="4798178" y="1906422"/>
            <a:ext cx="594454" cy="50515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KNN Classifier</a:t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4004124" y="1908777"/>
            <a:ext cx="622229" cy="57353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4744462" y="2421540"/>
            <a:ext cx="622228" cy="54972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4302179" y="2880697"/>
            <a:ext cx="732241" cy="73183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 Regression </a:t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3806894" y="2536582"/>
            <a:ext cx="613709" cy="59736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/>
          </a:p>
        </p:txBody>
      </p:sp>
      <p:sp>
        <p:nvSpPr>
          <p:cNvPr id="255" name="Google Shape;255;p34"/>
          <p:cNvSpPr txBox="1"/>
          <p:nvPr>
            <p:ph type="title"/>
          </p:nvPr>
        </p:nvSpPr>
        <p:spPr>
          <a:xfrm>
            <a:off x="373105" y="609513"/>
            <a:ext cx="8506496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Model Training :</a:t>
            </a:r>
            <a:r>
              <a:rPr lang="en-US" sz="1600"/>
              <a:t> We used 5 different classification models and Decision Tree performed at Recall of </a:t>
            </a:r>
            <a:r>
              <a:rPr b="1" lang="en-US" sz="1600"/>
              <a:t>0.90 </a:t>
            </a:r>
            <a:r>
              <a:rPr lang="en-US" sz="1600"/>
              <a:t>and the highest AUC score of </a:t>
            </a:r>
            <a:r>
              <a:rPr b="1" lang="en-US" sz="1600"/>
              <a:t>0.915</a:t>
            </a:r>
            <a:endParaRPr sz="1600"/>
          </a:p>
        </p:txBody>
      </p:sp>
      <p:sp>
        <p:nvSpPr>
          <p:cNvPr id="256" name="Google Shape;256;p34"/>
          <p:cNvSpPr/>
          <p:nvPr/>
        </p:nvSpPr>
        <p:spPr>
          <a:xfrm>
            <a:off x="3189017" y="1497544"/>
            <a:ext cx="2724443" cy="1414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[X1,X2,X3,….,Xn]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4320793" y="4109776"/>
            <a:ext cx="544251" cy="1205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[Y]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130429" y="2051420"/>
            <a:ext cx="2824163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was a skewed metric for the data given the class imbalance – So we have looked at Recall and AUC score to determine the best model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35"/>
          <p:cNvGraphicFramePr/>
          <p:nvPr/>
        </p:nvGraphicFramePr>
        <p:xfrm>
          <a:off x="4205591" y="748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{718DD3C3-90CF-43C0-8150-D6F6A7E39CE0}</a:tableStyleId>
              </a:tblPr>
              <a:tblGrid>
                <a:gridCol w="1174600"/>
                <a:gridCol w="1174600"/>
                <a:gridCol w="1174600"/>
                <a:gridCol w="1174600"/>
              </a:tblGrid>
              <a:tr h="3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AUC Score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864C04"/>
                          </a:solidFill>
                        </a:rPr>
                        <a:t>0.81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864C04"/>
                          </a:solidFill>
                        </a:rPr>
                        <a:t>0.</a:t>
                      </a:r>
                      <a:r>
                        <a:rPr b="1" lang="en-US">
                          <a:solidFill>
                            <a:srgbClr val="864C04"/>
                          </a:solidFill>
                        </a:rPr>
                        <a:t>49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864C04"/>
                          </a:solidFill>
                        </a:rPr>
                        <a:t>0.7</a:t>
                      </a:r>
                      <a:r>
                        <a:rPr b="1" lang="en-US">
                          <a:solidFill>
                            <a:srgbClr val="864C04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b="1" i="0" sz="14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5"/>
          <p:cNvSpPr txBox="1"/>
          <p:nvPr>
            <p:ph type="title"/>
          </p:nvPr>
        </p:nvSpPr>
        <p:spPr>
          <a:xfrm>
            <a:off x="0" y="39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Logistic Regression: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4114800" y="2013640"/>
            <a:ext cx="469838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864C04"/>
                </a:solidFill>
                <a:latin typeface="Arial"/>
                <a:ea typeface="Arial"/>
                <a:cs typeface="Arial"/>
                <a:sym typeface="Arial"/>
              </a:rPr>
              <a:t>As the p-values for Coupon Used and  Preferred Payment Mode is not significant, i.e., not less that 0.05, we will drop the columns from the data to train the model</a:t>
            </a:r>
            <a:endParaRPr b="1" i="0" sz="1400" u="none" cap="none" strike="noStrike">
              <a:solidFill>
                <a:srgbClr val="864C0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864C0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864C04"/>
                </a:solidFill>
                <a:latin typeface="Arial"/>
                <a:ea typeface="Arial"/>
                <a:cs typeface="Arial"/>
                <a:sym typeface="Arial"/>
              </a:rPr>
              <a:t>We use the optimal threshold of 0.217 because that gives us better recall. 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74" y="1174538"/>
            <a:ext cx="3519653" cy="295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36"/>
          <p:cNvGraphicFramePr/>
          <p:nvPr/>
        </p:nvGraphicFramePr>
        <p:xfrm>
          <a:off x="4252328" y="748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{718DD3C3-90CF-43C0-8150-D6F6A7E39CE0}</a:tableStyleId>
              </a:tblPr>
              <a:tblGrid>
                <a:gridCol w="1174600"/>
                <a:gridCol w="1174600"/>
                <a:gridCol w="1174600"/>
                <a:gridCol w="117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AUC Score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i="0" sz="14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b="1" lang="en-US">
                          <a:solidFill>
                            <a:srgbClr val="864C04"/>
                          </a:solidFill>
                        </a:rPr>
                        <a:t>48</a:t>
                      </a:r>
                      <a:endParaRPr b="0" i="0" sz="14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b="1" lang="en-US">
                          <a:solidFill>
                            <a:srgbClr val="864C04"/>
                          </a:solidFill>
                        </a:rPr>
                        <a:t>77</a:t>
                      </a:r>
                      <a:endParaRPr b="0" i="0" sz="14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i="0" sz="14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36"/>
          <p:cNvSpPr txBox="1"/>
          <p:nvPr>
            <p:ph type="title"/>
          </p:nvPr>
        </p:nvSpPr>
        <p:spPr>
          <a:xfrm>
            <a:off x="0" y="39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Decision Tree Classifier: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36"/>
          <p:cNvGraphicFramePr/>
          <p:nvPr/>
        </p:nvGraphicFramePr>
        <p:xfrm>
          <a:off x="5267090" y="1990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{54CDA377-5D5C-408E-8F88-1C62143A2920}</a:tableStyleId>
              </a:tblPr>
              <a:tblGrid>
                <a:gridCol w="1702425"/>
                <a:gridCol w="966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Parameters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Values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Max Depth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Min Samples Split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Min Samples Leaf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Split Criterion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Gini 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292" y="1248353"/>
            <a:ext cx="3515317" cy="2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7"/>
          <p:cNvGraphicFramePr/>
          <p:nvPr/>
        </p:nvGraphicFramePr>
        <p:xfrm>
          <a:off x="4252328" y="819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{718DD3C3-90CF-43C0-8150-D6F6A7E39CE0}</a:tableStyleId>
              </a:tblPr>
              <a:tblGrid>
                <a:gridCol w="1174600"/>
                <a:gridCol w="1174600"/>
                <a:gridCol w="1174600"/>
                <a:gridCol w="117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AUC Score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</a:t>
                      </a:r>
                      <a:endParaRPr b="0" i="0" sz="12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0.99</a:t>
                      </a:r>
                      <a:endParaRPr b="0" i="0" sz="12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b="1" lang="en-US" sz="1200">
                          <a:solidFill>
                            <a:srgbClr val="864C04"/>
                          </a:solidFill>
                        </a:rPr>
                        <a:t>72</a:t>
                      </a:r>
                      <a:endParaRPr b="0" i="0" sz="12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b="0" i="0" sz="12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7"/>
          <p:cNvGraphicFramePr/>
          <p:nvPr/>
        </p:nvGraphicFramePr>
        <p:xfrm>
          <a:off x="5267090" y="20969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{54CDA377-5D5C-408E-8F88-1C62143A2920}</a:tableStyleId>
              </a:tblPr>
              <a:tblGrid>
                <a:gridCol w="1702425"/>
                <a:gridCol w="966425"/>
              </a:tblGrid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Parameters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Values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N_Estimators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1757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Max Depth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Min Samples Split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Min Samples Leaf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Split Criterion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Entropy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7"/>
          <p:cNvSpPr txBox="1"/>
          <p:nvPr>
            <p:ph type="title"/>
          </p:nvPr>
        </p:nvSpPr>
        <p:spPr>
          <a:xfrm>
            <a:off x="0" y="39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Random Forest Model: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44" y="1190493"/>
            <a:ext cx="3516867" cy="295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38"/>
          <p:cNvGraphicFramePr/>
          <p:nvPr/>
        </p:nvGraphicFramePr>
        <p:xfrm>
          <a:off x="4114800" y="819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{718DD3C3-90CF-43C0-8150-D6F6A7E39CE0}</a:tableStyleId>
              </a:tblPr>
              <a:tblGrid>
                <a:gridCol w="1174600"/>
                <a:gridCol w="1174600"/>
                <a:gridCol w="1174600"/>
                <a:gridCol w="117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AUC Score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2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r>
                        <a:rPr b="1" lang="en-US" sz="1200">
                          <a:solidFill>
                            <a:srgbClr val="864C04"/>
                          </a:solidFill>
                        </a:rPr>
                        <a:t>0</a:t>
                      </a:r>
                      <a:endParaRPr b="0" i="0" sz="12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r>
                        <a:rPr b="1" lang="en-US" sz="1200">
                          <a:solidFill>
                            <a:srgbClr val="864C04"/>
                          </a:solidFill>
                        </a:rPr>
                        <a:t>3</a:t>
                      </a:r>
                      <a:endParaRPr b="0" i="0" sz="12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0.81</a:t>
                      </a:r>
                      <a:endParaRPr b="0" i="0" sz="12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38"/>
          <p:cNvSpPr txBox="1"/>
          <p:nvPr>
            <p:ph type="title"/>
          </p:nvPr>
        </p:nvSpPr>
        <p:spPr>
          <a:xfrm>
            <a:off x="0" y="39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Gradient Boosting Model: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20" y="1190493"/>
            <a:ext cx="3520440" cy="2956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8"/>
          <p:cNvGraphicFramePr/>
          <p:nvPr/>
        </p:nvGraphicFramePr>
        <p:xfrm>
          <a:off x="5129561" y="1990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{54CDA377-5D5C-408E-8F88-1C62143A2920}</a:tableStyleId>
              </a:tblPr>
              <a:tblGrid>
                <a:gridCol w="1702425"/>
                <a:gridCol w="966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Parameters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Values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N_estimators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Max_Depth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Learning_rate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39"/>
          <p:cNvGraphicFramePr/>
          <p:nvPr/>
        </p:nvGraphicFramePr>
        <p:xfrm>
          <a:off x="4304371" y="799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{718DD3C3-90CF-43C0-8150-D6F6A7E39CE0}</a:tableStyleId>
              </a:tblPr>
              <a:tblGrid>
                <a:gridCol w="1174600"/>
                <a:gridCol w="1174600"/>
                <a:gridCol w="1174600"/>
                <a:gridCol w="117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AUC Score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64C04"/>
                          </a:solidFill>
                        </a:rPr>
                        <a:t>0.93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64C04"/>
                          </a:solidFill>
                        </a:rPr>
                        <a:t>0.90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864C04"/>
                          </a:solidFill>
                        </a:rPr>
                        <a:t>0.68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864C0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b="1" i="0" sz="1200" u="none" cap="none" strike="noStrike">
                        <a:solidFill>
                          <a:srgbClr val="864C0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5443" y="2368265"/>
            <a:ext cx="4372153" cy="242944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4163122" y="1726402"/>
            <a:ext cx="4980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64C04"/>
                </a:solidFill>
                <a:latin typeface="Arial"/>
                <a:ea typeface="Arial"/>
                <a:cs typeface="Arial"/>
                <a:sym typeface="Arial"/>
              </a:rPr>
              <a:t>K=4 gives us the best results since below that the model tends to overfit </a:t>
            </a:r>
            <a:endParaRPr b="1" i="0" sz="1400" u="none" cap="none" strike="noStrike">
              <a:solidFill>
                <a:srgbClr val="864C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5174165" y="3144643"/>
            <a:ext cx="297366" cy="379142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48353"/>
            <a:ext cx="3613918" cy="30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 txBox="1"/>
          <p:nvPr>
            <p:ph type="title"/>
          </p:nvPr>
        </p:nvSpPr>
        <p:spPr>
          <a:xfrm>
            <a:off x="0" y="390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KNN Classifier: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0" y="6263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2"/>
          <p:cNvGrpSpPr/>
          <p:nvPr/>
        </p:nvGrpSpPr>
        <p:grpSpPr>
          <a:xfrm>
            <a:off x="2818262" y="1405720"/>
            <a:ext cx="3521123" cy="3521123"/>
            <a:chOff x="1446663" y="0"/>
            <a:chExt cx="3521123" cy="3521123"/>
          </a:xfrm>
        </p:grpSpPr>
        <p:sp>
          <p:nvSpPr>
            <p:cNvPr id="97" name="Google Shape;97;p22"/>
            <p:cNvSpPr/>
            <p:nvPr/>
          </p:nvSpPr>
          <p:spPr>
            <a:xfrm>
              <a:off x="1446663" y="0"/>
              <a:ext cx="3521123" cy="3521123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FB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1675535" y="228872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2"/>
            <p:cNvSpPr txBox="1"/>
            <p:nvPr/>
          </p:nvSpPr>
          <p:spPr>
            <a:xfrm>
              <a:off x="1744290" y="297627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>
              <a:off x="3330463" y="228872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2"/>
            <p:cNvSpPr txBox="1"/>
            <p:nvPr/>
          </p:nvSpPr>
          <p:spPr>
            <a:xfrm>
              <a:off x="3399218" y="297627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 to Data</a:t>
              </a: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1675535" y="1883800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2"/>
            <p:cNvSpPr txBox="1"/>
            <p:nvPr/>
          </p:nvSpPr>
          <p:spPr>
            <a:xfrm>
              <a:off x="1744290" y="1952555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3330463" y="1883800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2"/>
            <p:cNvSpPr txBox="1"/>
            <p:nvPr/>
          </p:nvSpPr>
          <p:spPr>
            <a:xfrm>
              <a:off x="3399218" y="1952555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40"/>
          <p:cNvGraphicFramePr/>
          <p:nvPr/>
        </p:nvGraphicFramePr>
        <p:xfrm>
          <a:off x="740962" y="9924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{718DD3C3-90CF-43C0-8150-D6F6A7E39CE0}</a:tableStyleId>
              </a:tblPr>
              <a:tblGrid>
                <a:gridCol w="1732150"/>
                <a:gridCol w="1095200"/>
                <a:gridCol w="959800"/>
                <a:gridCol w="881975"/>
                <a:gridCol w="966275"/>
                <a:gridCol w="2026675"/>
              </a:tblGrid>
              <a:tr h="4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ISS Accuracy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OOS Accuracy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Precision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Recall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Parameters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Logistic Regression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0.81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0.83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</a:t>
                      </a:r>
                      <a:r>
                        <a:rPr lang="en-US" sz="1200"/>
                        <a:t>49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0.7</a:t>
                      </a:r>
                      <a:r>
                        <a:rPr lang="en-US" sz="1200"/>
                        <a:t>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/>
                        <a:t>Optimal Threshold = 0.217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Decision Tree Classifier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</a:t>
                      </a:r>
                      <a:r>
                        <a:rPr lang="en-US" sz="1200"/>
                        <a:t>77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/>
                        <a:t>Max depth: 10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/>
                        <a:t> Min Samples Split: 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/>
                        <a:t>Min Samples Leaf: 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/>
                        <a:t>Criterion: Gini Index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Random Forest Classifier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</a:t>
                      </a:r>
                      <a:r>
                        <a:rPr lang="en-US" sz="1200"/>
                        <a:t>72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US" sz="1200" u="none" cap="none" strike="noStrike"/>
                        <a:t>N_estimators: </a:t>
                      </a:r>
                      <a:r>
                        <a:rPr lang="en-US" sz="1200" u="none" cap="none" strike="noStrike"/>
                        <a:t>1757</a:t>
                      </a:r>
                      <a:endParaRPr i="1"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US" sz="1200" u="none" cap="none" strike="noStrike"/>
                        <a:t>Max depth: 50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US" sz="1200" u="none" cap="none" strike="noStrike"/>
                        <a:t>Min samples split: 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US" sz="1200" u="none" cap="none" strike="noStrike"/>
                        <a:t>Min Samples Leaf: 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US" sz="1200" u="none" cap="none" strike="noStrike"/>
                        <a:t>Criterion: Entropy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Gradient Boosting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</a:t>
                      </a:r>
                      <a:r>
                        <a:rPr lang="en-US" sz="1200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0.8</a:t>
                      </a:r>
                      <a:r>
                        <a:rPr lang="en-US" sz="12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0.6</a:t>
                      </a:r>
                      <a:r>
                        <a:rPr lang="en-US" sz="12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/>
                        <a:t>N_estimators: 3000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/>
                        <a:t>Max depth: 10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/>
                        <a:t>Learning Rate: 0.01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KNN Classifier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</a:t>
                      </a:r>
                      <a:r>
                        <a:rPr lang="en-US" sz="1200"/>
                        <a:t>8</a:t>
                      </a:r>
                      <a:r>
                        <a:rPr lang="en-US" sz="12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0.90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0.68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/>
                        <a:t>K = 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06" name="Google Shape;306;p40"/>
          <p:cNvSpPr txBox="1"/>
          <p:nvPr>
            <p:ph type="title"/>
          </p:nvPr>
        </p:nvSpPr>
        <p:spPr>
          <a:xfrm>
            <a:off x="52038" y="31749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Model Comparison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0" y="41367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ROC Curve: 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tree&#10;&#10;Description automatically generated" id="312" name="Google Shape;3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026" y="938486"/>
            <a:ext cx="5202820" cy="387058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/>
          <p:nvPr/>
        </p:nvSpPr>
        <p:spPr>
          <a:xfrm>
            <a:off x="5198956" y="3550447"/>
            <a:ext cx="880124" cy="249113"/>
          </a:xfrm>
          <a:prstGeom prst="ellipse">
            <a:avLst/>
          </a:prstGeom>
          <a:noFill/>
          <a:ln cap="flat" cmpd="sng" w="1905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0" y="4574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Finding the Variable Importance: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345" y="1314803"/>
            <a:ext cx="5606091" cy="345646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/>
          <p:nvPr/>
        </p:nvSpPr>
        <p:spPr>
          <a:xfrm>
            <a:off x="2098564" y="1594885"/>
            <a:ext cx="5046515" cy="655946"/>
          </a:xfrm>
          <a:prstGeom prst="rect">
            <a:avLst/>
          </a:prstGeom>
          <a:noFill/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0" y="79731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43"/>
          <p:cNvGrpSpPr/>
          <p:nvPr/>
        </p:nvGrpSpPr>
        <p:grpSpPr>
          <a:xfrm>
            <a:off x="2818262" y="1405720"/>
            <a:ext cx="3521123" cy="3521123"/>
            <a:chOff x="1446663" y="0"/>
            <a:chExt cx="3521123" cy="3521123"/>
          </a:xfrm>
        </p:grpSpPr>
        <p:sp>
          <p:nvSpPr>
            <p:cNvPr id="327" name="Google Shape;327;p43"/>
            <p:cNvSpPr/>
            <p:nvPr/>
          </p:nvSpPr>
          <p:spPr>
            <a:xfrm>
              <a:off x="1446663" y="0"/>
              <a:ext cx="3521123" cy="3521123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FB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1675535" y="228872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3"/>
            <p:cNvSpPr txBox="1"/>
            <p:nvPr/>
          </p:nvSpPr>
          <p:spPr>
            <a:xfrm>
              <a:off x="1744290" y="297627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3330463" y="228872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3"/>
            <p:cNvSpPr txBox="1"/>
            <p:nvPr/>
          </p:nvSpPr>
          <p:spPr>
            <a:xfrm>
              <a:off x="3399218" y="297627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 to Data</a:t>
              </a:r>
              <a:endParaRPr/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1675535" y="1883800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3"/>
            <p:cNvSpPr txBox="1"/>
            <p:nvPr/>
          </p:nvSpPr>
          <p:spPr>
            <a:xfrm>
              <a:off x="1744290" y="1952555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3330463" y="1883800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3"/>
            <p:cNvSpPr txBox="1"/>
            <p:nvPr/>
          </p:nvSpPr>
          <p:spPr>
            <a:xfrm>
              <a:off x="3399218" y="1952555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/>
          <p:nvPr/>
        </p:nvSpPr>
        <p:spPr>
          <a:xfrm>
            <a:off x="9152" y="404353"/>
            <a:ext cx="4450630" cy="4746029"/>
          </a:xfrm>
          <a:prstGeom prst="rect">
            <a:avLst/>
          </a:prstGeom>
          <a:solidFill>
            <a:schemeClr val="lt2">
              <a:alpha val="84705"/>
            </a:schemeClr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44"/>
          <p:cNvSpPr/>
          <p:nvPr/>
        </p:nvSpPr>
        <p:spPr>
          <a:xfrm>
            <a:off x="4394548" y="397471"/>
            <a:ext cx="4740300" cy="47460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44"/>
          <p:cNvSpPr/>
          <p:nvPr/>
        </p:nvSpPr>
        <p:spPr>
          <a:xfrm rot="2700000">
            <a:off x="3960566" y="1284101"/>
            <a:ext cx="751584" cy="751584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44"/>
          <p:cNvSpPr/>
          <p:nvPr/>
        </p:nvSpPr>
        <p:spPr>
          <a:xfrm rot="2700000">
            <a:off x="3968915" y="2471614"/>
            <a:ext cx="751584" cy="751584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44"/>
          <p:cNvSpPr/>
          <p:nvPr/>
        </p:nvSpPr>
        <p:spPr>
          <a:xfrm rot="2700000">
            <a:off x="3968914" y="3639265"/>
            <a:ext cx="751584" cy="751584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44"/>
          <p:cNvSpPr txBox="1"/>
          <p:nvPr/>
        </p:nvSpPr>
        <p:spPr>
          <a:xfrm>
            <a:off x="459809" y="2481959"/>
            <a:ext cx="3476700" cy="5770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329968" y="2294410"/>
            <a:ext cx="34200" cy="992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reath" id="348" name="Google Shape;3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262" y="1428537"/>
            <a:ext cx="480060" cy="480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349" name="Google Shape;3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4607" y="3766541"/>
            <a:ext cx="480060" cy="480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zzle pieces" id="350" name="Google Shape;35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4609" y="2606506"/>
            <a:ext cx="480060" cy="48006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4"/>
          <p:cNvSpPr txBox="1"/>
          <p:nvPr/>
        </p:nvSpPr>
        <p:spPr>
          <a:xfrm>
            <a:off x="4874608" y="1141515"/>
            <a:ext cx="3850829" cy="10541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602C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Tenure, Warehouse to Home distance, Complain and cashback amount are the key variables that impact customer churn</a:t>
            </a:r>
            <a:endParaRPr b="1" i="0" sz="1600" u="none" cap="none" strike="noStrike">
              <a:solidFill>
                <a:srgbClr val="602C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4874608" y="2580306"/>
            <a:ext cx="3805654" cy="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602C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Decision Tree was the best way to predict churn rate</a:t>
            </a:r>
            <a:endParaRPr b="1" i="0" sz="1600" u="none" cap="none" strike="noStrike">
              <a:solidFill>
                <a:srgbClr val="602C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53" name="Google Shape;353;p44"/>
          <p:cNvSpPr txBox="1"/>
          <p:nvPr/>
        </p:nvSpPr>
        <p:spPr>
          <a:xfrm>
            <a:off x="4874606" y="3827292"/>
            <a:ext cx="4031931" cy="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602C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Recommendation: Focus on Customer Experience and Lower Complain Rates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2154307" y="1029551"/>
            <a:ext cx="6361043" cy="30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0" y="450611"/>
            <a:ext cx="39039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we aiming to do?</a:t>
            </a:r>
            <a:endParaRPr/>
          </a:p>
        </p:txBody>
      </p:sp>
      <p:sp>
        <p:nvSpPr>
          <p:cNvPr id="111" name="Google Shape;111;p23"/>
          <p:cNvSpPr/>
          <p:nvPr/>
        </p:nvSpPr>
        <p:spPr>
          <a:xfrm>
            <a:off x="476198" y="1232070"/>
            <a:ext cx="8191604" cy="8707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Utilize Customer attributes such as Tenure, recency and cashback liability to predict Customer Churn for an eCommerce platform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363296" y="1076720"/>
            <a:ext cx="7444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Retention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matters in every business!</a:t>
            </a:r>
            <a:endParaRPr/>
          </a:p>
        </p:txBody>
      </p:sp>
      <p:sp>
        <p:nvSpPr>
          <p:cNvPr id="117" name="Google Shape;117;p24"/>
          <p:cNvSpPr/>
          <p:nvPr/>
        </p:nvSpPr>
        <p:spPr>
          <a:xfrm>
            <a:off x="461818" y="1446052"/>
            <a:ext cx="8174182" cy="1336901"/>
          </a:xfrm>
          <a:prstGeom prst="rect">
            <a:avLst/>
          </a:prstGeom>
          <a:solidFill>
            <a:srgbClr val="BF5700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449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Attracting new customers is costly</a:t>
            </a:r>
            <a:endParaRPr/>
          </a:p>
          <a:p>
            <a:pPr indent="0" lvl="0" marL="144939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According to </a:t>
            </a:r>
            <a:r>
              <a:rPr b="0" i="1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Harvard Business Review and Forbes,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“Depending on which study you believe, and what industry you’re in, acquiring a new customer is anywhere from </a:t>
            </a: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to 25 times more expensive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 retaining an existing one” </a:t>
            </a:r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1032562" y="4272411"/>
            <a:ext cx="7032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it is important to predict the customer’s churn and prevent it!</a:t>
            </a:r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363296" y="584426"/>
            <a:ext cx="4513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Churn Rate Important?</a:t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461818" y="2967323"/>
            <a:ext cx="8174182" cy="1120718"/>
          </a:xfrm>
          <a:prstGeom prst="rect">
            <a:avLst/>
          </a:prstGeom>
          <a:solidFill>
            <a:srgbClr val="F7961F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4493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Increase in customer retention will bring more profits growth to company</a:t>
            </a:r>
            <a:endParaRPr/>
          </a:p>
          <a:p>
            <a:pPr indent="0" lvl="0" marL="144939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According to </a:t>
            </a:r>
            <a:r>
              <a:rPr b="0" i="1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Outbound Engine (Marketing Automation company), </a:t>
            </a:r>
            <a:endParaRPr/>
          </a:p>
          <a:p>
            <a:pPr indent="0" lvl="0" marL="144939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“Increasing </a:t>
            </a:r>
            <a:r>
              <a:rPr b="1" i="1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retention 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increase </a:t>
            </a:r>
            <a:r>
              <a:rPr b="1" i="1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profits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 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95%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”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0" y="6040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Methodology: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5"/>
          <p:cNvGrpSpPr/>
          <p:nvPr/>
        </p:nvGrpSpPr>
        <p:grpSpPr>
          <a:xfrm>
            <a:off x="1217906" y="1659346"/>
            <a:ext cx="6708187" cy="2622617"/>
            <a:chOff x="507" y="759014"/>
            <a:chExt cx="6708187" cy="2622617"/>
          </a:xfrm>
        </p:grpSpPr>
        <p:sp>
          <p:nvSpPr>
            <p:cNvPr id="127" name="Google Shape;127;p25"/>
            <p:cNvSpPr/>
            <p:nvPr/>
          </p:nvSpPr>
          <p:spPr>
            <a:xfrm>
              <a:off x="507" y="759014"/>
              <a:ext cx="2185077" cy="2622092"/>
            </a:xfrm>
            <a:prstGeom prst="roundRect">
              <a:avLst>
                <a:gd fmla="val 5000" name="adj"/>
              </a:avLst>
            </a:prstGeom>
            <a:solidFill>
              <a:srgbClr val="F7961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5"/>
            <p:cNvSpPr txBox="1"/>
            <p:nvPr/>
          </p:nvSpPr>
          <p:spPr>
            <a:xfrm rot="-5400000">
              <a:off x="-856042" y="1615564"/>
              <a:ext cx="2150115" cy="437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71100" wrap="square" tIns="548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Preprocessing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437523" y="759014"/>
              <a:ext cx="1627882" cy="2622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 txBox="1"/>
            <p:nvPr/>
          </p:nvSpPr>
          <p:spPr>
            <a:xfrm>
              <a:off x="437523" y="759014"/>
              <a:ext cx="1627882" cy="2622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3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Noto Sans Symbols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Noto Sans Symbols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 missing numerical values by </a:t>
              </a:r>
              <a:r>
                <a:rPr b="0" i="1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Median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Noto Sans Symbols"/>
                <a:buNone/>
              </a:pPr>
              <a:r>
                <a:t/>
              </a:r>
              <a:endParaRPr b="0" i="1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Noto Sans Symbols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Encode categorical variables to use them in the model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2262062" y="759539"/>
              <a:ext cx="2185077" cy="2622092"/>
            </a:xfrm>
            <a:prstGeom prst="roundRect">
              <a:avLst>
                <a:gd fmla="val 5000" name="adj"/>
              </a:avLst>
            </a:prstGeom>
            <a:solidFill>
              <a:srgbClr val="F7961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 txBox="1"/>
            <p:nvPr/>
          </p:nvSpPr>
          <p:spPr>
            <a:xfrm rot="-5400000">
              <a:off x="1405512" y="1616089"/>
              <a:ext cx="2150115" cy="437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71100" wrap="square" tIns="548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EDA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 rot="5400000">
              <a:off x="2080205" y="2844262"/>
              <a:ext cx="385564" cy="327761"/>
            </a:xfrm>
            <a:prstGeom prst="flowChartExtract">
              <a:avLst/>
            </a:prstGeom>
            <a:solidFill>
              <a:schemeClr val="lt1"/>
            </a:solidFill>
            <a:ln cap="flat" cmpd="sng" w="25400">
              <a:solidFill>
                <a:srgbClr val="F796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2699077" y="759539"/>
              <a:ext cx="1627882" cy="2622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2699077" y="759539"/>
              <a:ext cx="1627882" cy="2622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3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Find correlation between different metrics.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Find correlation of key metrics with churn rate</a:t>
              </a: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4523617" y="759014"/>
              <a:ext cx="2185077" cy="2622092"/>
            </a:xfrm>
            <a:prstGeom prst="roundRect">
              <a:avLst>
                <a:gd fmla="val 5000" name="adj"/>
              </a:avLst>
            </a:prstGeom>
            <a:solidFill>
              <a:srgbClr val="F7961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 txBox="1"/>
            <p:nvPr/>
          </p:nvSpPr>
          <p:spPr>
            <a:xfrm rot="-5400000">
              <a:off x="3667067" y="1615564"/>
              <a:ext cx="2150115" cy="437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71100" wrap="square" tIns="548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Selection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 rot="5400000">
              <a:off x="4341760" y="2844262"/>
              <a:ext cx="385564" cy="327761"/>
            </a:xfrm>
            <a:prstGeom prst="flowChartExtract">
              <a:avLst/>
            </a:prstGeom>
            <a:solidFill>
              <a:schemeClr val="lt1"/>
            </a:solidFill>
            <a:ln cap="flat" cmpd="sng" w="25400">
              <a:solidFill>
                <a:srgbClr val="F796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4960632" y="759014"/>
              <a:ext cx="1627882" cy="2622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5"/>
            <p:cNvSpPr txBox="1"/>
            <p:nvPr/>
          </p:nvSpPr>
          <p:spPr>
            <a:xfrm>
              <a:off x="4960632" y="759014"/>
              <a:ext cx="1627882" cy="26220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3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Split the data into test/train.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 the selected model for the best parameters based on </a:t>
              </a:r>
              <a:r>
                <a:rPr b="0" i="1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Randomized search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1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Find the best suited algorithm based on </a:t>
              </a:r>
              <a:r>
                <a:rPr b="0" i="1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AUC score and accuracy-based metrics predominantly Recall.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0" y="80474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6"/>
          <p:cNvGrpSpPr/>
          <p:nvPr/>
        </p:nvGrpSpPr>
        <p:grpSpPr>
          <a:xfrm>
            <a:off x="2818262" y="1405720"/>
            <a:ext cx="3521123" cy="3521123"/>
            <a:chOff x="1446663" y="0"/>
            <a:chExt cx="3521123" cy="3521123"/>
          </a:xfrm>
        </p:grpSpPr>
        <p:sp>
          <p:nvSpPr>
            <p:cNvPr id="147" name="Google Shape;147;p26"/>
            <p:cNvSpPr/>
            <p:nvPr/>
          </p:nvSpPr>
          <p:spPr>
            <a:xfrm>
              <a:off x="1446663" y="0"/>
              <a:ext cx="3521123" cy="3521123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FB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675535" y="228872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1744290" y="297627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330463" y="228872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3399218" y="297627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 to Data</a:t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675535" y="1883800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 txBox="1"/>
            <p:nvPr/>
          </p:nvSpPr>
          <p:spPr>
            <a:xfrm>
              <a:off x="1744290" y="1952555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3330463" y="1883800"/>
              <a:ext cx="1408449" cy="1408449"/>
            </a:xfrm>
            <a:prstGeom prst="roundRect">
              <a:avLst>
                <a:gd fmla="val 16667" name="adj"/>
              </a:avLst>
            </a:prstGeom>
            <a:solidFill>
              <a:srgbClr val="F7961C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3399218" y="1952555"/>
              <a:ext cx="1270939" cy="1270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7"/>
          <p:cNvGraphicFramePr/>
          <p:nvPr/>
        </p:nvGraphicFramePr>
        <p:xfrm>
          <a:off x="3482658" y="202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{718DD3C3-90CF-43C0-8150-D6F6A7E39CE0}</a:tableStyleId>
              </a:tblPr>
              <a:tblGrid>
                <a:gridCol w="1719575"/>
                <a:gridCol w="1719575"/>
                <a:gridCol w="1719575"/>
              </a:tblGrid>
              <a:tr h="30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Demographics</a:t>
                      </a:r>
                      <a:endParaRPr/>
                    </a:p>
                  </a:txBody>
                  <a:tcPr marT="7625" marB="0" marR="7625" marL="7625" anchor="ctr">
                    <a:lnL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Transaction Related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Warehouse to Home</a:t>
                      </a:r>
                      <a:endParaRPr/>
                    </a:p>
                  </a:txBody>
                  <a:tcPr marT="7625" marB="0" marR="7625" marL="7625" anchor="ctr">
                    <a:lnL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Tenure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 Count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BF57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/>
                    </a:p>
                  </a:txBody>
                  <a:tcPr marT="7625" marB="0" marR="7625" marL="7625" anchor="ctr">
                    <a:lnL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 Spend on App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Cashback Amount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BF57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Marital Status</a:t>
                      </a:r>
                      <a:endParaRPr/>
                    </a:p>
                  </a:txBody>
                  <a:tcPr marT="7625" marB="0" marR="7625" marL="7625" anchor="ctr">
                    <a:lnL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of Device Registered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 Amount Hike from Last Year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BE57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 Tier</a:t>
                      </a:r>
                      <a:endParaRPr/>
                    </a:p>
                  </a:txBody>
                  <a:tcPr marT="7625" marB="0" marR="7625" marL="7625" anchor="ctr">
                    <a:lnL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of Address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Coupon Used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Days Since Last Order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BF57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Preferred Login Device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BF57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Preferred Order Category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BF57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Preferred Payment Mode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BF57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BF57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Complain(Y/N)</a:t>
                      </a:r>
                      <a:endParaRPr/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BF57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1" name="Google Shape;161;p27"/>
          <p:cNvCxnSpPr/>
          <p:nvPr/>
        </p:nvCxnSpPr>
        <p:spPr>
          <a:xfrm>
            <a:off x="853123" y="3634741"/>
            <a:ext cx="167640" cy="0"/>
          </a:xfrm>
          <a:prstGeom prst="straightConnector1">
            <a:avLst/>
          </a:prstGeom>
          <a:noFill/>
          <a:ln cap="flat" cmpd="sng" w="9525">
            <a:solidFill>
              <a:srgbClr val="18161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2" name="Google Shape;162;p27"/>
          <p:cNvGrpSpPr/>
          <p:nvPr/>
        </p:nvGrpSpPr>
        <p:grpSpPr>
          <a:xfrm>
            <a:off x="502603" y="710207"/>
            <a:ext cx="8138794" cy="3164564"/>
            <a:chOff x="175260" y="653058"/>
            <a:chExt cx="8138794" cy="3164564"/>
          </a:xfrm>
        </p:grpSpPr>
        <p:sp>
          <p:nvSpPr>
            <p:cNvPr id="163" name="Google Shape;163;p27"/>
            <p:cNvSpPr/>
            <p:nvPr/>
          </p:nvSpPr>
          <p:spPr>
            <a:xfrm>
              <a:off x="175260" y="1021080"/>
              <a:ext cx="2346960" cy="48006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683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5630 Observations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 Attributes </a:t>
              </a:r>
              <a:endParaRPr/>
            </a:p>
          </p:txBody>
        </p:sp>
        <p:cxnSp>
          <p:nvCxnSpPr>
            <p:cNvPr id="164" name="Google Shape;164;p27"/>
            <p:cNvCxnSpPr>
              <a:stCxn id="163" idx="3"/>
            </p:cNvCxnSpPr>
            <p:nvPr/>
          </p:nvCxnSpPr>
          <p:spPr>
            <a:xfrm>
              <a:off x="2522220" y="1261110"/>
              <a:ext cx="633000" cy="0"/>
            </a:xfrm>
            <a:prstGeom prst="straightConnector1">
              <a:avLst/>
            </a:prstGeom>
            <a:noFill/>
            <a:ln cap="flat" cmpd="sng" w="9525">
              <a:solidFill>
                <a:srgbClr val="18161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5" name="Google Shape;165;p27"/>
            <p:cNvSpPr/>
            <p:nvPr/>
          </p:nvSpPr>
          <p:spPr>
            <a:xfrm>
              <a:off x="3155315" y="1021080"/>
              <a:ext cx="2346960" cy="48006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502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Response Variable: Churn 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27"/>
            <p:cNvCxnSpPr/>
            <p:nvPr/>
          </p:nvCxnSpPr>
          <p:spPr>
            <a:xfrm>
              <a:off x="1348740" y="1501140"/>
              <a:ext cx="0" cy="487680"/>
            </a:xfrm>
            <a:prstGeom prst="straightConnector1">
              <a:avLst/>
            </a:prstGeom>
            <a:noFill/>
            <a:ln cap="flat" cmpd="sng" w="9525">
              <a:solidFill>
                <a:srgbClr val="18161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7" name="Google Shape;167;p27"/>
            <p:cNvSpPr/>
            <p:nvPr/>
          </p:nvSpPr>
          <p:spPr>
            <a:xfrm>
              <a:off x="6073774" y="653058"/>
              <a:ext cx="2240279" cy="48006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181610"/>
                  </a:solidFill>
                  <a:latin typeface="Arial"/>
                  <a:ea typeface="Arial"/>
                  <a:cs typeface="Arial"/>
                  <a:sym typeface="Arial"/>
                </a:rPr>
                <a:t>1 (Exit) </a:t>
              </a:r>
              <a:r>
                <a:rPr b="1" i="0" lang="en-US" sz="1400" u="none" cap="none" strike="noStrike">
                  <a:solidFill>
                    <a:srgbClr val="181610"/>
                  </a:solidFill>
                  <a:latin typeface="Arial"/>
                  <a:ea typeface="Arial"/>
                  <a:cs typeface="Arial"/>
                  <a:sym typeface="Arial"/>
                </a:rPr>
                <a:t>– 16.84%</a:t>
              </a:r>
              <a:endParaRPr b="1" i="0" sz="1400" u="none" cap="none" strike="noStrike">
                <a:solidFill>
                  <a:srgbClr val="18161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6073774" y="1245004"/>
              <a:ext cx="2240280" cy="48006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181610"/>
                  </a:solidFill>
                  <a:latin typeface="Arial"/>
                  <a:ea typeface="Arial"/>
                  <a:cs typeface="Arial"/>
                  <a:sym typeface="Arial"/>
                </a:rPr>
                <a:t>0 (Not Exit) </a:t>
              </a:r>
              <a:r>
                <a:rPr b="1" i="0" lang="en-US" sz="1400" u="none" cap="none" strike="noStrike">
                  <a:solidFill>
                    <a:srgbClr val="181610"/>
                  </a:solidFill>
                  <a:latin typeface="Arial"/>
                  <a:ea typeface="Arial"/>
                  <a:cs typeface="Arial"/>
                  <a:sym typeface="Arial"/>
                </a:rPr>
                <a:t>– 83.16%</a:t>
              </a:r>
              <a:endParaRPr b="1" i="0" sz="1400" u="none" cap="none" strike="noStrike">
                <a:solidFill>
                  <a:srgbClr val="18161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" name="Google Shape;169;p27"/>
            <p:cNvCxnSpPr>
              <a:endCxn id="167" idx="1"/>
            </p:cNvCxnSpPr>
            <p:nvPr/>
          </p:nvCxnSpPr>
          <p:spPr>
            <a:xfrm flipH="1" rot="10800000">
              <a:off x="5502274" y="893088"/>
              <a:ext cx="571500" cy="360300"/>
            </a:xfrm>
            <a:prstGeom prst="straightConnector1">
              <a:avLst/>
            </a:prstGeom>
            <a:noFill/>
            <a:ln cap="flat" cmpd="sng" w="9525">
              <a:solidFill>
                <a:srgbClr val="18161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0" name="Google Shape;170;p27"/>
            <p:cNvCxnSpPr>
              <a:endCxn id="168" idx="1"/>
            </p:cNvCxnSpPr>
            <p:nvPr/>
          </p:nvCxnSpPr>
          <p:spPr>
            <a:xfrm>
              <a:off x="5502274" y="1252534"/>
              <a:ext cx="571500" cy="232500"/>
            </a:xfrm>
            <a:prstGeom prst="straightConnector1">
              <a:avLst/>
            </a:prstGeom>
            <a:noFill/>
            <a:ln cap="flat" cmpd="sng" w="9525">
              <a:solidFill>
                <a:srgbClr val="18161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1" name="Google Shape;171;p27"/>
            <p:cNvSpPr/>
            <p:nvPr/>
          </p:nvSpPr>
          <p:spPr>
            <a:xfrm>
              <a:off x="175260" y="1988820"/>
              <a:ext cx="2346960" cy="48768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502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Predictors: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18 Attributes</a:t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693420" y="2667001"/>
              <a:ext cx="1828800" cy="48006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r>
                <a:rPr b="1" i="0" lang="en-US" sz="1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Numerical Variables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82307" y="3337562"/>
              <a:ext cx="1828800" cy="48006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BF57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 cap="none" strike="noStrike">
                  <a:solidFill>
                    <a:srgbClr val="BF57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rgbClr val="BF5700"/>
                  </a:solidFill>
                  <a:latin typeface="Arial"/>
                  <a:ea typeface="Arial"/>
                  <a:cs typeface="Arial"/>
                  <a:sym typeface="Arial"/>
                </a:rPr>
                <a:t>Categorical Variables</a:t>
              </a:r>
              <a:endParaRPr/>
            </a:p>
          </p:txBody>
        </p:sp>
        <p:cxnSp>
          <p:nvCxnSpPr>
            <p:cNvPr id="174" name="Google Shape;174;p27"/>
            <p:cNvCxnSpPr/>
            <p:nvPr/>
          </p:nvCxnSpPr>
          <p:spPr>
            <a:xfrm>
              <a:off x="525780" y="2476500"/>
              <a:ext cx="0" cy="1101092"/>
            </a:xfrm>
            <a:prstGeom prst="straightConnector1">
              <a:avLst/>
            </a:prstGeom>
            <a:noFill/>
            <a:ln cap="flat" cmpd="sng" w="9525">
              <a:solidFill>
                <a:srgbClr val="18161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7"/>
            <p:cNvCxnSpPr>
              <a:endCxn id="172" idx="1"/>
            </p:cNvCxnSpPr>
            <p:nvPr/>
          </p:nvCxnSpPr>
          <p:spPr>
            <a:xfrm>
              <a:off x="525720" y="2907031"/>
              <a:ext cx="167700" cy="0"/>
            </a:xfrm>
            <a:prstGeom prst="straightConnector1">
              <a:avLst/>
            </a:prstGeom>
            <a:noFill/>
            <a:ln cap="flat" cmpd="sng" w="9525">
              <a:solidFill>
                <a:srgbClr val="18161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6" name="Google Shape;176;p27"/>
            <p:cNvCxnSpPr/>
            <p:nvPr/>
          </p:nvCxnSpPr>
          <p:spPr>
            <a:xfrm>
              <a:off x="2511107" y="3023238"/>
              <a:ext cx="366511" cy="123823"/>
            </a:xfrm>
            <a:prstGeom prst="straightConnector1">
              <a:avLst/>
            </a:prstGeom>
            <a:noFill/>
            <a:ln cap="flat" cmpd="sng" w="9525">
              <a:solidFill>
                <a:srgbClr val="18161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7" name="Google Shape;177;p27"/>
            <p:cNvCxnSpPr/>
            <p:nvPr/>
          </p:nvCxnSpPr>
          <p:spPr>
            <a:xfrm flipH="1" rot="10800000">
              <a:off x="2499994" y="3453770"/>
              <a:ext cx="377624" cy="111439"/>
            </a:xfrm>
            <a:prstGeom prst="straightConnector1">
              <a:avLst/>
            </a:prstGeom>
            <a:noFill/>
            <a:ln cap="flat" cmpd="sng" w="9525">
              <a:solidFill>
                <a:srgbClr val="18161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78" name="Google Shape;178;p27"/>
          <p:cNvSpPr txBox="1"/>
          <p:nvPr/>
        </p:nvSpPr>
        <p:spPr>
          <a:xfrm>
            <a:off x="0" y="4894204"/>
            <a:ext cx="57864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Note: We have dropped the customer ID variable since it was an indexing variable</a:t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0" y="449476"/>
            <a:ext cx="4513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Data: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0" y="230044"/>
            <a:ext cx="623189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would be the most impacting predictors?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5077" r="0" t="2856"/>
          <a:stretch/>
        </p:blipFill>
        <p:spPr>
          <a:xfrm>
            <a:off x="510363" y="1025988"/>
            <a:ext cx="5124893" cy="455907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1404709" y="1302436"/>
            <a:ext cx="627321" cy="255181"/>
          </a:xfrm>
          <a:prstGeom prst="rect">
            <a:avLst/>
          </a:prstGeom>
          <a:noFill/>
          <a:ln cap="flat" cmpd="sng" w="50800">
            <a:solidFill>
              <a:srgbClr val="F79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959351" y="3918044"/>
            <a:ext cx="1072678" cy="528358"/>
          </a:xfrm>
          <a:prstGeom prst="rect">
            <a:avLst/>
          </a:prstGeom>
          <a:noFill/>
          <a:ln cap="flat" cmpd="sng" w="50800">
            <a:solidFill>
              <a:srgbClr val="F79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2032030" y="4133356"/>
            <a:ext cx="223284" cy="656559"/>
          </a:xfrm>
          <a:prstGeom prst="rect">
            <a:avLst/>
          </a:prstGeom>
          <a:noFill/>
          <a:ln cap="flat" cmpd="sng" w="50800">
            <a:solidFill>
              <a:srgbClr val="B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2032029" y="952183"/>
            <a:ext cx="308627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&lt;Numerical Variables versus Churn&gt;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5347102" y="2828150"/>
            <a:ext cx="3892589" cy="1616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816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4029739" y="3636335"/>
            <a:ext cx="223285" cy="1371600"/>
          </a:xfrm>
          <a:prstGeom prst="rect">
            <a:avLst/>
          </a:prstGeom>
          <a:noFill/>
          <a:ln cap="flat" cmpd="sng" w="50800">
            <a:solidFill>
              <a:srgbClr val="B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5891786" y="1255994"/>
            <a:ext cx="2753833" cy="140360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Highly Correlated Predictors with Churn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816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Tenure 0.34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Since Last Order 0.16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Cashback Amount 0.15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5891785" y="2828150"/>
            <a:ext cx="2753834" cy="152018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502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High Correlations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 Count–Coupon Used 0.64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Tenure– Cashback Amount 0.47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-8836" l="0" r="-8836" t="0"/>
          <a:stretch/>
        </p:blipFill>
        <p:spPr>
          <a:xfrm>
            <a:off x="23662" y="1098377"/>
            <a:ext cx="6797648" cy="4048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0" y="240977"/>
            <a:ext cx="623189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Customers churn by Tenure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6177516" y="2296631"/>
            <a:ext cx="2657410" cy="119084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Maintaining customers tenure at least for 2 years is the key.</a:t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1031357" y="3019646"/>
            <a:ext cx="669852" cy="1743737"/>
          </a:xfrm>
          <a:prstGeom prst="ellipse">
            <a:avLst/>
          </a:prstGeom>
          <a:solidFill>
            <a:schemeClr val="accent1">
              <a:alpha val="22745"/>
            </a:schemeClr>
          </a:solidFill>
          <a:ln cap="flat" cmpd="sng" w="25400">
            <a:solidFill>
              <a:srgbClr val="683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