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7" r:id="rId2"/>
    <p:sldId id="272" r:id="rId3"/>
    <p:sldId id="276" r:id="rId4"/>
    <p:sldId id="275" r:id="rId5"/>
    <p:sldId id="277" r:id="rId6"/>
    <p:sldId id="280" r:id="rId7"/>
    <p:sldId id="279" r:id="rId8"/>
    <p:sldId id="278" r:id="rId9"/>
    <p:sldId id="281" r:id="rId10"/>
    <p:sldId id="273" r:id="rId11"/>
    <p:sldId id="286" r:id="rId12"/>
    <p:sldId id="307" r:id="rId13"/>
    <p:sldId id="289" r:id="rId14"/>
    <p:sldId id="293" r:id="rId15"/>
    <p:sldId id="306" r:id="rId16"/>
    <p:sldId id="308" r:id="rId17"/>
    <p:sldId id="290" r:id="rId18"/>
    <p:sldId id="303" r:id="rId19"/>
    <p:sldId id="296" r:id="rId20"/>
    <p:sldId id="297" r:id="rId21"/>
    <p:sldId id="298" r:id="rId22"/>
    <p:sldId id="302" r:id="rId23"/>
    <p:sldId id="305" r:id="rId24"/>
    <p:sldId id="283" r:id="rId25"/>
    <p:sldId id="291" r:id="rId26"/>
    <p:sldId id="265" r:id="rId27"/>
    <p:sldId id="309" r:id="rId28"/>
    <p:sldId id="261" r:id="rId29"/>
    <p:sldId id="262" r:id="rId30"/>
    <p:sldId id="301" r:id="rId31"/>
    <p:sldId id="270" r:id="rId32"/>
    <p:sldId id="299" r:id="rId33"/>
    <p:sldId id="271" r:id="rId34"/>
    <p:sldId id="300" r:id="rId35"/>
    <p:sldId id="282" r:id="rId36"/>
    <p:sldId id="288" r:id="rId37"/>
    <p:sldId id="2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, Joon-Myung" initials="KJ" lastIdx="4" clrIdx="0">
    <p:extLst/>
  </p:cmAuthor>
  <p:cmAuthor id="2" name="Kang, Joon-Myung" initials="KJ [2]" lastIdx="1" clrIdx="1">
    <p:extLst/>
  </p:cmAuthor>
  <p:cmAuthor id="3" name="Kang, Joon-Myung" initials="KJ [3]" lastIdx="1" clrIdx="2">
    <p:extLst/>
  </p:cmAuthor>
  <p:cmAuthor id="4" name="Kang, Joon-Myung" initials="KJ [4]" lastIdx="1" clrIdx="3">
    <p:extLst/>
  </p:cmAuthor>
  <p:cmAuthor id="5" name="Kang, Joon-Myung" initials="KJ [5]" lastIdx="1" clrIdx="4">
    <p:extLst/>
  </p:cmAuthor>
  <p:cmAuthor id="6" name="Kang, Joon-Myung" initials="KJ [6]" lastIdx="1" clrIdx="5">
    <p:extLst/>
  </p:cmAuthor>
  <p:cmAuthor id="7" name="Kang, Joon-Myung" initials="KJ [7]" lastIdx="1" clrIdx="6">
    <p:extLst/>
  </p:cmAuthor>
  <p:cmAuthor id="8" name="Kang, Joon-Myung" initials="KJ [8]" lastIdx="1" clrIdx="7">
    <p:extLst/>
  </p:cmAuthor>
  <p:cmAuthor id="9" name="Kang, Joon-Myung" initials="KJ [9]" lastIdx="1" clrIdx="8">
    <p:extLst/>
  </p:cmAuthor>
  <p:cmAuthor id="10" name="Kang, Joon-Myung" initials="KJ [10]" lastIdx="1" clrIdx="9">
    <p:extLst/>
  </p:cmAuthor>
  <p:cmAuthor id="11" name="Kang, Joon-Myung" initials="KJ [11]" lastIdx="1" clrIdx="10">
    <p:extLst/>
  </p:cmAuthor>
  <p:cmAuthor id="12" name="Kang, Joon-Myung" initials="KJ [12]" lastIdx="1" clrIdx="11">
    <p:extLst/>
  </p:cmAuthor>
  <p:cmAuthor id="13" name="Kang, Joon-Myung" initials="KJ [13]" lastIdx="1" clrIdx="12">
    <p:extLst/>
  </p:cmAuthor>
  <p:cmAuthor id="14" name="Kang, Joon-Myung" initials="KJ [14]" lastIdx="1" clrIdx="13">
    <p:extLst/>
  </p:cmAuthor>
  <p:cmAuthor id="15" name="anubhav nidhi" initials="an" lastIdx="7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 autoAdjust="0"/>
    <p:restoredTop sz="88412" autoAdjust="0"/>
  </p:normalViewPr>
  <p:slideViewPr>
    <p:cSldViewPr snapToGrid="0">
      <p:cViewPr varScale="1">
        <p:scale>
          <a:sx n="48" d="100"/>
          <a:sy n="48" d="100"/>
        </p:scale>
        <p:origin x="40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4D80C-C5D6-4A43-ACB7-F3DEE6BCA7C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465AB-BB3B-4DE4-AD88-9F52E8CFD135}">
      <dgm:prSet phldrT="[Text]"/>
      <dgm:spPr/>
      <dgm:t>
        <a:bodyPr/>
        <a:lstStyle/>
        <a:p>
          <a:r>
            <a:rPr lang="en-US" dirty="0"/>
            <a:t>Why we chose PGA?</a:t>
          </a:r>
        </a:p>
      </dgm:t>
    </dgm:pt>
    <dgm:pt modelId="{4B0EFDA4-AC35-41A8-9E87-BC9349DE4E42}" type="parTrans" cxnId="{592C9B81-2260-4A72-9685-6CFF7716994C}">
      <dgm:prSet/>
      <dgm:spPr/>
      <dgm:t>
        <a:bodyPr/>
        <a:lstStyle/>
        <a:p>
          <a:endParaRPr lang="en-US"/>
        </a:p>
      </dgm:t>
    </dgm:pt>
    <dgm:pt modelId="{82E5E9DE-9B34-4991-80FD-EB1BCADC5920}" type="sibTrans" cxnId="{592C9B81-2260-4A72-9685-6CFF7716994C}">
      <dgm:prSet/>
      <dgm:spPr/>
      <dgm:t>
        <a:bodyPr/>
        <a:lstStyle/>
        <a:p>
          <a:endParaRPr lang="en-US"/>
        </a:p>
      </dgm:t>
    </dgm:pt>
    <dgm:pt modelId="{02987199-1F30-4ABB-BE74-C2467CBC6670}">
      <dgm:prSet phldrT="[Text]"/>
      <dgm:spPr/>
      <dgm:t>
        <a:bodyPr/>
        <a:lstStyle/>
        <a:p>
          <a:r>
            <a:rPr lang="en-US" dirty="0"/>
            <a:t>Network policies intuitively represented as graphs</a:t>
          </a:r>
        </a:p>
      </dgm:t>
    </dgm:pt>
    <dgm:pt modelId="{44F43B3A-2ADD-4375-BB74-C42C3AFCB334}" type="parTrans" cxnId="{C2C434C0-3B90-4522-B800-2EB8C91480C4}">
      <dgm:prSet/>
      <dgm:spPr/>
      <dgm:t>
        <a:bodyPr/>
        <a:lstStyle/>
        <a:p>
          <a:endParaRPr lang="en-US"/>
        </a:p>
      </dgm:t>
    </dgm:pt>
    <dgm:pt modelId="{FE3EB570-FAA7-448F-80C7-5A0BE9939FC8}" type="sibTrans" cxnId="{C2C434C0-3B90-4522-B800-2EB8C91480C4}">
      <dgm:prSet/>
      <dgm:spPr/>
      <dgm:t>
        <a:bodyPr/>
        <a:lstStyle/>
        <a:p>
          <a:endParaRPr lang="en-US"/>
        </a:p>
      </dgm:t>
    </dgm:pt>
    <dgm:pt modelId="{B4AA26E9-C30E-47F5-B0CC-30B1A2229750}">
      <dgm:prSet phldrT="[Text]"/>
      <dgm:spPr/>
      <dgm:t>
        <a:bodyPr/>
        <a:lstStyle/>
        <a:p>
          <a:r>
            <a:rPr lang="en-US" dirty="0"/>
            <a:t>Compose policies from different policy writers</a:t>
          </a:r>
        </a:p>
      </dgm:t>
    </dgm:pt>
    <dgm:pt modelId="{C4711DFA-7FE6-4AEC-A95B-6158AB0A9537}" type="parTrans" cxnId="{A98EE16C-5CA8-42EC-B8EB-FF8A7596644A}">
      <dgm:prSet/>
      <dgm:spPr/>
      <dgm:t>
        <a:bodyPr/>
        <a:lstStyle/>
        <a:p>
          <a:endParaRPr lang="en-US"/>
        </a:p>
      </dgm:t>
    </dgm:pt>
    <dgm:pt modelId="{BF1CCF1A-ADAC-4F65-B37F-0907EF6F620C}" type="sibTrans" cxnId="{A98EE16C-5CA8-42EC-B8EB-FF8A7596644A}">
      <dgm:prSet/>
      <dgm:spPr/>
      <dgm:t>
        <a:bodyPr/>
        <a:lstStyle/>
        <a:p>
          <a:endParaRPr lang="en-US"/>
        </a:p>
      </dgm:t>
    </dgm:pt>
    <dgm:pt modelId="{EB77F92E-49CA-4C13-B94E-38A5736DFFAC}">
      <dgm:prSet phldrT="[Text]"/>
      <dgm:spPr/>
      <dgm:t>
        <a:bodyPr/>
        <a:lstStyle/>
        <a:p>
          <a:r>
            <a:rPr lang="en-US" dirty="0"/>
            <a:t>Used in real life systems like </a:t>
          </a:r>
          <a:r>
            <a:rPr lang="en-US" dirty="0" err="1"/>
            <a:t>OpenDaylight</a:t>
          </a:r>
          <a:endParaRPr lang="en-US" dirty="0"/>
        </a:p>
      </dgm:t>
    </dgm:pt>
    <dgm:pt modelId="{AF622E4F-9580-4DE5-8E08-3C62C90D966C}" type="parTrans" cxnId="{165C9D12-B5D9-47B3-BDEE-4EA2F4200F14}">
      <dgm:prSet/>
      <dgm:spPr/>
      <dgm:t>
        <a:bodyPr/>
        <a:lstStyle/>
        <a:p>
          <a:endParaRPr lang="en-US"/>
        </a:p>
      </dgm:t>
    </dgm:pt>
    <dgm:pt modelId="{1229BFD4-87BB-44E5-A2ED-96F3E6C346AA}" type="sibTrans" cxnId="{165C9D12-B5D9-47B3-BDEE-4EA2F4200F14}">
      <dgm:prSet/>
      <dgm:spPr/>
      <dgm:t>
        <a:bodyPr/>
        <a:lstStyle/>
        <a:p>
          <a:endParaRPr lang="en-US"/>
        </a:p>
      </dgm:t>
    </dgm:pt>
    <dgm:pt modelId="{62045ED6-9CFC-405A-B98E-7D8A65B50A3F}" type="pres">
      <dgm:prSet presAssocID="{A2E4D80C-C5D6-4A43-ACB7-F3DEE6BCA7C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9BEFAB-23A9-4E61-9B5C-F673E36764B2}" type="pres">
      <dgm:prSet presAssocID="{051465AB-BB3B-4DE4-AD88-9F52E8CFD135}" presName="root" presStyleCnt="0"/>
      <dgm:spPr/>
    </dgm:pt>
    <dgm:pt modelId="{56C80BE0-A957-49D8-AF62-13DDE0B5CD8B}" type="pres">
      <dgm:prSet presAssocID="{051465AB-BB3B-4DE4-AD88-9F52E8CFD135}" presName="rootComposite" presStyleCnt="0"/>
      <dgm:spPr/>
    </dgm:pt>
    <dgm:pt modelId="{5F56C597-ABDF-4156-B983-9729D21AFA3C}" type="pres">
      <dgm:prSet presAssocID="{051465AB-BB3B-4DE4-AD88-9F52E8CFD135}" presName="rootText" presStyleLbl="node1" presStyleIdx="0" presStyleCnt="1" custScaleX="170785" custScaleY="49349"/>
      <dgm:spPr/>
    </dgm:pt>
    <dgm:pt modelId="{FDA80FD9-BF09-473B-88BB-B7956C85111B}" type="pres">
      <dgm:prSet presAssocID="{051465AB-BB3B-4DE4-AD88-9F52E8CFD135}" presName="rootConnector" presStyleLbl="node1" presStyleIdx="0" presStyleCnt="1"/>
      <dgm:spPr/>
    </dgm:pt>
    <dgm:pt modelId="{3A5C7D74-714F-4CC1-B1D7-52C1523E81EB}" type="pres">
      <dgm:prSet presAssocID="{051465AB-BB3B-4DE4-AD88-9F52E8CFD135}" presName="childShape" presStyleCnt="0"/>
      <dgm:spPr/>
    </dgm:pt>
    <dgm:pt modelId="{4A6C81B3-BD35-401E-B75A-00B4FEF877A8}" type="pres">
      <dgm:prSet presAssocID="{44F43B3A-2ADD-4375-BB74-C42C3AFCB334}" presName="Name13" presStyleLbl="parChTrans1D2" presStyleIdx="0" presStyleCnt="3"/>
      <dgm:spPr/>
    </dgm:pt>
    <dgm:pt modelId="{5060CF0E-084A-4F6C-A84F-FBFB5A246BC2}" type="pres">
      <dgm:prSet presAssocID="{02987199-1F30-4ABB-BE74-C2467CBC6670}" presName="childText" presStyleLbl="bgAcc1" presStyleIdx="0" presStyleCnt="3" custScaleX="223997">
        <dgm:presLayoutVars>
          <dgm:bulletEnabled val="1"/>
        </dgm:presLayoutVars>
      </dgm:prSet>
      <dgm:spPr/>
    </dgm:pt>
    <dgm:pt modelId="{6ED7DA3A-2174-4980-A008-5C7AAA01332A}" type="pres">
      <dgm:prSet presAssocID="{C4711DFA-7FE6-4AEC-A95B-6158AB0A9537}" presName="Name13" presStyleLbl="parChTrans1D2" presStyleIdx="1" presStyleCnt="3"/>
      <dgm:spPr/>
    </dgm:pt>
    <dgm:pt modelId="{D89CBA51-5A17-40C0-877E-D5BAA78BBD08}" type="pres">
      <dgm:prSet presAssocID="{B4AA26E9-C30E-47F5-B0CC-30B1A2229750}" presName="childText" presStyleLbl="bgAcc1" presStyleIdx="1" presStyleCnt="3" custScaleX="226591">
        <dgm:presLayoutVars>
          <dgm:bulletEnabled val="1"/>
        </dgm:presLayoutVars>
      </dgm:prSet>
      <dgm:spPr/>
    </dgm:pt>
    <dgm:pt modelId="{C5C55D11-F6BF-4CB6-BECC-8534D644D32C}" type="pres">
      <dgm:prSet presAssocID="{AF622E4F-9580-4DE5-8E08-3C62C90D966C}" presName="Name13" presStyleLbl="parChTrans1D2" presStyleIdx="2" presStyleCnt="3"/>
      <dgm:spPr/>
    </dgm:pt>
    <dgm:pt modelId="{533B97C5-5922-406E-A998-2B1156896AC8}" type="pres">
      <dgm:prSet presAssocID="{EB77F92E-49CA-4C13-B94E-38A5736DFFAC}" presName="childText" presStyleLbl="bgAcc1" presStyleIdx="2" presStyleCnt="3" custScaleX="227051">
        <dgm:presLayoutVars>
          <dgm:bulletEnabled val="1"/>
        </dgm:presLayoutVars>
      </dgm:prSet>
      <dgm:spPr/>
    </dgm:pt>
  </dgm:ptLst>
  <dgm:cxnLst>
    <dgm:cxn modelId="{165C9D12-B5D9-47B3-BDEE-4EA2F4200F14}" srcId="{051465AB-BB3B-4DE4-AD88-9F52E8CFD135}" destId="{EB77F92E-49CA-4C13-B94E-38A5736DFFAC}" srcOrd="2" destOrd="0" parTransId="{AF622E4F-9580-4DE5-8E08-3C62C90D966C}" sibTransId="{1229BFD4-87BB-44E5-A2ED-96F3E6C346AA}"/>
    <dgm:cxn modelId="{6DAE0936-C925-49CB-8B24-05851165CB06}" type="presOf" srcId="{051465AB-BB3B-4DE4-AD88-9F52E8CFD135}" destId="{FDA80FD9-BF09-473B-88BB-B7956C85111B}" srcOrd="1" destOrd="0" presId="urn:microsoft.com/office/officeart/2005/8/layout/hierarchy3"/>
    <dgm:cxn modelId="{1217453E-9906-4EFA-A7BE-292DAD025BD6}" type="presOf" srcId="{02987199-1F30-4ABB-BE74-C2467CBC6670}" destId="{5060CF0E-084A-4F6C-A84F-FBFB5A246BC2}" srcOrd="0" destOrd="0" presId="urn:microsoft.com/office/officeart/2005/8/layout/hierarchy3"/>
    <dgm:cxn modelId="{A98EE16C-5CA8-42EC-B8EB-FF8A7596644A}" srcId="{051465AB-BB3B-4DE4-AD88-9F52E8CFD135}" destId="{B4AA26E9-C30E-47F5-B0CC-30B1A2229750}" srcOrd="1" destOrd="0" parTransId="{C4711DFA-7FE6-4AEC-A95B-6158AB0A9537}" sibTransId="{BF1CCF1A-ADAC-4F65-B37F-0907EF6F620C}"/>
    <dgm:cxn modelId="{592C9B81-2260-4A72-9685-6CFF7716994C}" srcId="{A2E4D80C-C5D6-4A43-ACB7-F3DEE6BCA7CB}" destId="{051465AB-BB3B-4DE4-AD88-9F52E8CFD135}" srcOrd="0" destOrd="0" parTransId="{4B0EFDA4-AC35-41A8-9E87-BC9349DE4E42}" sibTransId="{82E5E9DE-9B34-4991-80FD-EB1BCADC5920}"/>
    <dgm:cxn modelId="{0AD346AB-2F25-4A5C-A4BA-859B7A96BD5E}" type="presOf" srcId="{A2E4D80C-C5D6-4A43-ACB7-F3DEE6BCA7CB}" destId="{62045ED6-9CFC-405A-B98E-7D8A65B50A3F}" srcOrd="0" destOrd="0" presId="urn:microsoft.com/office/officeart/2005/8/layout/hierarchy3"/>
    <dgm:cxn modelId="{861F49B0-5D8B-47CB-A529-7AA70736D256}" type="presOf" srcId="{C4711DFA-7FE6-4AEC-A95B-6158AB0A9537}" destId="{6ED7DA3A-2174-4980-A008-5C7AAA01332A}" srcOrd="0" destOrd="0" presId="urn:microsoft.com/office/officeart/2005/8/layout/hierarchy3"/>
    <dgm:cxn modelId="{46B649B6-89BA-4C2A-A8A6-40B0A6F08BDB}" type="presOf" srcId="{B4AA26E9-C30E-47F5-B0CC-30B1A2229750}" destId="{D89CBA51-5A17-40C0-877E-D5BAA78BBD08}" srcOrd="0" destOrd="0" presId="urn:microsoft.com/office/officeart/2005/8/layout/hierarchy3"/>
    <dgm:cxn modelId="{C2C434C0-3B90-4522-B800-2EB8C91480C4}" srcId="{051465AB-BB3B-4DE4-AD88-9F52E8CFD135}" destId="{02987199-1F30-4ABB-BE74-C2467CBC6670}" srcOrd="0" destOrd="0" parTransId="{44F43B3A-2ADD-4375-BB74-C42C3AFCB334}" sibTransId="{FE3EB570-FAA7-448F-80C7-5A0BE9939FC8}"/>
    <dgm:cxn modelId="{ECD60FCC-E448-4910-8E18-C884EB7BE5B4}" type="presOf" srcId="{051465AB-BB3B-4DE4-AD88-9F52E8CFD135}" destId="{5F56C597-ABDF-4156-B983-9729D21AFA3C}" srcOrd="0" destOrd="0" presId="urn:microsoft.com/office/officeart/2005/8/layout/hierarchy3"/>
    <dgm:cxn modelId="{8E08E2D4-7C5D-4E93-BCCA-EED23CB81EF1}" type="presOf" srcId="{EB77F92E-49CA-4C13-B94E-38A5736DFFAC}" destId="{533B97C5-5922-406E-A998-2B1156896AC8}" srcOrd="0" destOrd="0" presId="urn:microsoft.com/office/officeart/2005/8/layout/hierarchy3"/>
    <dgm:cxn modelId="{4FF240F0-388F-4AB7-8C1C-7C642D4EA513}" type="presOf" srcId="{AF622E4F-9580-4DE5-8E08-3C62C90D966C}" destId="{C5C55D11-F6BF-4CB6-BECC-8534D644D32C}" srcOrd="0" destOrd="0" presId="urn:microsoft.com/office/officeart/2005/8/layout/hierarchy3"/>
    <dgm:cxn modelId="{477D02F7-AF08-435D-BD2D-CFEE1A84DF16}" type="presOf" srcId="{44F43B3A-2ADD-4375-BB74-C42C3AFCB334}" destId="{4A6C81B3-BD35-401E-B75A-00B4FEF877A8}" srcOrd="0" destOrd="0" presId="urn:microsoft.com/office/officeart/2005/8/layout/hierarchy3"/>
    <dgm:cxn modelId="{41C96F31-E69C-462B-B01F-F8409BFD7608}" type="presParOf" srcId="{62045ED6-9CFC-405A-B98E-7D8A65B50A3F}" destId="{499BEFAB-23A9-4E61-9B5C-F673E36764B2}" srcOrd="0" destOrd="0" presId="urn:microsoft.com/office/officeart/2005/8/layout/hierarchy3"/>
    <dgm:cxn modelId="{388602E3-67C4-4172-8B78-7832AC3E3041}" type="presParOf" srcId="{499BEFAB-23A9-4E61-9B5C-F673E36764B2}" destId="{56C80BE0-A957-49D8-AF62-13DDE0B5CD8B}" srcOrd="0" destOrd="0" presId="urn:microsoft.com/office/officeart/2005/8/layout/hierarchy3"/>
    <dgm:cxn modelId="{E455520B-B4EB-42CC-9A2F-0B2BACB7AB1E}" type="presParOf" srcId="{56C80BE0-A957-49D8-AF62-13DDE0B5CD8B}" destId="{5F56C597-ABDF-4156-B983-9729D21AFA3C}" srcOrd="0" destOrd="0" presId="urn:microsoft.com/office/officeart/2005/8/layout/hierarchy3"/>
    <dgm:cxn modelId="{4EE153E6-4275-4549-957E-115CE5EC012B}" type="presParOf" srcId="{56C80BE0-A957-49D8-AF62-13DDE0B5CD8B}" destId="{FDA80FD9-BF09-473B-88BB-B7956C85111B}" srcOrd="1" destOrd="0" presId="urn:microsoft.com/office/officeart/2005/8/layout/hierarchy3"/>
    <dgm:cxn modelId="{ADC2EFFB-CF4A-4081-9251-B1FDC2819889}" type="presParOf" srcId="{499BEFAB-23A9-4E61-9B5C-F673E36764B2}" destId="{3A5C7D74-714F-4CC1-B1D7-52C1523E81EB}" srcOrd="1" destOrd="0" presId="urn:microsoft.com/office/officeart/2005/8/layout/hierarchy3"/>
    <dgm:cxn modelId="{F2EBD683-14E1-4908-A5DC-D2B387F70808}" type="presParOf" srcId="{3A5C7D74-714F-4CC1-B1D7-52C1523E81EB}" destId="{4A6C81B3-BD35-401E-B75A-00B4FEF877A8}" srcOrd="0" destOrd="0" presId="urn:microsoft.com/office/officeart/2005/8/layout/hierarchy3"/>
    <dgm:cxn modelId="{24B22FF1-5D47-4D26-9961-A29DF22C4532}" type="presParOf" srcId="{3A5C7D74-714F-4CC1-B1D7-52C1523E81EB}" destId="{5060CF0E-084A-4F6C-A84F-FBFB5A246BC2}" srcOrd="1" destOrd="0" presId="urn:microsoft.com/office/officeart/2005/8/layout/hierarchy3"/>
    <dgm:cxn modelId="{0480E224-5E84-4C4D-AA53-43B5C206DA1D}" type="presParOf" srcId="{3A5C7D74-714F-4CC1-B1D7-52C1523E81EB}" destId="{6ED7DA3A-2174-4980-A008-5C7AAA01332A}" srcOrd="2" destOrd="0" presId="urn:microsoft.com/office/officeart/2005/8/layout/hierarchy3"/>
    <dgm:cxn modelId="{BFA37E7D-1553-405D-B9F5-FCBF6B776753}" type="presParOf" srcId="{3A5C7D74-714F-4CC1-B1D7-52C1523E81EB}" destId="{D89CBA51-5A17-40C0-877E-D5BAA78BBD08}" srcOrd="3" destOrd="0" presId="urn:microsoft.com/office/officeart/2005/8/layout/hierarchy3"/>
    <dgm:cxn modelId="{6600B822-F081-4127-B757-FC782BD46A88}" type="presParOf" srcId="{3A5C7D74-714F-4CC1-B1D7-52C1523E81EB}" destId="{C5C55D11-F6BF-4CB6-BECC-8534D644D32C}" srcOrd="4" destOrd="0" presId="urn:microsoft.com/office/officeart/2005/8/layout/hierarchy3"/>
    <dgm:cxn modelId="{9D595FE2-AA01-4592-8E24-B08AD51013C6}" type="presParOf" srcId="{3A5C7D74-714F-4CC1-B1D7-52C1523E81EB}" destId="{533B97C5-5922-406E-A998-2B1156896AC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6C597-ABDF-4156-B983-9729D21AFA3C}">
      <dsp:nvSpPr>
        <dsp:cNvPr id="0" name=""/>
        <dsp:cNvSpPr/>
      </dsp:nvSpPr>
      <dsp:spPr>
        <a:xfrm>
          <a:off x="1320798" y="1674"/>
          <a:ext cx="3744217" cy="540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Why we chose PGA?</a:t>
          </a:r>
        </a:p>
      </dsp:txBody>
      <dsp:txXfrm>
        <a:off x="1336642" y="17518"/>
        <a:ext cx="3712529" cy="509265"/>
      </dsp:txXfrm>
    </dsp:sp>
    <dsp:sp modelId="{4A6C81B3-BD35-401E-B75A-00B4FEF877A8}">
      <dsp:nvSpPr>
        <dsp:cNvPr id="0" name=""/>
        <dsp:cNvSpPr/>
      </dsp:nvSpPr>
      <dsp:spPr>
        <a:xfrm>
          <a:off x="1695220" y="542627"/>
          <a:ext cx="374421" cy="82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134"/>
              </a:lnTo>
              <a:lnTo>
                <a:pt x="374421" y="8221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0CF0E-084A-4F6C-A84F-FBFB5A246BC2}">
      <dsp:nvSpPr>
        <dsp:cNvPr id="0" name=""/>
        <dsp:cNvSpPr/>
      </dsp:nvSpPr>
      <dsp:spPr>
        <a:xfrm>
          <a:off x="2069642" y="816672"/>
          <a:ext cx="3928651" cy="1096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Network policies intuitively represented as graphs</a:t>
          </a:r>
        </a:p>
      </dsp:txBody>
      <dsp:txXfrm>
        <a:off x="2101748" y="848778"/>
        <a:ext cx="3864439" cy="1031966"/>
      </dsp:txXfrm>
    </dsp:sp>
    <dsp:sp modelId="{6ED7DA3A-2174-4980-A008-5C7AAA01332A}">
      <dsp:nvSpPr>
        <dsp:cNvPr id="0" name=""/>
        <dsp:cNvSpPr/>
      </dsp:nvSpPr>
      <dsp:spPr>
        <a:xfrm>
          <a:off x="1695220" y="542627"/>
          <a:ext cx="374421" cy="2192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357"/>
              </a:lnTo>
              <a:lnTo>
                <a:pt x="374421" y="21923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CBA51-5A17-40C0-877E-D5BAA78BBD08}">
      <dsp:nvSpPr>
        <dsp:cNvPr id="0" name=""/>
        <dsp:cNvSpPr/>
      </dsp:nvSpPr>
      <dsp:spPr>
        <a:xfrm>
          <a:off x="2069642" y="2186896"/>
          <a:ext cx="3974147" cy="1096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Compose policies from different policy writers</a:t>
          </a:r>
        </a:p>
      </dsp:txBody>
      <dsp:txXfrm>
        <a:off x="2101748" y="2219002"/>
        <a:ext cx="3909935" cy="1031966"/>
      </dsp:txXfrm>
    </dsp:sp>
    <dsp:sp modelId="{C5C55D11-F6BF-4CB6-BECC-8534D644D32C}">
      <dsp:nvSpPr>
        <dsp:cNvPr id="0" name=""/>
        <dsp:cNvSpPr/>
      </dsp:nvSpPr>
      <dsp:spPr>
        <a:xfrm>
          <a:off x="1695220" y="542627"/>
          <a:ext cx="374421" cy="356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580"/>
              </a:lnTo>
              <a:lnTo>
                <a:pt x="374421" y="35625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B97C5-5922-406E-A998-2B1156896AC8}">
      <dsp:nvSpPr>
        <dsp:cNvPr id="0" name=""/>
        <dsp:cNvSpPr/>
      </dsp:nvSpPr>
      <dsp:spPr>
        <a:xfrm>
          <a:off x="2069642" y="3557119"/>
          <a:ext cx="3982215" cy="1096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Used in real life systems like </a:t>
          </a:r>
          <a:r>
            <a:rPr lang="en-US" sz="2600" kern="1200" dirty="0" err="1"/>
            <a:t>OpenDaylight</a:t>
          </a:r>
          <a:endParaRPr lang="en-US" sz="2600" kern="1200" dirty="0"/>
        </a:p>
      </dsp:txBody>
      <dsp:txXfrm>
        <a:off x="2101748" y="3589225"/>
        <a:ext cx="3918003" cy="1031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CF04-0DE2-4A68-9B7A-5303F27A8F80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670DF-DE3B-4FEC-B5F2-070DF4F5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Intents introduced to simplify things. Representing as group does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extended policy graph model which is </a:t>
            </a:r>
            <a:r>
              <a:rPr lang="en-US" dirty="0" err="1"/>
              <a:t>straighforward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Algorithm/heuristic to configure these extensions</a:t>
            </a:r>
          </a:p>
          <a:p>
            <a:r>
              <a:rPr lang="en-US" dirty="0"/>
              <a:t>1. PGA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OpenDaylight</a:t>
            </a:r>
            <a:r>
              <a:rPr lang="en-US" dirty="0"/>
              <a:t> Network Intent Composition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16DF-9544-4AA1-8DE1-A7F9653C8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3D29-FD68-4FE7-91D8-34B05ADCF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B6E1-AB5D-429C-BDED-23DF22CD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E9C4-222C-4909-AC7D-B619669BA3A0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BEE8-5A7E-4AE1-A1C3-22776E35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A70F-1509-4DC7-90D6-EA01839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471-6405-448C-B72F-11BB09DD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3C6B2-F1B4-418F-B9C6-17E628A0F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1487-F05B-4175-A9EF-C04E222D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6188-BA59-4D6B-B3EF-40DD01583775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C467-8519-41CC-B2B8-8B601245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30AA-F8BE-482F-96D7-B2780F44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1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BAE2F-B2FD-4B70-AEBE-E6738432F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4ECB7-66C8-41D1-8D93-0111802A6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D7BC-C502-47FC-9497-3EADF7F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9B35-9905-4D14-B754-5052A3D0EE09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0590-8C8E-4079-B5F4-19651DDD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032E-DA05-4C1E-A63F-3C1B9DC2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DEDD-1DDA-4098-AC7C-C6F2D5B5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DAA8-52C0-4926-8336-2E6A3482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CB1D-06C4-4DE9-AB2D-6D88C056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5C3F-43F9-4481-8F21-8205124B993B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82CB-AFD0-418C-A770-A42C99C9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AFF8-6C99-4B85-8091-8E088913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09BA-8152-4366-AD18-108717F4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92629-5EC9-4CFC-9BDF-99F1D548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1F63-0B59-48C3-BB79-1CD243AB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D976-1E4E-4DB1-96EC-E7E62C00BDFA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E5BE-4179-421E-BC8C-6759E352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A682-3B7C-4EB8-BE26-9E03531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C7C-5E33-4184-AE21-BBAC5DE0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AC9D-831B-4203-B608-C9B60E36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8945D-3C5A-49D1-BE3C-74383C7F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3705-004A-48BA-B272-A2C86CEB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40ED-F37B-437B-87B0-9800936B2B12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2F7B-754B-47C2-BE76-552D25AE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43BDF-A2A4-4A88-8398-B190931A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8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6D7B-20AD-4D8A-B3BD-F1A7B724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7BE9-41D6-4F91-B1A2-5F08DEA9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0E65-9E73-49D3-AFC6-F7707E33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D8F2A-B453-4936-9086-CA0AD46A4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01207-6DD3-41BE-80ED-DD613D8BA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4C8B3-03BE-4A65-97FF-B86CCA17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53A8-2BEC-4EB4-B522-13245587FC01}" type="datetime1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FCBA-D3C6-447F-A4D0-A4063527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AC00F-620F-4356-81B0-47B6661B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F104-8351-4216-A11D-CB10E40D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0D10A-9928-4B5B-A7D3-2F274938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C27-D498-4C1C-9DC3-C6E3EA54B86B}" type="datetime1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DB742-8388-4C60-B1A6-8A3F29E7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A34A6-9F62-4AD9-BA16-CF4C8EBB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AB90F-0B6C-45DC-97CD-D584377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17A-25F0-4C7A-A3CC-9C9BFD6BE1ED}" type="datetime1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066D8-E077-4A6D-BB3A-6D94C29E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B17DE-C5D1-4F0E-AA74-065FB6A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2B27-71D1-40B7-AE32-F289A85F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E15B-B056-455F-87FC-EB83C386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68AF8-15AC-4799-89C9-60B10CB0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B097-DAE7-4DEB-B0D0-DB9B785B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15C5-2832-4AFF-A104-23782E653CEB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56240-C8E9-4335-BE42-3A987D2C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AE41-82D7-468B-9AFD-06416017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49F2-9D5E-4471-A1E7-542F2EFC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6A534-3B51-4460-BC98-0509449A1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E655-EC04-4997-9988-561A603C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CE2A-E00E-4113-9D6A-ED71EE16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BC8B-2F1A-4482-824B-5AF71BAE849F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5EC39-206D-4EDD-915B-8D39A8DD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397-A221-447F-8BF2-D8A4439B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1FD48-56A3-490F-96AD-59376E4E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E6DB8-41FD-4B8E-84B0-D8D6B058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B9B7-0CF7-43D4-AA2B-AFAF3C1BF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56A1-69C9-4E6C-897B-0C8FAD8B3C1D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A18D-57E7-4D5F-AD39-B90F881A0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DE26-15D7-4F08-8843-1FFF0A12B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10" Type="http://schemas.openxmlformats.org/officeDocument/2006/relationships/image" Target="../media/image5.png"/><Relationship Id="rId4" Type="http://schemas.openxmlformats.org/officeDocument/2006/relationships/image" Target="../media/image13.wmf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543" y="1518394"/>
            <a:ext cx="10548257" cy="1747665"/>
          </a:xfrm>
        </p:spPr>
        <p:txBody>
          <a:bodyPr>
            <a:normAutofit/>
          </a:bodyPr>
          <a:lstStyle/>
          <a:p>
            <a:r>
              <a:rPr lang="en-US" b="1" dirty="0"/>
              <a:t>Supporting Diverse Dynamic Intent-based Policies using Janus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7200" y="3591941"/>
            <a:ext cx="13167360" cy="1328884"/>
          </a:xfrm>
        </p:spPr>
        <p:txBody>
          <a:bodyPr>
            <a:noAutofit/>
          </a:bodyPr>
          <a:lstStyle/>
          <a:p>
            <a:pPr marL="47625"/>
            <a:r>
              <a:rPr lang="en-US" sz="2800" u="sng" dirty="0" err="1"/>
              <a:t>Anubhavnidhi</a:t>
            </a:r>
            <a:r>
              <a:rPr lang="en-US" sz="2800" u="sng" dirty="0"/>
              <a:t> “Archie” </a:t>
            </a:r>
            <a:r>
              <a:rPr lang="en-US" sz="2800" u="sng" dirty="0" err="1"/>
              <a:t>Abhashkumar</a:t>
            </a:r>
            <a:r>
              <a:rPr lang="en-US" sz="2800" baseline="30000" dirty="0"/>
              <a:t>*</a:t>
            </a:r>
            <a:r>
              <a:rPr lang="en-US" sz="2800" dirty="0"/>
              <a:t>, Joon-Myung Kang</a:t>
            </a:r>
            <a:r>
              <a:rPr lang="en-US" sz="2800" baseline="30000" dirty="0"/>
              <a:t>#</a:t>
            </a:r>
            <a:r>
              <a:rPr lang="en-US" sz="2800" dirty="0"/>
              <a:t>, Sujata Banerjee</a:t>
            </a:r>
            <a:r>
              <a:rPr lang="en-US" sz="2800" baseline="30000" dirty="0"/>
              <a:t>+</a:t>
            </a:r>
            <a:r>
              <a:rPr lang="en-US" sz="2800" dirty="0"/>
              <a:t>,</a:t>
            </a:r>
          </a:p>
          <a:p>
            <a:pPr marL="47625"/>
            <a:r>
              <a:rPr lang="en-US" sz="2800" dirty="0"/>
              <a:t> Aditya </a:t>
            </a:r>
            <a:r>
              <a:rPr lang="en-US" sz="2800" dirty="0" err="1"/>
              <a:t>Akella</a:t>
            </a:r>
            <a:r>
              <a:rPr lang="en-US" sz="2800" baseline="30000" dirty="0"/>
              <a:t>*</a:t>
            </a:r>
            <a:r>
              <a:rPr lang="en-US" sz="2800" dirty="0"/>
              <a:t>, Ying Zhang</a:t>
            </a:r>
            <a:r>
              <a:rPr lang="en-US" sz="2800" baseline="30000" dirty="0"/>
              <a:t> o</a:t>
            </a:r>
            <a:r>
              <a:rPr lang="en-US" sz="2800" dirty="0"/>
              <a:t> and </a:t>
            </a:r>
            <a:r>
              <a:rPr lang="en-US" sz="2800" dirty="0" err="1"/>
              <a:t>Wenfei</a:t>
            </a:r>
            <a:r>
              <a:rPr lang="en-US" sz="2800" dirty="0"/>
              <a:t> Wu</a:t>
            </a:r>
            <a:r>
              <a:rPr lang="en-US" sz="2800" baseline="30000" dirty="0"/>
              <a:t>^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DF6C-2701-4767-AEB6-27E9CAED575A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17904" y="6294872"/>
            <a:ext cx="9036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This work was funded by Hewlett Packard Labs and done during internship program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42" y="4920825"/>
            <a:ext cx="11698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" algn="ctr"/>
            <a:r>
              <a:rPr lang="en-US" sz="2800" baseline="30000" dirty="0"/>
              <a:t> *</a:t>
            </a:r>
            <a:r>
              <a:rPr lang="en-US" sz="2800" dirty="0"/>
              <a:t>University of Wisconsin-Madison,</a:t>
            </a:r>
            <a:r>
              <a:rPr lang="en-US" sz="2800" baseline="30000" dirty="0"/>
              <a:t> # </a:t>
            </a:r>
            <a:r>
              <a:rPr lang="en-US" sz="2800" dirty="0"/>
              <a:t>Hewlett Packard Labs,</a:t>
            </a:r>
            <a:r>
              <a:rPr lang="en-US" sz="2800" baseline="30000" dirty="0"/>
              <a:t> + </a:t>
            </a:r>
            <a:r>
              <a:rPr lang="en-US" sz="2800" dirty="0"/>
              <a:t>VMware</a:t>
            </a:r>
            <a:r>
              <a:rPr lang="en-US" sz="2800" baseline="30000" dirty="0"/>
              <a:t> </a:t>
            </a:r>
            <a:r>
              <a:rPr lang="en-US" sz="2800" dirty="0"/>
              <a:t>,</a:t>
            </a:r>
            <a:r>
              <a:rPr lang="en-US" sz="2800" baseline="30000" dirty="0"/>
              <a:t> </a:t>
            </a:r>
          </a:p>
          <a:p>
            <a:pPr marL="47625" algn="ctr"/>
            <a:r>
              <a:rPr lang="en-US" sz="2800" baseline="30000" dirty="0"/>
              <a:t>o </a:t>
            </a:r>
            <a:r>
              <a:rPr lang="en-US" sz="2800" dirty="0"/>
              <a:t>Facebook, </a:t>
            </a:r>
            <a:r>
              <a:rPr lang="en-US" sz="2800" baseline="30000" dirty="0"/>
              <a:t>^ </a:t>
            </a:r>
            <a:r>
              <a:rPr lang="en-US" sz="2800" dirty="0"/>
              <a:t>Tsinghua University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8295" y="380864"/>
            <a:ext cx="2014906" cy="811648"/>
            <a:chOff x="3578225" y="1146175"/>
            <a:chExt cx="5038725" cy="211137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pic>
        <p:nvPicPr>
          <p:cNvPr id="12" name="Picture 11" descr="https://coursera-university-assets.s3.amazonaws.com/c7/0c0e5f00a36b9825b0e02c641b3db6/logo_square_600x6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864" y="138466"/>
            <a:ext cx="1664207" cy="1256865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7479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4CFAC-766F-47AC-92E7-214361B7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0DED89-FF9B-42CA-B3C8-F7FA03CD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07221"/>
              </p:ext>
            </p:extLst>
          </p:nvPr>
        </p:nvGraphicFramePr>
        <p:xfrm>
          <a:off x="1276095" y="1690688"/>
          <a:ext cx="10077705" cy="42681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07346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2149077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1815238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2003022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  <a:gridCol w="2003022">
                  <a:extLst>
                    <a:ext uri="{9D8B030D-6E8A-4147-A177-3AD203B41FA5}">
                      <a16:colId xmlns:a16="http://schemas.microsoft.com/office/drawing/2014/main" val="1541685505"/>
                    </a:ext>
                  </a:extLst>
                </a:gridCol>
              </a:tblGrid>
              <a:tr h="7934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PGA (Sigcomm’15)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Merlin (CoNext’14)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Kinetic (NSDI’15)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Janus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Group-based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Reachability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Waypoint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Stateful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07179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556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AED1FF-56B8-4B9C-9706-39BD5030F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86613"/>
              </p:ext>
            </p:extLst>
          </p:nvPr>
        </p:nvGraphicFramePr>
        <p:xfrm>
          <a:off x="1271876" y="1679258"/>
          <a:ext cx="8074683" cy="43014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07346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2149077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1815238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2003022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</a:tblGrid>
              <a:tr h="8267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PGA (Sigcomm’15)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Merlin (CoNext’14)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Kinetic (NSDI’15)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Group-based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Reachability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Waypoint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Stateful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07179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556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82214E-8E3B-4201-B3BD-30850CE39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36963"/>
              </p:ext>
            </p:extLst>
          </p:nvPr>
        </p:nvGraphicFramePr>
        <p:xfrm>
          <a:off x="1260446" y="1690688"/>
          <a:ext cx="6071661" cy="42681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07346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2149077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1815238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</a:tblGrid>
              <a:tr h="7934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PGA (Sigcomm’15)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Merlin (CoNext’14)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Group-based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Reachability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Waypoint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Stateful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07179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5561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E415A7B-B4D4-4010-91DE-A8A68D3B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5589"/>
              </p:ext>
            </p:extLst>
          </p:nvPr>
        </p:nvGraphicFramePr>
        <p:xfrm>
          <a:off x="1271876" y="1702118"/>
          <a:ext cx="4256423" cy="42681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07346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2149077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</a:tblGrid>
              <a:tr h="7934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PGA (Sigcomm’15)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Group-based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Reachability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Waypoint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Stateful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07179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5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1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Janus: 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73745-2012-47A7-A983-6A5AD527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9" name="Rounded Rectangle 44">
            <a:extLst>
              <a:ext uri="{FF2B5EF4-FFF2-40B4-BE49-F238E27FC236}">
                <a16:creationId xmlns:a16="http://schemas.microsoft.com/office/drawing/2014/main" id="{AA7609CD-B958-4ED7-B218-D446D06CCE2C}"/>
              </a:ext>
            </a:extLst>
          </p:cNvPr>
          <p:cNvSpPr/>
          <p:nvPr/>
        </p:nvSpPr>
        <p:spPr>
          <a:xfrm>
            <a:off x="1535817" y="4416078"/>
            <a:ext cx="4755169" cy="351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Platforms (ex. POX, ONOS,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7157E-42AB-4102-AD7A-350247A9C975}"/>
              </a:ext>
            </a:extLst>
          </p:cNvPr>
          <p:cNvSpPr txBox="1"/>
          <p:nvPr/>
        </p:nvSpPr>
        <p:spPr>
          <a:xfrm>
            <a:off x="4047774" y="3991013"/>
            <a:ext cx="307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</a:t>
            </a:r>
            <a:r>
              <a:rPr lang="en-US" dirty="0" err="1"/>
              <a:t>datapath</a:t>
            </a:r>
            <a:r>
              <a:rPr lang="en-US" dirty="0"/>
              <a:t> configurations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07EF3F-A0ED-419E-878A-16FA01D41990}"/>
              </a:ext>
            </a:extLst>
          </p:cNvPr>
          <p:cNvCxnSpPr>
            <a:stCxn id="25" idx="0"/>
            <a:endCxn id="22" idx="3"/>
          </p:cNvCxnSpPr>
          <p:nvPr/>
        </p:nvCxnSpPr>
        <p:spPr>
          <a:xfrm flipH="1">
            <a:off x="5292079" y="5300415"/>
            <a:ext cx="386977" cy="100912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7D12B7-A423-4BE5-A2B7-069D8114C465}"/>
              </a:ext>
            </a:extLst>
          </p:cNvPr>
          <p:cNvCxnSpPr>
            <a:stCxn id="23" idx="1"/>
            <a:endCxn id="24" idx="2"/>
          </p:cNvCxnSpPr>
          <p:nvPr/>
        </p:nvCxnSpPr>
        <p:spPr>
          <a:xfrm flipH="1">
            <a:off x="2210846" y="5310472"/>
            <a:ext cx="447527" cy="100674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08D148-31EE-4DB8-9FBE-9C5D02563FD2}"/>
              </a:ext>
            </a:extLst>
          </p:cNvPr>
          <p:cNvCxnSpPr>
            <a:stCxn id="23" idx="3"/>
          </p:cNvCxnSpPr>
          <p:nvPr/>
        </p:nvCxnSpPr>
        <p:spPr>
          <a:xfrm>
            <a:off x="3476203" y="5310472"/>
            <a:ext cx="1353821" cy="31867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1E460B-84D3-4D73-ABE9-E72C63EDFA65}"/>
              </a:ext>
            </a:extLst>
          </p:cNvPr>
          <p:cNvCxnSpPr>
            <a:stCxn id="23" idx="3"/>
          </p:cNvCxnSpPr>
          <p:nvPr/>
        </p:nvCxnSpPr>
        <p:spPr>
          <a:xfrm>
            <a:off x="3476203" y="5310472"/>
            <a:ext cx="210528" cy="297931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73620D-71EB-4E5C-960B-7BE8315DEDE4}"/>
              </a:ext>
            </a:extLst>
          </p:cNvPr>
          <p:cNvCxnSpPr>
            <a:stCxn id="21" idx="3"/>
          </p:cNvCxnSpPr>
          <p:nvPr/>
        </p:nvCxnSpPr>
        <p:spPr>
          <a:xfrm flipV="1">
            <a:off x="4337445" y="5391867"/>
            <a:ext cx="650714" cy="277983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pic>
        <p:nvPicPr>
          <p:cNvPr id="21" name="Picture 41">
            <a:extLst>
              <a:ext uri="{FF2B5EF4-FFF2-40B4-BE49-F238E27FC236}">
                <a16:creationId xmlns:a16="http://schemas.microsoft.com/office/drawing/2014/main" id="{63C7620C-8E2B-48EB-AE2A-04FF00011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9615" y="5506094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1">
            <a:extLst>
              <a:ext uri="{FF2B5EF4-FFF2-40B4-BE49-F238E27FC236}">
                <a16:creationId xmlns:a16="http://schemas.microsoft.com/office/drawing/2014/main" id="{0AA2C96E-EBCB-4E46-8B2D-74C199FC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4249" y="5237571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1">
            <a:extLst>
              <a:ext uri="{FF2B5EF4-FFF2-40B4-BE49-F238E27FC236}">
                <a16:creationId xmlns:a16="http://schemas.microsoft.com/office/drawing/2014/main" id="{3208818C-AEC4-477A-9B5A-F220B0B8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373" y="5146716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ound Diagonal Corner Rectangle 51">
            <a:extLst>
              <a:ext uri="{FF2B5EF4-FFF2-40B4-BE49-F238E27FC236}">
                <a16:creationId xmlns:a16="http://schemas.microsoft.com/office/drawing/2014/main" id="{75755592-D3D0-4963-AE03-6A8C8CF0FDFC}"/>
              </a:ext>
            </a:extLst>
          </p:cNvPr>
          <p:cNvSpPr/>
          <p:nvPr/>
        </p:nvSpPr>
        <p:spPr>
          <a:xfrm flipH="1">
            <a:off x="1634640" y="5225432"/>
            <a:ext cx="576205" cy="371428"/>
          </a:xfrm>
          <a:prstGeom prst="round2DiagRect">
            <a:avLst/>
          </a:prstGeom>
          <a:solidFill>
            <a:sysClr val="window" lastClr="FFFFFF"/>
          </a:solidFill>
          <a:ln w="1905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862199">
              <a:defRPr/>
            </a:pPr>
            <a:r>
              <a:rPr lang="en-US" kern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host</a:t>
            </a:r>
          </a:p>
        </p:txBody>
      </p:sp>
      <p:sp>
        <p:nvSpPr>
          <p:cNvPr id="25" name="Round Diagonal Corner Rectangle 52">
            <a:extLst>
              <a:ext uri="{FF2B5EF4-FFF2-40B4-BE49-F238E27FC236}">
                <a16:creationId xmlns:a16="http://schemas.microsoft.com/office/drawing/2014/main" id="{4EC14804-5B66-4257-8766-0146854C642A}"/>
              </a:ext>
            </a:extLst>
          </p:cNvPr>
          <p:cNvSpPr/>
          <p:nvPr/>
        </p:nvSpPr>
        <p:spPr>
          <a:xfrm flipH="1">
            <a:off x="5679057" y="5117742"/>
            <a:ext cx="572995" cy="365346"/>
          </a:xfrm>
          <a:prstGeom prst="round2DiagRect">
            <a:avLst/>
          </a:prstGeom>
          <a:solidFill>
            <a:sysClr val="window" lastClr="FFFFFF"/>
          </a:solidFill>
          <a:ln w="1905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862199">
              <a:defRPr/>
            </a:pPr>
            <a:r>
              <a:rPr lang="en-US" kern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1B3AB5-08CA-4C30-B362-5022DB4AEC5F}"/>
              </a:ext>
            </a:extLst>
          </p:cNvPr>
          <p:cNvSpPr txBox="1"/>
          <p:nvPr/>
        </p:nvSpPr>
        <p:spPr>
          <a:xfrm>
            <a:off x="4595270" y="4766910"/>
            <a:ext cx="1254895" cy="39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 rules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BC1488-6AE1-42E3-8E7A-CEDE39D01CEB}"/>
              </a:ext>
            </a:extLst>
          </p:cNvPr>
          <p:cNvCxnSpPr/>
          <p:nvPr/>
        </p:nvCxnSpPr>
        <p:spPr>
          <a:xfrm>
            <a:off x="3864894" y="3939122"/>
            <a:ext cx="3841" cy="4254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5473B-0E36-466B-92C4-86F62482C27D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flipH="1">
            <a:off x="3067289" y="4767103"/>
            <a:ext cx="846114" cy="3796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350579-F940-4B85-9EF3-D568AD6E88D7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3913402" y="4767103"/>
            <a:ext cx="15128" cy="73899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13BBF2-C0A4-435F-AA25-DA0D82608DC6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3913402" y="4767103"/>
            <a:ext cx="969762" cy="4704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C1605E9-7CA3-4C80-86DB-3B17CB0B156E}"/>
              </a:ext>
            </a:extLst>
          </p:cNvPr>
          <p:cNvSpPr/>
          <p:nvPr/>
        </p:nvSpPr>
        <p:spPr>
          <a:xfrm>
            <a:off x="1525509" y="2487340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43652F-975F-4EAB-A857-D997753B881B}"/>
              </a:ext>
            </a:extLst>
          </p:cNvPr>
          <p:cNvSpPr/>
          <p:nvPr/>
        </p:nvSpPr>
        <p:spPr>
          <a:xfrm>
            <a:off x="2128584" y="2486912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2AD30D-8342-4473-ADA8-476042C8A20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1719988" y="2555858"/>
            <a:ext cx="408596" cy="42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C22A4A4-A4A3-40AC-BCC0-593FE3F6AB9C}"/>
              </a:ext>
            </a:extLst>
          </p:cNvPr>
          <p:cNvSpPr/>
          <p:nvPr/>
        </p:nvSpPr>
        <p:spPr>
          <a:xfrm>
            <a:off x="1816855" y="2715609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B11383-251B-4B7E-B570-E2299538F950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1691507" y="2605038"/>
            <a:ext cx="153829" cy="130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A28F15-AB68-4755-92ED-34E1D52804C2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982852" y="2604610"/>
            <a:ext cx="174213" cy="13119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22594C4-E1C5-41DD-8E64-588DB344BE10}"/>
              </a:ext>
            </a:extLst>
          </p:cNvPr>
          <p:cNvSpPr/>
          <p:nvPr/>
        </p:nvSpPr>
        <p:spPr>
          <a:xfrm>
            <a:off x="1600207" y="2959874"/>
            <a:ext cx="194479" cy="13789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75C0AA0-F5A1-43C4-B88D-5591C263707A}"/>
              </a:ext>
            </a:extLst>
          </p:cNvPr>
          <p:cNvSpPr/>
          <p:nvPr/>
        </p:nvSpPr>
        <p:spPr>
          <a:xfrm>
            <a:off x="2045168" y="2959874"/>
            <a:ext cx="194479" cy="13789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747AD7-2331-4A9A-9C81-50A90457C9D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1794686" y="3028820"/>
            <a:ext cx="25048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113E78F-7939-42F7-8DAF-35F771854B69}"/>
              </a:ext>
            </a:extLst>
          </p:cNvPr>
          <p:cNvSpPr/>
          <p:nvPr/>
        </p:nvSpPr>
        <p:spPr>
          <a:xfrm>
            <a:off x="7358265" y="1484060"/>
            <a:ext cx="4636821" cy="593962"/>
          </a:xfrm>
          <a:custGeom>
            <a:avLst/>
            <a:gdLst>
              <a:gd name="connsiteX0" fmla="*/ 0 w 3557202"/>
              <a:gd name="connsiteY0" fmla="*/ 58932 h 589317"/>
              <a:gd name="connsiteX1" fmla="*/ 58932 w 3557202"/>
              <a:gd name="connsiteY1" fmla="*/ 0 h 589317"/>
              <a:gd name="connsiteX2" fmla="*/ 3498270 w 3557202"/>
              <a:gd name="connsiteY2" fmla="*/ 0 h 589317"/>
              <a:gd name="connsiteX3" fmla="*/ 3557202 w 3557202"/>
              <a:gd name="connsiteY3" fmla="*/ 58932 h 589317"/>
              <a:gd name="connsiteX4" fmla="*/ 3557202 w 3557202"/>
              <a:gd name="connsiteY4" fmla="*/ 530385 h 589317"/>
              <a:gd name="connsiteX5" fmla="*/ 3498270 w 3557202"/>
              <a:gd name="connsiteY5" fmla="*/ 589317 h 589317"/>
              <a:gd name="connsiteX6" fmla="*/ 58932 w 3557202"/>
              <a:gd name="connsiteY6" fmla="*/ 589317 h 589317"/>
              <a:gd name="connsiteX7" fmla="*/ 0 w 3557202"/>
              <a:gd name="connsiteY7" fmla="*/ 530385 h 589317"/>
              <a:gd name="connsiteX8" fmla="*/ 0 w 3557202"/>
              <a:gd name="connsiteY8" fmla="*/ 58932 h 58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7202" h="589317">
                <a:moveTo>
                  <a:pt x="0" y="58932"/>
                </a:moveTo>
                <a:cubicBezTo>
                  <a:pt x="0" y="26385"/>
                  <a:pt x="26385" y="0"/>
                  <a:pt x="58932" y="0"/>
                </a:cubicBezTo>
                <a:lnTo>
                  <a:pt x="3498270" y="0"/>
                </a:lnTo>
                <a:cubicBezTo>
                  <a:pt x="3530817" y="0"/>
                  <a:pt x="3557202" y="26385"/>
                  <a:pt x="3557202" y="58932"/>
                </a:cubicBezTo>
                <a:lnTo>
                  <a:pt x="3557202" y="530385"/>
                </a:lnTo>
                <a:cubicBezTo>
                  <a:pt x="3557202" y="562932"/>
                  <a:pt x="3530817" y="589317"/>
                  <a:pt x="3498270" y="589317"/>
                </a:cubicBezTo>
                <a:lnTo>
                  <a:pt x="58932" y="589317"/>
                </a:lnTo>
                <a:cubicBezTo>
                  <a:pt x="26385" y="589317"/>
                  <a:pt x="0" y="562932"/>
                  <a:pt x="0" y="530385"/>
                </a:cubicBezTo>
                <a:lnTo>
                  <a:pt x="0" y="589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461" tIns="93461" rIns="93461" bIns="9346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Get users input policies as graph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7CA98D8-1265-4546-8636-C6EF594026F9}"/>
              </a:ext>
            </a:extLst>
          </p:cNvPr>
          <p:cNvSpPr/>
          <p:nvPr/>
        </p:nvSpPr>
        <p:spPr>
          <a:xfrm>
            <a:off x="9485377" y="2157710"/>
            <a:ext cx="387095" cy="476319"/>
          </a:xfrm>
          <a:custGeom>
            <a:avLst/>
            <a:gdLst>
              <a:gd name="connsiteX0" fmla="*/ 0 w 228214"/>
              <a:gd name="connsiteY0" fmla="*/ 54771 h 273857"/>
              <a:gd name="connsiteX1" fmla="*/ 114107 w 228214"/>
              <a:gd name="connsiteY1" fmla="*/ 54771 h 273857"/>
              <a:gd name="connsiteX2" fmla="*/ 114107 w 228214"/>
              <a:gd name="connsiteY2" fmla="*/ 0 h 273857"/>
              <a:gd name="connsiteX3" fmla="*/ 228214 w 228214"/>
              <a:gd name="connsiteY3" fmla="*/ 136929 h 273857"/>
              <a:gd name="connsiteX4" fmla="*/ 114107 w 228214"/>
              <a:gd name="connsiteY4" fmla="*/ 273857 h 273857"/>
              <a:gd name="connsiteX5" fmla="*/ 114107 w 228214"/>
              <a:gd name="connsiteY5" fmla="*/ 219086 h 273857"/>
              <a:gd name="connsiteX6" fmla="*/ 0 w 228214"/>
              <a:gd name="connsiteY6" fmla="*/ 219086 h 273857"/>
              <a:gd name="connsiteX7" fmla="*/ 0 w 228214"/>
              <a:gd name="connsiteY7" fmla="*/ 54771 h 2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214" h="273857">
                <a:moveTo>
                  <a:pt x="182571" y="1"/>
                </a:moveTo>
                <a:lnTo>
                  <a:pt x="182571" y="136929"/>
                </a:lnTo>
                <a:lnTo>
                  <a:pt x="228214" y="136929"/>
                </a:lnTo>
                <a:lnTo>
                  <a:pt x="114107" y="273856"/>
                </a:lnTo>
                <a:lnTo>
                  <a:pt x="0" y="136929"/>
                </a:lnTo>
                <a:lnTo>
                  <a:pt x="45643" y="136929"/>
                </a:lnTo>
                <a:lnTo>
                  <a:pt x="45643" y="1"/>
                </a:lnTo>
                <a:lnTo>
                  <a:pt x="182571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772" tIns="0" rIns="54771" bIns="6846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6F7A04F-215C-43FA-AABB-2480FFCB6118}"/>
              </a:ext>
            </a:extLst>
          </p:cNvPr>
          <p:cNvSpPr/>
          <p:nvPr/>
        </p:nvSpPr>
        <p:spPr>
          <a:xfrm>
            <a:off x="7358265" y="2643468"/>
            <a:ext cx="4551401" cy="632812"/>
          </a:xfrm>
          <a:custGeom>
            <a:avLst/>
            <a:gdLst>
              <a:gd name="connsiteX0" fmla="*/ 0 w 3491671"/>
              <a:gd name="connsiteY0" fmla="*/ 62786 h 627864"/>
              <a:gd name="connsiteX1" fmla="*/ 62786 w 3491671"/>
              <a:gd name="connsiteY1" fmla="*/ 0 h 627864"/>
              <a:gd name="connsiteX2" fmla="*/ 3428885 w 3491671"/>
              <a:gd name="connsiteY2" fmla="*/ 0 h 627864"/>
              <a:gd name="connsiteX3" fmla="*/ 3491671 w 3491671"/>
              <a:gd name="connsiteY3" fmla="*/ 62786 h 627864"/>
              <a:gd name="connsiteX4" fmla="*/ 3491671 w 3491671"/>
              <a:gd name="connsiteY4" fmla="*/ 565078 h 627864"/>
              <a:gd name="connsiteX5" fmla="*/ 3428885 w 3491671"/>
              <a:gd name="connsiteY5" fmla="*/ 627864 h 627864"/>
              <a:gd name="connsiteX6" fmla="*/ 62786 w 3491671"/>
              <a:gd name="connsiteY6" fmla="*/ 627864 h 627864"/>
              <a:gd name="connsiteX7" fmla="*/ 0 w 3491671"/>
              <a:gd name="connsiteY7" fmla="*/ 565078 h 627864"/>
              <a:gd name="connsiteX8" fmla="*/ 0 w 3491671"/>
              <a:gd name="connsiteY8" fmla="*/ 62786 h 6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1671" h="627864">
                <a:moveTo>
                  <a:pt x="0" y="62786"/>
                </a:moveTo>
                <a:cubicBezTo>
                  <a:pt x="0" y="28110"/>
                  <a:pt x="28110" y="0"/>
                  <a:pt x="62786" y="0"/>
                </a:cubicBezTo>
                <a:lnTo>
                  <a:pt x="3428885" y="0"/>
                </a:lnTo>
                <a:cubicBezTo>
                  <a:pt x="3463561" y="0"/>
                  <a:pt x="3491671" y="28110"/>
                  <a:pt x="3491671" y="62786"/>
                </a:cubicBezTo>
                <a:lnTo>
                  <a:pt x="3491671" y="565078"/>
                </a:lnTo>
                <a:cubicBezTo>
                  <a:pt x="3491671" y="599754"/>
                  <a:pt x="3463561" y="627864"/>
                  <a:pt x="3428885" y="627864"/>
                </a:cubicBezTo>
                <a:lnTo>
                  <a:pt x="62786" y="627864"/>
                </a:lnTo>
                <a:cubicBezTo>
                  <a:pt x="28110" y="627864"/>
                  <a:pt x="0" y="599754"/>
                  <a:pt x="0" y="565078"/>
                </a:cubicBezTo>
                <a:lnTo>
                  <a:pt x="0" y="627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90" tIns="94590" rIns="94590" bIns="945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Get network topology and state info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7570D82-DD6F-4E67-888D-3BA87E902A67}"/>
              </a:ext>
            </a:extLst>
          </p:cNvPr>
          <p:cNvSpPr/>
          <p:nvPr/>
        </p:nvSpPr>
        <p:spPr>
          <a:xfrm>
            <a:off x="7363436" y="3946987"/>
            <a:ext cx="4570219" cy="584932"/>
          </a:xfrm>
          <a:custGeom>
            <a:avLst/>
            <a:gdLst>
              <a:gd name="connsiteX0" fmla="*/ 0 w 3506107"/>
              <a:gd name="connsiteY0" fmla="*/ 58036 h 580358"/>
              <a:gd name="connsiteX1" fmla="*/ 58036 w 3506107"/>
              <a:gd name="connsiteY1" fmla="*/ 0 h 580358"/>
              <a:gd name="connsiteX2" fmla="*/ 3448071 w 3506107"/>
              <a:gd name="connsiteY2" fmla="*/ 0 h 580358"/>
              <a:gd name="connsiteX3" fmla="*/ 3506107 w 3506107"/>
              <a:gd name="connsiteY3" fmla="*/ 58036 h 580358"/>
              <a:gd name="connsiteX4" fmla="*/ 3506107 w 3506107"/>
              <a:gd name="connsiteY4" fmla="*/ 522322 h 580358"/>
              <a:gd name="connsiteX5" fmla="*/ 3448071 w 3506107"/>
              <a:gd name="connsiteY5" fmla="*/ 580358 h 580358"/>
              <a:gd name="connsiteX6" fmla="*/ 58036 w 3506107"/>
              <a:gd name="connsiteY6" fmla="*/ 580358 h 580358"/>
              <a:gd name="connsiteX7" fmla="*/ 0 w 3506107"/>
              <a:gd name="connsiteY7" fmla="*/ 522322 h 580358"/>
              <a:gd name="connsiteX8" fmla="*/ 0 w 3506107"/>
              <a:gd name="connsiteY8" fmla="*/ 58036 h 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6107" h="580358">
                <a:moveTo>
                  <a:pt x="0" y="58036"/>
                </a:moveTo>
                <a:cubicBezTo>
                  <a:pt x="0" y="25984"/>
                  <a:pt x="25984" y="0"/>
                  <a:pt x="58036" y="0"/>
                </a:cubicBezTo>
                <a:lnTo>
                  <a:pt x="3448071" y="0"/>
                </a:lnTo>
                <a:cubicBezTo>
                  <a:pt x="3480123" y="0"/>
                  <a:pt x="3506107" y="25984"/>
                  <a:pt x="3506107" y="58036"/>
                </a:cubicBezTo>
                <a:lnTo>
                  <a:pt x="3506107" y="522322"/>
                </a:lnTo>
                <a:cubicBezTo>
                  <a:pt x="3506107" y="554374"/>
                  <a:pt x="3480123" y="580358"/>
                  <a:pt x="3448071" y="580358"/>
                </a:cubicBezTo>
                <a:lnTo>
                  <a:pt x="58036" y="580358"/>
                </a:lnTo>
                <a:cubicBezTo>
                  <a:pt x="25984" y="580358"/>
                  <a:pt x="0" y="554374"/>
                  <a:pt x="0" y="522322"/>
                </a:cubicBezTo>
                <a:lnTo>
                  <a:pt x="0" y="580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198" tIns="93198" rIns="93198" bIns="9319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Encodes policies &amp; network as  Integer Linear Program (ILP)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4C4BA3C-9A1A-4BF4-8486-A39844F6B811}"/>
              </a:ext>
            </a:extLst>
          </p:cNvPr>
          <p:cNvSpPr/>
          <p:nvPr/>
        </p:nvSpPr>
        <p:spPr>
          <a:xfrm>
            <a:off x="7451966" y="5203157"/>
            <a:ext cx="4457700" cy="623035"/>
          </a:xfrm>
          <a:custGeom>
            <a:avLst/>
            <a:gdLst>
              <a:gd name="connsiteX0" fmla="*/ 0 w 3419787"/>
              <a:gd name="connsiteY0" fmla="*/ 61816 h 618163"/>
              <a:gd name="connsiteX1" fmla="*/ 61816 w 3419787"/>
              <a:gd name="connsiteY1" fmla="*/ 0 h 618163"/>
              <a:gd name="connsiteX2" fmla="*/ 3357971 w 3419787"/>
              <a:gd name="connsiteY2" fmla="*/ 0 h 618163"/>
              <a:gd name="connsiteX3" fmla="*/ 3419787 w 3419787"/>
              <a:gd name="connsiteY3" fmla="*/ 61816 h 618163"/>
              <a:gd name="connsiteX4" fmla="*/ 3419787 w 3419787"/>
              <a:gd name="connsiteY4" fmla="*/ 556347 h 618163"/>
              <a:gd name="connsiteX5" fmla="*/ 3357971 w 3419787"/>
              <a:gd name="connsiteY5" fmla="*/ 618163 h 618163"/>
              <a:gd name="connsiteX6" fmla="*/ 61816 w 3419787"/>
              <a:gd name="connsiteY6" fmla="*/ 618163 h 618163"/>
              <a:gd name="connsiteX7" fmla="*/ 0 w 3419787"/>
              <a:gd name="connsiteY7" fmla="*/ 556347 h 618163"/>
              <a:gd name="connsiteX8" fmla="*/ 0 w 3419787"/>
              <a:gd name="connsiteY8" fmla="*/ 61816 h 61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787" h="618163">
                <a:moveTo>
                  <a:pt x="0" y="61816"/>
                </a:moveTo>
                <a:cubicBezTo>
                  <a:pt x="0" y="27676"/>
                  <a:pt x="27676" y="0"/>
                  <a:pt x="61816" y="0"/>
                </a:cubicBezTo>
                <a:lnTo>
                  <a:pt x="3357971" y="0"/>
                </a:lnTo>
                <a:cubicBezTo>
                  <a:pt x="3392111" y="0"/>
                  <a:pt x="3419787" y="27676"/>
                  <a:pt x="3419787" y="61816"/>
                </a:cubicBezTo>
                <a:lnTo>
                  <a:pt x="3419787" y="556347"/>
                </a:lnTo>
                <a:cubicBezTo>
                  <a:pt x="3419787" y="590487"/>
                  <a:pt x="3392111" y="618163"/>
                  <a:pt x="3357971" y="618163"/>
                </a:cubicBezTo>
                <a:lnTo>
                  <a:pt x="61816" y="618163"/>
                </a:lnTo>
                <a:cubicBezTo>
                  <a:pt x="27676" y="618163"/>
                  <a:pt x="0" y="590487"/>
                  <a:pt x="0" y="556347"/>
                </a:cubicBezTo>
                <a:lnTo>
                  <a:pt x="0" y="618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305" tIns="94305" rIns="94305" bIns="9430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Install solution (paths) as rules in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5666A-9626-4BA7-A0A3-27E26AA5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84"/>
            <a:ext cx="2743200" cy="365125"/>
          </a:xfrm>
        </p:spPr>
        <p:txBody>
          <a:bodyPr/>
          <a:lstStyle/>
          <a:p>
            <a:fld id="{A9E67C97-C744-4458-80A8-70EA69FFDFB0}" type="slidenum">
              <a:rPr lang="en-US" smtClean="0"/>
              <a:t>12</a:t>
            </a:fld>
            <a:endParaRPr lang="en-US"/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CDCCD52F-BDDE-48B2-96CD-F0B3E8B76685}"/>
              </a:ext>
            </a:extLst>
          </p:cNvPr>
          <p:cNvSpPr/>
          <p:nvPr/>
        </p:nvSpPr>
        <p:spPr>
          <a:xfrm>
            <a:off x="2468248" y="3601219"/>
            <a:ext cx="2620213" cy="3149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1967A6-20EF-4FF4-8FD6-E130CC7FBB6E}"/>
              </a:ext>
            </a:extLst>
          </p:cNvPr>
          <p:cNvGrpSpPr/>
          <p:nvPr/>
        </p:nvGrpSpPr>
        <p:grpSpPr>
          <a:xfrm>
            <a:off x="2117641" y="1968971"/>
            <a:ext cx="1060877" cy="1039611"/>
            <a:chOff x="530822" y="3239936"/>
            <a:chExt cx="1666471" cy="1633063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B6B1A39-52C5-4EF5-87FF-330FD53B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018" y="3875519"/>
              <a:ext cx="776169" cy="76525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4D25BA9-D854-41BB-9FCA-B7BD14864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70" y="3991633"/>
              <a:ext cx="776169" cy="76525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AC6DD05-D82A-4D56-AF0B-A06E28D0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347" y="4107747"/>
              <a:ext cx="776169" cy="76525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3C9B971-81F7-4BCC-8A8C-85108B2D679E}"/>
                </a:ext>
              </a:extLst>
            </p:cNvPr>
            <p:cNvSpPr txBox="1"/>
            <p:nvPr/>
          </p:nvSpPr>
          <p:spPr>
            <a:xfrm>
              <a:off x="530822" y="3239936"/>
              <a:ext cx="1666471" cy="62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Policies</a:t>
              </a:r>
            </a:p>
          </p:txBody>
        </p:sp>
      </p:grpSp>
      <p:pic>
        <p:nvPicPr>
          <p:cNvPr id="69" name="Picture 2" descr="Related image">
            <a:extLst>
              <a:ext uri="{FF2B5EF4-FFF2-40B4-BE49-F238E27FC236}">
                <a16:creationId xmlns:a16="http://schemas.microsoft.com/office/drawing/2014/main" id="{42FFE29D-C6E2-4577-909D-D8E2F73F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850" y="2283988"/>
            <a:ext cx="1047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ACDF4B6-5FA3-42B0-A9E7-BDB1655EDF9E}"/>
              </a:ext>
            </a:extLst>
          </p:cNvPr>
          <p:cNvSpPr txBox="1"/>
          <p:nvPr/>
        </p:nvSpPr>
        <p:spPr>
          <a:xfrm>
            <a:off x="3540360" y="1968971"/>
            <a:ext cx="213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Network Topology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0D1E0BF2-3387-498A-9954-892FE0679DED}"/>
              </a:ext>
            </a:extLst>
          </p:cNvPr>
          <p:cNvSpPr/>
          <p:nvPr/>
        </p:nvSpPr>
        <p:spPr>
          <a:xfrm rot="19582847">
            <a:off x="2855694" y="3105072"/>
            <a:ext cx="322824" cy="38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DAA89A5A-CE8F-4447-8A1D-0AF813E51688}"/>
              </a:ext>
            </a:extLst>
          </p:cNvPr>
          <p:cNvSpPr/>
          <p:nvPr/>
        </p:nvSpPr>
        <p:spPr>
          <a:xfrm rot="2139112">
            <a:off x="4096155" y="3161819"/>
            <a:ext cx="322824" cy="38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5A350A9-5F76-4F28-A951-A27E19B583E8}"/>
              </a:ext>
            </a:extLst>
          </p:cNvPr>
          <p:cNvSpPr/>
          <p:nvPr/>
        </p:nvSpPr>
        <p:spPr>
          <a:xfrm>
            <a:off x="9485377" y="3352180"/>
            <a:ext cx="387095" cy="476319"/>
          </a:xfrm>
          <a:custGeom>
            <a:avLst/>
            <a:gdLst>
              <a:gd name="connsiteX0" fmla="*/ 0 w 228214"/>
              <a:gd name="connsiteY0" fmla="*/ 54771 h 273857"/>
              <a:gd name="connsiteX1" fmla="*/ 114107 w 228214"/>
              <a:gd name="connsiteY1" fmla="*/ 54771 h 273857"/>
              <a:gd name="connsiteX2" fmla="*/ 114107 w 228214"/>
              <a:gd name="connsiteY2" fmla="*/ 0 h 273857"/>
              <a:gd name="connsiteX3" fmla="*/ 228214 w 228214"/>
              <a:gd name="connsiteY3" fmla="*/ 136929 h 273857"/>
              <a:gd name="connsiteX4" fmla="*/ 114107 w 228214"/>
              <a:gd name="connsiteY4" fmla="*/ 273857 h 273857"/>
              <a:gd name="connsiteX5" fmla="*/ 114107 w 228214"/>
              <a:gd name="connsiteY5" fmla="*/ 219086 h 273857"/>
              <a:gd name="connsiteX6" fmla="*/ 0 w 228214"/>
              <a:gd name="connsiteY6" fmla="*/ 219086 h 273857"/>
              <a:gd name="connsiteX7" fmla="*/ 0 w 228214"/>
              <a:gd name="connsiteY7" fmla="*/ 54771 h 2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214" h="273857">
                <a:moveTo>
                  <a:pt x="182571" y="1"/>
                </a:moveTo>
                <a:lnTo>
                  <a:pt x="182571" y="136929"/>
                </a:lnTo>
                <a:lnTo>
                  <a:pt x="228214" y="136929"/>
                </a:lnTo>
                <a:lnTo>
                  <a:pt x="114107" y="273856"/>
                </a:lnTo>
                <a:lnTo>
                  <a:pt x="0" y="136929"/>
                </a:lnTo>
                <a:lnTo>
                  <a:pt x="45643" y="136929"/>
                </a:lnTo>
                <a:lnTo>
                  <a:pt x="45643" y="1"/>
                </a:lnTo>
                <a:lnTo>
                  <a:pt x="182571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772" tIns="0" rIns="54771" bIns="6846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603FDAA-E8F9-4951-80B7-789E947ED2B4}"/>
              </a:ext>
            </a:extLst>
          </p:cNvPr>
          <p:cNvSpPr/>
          <p:nvPr/>
        </p:nvSpPr>
        <p:spPr>
          <a:xfrm>
            <a:off x="9483127" y="4619122"/>
            <a:ext cx="387095" cy="476319"/>
          </a:xfrm>
          <a:custGeom>
            <a:avLst/>
            <a:gdLst>
              <a:gd name="connsiteX0" fmla="*/ 0 w 228214"/>
              <a:gd name="connsiteY0" fmla="*/ 54771 h 273857"/>
              <a:gd name="connsiteX1" fmla="*/ 114107 w 228214"/>
              <a:gd name="connsiteY1" fmla="*/ 54771 h 273857"/>
              <a:gd name="connsiteX2" fmla="*/ 114107 w 228214"/>
              <a:gd name="connsiteY2" fmla="*/ 0 h 273857"/>
              <a:gd name="connsiteX3" fmla="*/ 228214 w 228214"/>
              <a:gd name="connsiteY3" fmla="*/ 136929 h 273857"/>
              <a:gd name="connsiteX4" fmla="*/ 114107 w 228214"/>
              <a:gd name="connsiteY4" fmla="*/ 273857 h 273857"/>
              <a:gd name="connsiteX5" fmla="*/ 114107 w 228214"/>
              <a:gd name="connsiteY5" fmla="*/ 219086 h 273857"/>
              <a:gd name="connsiteX6" fmla="*/ 0 w 228214"/>
              <a:gd name="connsiteY6" fmla="*/ 219086 h 273857"/>
              <a:gd name="connsiteX7" fmla="*/ 0 w 228214"/>
              <a:gd name="connsiteY7" fmla="*/ 54771 h 2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214" h="273857">
                <a:moveTo>
                  <a:pt x="182571" y="1"/>
                </a:moveTo>
                <a:lnTo>
                  <a:pt x="182571" y="136929"/>
                </a:lnTo>
                <a:lnTo>
                  <a:pt x="228214" y="136929"/>
                </a:lnTo>
                <a:lnTo>
                  <a:pt x="114107" y="273856"/>
                </a:lnTo>
                <a:lnTo>
                  <a:pt x="0" y="136929"/>
                </a:lnTo>
                <a:lnTo>
                  <a:pt x="45643" y="136929"/>
                </a:lnTo>
                <a:lnTo>
                  <a:pt x="45643" y="1"/>
                </a:lnTo>
                <a:lnTo>
                  <a:pt x="182571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772" tIns="0" rIns="54771" bIns="6846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9866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24" grpId="0" animBg="1"/>
      <p:bldP spid="25" grpId="0" animBg="1"/>
      <p:bldP spid="26" grpId="0"/>
      <p:bldP spid="52" grpId="0" animBg="1"/>
      <p:bldP spid="53" grpId="0" animBg="1"/>
      <p:bldP spid="56" grpId="0" animBg="1"/>
      <p:bldP spid="58" grpId="0" animBg="1"/>
      <p:bldP spid="62" grpId="0" animBg="1"/>
      <p:bldP spid="70" grpId="0"/>
      <p:bldP spid="72" grpId="0" animBg="1"/>
      <p:bldP spid="74" grpId="0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49">
            <a:extLst>
              <a:ext uri="{FF2B5EF4-FFF2-40B4-BE49-F238E27FC236}">
                <a16:creationId xmlns:a16="http://schemas.microsoft.com/office/drawing/2014/main" id="{F1B809C3-7CC8-4255-B4F8-6F80D670E131}"/>
              </a:ext>
            </a:extLst>
          </p:cNvPr>
          <p:cNvSpPr/>
          <p:nvPr/>
        </p:nvSpPr>
        <p:spPr>
          <a:xfrm>
            <a:off x="5180348" y="4755762"/>
            <a:ext cx="537003" cy="507672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 descr="Image result for bottleneck">
            <a:extLst>
              <a:ext uri="{FF2B5EF4-FFF2-40B4-BE49-F238E27FC236}">
                <a16:creationId xmlns:a16="http://schemas.microsoft.com/office/drawing/2014/main" id="{1BF7BF46-003C-4B60-A4DA-F36F8A04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85" y="2598194"/>
            <a:ext cx="1906013" cy="10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CAADE-F458-40C5-AB1A-C0CDFAF2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A: Group Atomicity</a:t>
            </a:r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75280F10-4A29-4102-9526-866D18BC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146" y="1876384"/>
            <a:ext cx="4122975" cy="3965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May not always satisfy all policies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Avoid partially configuring policies</a:t>
            </a:r>
          </a:p>
        </p:txBody>
      </p:sp>
      <p:sp>
        <p:nvSpPr>
          <p:cNvPr id="63" name="CustomShape 1">
            <a:extLst>
              <a:ext uri="{FF2B5EF4-FFF2-40B4-BE49-F238E27FC236}">
                <a16:creationId xmlns:a16="http://schemas.microsoft.com/office/drawing/2014/main" id="{83F11B24-275F-43E1-BAB4-E6A1238C3D40}"/>
              </a:ext>
            </a:extLst>
          </p:cNvPr>
          <p:cNvSpPr/>
          <p:nvPr/>
        </p:nvSpPr>
        <p:spPr>
          <a:xfrm>
            <a:off x="6925121" y="1819517"/>
            <a:ext cx="925200" cy="37296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Web</a:t>
            </a:r>
            <a:endParaRPr sz="2400"/>
          </a:p>
        </p:txBody>
      </p:sp>
      <p:sp>
        <p:nvSpPr>
          <p:cNvPr id="64" name="CustomShape 2">
            <a:extLst>
              <a:ext uri="{FF2B5EF4-FFF2-40B4-BE49-F238E27FC236}">
                <a16:creationId xmlns:a16="http://schemas.microsoft.com/office/drawing/2014/main" id="{8026254A-ED6F-44CA-95E5-BEA8E665F7ED}"/>
              </a:ext>
            </a:extLst>
          </p:cNvPr>
          <p:cNvSpPr/>
          <p:nvPr/>
        </p:nvSpPr>
        <p:spPr>
          <a:xfrm>
            <a:off x="3573521" y="1832477"/>
            <a:ext cx="902520" cy="38268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 Light"/>
              </a:rPr>
              <a:t>Mktg</a:t>
            </a:r>
            <a:endParaRPr sz="2400" dirty="0"/>
          </a:p>
        </p:txBody>
      </p:sp>
      <p:sp>
        <p:nvSpPr>
          <p:cNvPr id="65" name="CustomShape 3">
            <a:extLst>
              <a:ext uri="{FF2B5EF4-FFF2-40B4-BE49-F238E27FC236}">
                <a16:creationId xmlns:a16="http://schemas.microsoft.com/office/drawing/2014/main" id="{8A8E6A6D-733A-4FBD-8EC4-1421A099F328}"/>
              </a:ext>
            </a:extLst>
          </p:cNvPr>
          <p:cNvSpPr/>
          <p:nvPr/>
        </p:nvSpPr>
        <p:spPr>
          <a:xfrm flipV="1">
            <a:off x="4476041" y="2005277"/>
            <a:ext cx="2448720" cy="17640"/>
          </a:xfrm>
          <a:prstGeom prst="straightConnector1">
            <a:avLst/>
          </a:prstGeom>
          <a:noFill/>
          <a:ln w="19050">
            <a:solidFill>
              <a:srgbClr val="FF0000"/>
            </a:solidFill>
            <a:miter/>
            <a:tailEnd type="triangle" w="med" len="med"/>
          </a:ln>
        </p:spPr>
      </p:sp>
      <p:sp>
        <p:nvSpPr>
          <p:cNvPr id="67" name="CustomShape 5">
            <a:extLst>
              <a:ext uri="{FF2B5EF4-FFF2-40B4-BE49-F238E27FC236}">
                <a16:creationId xmlns:a16="http://schemas.microsoft.com/office/drawing/2014/main" id="{4EA1AD41-87EF-425B-AEFE-1919733E892F}"/>
              </a:ext>
            </a:extLst>
          </p:cNvPr>
          <p:cNvSpPr/>
          <p:nvPr/>
        </p:nvSpPr>
        <p:spPr>
          <a:xfrm>
            <a:off x="4721397" y="1577237"/>
            <a:ext cx="1513800" cy="39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70" b="1" dirty="0">
                <a:solidFill>
                  <a:srgbClr val="FF0000"/>
                </a:solidFill>
                <a:latin typeface="Calibri"/>
              </a:rPr>
              <a:t>
min b/w: 50 </a:t>
            </a:r>
            <a:r>
              <a:rPr lang="en-US" sz="1270" b="1" dirty="0" err="1">
                <a:solidFill>
                  <a:srgbClr val="FF0000"/>
                </a:solidFill>
                <a:latin typeface="Calibri"/>
              </a:rPr>
              <a:t>mbps</a:t>
            </a:r>
            <a:endParaRPr dirty="0"/>
          </a:p>
        </p:txBody>
      </p:sp>
      <p:sp>
        <p:nvSpPr>
          <p:cNvPr id="68" name="CustomShape 6">
            <a:extLst>
              <a:ext uri="{FF2B5EF4-FFF2-40B4-BE49-F238E27FC236}">
                <a16:creationId xmlns:a16="http://schemas.microsoft.com/office/drawing/2014/main" id="{142B2669-048B-44F2-98BD-E65F6075D012}"/>
              </a:ext>
            </a:extLst>
          </p:cNvPr>
          <p:cNvSpPr/>
          <p:nvPr/>
        </p:nvSpPr>
        <p:spPr>
          <a:xfrm>
            <a:off x="6925481" y="2271071"/>
            <a:ext cx="925200" cy="37332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DB</a:t>
            </a:r>
            <a:endParaRPr sz="2400"/>
          </a:p>
        </p:txBody>
      </p:sp>
      <p:sp>
        <p:nvSpPr>
          <p:cNvPr id="69" name="CustomShape 7">
            <a:extLst>
              <a:ext uri="{FF2B5EF4-FFF2-40B4-BE49-F238E27FC236}">
                <a16:creationId xmlns:a16="http://schemas.microsoft.com/office/drawing/2014/main" id="{83FC6FF2-9E9D-4560-920F-EC34C0B8C0EA}"/>
              </a:ext>
            </a:extLst>
          </p:cNvPr>
          <p:cNvSpPr/>
          <p:nvPr/>
        </p:nvSpPr>
        <p:spPr>
          <a:xfrm>
            <a:off x="3573881" y="2284031"/>
            <a:ext cx="902520" cy="38304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IT</a:t>
            </a:r>
            <a:endParaRPr sz="2400" dirty="0"/>
          </a:p>
        </p:txBody>
      </p:sp>
      <p:sp>
        <p:nvSpPr>
          <p:cNvPr id="70" name="CustomShape 8">
            <a:extLst>
              <a:ext uri="{FF2B5EF4-FFF2-40B4-BE49-F238E27FC236}">
                <a16:creationId xmlns:a16="http://schemas.microsoft.com/office/drawing/2014/main" id="{675027D4-D7FB-4643-871B-E107337B65CD}"/>
              </a:ext>
            </a:extLst>
          </p:cNvPr>
          <p:cNvSpPr/>
          <p:nvPr/>
        </p:nvSpPr>
        <p:spPr>
          <a:xfrm flipV="1">
            <a:off x="4476401" y="2457191"/>
            <a:ext cx="2448720" cy="17640"/>
          </a:xfrm>
          <a:prstGeom prst="straightConnector1">
            <a:avLst/>
          </a:prstGeom>
          <a:noFill/>
          <a:ln w="19050">
            <a:solidFill>
              <a:srgbClr val="00B050"/>
            </a:solidFill>
            <a:miter/>
            <a:tailEnd type="triangle" w="med" len="med"/>
          </a:ln>
        </p:spPr>
      </p:sp>
      <p:sp>
        <p:nvSpPr>
          <p:cNvPr id="72" name="CustomShape 10">
            <a:extLst>
              <a:ext uri="{FF2B5EF4-FFF2-40B4-BE49-F238E27FC236}">
                <a16:creationId xmlns:a16="http://schemas.microsoft.com/office/drawing/2014/main" id="{931CDD92-CF98-43A3-A537-2EEEA078074B}"/>
              </a:ext>
            </a:extLst>
          </p:cNvPr>
          <p:cNvSpPr/>
          <p:nvPr/>
        </p:nvSpPr>
        <p:spPr>
          <a:xfrm>
            <a:off x="4725341" y="2027171"/>
            <a:ext cx="1513800" cy="39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70" b="1" dirty="0">
                <a:solidFill>
                  <a:srgbClr val="FF0000"/>
                </a:solidFill>
                <a:latin typeface="Calibri"/>
              </a:rPr>
              <a:t>
min b/w: 50 </a:t>
            </a:r>
            <a:r>
              <a:rPr lang="en-US" sz="1270" b="1" dirty="0" err="1">
                <a:solidFill>
                  <a:srgbClr val="FF0000"/>
                </a:solidFill>
                <a:latin typeface="Calibri"/>
              </a:rPr>
              <a:t>mbps</a:t>
            </a:r>
            <a:endParaRPr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66F3C4F-BBA3-4DAD-A181-D989358A36C8}"/>
              </a:ext>
            </a:extLst>
          </p:cNvPr>
          <p:cNvSpPr/>
          <p:nvPr/>
        </p:nvSpPr>
        <p:spPr>
          <a:xfrm>
            <a:off x="6178734" y="1423388"/>
            <a:ext cx="565372" cy="3214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FW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A2DE83E-712A-4A94-9875-0707D437C149}"/>
              </a:ext>
            </a:extLst>
          </p:cNvPr>
          <p:cNvGrpSpPr/>
          <p:nvPr/>
        </p:nvGrpSpPr>
        <p:grpSpPr>
          <a:xfrm>
            <a:off x="6253111" y="1713950"/>
            <a:ext cx="447887" cy="466725"/>
            <a:chOff x="8173167" y="5368064"/>
            <a:chExt cx="537003" cy="507672"/>
          </a:xfrm>
        </p:grpSpPr>
        <p:sp>
          <p:nvSpPr>
            <p:cNvPr id="118" name="Rounded Rectangle 49">
              <a:extLst>
                <a:ext uri="{FF2B5EF4-FFF2-40B4-BE49-F238E27FC236}">
                  <a16:creationId xmlns:a16="http://schemas.microsoft.com/office/drawing/2014/main" id="{13AED0F7-F376-48E2-B4ED-CEACAEE42CD9}"/>
                </a:ext>
              </a:extLst>
            </p:cNvPr>
            <p:cNvSpPr/>
            <p:nvPr/>
          </p:nvSpPr>
          <p:spPr>
            <a:xfrm>
              <a:off x="8173167" y="5368064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9" name="Picture 118" descr="firewall.png">
              <a:extLst>
                <a:ext uri="{FF2B5EF4-FFF2-40B4-BE49-F238E27FC236}">
                  <a16:creationId xmlns:a16="http://schemas.microsoft.com/office/drawing/2014/main" id="{FC92885A-46FF-4D0C-94C6-4CD4F7B4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3167" y="5378568"/>
              <a:ext cx="483303" cy="456905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A8C7614-E4BD-4BB5-B56B-3256C7BF1325}"/>
              </a:ext>
            </a:extLst>
          </p:cNvPr>
          <p:cNvGrpSpPr/>
          <p:nvPr/>
        </p:nvGrpSpPr>
        <p:grpSpPr>
          <a:xfrm>
            <a:off x="6264137" y="2291177"/>
            <a:ext cx="447887" cy="466725"/>
            <a:chOff x="8173167" y="5368064"/>
            <a:chExt cx="537003" cy="507672"/>
          </a:xfrm>
        </p:grpSpPr>
        <p:sp>
          <p:nvSpPr>
            <p:cNvPr id="121" name="Rounded Rectangle 49">
              <a:extLst>
                <a:ext uri="{FF2B5EF4-FFF2-40B4-BE49-F238E27FC236}">
                  <a16:creationId xmlns:a16="http://schemas.microsoft.com/office/drawing/2014/main" id="{2A2E6E5C-9469-4475-B4B9-AE19EE679941}"/>
                </a:ext>
              </a:extLst>
            </p:cNvPr>
            <p:cNvSpPr/>
            <p:nvPr/>
          </p:nvSpPr>
          <p:spPr>
            <a:xfrm>
              <a:off x="8173167" y="5368064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2" name="Picture 121" descr="firewall.png">
              <a:extLst>
                <a:ext uri="{FF2B5EF4-FFF2-40B4-BE49-F238E27FC236}">
                  <a16:creationId xmlns:a16="http://schemas.microsoft.com/office/drawing/2014/main" id="{F3A18B39-236B-4A00-9B86-1E1F869EB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3167" y="5378568"/>
              <a:ext cx="483303" cy="456905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997E688-DADF-4BE2-BA8A-791F885488BF}"/>
              </a:ext>
            </a:extLst>
          </p:cNvPr>
          <p:cNvGrpSpPr/>
          <p:nvPr/>
        </p:nvGrpSpPr>
        <p:grpSpPr>
          <a:xfrm>
            <a:off x="3104253" y="3372156"/>
            <a:ext cx="6202585" cy="2231263"/>
            <a:chOff x="1851651" y="3342385"/>
            <a:chExt cx="5632370" cy="209805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6154D-EFCB-437A-874A-A3B368CA4629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3444998" y="4068175"/>
              <a:ext cx="1303626" cy="6172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6DCA269-0769-43E0-B211-02EAD8802297}"/>
                </a:ext>
              </a:extLst>
            </p:cNvPr>
            <p:cNvCxnSpPr/>
            <p:nvPr/>
          </p:nvCxnSpPr>
          <p:spPr>
            <a:xfrm>
              <a:off x="2432951" y="3580510"/>
              <a:ext cx="820740" cy="2798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38A0068-4421-4D26-83F7-DEC0F865EBC1}"/>
                </a:ext>
              </a:extLst>
            </p:cNvPr>
            <p:cNvCxnSpPr/>
            <p:nvPr/>
          </p:nvCxnSpPr>
          <p:spPr>
            <a:xfrm flipV="1">
              <a:off x="2471069" y="3980560"/>
              <a:ext cx="664640" cy="19858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FDEC735-AD3D-479F-A6FE-203ADB284CF4}"/>
                </a:ext>
              </a:extLst>
            </p:cNvPr>
            <p:cNvCxnSpPr>
              <a:cxnSpLocks/>
              <a:stCxn id="86" idx="2"/>
              <a:endCxn id="84" idx="6"/>
            </p:cNvCxnSpPr>
            <p:nvPr/>
          </p:nvCxnSpPr>
          <p:spPr>
            <a:xfrm flipH="1" flipV="1">
              <a:off x="2461965" y="4895754"/>
              <a:ext cx="4383154" cy="285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32124CF-523F-4F06-8B22-BA482F00E662}"/>
                </a:ext>
              </a:extLst>
            </p:cNvPr>
            <p:cNvCxnSpPr>
              <a:cxnSpLocks/>
              <a:stCxn id="85" idx="2"/>
              <a:endCxn id="77" idx="3"/>
            </p:cNvCxnSpPr>
            <p:nvPr/>
          </p:nvCxnSpPr>
          <p:spPr>
            <a:xfrm flipH="1">
              <a:off x="3509787" y="3905154"/>
              <a:ext cx="3363920" cy="39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3A0833A-0085-4202-BFA7-522AA1279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2287" y="3675760"/>
              <a:ext cx="447887" cy="46672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3FDC09D-43BB-43B9-8063-4151170B2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8975" y="3675760"/>
              <a:ext cx="438358" cy="4667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2CB007C-32DF-461A-AEFC-D958B5E1B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1900" y="3675760"/>
              <a:ext cx="447887" cy="4667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80751F4-7665-4523-B587-A8EF08017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2287" y="4685410"/>
              <a:ext cx="447887" cy="4667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E25548C-9C6F-4373-BDB5-7CFBD59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9445" y="4685410"/>
              <a:ext cx="438358" cy="46672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9DF0BC7-67B9-4377-BC7D-983B9E6CC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1900" y="4685410"/>
              <a:ext cx="447887" cy="466725"/>
            </a:xfrm>
            <a:prstGeom prst="rect">
              <a:avLst/>
            </a:prstGeom>
          </p:spPr>
        </p:pic>
        <p:sp>
          <p:nvSpPr>
            <p:cNvPr id="83" name="CustomShape 2">
              <a:extLst>
                <a:ext uri="{FF2B5EF4-FFF2-40B4-BE49-F238E27FC236}">
                  <a16:creationId xmlns:a16="http://schemas.microsoft.com/office/drawing/2014/main" id="{AB9F8C86-109E-4F35-AE3B-DD7EBFDB0A1B}"/>
                </a:ext>
              </a:extLst>
            </p:cNvPr>
            <p:cNvSpPr/>
            <p:nvPr/>
          </p:nvSpPr>
          <p:spPr>
            <a:xfrm>
              <a:off x="1851651" y="3342385"/>
              <a:ext cx="610314" cy="382588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mktg1</a:t>
              </a:r>
              <a:endParaRPr sz="1400" b="1" dirty="0"/>
            </a:p>
          </p:txBody>
        </p:sp>
        <p:sp>
          <p:nvSpPr>
            <p:cNvPr id="84" name="CustomShape 2">
              <a:extLst>
                <a:ext uri="{FF2B5EF4-FFF2-40B4-BE49-F238E27FC236}">
                  <a16:creationId xmlns:a16="http://schemas.microsoft.com/office/drawing/2014/main" id="{CDBC0749-D868-4DB1-881A-05C48C1641B7}"/>
                </a:ext>
              </a:extLst>
            </p:cNvPr>
            <p:cNvSpPr/>
            <p:nvPr/>
          </p:nvSpPr>
          <p:spPr>
            <a:xfrm>
              <a:off x="1851651" y="4704460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mktg2</a:t>
              </a:r>
              <a:endParaRPr sz="1400" b="1" dirty="0"/>
            </a:p>
          </p:txBody>
        </p:sp>
        <p:sp>
          <p:nvSpPr>
            <p:cNvPr id="85" name="CustomShape 2">
              <a:extLst>
                <a:ext uri="{FF2B5EF4-FFF2-40B4-BE49-F238E27FC236}">
                  <a16:creationId xmlns:a16="http://schemas.microsoft.com/office/drawing/2014/main" id="{4478C21E-E790-483C-989C-EF4FE1D5998A}"/>
                </a:ext>
              </a:extLst>
            </p:cNvPr>
            <p:cNvSpPr/>
            <p:nvPr/>
          </p:nvSpPr>
          <p:spPr>
            <a:xfrm>
              <a:off x="6873707" y="3713860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web1</a:t>
              </a:r>
              <a:endParaRPr sz="1400" b="1" dirty="0"/>
            </a:p>
          </p:txBody>
        </p:sp>
        <p:sp>
          <p:nvSpPr>
            <p:cNvPr id="86" name="CustomShape 2">
              <a:extLst>
                <a:ext uri="{FF2B5EF4-FFF2-40B4-BE49-F238E27FC236}">
                  <a16:creationId xmlns:a16="http://schemas.microsoft.com/office/drawing/2014/main" id="{DFA0F5A7-DD72-4FAC-8C8D-2A5B33F06029}"/>
                </a:ext>
              </a:extLst>
            </p:cNvPr>
            <p:cNvSpPr/>
            <p:nvPr/>
          </p:nvSpPr>
          <p:spPr>
            <a:xfrm>
              <a:off x="6845119" y="4733035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db1</a:t>
              </a:r>
              <a:endParaRPr sz="1400" b="1" dirty="0"/>
            </a:p>
          </p:txBody>
        </p:sp>
        <p:sp>
          <p:nvSpPr>
            <p:cNvPr id="87" name="CustomShape 2">
              <a:extLst>
                <a:ext uri="{FF2B5EF4-FFF2-40B4-BE49-F238E27FC236}">
                  <a16:creationId xmlns:a16="http://schemas.microsoft.com/office/drawing/2014/main" id="{427DE1AD-F74F-4781-A635-E57572664156}"/>
                </a:ext>
              </a:extLst>
            </p:cNvPr>
            <p:cNvSpPr/>
            <p:nvPr/>
          </p:nvSpPr>
          <p:spPr>
            <a:xfrm>
              <a:off x="1851651" y="4018660"/>
              <a:ext cx="610314" cy="382588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it1</a:t>
              </a:r>
              <a:endParaRPr sz="1400" b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F762E94-064B-4B8C-A92E-8CDFB0EF206C}"/>
                </a:ext>
              </a:extLst>
            </p:cNvPr>
            <p:cNvCxnSpPr>
              <a:cxnSpLocks/>
              <a:stCxn id="75" idx="2"/>
              <a:endCxn id="79" idx="0"/>
            </p:cNvCxnSpPr>
            <p:nvPr/>
          </p:nvCxnSpPr>
          <p:spPr>
            <a:xfrm>
              <a:off x="6316231" y="414248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07F1C34-2570-40DD-A560-348CC98CC319}"/>
                </a:ext>
              </a:extLst>
            </p:cNvPr>
            <p:cNvSpPr/>
            <p:nvPr/>
          </p:nvSpPr>
          <p:spPr>
            <a:xfrm>
              <a:off x="3081578" y="3387425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FD8E285-8D16-4299-9975-09FA42362B63}"/>
                </a:ext>
              </a:extLst>
            </p:cNvPr>
            <p:cNvSpPr/>
            <p:nvPr/>
          </p:nvSpPr>
          <p:spPr>
            <a:xfrm>
              <a:off x="4529445" y="3370154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94B8F2B-3645-47F9-9426-2194654F54FD}"/>
                </a:ext>
              </a:extLst>
            </p:cNvPr>
            <p:cNvSpPr/>
            <p:nvPr/>
          </p:nvSpPr>
          <p:spPr>
            <a:xfrm>
              <a:off x="3053440" y="5132663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917082F-C3B9-47EB-B9BA-54454707C7A1}"/>
                </a:ext>
              </a:extLst>
            </p:cNvPr>
            <p:cNvSpPr/>
            <p:nvPr/>
          </p:nvSpPr>
          <p:spPr>
            <a:xfrm>
              <a:off x="4567216" y="5112022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7E26F50-A41D-4145-BFF6-5B8186194260}"/>
                </a:ext>
              </a:extLst>
            </p:cNvPr>
            <p:cNvSpPr/>
            <p:nvPr/>
          </p:nvSpPr>
          <p:spPr>
            <a:xfrm>
              <a:off x="6111965" y="3368677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5786710-EF7C-4645-BE4A-1C15AE13D99F}"/>
                </a:ext>
              </a:extLst>
            </p:cNvPr>
            <p:cNvSpPr/>
            <p:nvPr/>
          </p:nvSpPr>
          <p:spPr>
            <a:xfrm>
              <a:off x="6119909" y="5111058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s5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6D18F3-D209-4E27-8981-3D4D242004F4}"/>
                </a:ext>
              </a:extLst>
            </p:cNvPr>
            <p:cNvSpPr/>
            <p:nvPr/>
          </p:nvSpPr>
          <p:spPr>
            <a:xfrm>
              <a:off x="3571731" y="3551995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8ECAF50-6503-49F8-865D-8C2B1D56F0BC}"/>
                </a:ext>
              </a:extLst>
            </p:cNvPr>
            <p:cNvSpPr/>
            <p:nvPr/>
          </p:nvSpPr>
          <p:spPr>
            <a:xfrm rot="1523515">
              <a:off x="3873737" y="4222080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F3C70C-788A-47DD-B21A-E582595D6DDA}"/>
                </a:ext>
              </a:extLst>
            </p:cNvPr>
            <p:cNvSpPr/>
            <p:nvPr/>
          </p:nvSpPr>
          <p:spPr>
            <a:xfrm>
              <a:off x="6316230" y="4305204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8A9D0FE-C16E-4C8B-BBAA-54E7980AA936}"/>
                </a:ext>
              </a:extLst>
            </p:cNvPr>
            <p:cNvSpPr/>
            <p:nvPr/>
          </p:nvSpPr>
          <p:spPr>
            <a:xfrm>
              <a:off x="5014380" y="5085311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6BCA42-4BC2-4835-8B07-7AF5674CD07A}"/>
                </a:ext>
              </a:extLst>
            </p:cNvPr>
            <p:cNvSpPr/>
            <p:nvPr/>
          </p:nvSpPr>
          <p:spPr>
            <a:xfrm>
              <a:off x="3509787" y="5078120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AE1DE6F-F570-4793-AC96-A4C6376275DB}"/>
                </a:ext>
              </a:extLst>
            </p:cNvPr>
            <p:cNvSpPr/>
            <p:nvPr/>
          </p:nvSpPr>
          <p:spPr>
            <a:xfrm>
              <a:off x="5047512" y="3472829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A6B7503-1762-4929-8B8B-06D3AA278107}"/>
                </a:ext>
              </a:extLst>
            </p:cNvPr>
            <p:cNvGrpSpPr/>
            <p:nvPr/>
          </p:nvGrpSpPr>
          <p:grpSpPr>
            <a:xfrm>
              <a:off x="3755402" y="4605230"/>
              <a:ext cx="1925578" cy="487778"/>
              <a:chOff x="6401460" y="5368064"/>
              <a:chExt cx="2308710" cy="530572"/>
            </a:xfrm>
          </p:grpSpPr>
          <p:sp>
            <p:nvSpPr>
              <p:cNvPr id="115" name="Rounded Rectangle 49">
                <a:extLst>
                  <a:ext uri="{FF2B5EF4-FFF2-40B4-BE49-F238E27FC236}">
                    <a16:creationId xmlns:a16="http://schemas.microsoft.com/office/drawing/2014/main" id="{A57787E6-5C3E-45CC-8470-58A168FA2DFB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16" name="Picture 115" descr="firewall.png">
                <a:extLst>
                  <a:ext uri="{FF2B5EF4-FFF2-40B4-BE49-F238E27FC236}">
                    <a16:creationId xmlns:a16="http://schemas.microsoft.com/office/drawing/2014/main" id="{B26FDBF4-7242-4D29-BEE6-C9CE5D4EE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01460" y="5441731"/>
                <a:ext cx="483303" cy="456905"/>
              </a:xfrm>
              <a:prstGeom prst="rect">
                <a:avLst/>
              </a:prstGeom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9BDCA4D-4C3F-4661-97B6-95E4D5F71DD7}"/>
                </a:ext>
              </a:extLst>
            </p:cNvPr>
            <p:cNvGrpSpPr/>
            <p:nvPr/>
          </p:nvGrpSpPr>
          <p:grpSpPr>
            <a:xfrm>
              <a:off x="5233094" y="3767895"/>
              <a:ext cx="447887" cy="466725"/>
              <a:chOff x="8173167" y="5368064"/>
              <a:chExt cx="537003" cy="507672"/>
            </a:xfrm>
          </p:grpSpPr>
          <p:sp>
            <p:nvSpPr>
              <p:cNvPr id="124" name="Rounded Rectangle 49">
                <a:extLst>
                  <a:ext uri="{FF2B5EF4-FFF2-40B4-BE49-F238E27FC236}">
                    <a16:creationId xmlns:a16="http://schemas.microsoft.com/office/drawing/2014/main" id="{6EDD596B-20AC-4BBF-A47F-8F5C6C1966EA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25" name="Picture 124" descr="firewall.png">
                <a:extLst>
                  <a:ext uri="{FF2B5EF4-FFF2-40B4-BE49-F238E27FC236}">
                    <a16:creationId xmlns:a16="http://schemas.microsoft.com/office/drawing/2014/main" id="{762EBDE1-D0F2-436F-AFE0-7C2F00C11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173167" y="5378568"/>
                <a:ext cx="483303" cy="456905"/>
              </a:xfrm>
              <a:prstGeom prst="rect">
                <a:avLst/>
              </a:prstGeom>
            </p:spPr>
          </p:pic>
        </p:grpSp>
      </p:grp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8A1379B8-7CCC-4454-B44C-B83DD585D7CB}"/>
              </a:ext>
            </a:extLst>
          </p:cNvPr>
          <p:cNvSpPr/>
          <p:nvPr/>
        </p:nvSpPr>
        <p:spPr>
          <a:xfrm>
            <a:off x="3695178" y="3582443"/>
            <a:ext cx="4972833" cy="401560"/>
          </a:xfrm>
          <a:custGeom>
            <a:avLst/>
            <a:gdLst>
              <a:gd name="connsiteX0" fmla="*/ 0 w 4972833"/>
              <a:gd name="connsiteY0" fmla="*/ 0 h 401560"/>
              <a:gd name="connsiteX1" fmla="*/ 1064712 w 4972833"/>
              <a:gd name="connsiteY1" fmla="*/ 338203 h 401560"/>
              <a:gd name="connsiteX2" fmla="*/ 4972833 w 4972833"/>
              <a:gd name="connsiteY2" fmla="*/ 400833 h 40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833" h="401560">
                <a:moveTo>
                  <a:pt x="0" y="0"/>
                </a:moveTo>
                <a:cubicBezTo>
                  <a:pt x="117953" y="135699"/>
                  <a:pt x="235907" y="271398"/>
                  <a:pt x="1064712" y="338203"/>
                </a:cubicBezTo>
                <a:cubicBezTo>
                  <a:pt x="1893518" y="405009"/>
                  <a:pt x="3433175" y="402921"/>
                  <a:pt x="4972833" y="4008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39B2F01-6622-4ECA-8108-C182487C2884}"/>
              </a:ext>
            </a:extLst>
          </p:cNvPr>
          <p:cNvSpPr/>
          <p:nvPr/>
        </p:nvSpPr>
        <p:spPr>
          <a:xfrm>
            <a:off x="3682652" y="4014342"/>
            <a:ext cx="5123145" cy="1244039"/>
          </a:xfrm>
          <a:custGeom>
            <a:avLst/>
            <a:gdLst>
              <a:gd name="connsiteX0" fmla="*/ 0 w 5123145"/>
              <a:gd name="connsiteY0" fmla="*/ 369767 h 1244039"/>
              <a:gd name="connsiteX1" fmla="*/ 964504 w 5123145"/>
              <a:gd name="connsiteY1" fmla="*/ 19038 h 1244039"/>
              <a:gd name="connsiteX2" fmla="*/ 2705622 w 5123145"/>
              <a:gd name="connsiteY2" fmla="*/ 69143 h 1244039"/>
              <a:gd name="connsiteX3" fmla="*/ 4346532 w 5123145"/>
              <a:gd name="connsiteY3" fmla="*/ 81669 h 1244039"/>
              <a:gd name="connsiteX4" fmla="*/ 4484318 w 5123145"/>
              <a:gd name="connsiteY4" fmla="*/ 1158907 h 1244039"/>
              <a:gd name="connsiteX5" fmla="*/ 5123145 w 5123145"/>
              <a:gd name="connsiteY5" fmla="*/ 1096277 h 124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3145" h="1244039">
                <a:moveTo>
                  <a:pt x="0" y="369767"/>
                </a:moveTo>
                <a:cubicBezTo>
                  <a:pt x="256783" y="219454"/>
                  <a:pt x="513567" y="69142"/>
                  <a:pt x="964504" y="19038"/>
                </a:cubicBezTo>
                <a:cubicBezTo>
                  <a:pt x="1415441" y="-31066"/>
                  <a:pt x="2141951" y="58704"/>
                  <a:pt x="2705622" y="69143"/>
                </a:cubicBezTo>
                <a:cubicBezTo>
                  <a:pt x="3269293" y="79582"/>
                  <a:pt x="4050083" y="-99958"/>
                  <a:pt x="4346532" y="81669"/>
                </a:cubicBezTo>
                <a:cubicBezTo>
                  <a:pt x="4642981" y="263296"/>
                  <a:pt x="4354882" y="989806"/>
                  <a:pt x="4484318" y="1158907"/>
                </a:cubicBezTo>
                <a:cubicBezTo>
                  <a:pt x="4613754" y="1328008"/>
                  <a:pt x="4868449" y="1212142"/>
                  <a:pt x="5123145" y="109627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047EE9B-8FD2-481B-87F2-9104C921EBE6}"/>
              </a:ext>
            </a:extLst>
          </p:cNvPr>
          <p:cNvSpPr/>
          <p:nvPr/>
        </p:nvSpPr>
        <p:spPr>
          <a:xfrm>
            <a:off x="6177837" y="3418889"/>
            <a:ext cx="1968975" cy="96654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magnifying_glass.png">
            <a:extLst>
              <a:ext uri="{FF2B5EF4-FFF2-40B4-BE49-F238E27FC236}">
                <a16:creationId xmlns:a16="http://schemas.microsoft.com/office/drawing/2014/main" id="{27D08433-D208-4AE9-B3D8-5BB7E265A0D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4435" y="4789946"/>
            <a:ext cx="377123" cy="3630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CE528B0B-6178-413B-8BBD-A6615E27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4980" y="4904682"/>
            <a:ext cx="265164" cy="255246"/>
          </a:xfrm>
          <a:prstGeom prst="rect">
            <a:avLst/>
          </a:prstGeom>
          <a:noFill/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226AE0C-F9FD-4CE2-A655-FFCAF2226648}"/>
              </a:ext>
            </a:extLst>
          </p:cNvPr>
          <p:cNvSpPr/>
          <p:nvPr/>
        </p:nvSpPr>
        <p:spPr>
          <a:xfrm>
            <a:off x="3745282" y="3959790"/>
            <a:ext cx="4993716" cy="1173959"/>
          </a:xfrm>
          <a:custGeom>
            <a:avLst/>
            <a:gdLst>
              <a:gd name="connsiteX0" fmla="*/ 0 w 5198302"/>
              <a:gd name="connsiteY0" fmla="*/ 1107417 h 1168125"/>
              <a:gd name="connsiteX1" fmla="*/ 4246323 w 5198302"/>
              <a:gd name="connsiteY1" fmla="*/ 1057313 h 1168125"/>
              <a:gd name="connsiteX2" fmla="*/ 4434214 w 5198302"/>
              <a:gd name="connsiteY2" fmla="*/ 92809 h 1168125"/>
              <a:gd name="connsiteX3" fmla="*/ 5198302 w 5198302"/>
              <a:gd name="connsiteY3" fmla="*/ 92809 h 116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302" h="1168125">
                <a:moveTo>
                  <a:pt x="0" y="1107417"/>
                </a:moveTo>
                <a:cubicBezTo>
                  <a:pt x="1753643" y="1166915"/>
                  <a:pt x="3507287" y="1226414"/>
                  <a:pt x="4246323" y="1057313"/>
                </a:cubicBezTo>
                <a:cubicBezTo>
                  <a:pt x="4985359" y="888212"/>
                  <a:pt x="4275551" y="253560"/>
                  <a:pt x="4434214" y="92809"/>
                </a:cubicBezTo>
                <a:cubicBezTo>
                  <a:pt x="4592877" y="-67942"/>
                  <a:pt x="4895589" y="12433"/>
                  <a:pt x="5198302" y="9280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58E8C-612E-4D3E-B615-41FA754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2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3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3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40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92 -0.00393 0.00925 0.00139 -0.03086 -0.00301 C -0.03203 -0.00301 -0.03307 -0.00393 -0.03424 -0.0044 C -0.03567 -0.00486 -0.03698 -0.00532 -0.03841 -0.00578 C -0.04674 -0.00532 -0.05508 -0.00555 -0.06341 -0.0044 C -0.06653 -0.00393 -0.06953 -0.00231 -0.07252 -0.00139 C -0.07695 -0.00023 -0.08151 0.0007 -0.08593 0.00139 C -0.10234 0.00417 -0.09205 0.00255 -0.11679 0.00602 L -0.12174 0.00741 C -0.1237 0.00787 -0.12565 0.00834 -0.1276 0.0088 C -0.12864 0.00926 -0.12981 0.00972 -0.13086 0.01042 C -0.13177 0.01088 -0.13255 0.01158 -0.13346 0.01181 C -0.13528 0.0125 -0.13737 0.01273 -0.13919 0.01343 C -0.14596 0.01273 -0.1526 0.0125 -0.15924 0.01181 C -0.16146 0.01158 -0.16367 0.01042 -0.16588 0.01042 C -0.17226 0.01042 -0.18502 0.01181 -0.18502 0.01181 L -0.18502 0.01181 " pathEditMode="relative" ptsTypes="AAAAAAAAAAAAAAAAAA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animBg="1"/>
      <p:bldP spid="139" grpId="0" uiExpand="1" build="p"/>
      <p:bldP spid="130" grpId="0" animBg="1"/>
      <p:bldP spid="130" grpId="1" animBg="1"/>
      <p:bldP spid="134" grpId="0" animBg="1"/>
      <p:bldP spid="134" grpId="1" animBg="1"/>
      <p:bldP spid="137" grpId="0" animBg="1"/>
      <p:bldP spid="137" grpId="1" animBg="1"/>
      <p:bldP spid="135" grpId="0" animBg="1"/>
      <p:bldP spid="135" grpId="1" animBg="1"/>
      <p:bldP spid="135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 descr="Image result for bottleneck">
            <a:extLst>
              <a:ext uri="{FF2B5EF4-FFF2-40B4-BE49-F238E27FC236}">
                <a16:creationId xmlns:a16="http://schemas.microsoft.com/office/drawing/2014/main" id="{6B087C9B-607A-47DF-9C41-3CD1AA28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36" y="2688441"/>
            <a:ext cx="1906013" cy="6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CAADE-F458-40C5-AB1A-C0CDFAF2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B: Avoid Excessive path changes</a:t>
            </a:r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75280F10-4A29-4102-9526-866D18BC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5639" y="1562705"/>
            <a:ext cx="4122975" cy="3965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Choosing this path earlier would avoid an extra path change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Path change requires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3" name="CustomShape 1">
            <a:extLst>
              <a:ext uri="{FF2B5EF4-FFF2-40B4-BE49-F238E27FC236}">
                <a16:creationId xmlns:a16="http://schemas.microsoft.com/office/drawing/2014/main" id="{83F11B24-275F-43E1-BAB4-E6A1238C3D40}"/>
              </a:ext>
            </a:extLst>
          </p:cNvPr>
          <p:cNvSpPr/>
          <p:nvPr/>
        </p:nvSpPr>
        <p:spPr>
          <a:xfrm>
            <a:off x="6925121" y="1819517"/>
            <a:ext cx="925200" cy="37296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Web</a:t>
            </a:r>
            <a:endParaRPr sz="2400"/>
          </a:p>
        </p:txBody>
      </p:sp>
      <p:sp>
        <p:nvSpPr>
          <p:cNvPr id="64" name="CustomShape 2">
            <a:extLst>
              <a:ext uri="{FF2B5EF4-FFF2-40B4-BE49-F238E27FC236}">
                <a16:creationId xmlns:a16="http://schemas.microsoft.com/office/drawing/2014/main" id="{8026254A-ED6F-44CA-95E5-BEA8E665F7ED}"/>
              </a:ext>
            </a:extLst>
          </p:cNvPr>
          <p:cNvSpPr/>
          <p:nvPr/>
        </p:nvSpPr>
        <p:spPr>
          <a:xfrm>
            <a:off x="3573521" y="1832477"/>
            <a:ext cx="902520" cy="38268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 Light"/>
              </a:rPr>
              <a:t>Mktg</a:t>
            </a:r>
            <a:endParaRPr sz="2400" dirty="0"/>
          </a:p>
        </p:txBody>
      </p:sp>
      <p:sp>
        <p:nvSpPr>
          <p:cNvPr id="65" name="CustomShape 3">
            <a:extLst>
              <a:ext uri="{FF2B5EF4-FFF2-40B4-BE49-F238E27FC236}">
                <a16:creationId xmlns:a16="http://schemas.microsoft.com/office/drawing/2014/main" id="{8A8E6A6D-733A-4FBD-8EC4-1421A099F328}"/>
              </a:ext>
            </a:extLst>
          </p:cNvPr>
          <p:cNvSpPr/>
          <p:nvPr/>
        </p:nvSpPr>
        <p:spPr>
          <a:xfrm flipV="1">
            <a:off x="4476041" y="2005277"/>
            <a:ext cx="2448720" cy="17640"/>
          </a:xfrm>
          <a:prstGeom prst="straightConnector1">
            <a:avLst/>
          </a:prstGeom>
          <a:noFill/>
          <a:ln w="19050">
            <a:solidFill>
              <a:srgbClr val="FF0000"/>
            </a:solidFill>
            <a:miter/>
            <a:tailEnd type="triangle" w="med" len="med"/>
          </a:ln>
        </p:spPr>
      </p:sp>
      <p:sp>
        <p:nvSpPr>
          <p:cNvPr id="67" name="CustomShape 5">
            <a:extLst>
              <a:ext uri="{FF2B5EF4-FFF2-40B4-BE49-F238E27FC236}">
                <a16:creationId xmlns:a16="http://schemas.microsoft.com/office/drawing/2014/main" id="{4EA1AD41-87EF-425B-AEFE-1919733E892F}"/>
              </a:ext>
            </a:extLst>
          </p:cNvPr>
          <p:cNvSpPr/>
          <p:nvPr/>
        </p:nvSpPr>
        <p:spPr>
          <a:xfrm>
            <a:off x="4721397" y="1577237"/>
            <a:ext cx="1513800" cy="39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70" b="1" dirty="0">
                <a:solidFill>
                  <a:srgbClr val="FF0000"/>
                </a:solidFill>
                <a:latin typeface="Calibri"/>
              </a:rPr>
              <a:t>
min b/w: 100 </a:t>
            </a:r>
            <a:r>
              <a:rPr lang="en-US" sz="1270" b="1" dirty="0" err="1">
                <a:solidFill>
                  <a:srgbClr val="FF0000"/>
                </a:solidFill>
                <a:latin typeface="Calibri"/>
              </a:rPr>
              <a:t>mbps</a:t>
            </a:r>
            <a:endParaRPr dirty="0"/>
          </a:p>
        </p:txBody>
      </p:sp>
      <p:sp>
        <p:nvSpPr>
          <p:cNvPr id="68" name="CustomShape 6">
            <a:extLst>
              <a:ext uri="{FF2B5EF4-FFF2-40B4-BE49-F238E27FC236}">
                <a16:creationId xmlns:a16="http://schemas.microsoft.com/office/drawing/2014/main" id="{142B2669-048B-44F2-98BD-E65F6075D012}"/>
              </a:ext>
            </a:extLst>
          </p:cNvPr>
          <p:cNvSpPr/>
          <p:nvPr/>
        </p:nvSpPr>
        <p:spPr>
          <a:xfrm>
            <a:off x="6925481" y="2271071"/>
            <a:ext cx="925200" cy="37332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DB</a:t>
            </a:r>
            <a:endParaRPr sz="2400"/>
          </a:p>
        </p:txBody>
      </p:sp>
      <p:sp>
        <p:nvSpPr>
          <p:cNvPr id="69" name="CustomShape 7">
            <a:extLst>
              <a:ext uri="{FF2B5EF4-FFF2-40B4-BE49-F238E27FC236}">
                <a16:creationId xmlns:a16="http://schemas.microsoft.com/office/drawing/2014/main" id="{83FC6FF2-9E9D-4560-920F-EC34C0B8C0EA}"/>
              </a:ext>
            </a:extLst>
          </p:cNvPr>
          <p:cNvSpPr/>
          <p:nvPr/>
        </p:nvSpPr>
        <p:spPr>
          <a:xfrm>
            <a:off x="3573881" y="2284031"/>
            <a:ext cx="902520" cy="38304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IT</a:t>
            </a:r>
            <a:endParaRPr sz="2400" dirty="0"/>
          </a:p>
        </p:txBody>
      </p:sp>
      <p:sp>
        <p:nvSpPr>
          <p:cNvPr id="70" name="CustomShape 8">
            <a:extLst>
              <a:ext uri="{FF2B5EF4-FFF2-40B4-BE49-F238E27FC236}">
                <a16:creationId xmlns:a16="http://schemas.microsoft.com/office/drawing/2014/main" id="{675027D4-D7FB-4643-871B-E107337B65CD}"/>
              </a:ext>
            </a:extLst>
          </p:cNvPr>
          <p:cNvSpPr/>
          <p:nvPr/>
        </p:nvSpPr>
        <p:spPr>
          <a:xfrm flipV="1">
            <a:off x="4476401" y="2457191"/>
            <a:ext cx="2448720" cy="17640"/>
          </a:xfrm>
          <a:prstGeom prst="straightConnector1">
            <a:avLst/>
          </a:prstGeom>
          <a:noFill/>
          <a:ln w="19050">
            <a:solidFill>
              <a:srgbClr val="00B050"/>
            </a:solidFill>
            <a:miter/>
            <a:tailEnd type="triangle" w="med" len="med"/>
          </a:ln>
        </p:spPr>
      </p:sp>
      <p:sp>
        <p:nvSpPr>
          <p:cNvPr id="72" name="CustomShape 10">
            <a:extLst>
              <a:ext uri="{FF2B5EF4-FFF2-40B4-BE49-F238E27FC236}">
                <a16:creationId xmlns:a16="http://schemas.microsoft.com/office/drawing/2014/main" id="{931CDD92-CF98-43A3-A537-2EEEA078074B}"/>
              </a:ext>
            </a:extLst>
          </p:cNvPr>
          <p:cNvSpPr/>
          <p:nvPr/>
        </p:nvSpPr>
        <p:spPr>
          <a:xfrm>
            <a:off x="4725341" y="2027171"/>
            <a:ext cx="1513800" cy="39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70" b="1" dirty="0">
                <a:solidFill>
                  <a:srgbClr val="FF0000"/>
                </a:solidFill>
                <a:latin typeface="Calibri"/>
              </a:rPr>
              <a:t>
min b/w: 100 </a:t>
            </a:r>
            <a:r>
              <a:rPr lang="en-US" sz="1270" b="1" dirty="0" err="1">
                <a:solidFill>
                  <a:srgbClr val="FF0000"/>
                </a:solidFill>
                <a:latin typeface="Calibri"/>
              </a:rPr>
              <a:t>mbps</a:t>
            </a:r>
            <a:endParaRPr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66F3C4F-BBA3-4DAD-A181-D989358A36C8}"/>
              </a:ext>
            </a:extLst>
          </p:cNvPr>
          <p:cNvSpPr/>
          <p:nvPr/>
        </p:nvSpPr>
        <p:spPr>
          <a:xfrm>
            <a:off x="6178734" y="1423388"/>
            <a:ext cx="565372" cy="3214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IDS</a:t>
            </a:r>
          </a:p>
        </p:txBody>
      </p:sp>
      <p:sp>
        <p:nvSpPr>
          <p:cNvPr id="118" name="Rounded Rectangle 49">
            <a:extLst>
              <a:ext uri="{FF2B5EF4-FFF2-40B4-BE49-F238E27FC236}">
                <a16:creationId xmlns:a16="http://schemas.microsoft.com/office/drawing/2014/main" id="{13AED0F7-F376-48E2-B4ED-CEACAEE42CD9}"/>
              </a:ext>
            </a:extLst>
          </p:cNvPr>
          <p:cNvSpPr/>
          <p:nvPr/>
        </p:nvSpPr>
        <p:spPr>
          <a:xfrm>
            <a:off x="6253111" y="1713950"/>
            <a:ext cx="447887" cy="46672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4" name="Picture 73" descr="magnifying_glass.png">
            <a:extLst>
              <a:ext uri="{FF2B5EF4-FFF2-40B4-BE49-F238E27FC236}">
                <a16:creationId xmlns:a16="http://schemas.microsoft.com/office/drawing/2014/main" id="{EC70806F-B679-495E-AAFC-266066F9B9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4917" y="1760051"/>
            <a:ext cx="377123" cy="3630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5EE45E-E248-4F16-84AE-A6C89872E531}"/>
              </a:ext>
            </a:extLst>
          </p:cNvPr>
          <p:cNvGrpSpPr/>
          <p:nvPr/>
        </p:nvGrpSpPr>
        <p:grpSpPr>
          <a:xfrm>
            <a:off x="1850673" y="2948475"/>
            <a:ext cx="7699455" cy="2739623"/>
            <a:chOff x="765786" y="2963181"/>
            <a:chExt cx="7812964" cy="310720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18E507D-DC4D-415D-9689-C1EB3E2B501D}"/>
                </a:ext>
              </a:extLst>
            </p:cNvPr>
            <p:cNvCxnSpPr>
              <a:cxnSpLocks/>
              <a:stCxn id="112" idx="2"/>
              <a:endCxn id="113" idx="0"/>
            </p:cNvCxnSpPr>
            <p:nvPr/>
          </p:nvCxnSpPr>
          <p:spPr>
            <a:xfrm>
              <a:off x="2254754" y="4058272"/>
              <a:ext cx="0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2642E35-8FDE-47F3-9B61-3563AC65D072}"/>
                </a:ext>
              </a:extLst>
            </p:cNvPr>
            <p:cNvCxnSpPr>
              <a:cxnSpLocks/>
              <a:stCxn id="136" idx="4"/>
            </p:cNvCxnSpPr>
            <p:nvPr/>
          </p:nvCxnSpPr>
          <p:spPr>
            <a:xfrm flipH="1">
              <a:off x="4834891" y="3352787"/>
              <a:ext cx="1384" cy="24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604173-32D3-4A75-9BC2-33F96ACBF620}"/>
                </a:ext>
              </a:extLst>
            </p:cNvPr>
            <p:cNvCxnSpPr>
              <a:cxnSpLocks/>
              <a:stCxn id="133" idx="6"/>
              <a:endCxn id="127" idx="3"/>
            </p:cNvCxnSpPr>
            <p:nvPr/>
          </p:nvCxnSpPr>
          <p:spPr>
            <a:xfrm>
              <a:off x="1489755" y="5469090"/>
              <a:ext cx="3117042" cy="271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0E54EA7-3F8D-4D8B-9190-161931773C9E}"/>
                </a:ext>
              </a:extLst>
            </p:cNvPr>
            <p:cNvCxnSpPr>
              <a:cxnSpLocks/>
            </p:cNvCxnSpPr>
            <p:nvPr/>
          </p:nvCxnSpPr>
          <p:spPr>
            <a:xfrm>
              <a:off x="2242861" y="3981437"/>
              <a:ext cx="1170914" cy="5429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1838E94-7191-4C4F-836E-D2B10EC32CE6}"/>
                </a:ext>
              </a:extLst>
            </p:cNvPr>
            <p:cNvCxnSpPr/>
            <p:nvPr/>
          </p:nvCxnSpPr>
          <p:spPr>
            <a:xfrm flipV="1">
              <a:off x="2338156" y="4705337"/>
              <a:ext cx="1226601" cy="583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28CBC62-E4CF-4779-AFD0-0AD363260062}"/>
                </a:ext>
              </a:extLst>
            </p:cNvPr>
            <p:cNvCxnSpPr>
              <a:cxnSpLocks/>
              <a:stCxn id="143" idx="2"/>
              <a:endCxn id="127" idx="0"/>
            </p:cNvCxnSpPr>
            <p:nvPr/>
          </p:nvCxnSpPr>
          <p:spPr>
            <a:xfrm>
              <a:off x="4827725" y="4058272"/>
              <a:ext cx="615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962B273-3815-4DE0-801C-3739B4C91C21}"/>
                </a:ext>
              </a:extLst>
            </p:cNvPr>
            <p:cNvCxnSpPr>
              <a:cxnSpLocks/>
              <a:stCxn id="127" idx="1"/>
              <a:endCxn id="159" idx="2"/>
            </p:cNvCxnSpPr>
            <p:nvPr/>
          </p:nvCxnSpPr>
          <p:spPr>
            <a:xfrm>
              <a:off x="5049883" y="5496231"/>
              <a:ext cx="2672449" cy="92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97B8D5A-296B-425E-9CC8-F595CA7DC573}"/>
                </a:ext>
              </a:extLst>
            </p:cNvPr>
            <p:cNvCxnSpPr>
              <a:cxnSpLocks/>
              <a:stCxn id="128" idx="2"/>
              <a:endCxn id="131" idx="0"/>
            </p:cNvCxnSpPr>
            <p:nvPr/>
          </p:nvCxnSpPr>
          <p:spPr>
            <a:xfrm>
              <a:off x="6943278" y="4086847"/>
              <a:ext cx="10247" cy="11709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3A5ED8-8B7E-493E-8757-ECD6ED59249C}"/>
                </a:ext>
              </a:extLst>
            </p:cNvPr>
            <p:cNvCxnSpPr>
              <a:cxnSpLocks/>
              <a:stCxn id="132" idx="6"/>
              <a:endCxn id="128" idx="3"/>
            </p:cNvCxnSpPr>
            <p:nvPr/>
          </p:nvCxnSpPr>
          <p:spPr>
            <a:xfrm>
              <a:off x="1698439" y="3804326"/>
              <a:ext cx="5023296" cy="536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DC8C7-0CA6-4783-AF22-836505844F73}"/>
                </a:ext>
              </a:extLst>
            </p:cNvPr>
            <p:cNvSpPr/>
            <p:nvPr/>
          </p:nvSpPr>
          <p:spPr>
            <a:xfrm>
              <a:off x="3081457" y="3343262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12" name="Picture 111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E0F6A350-FDC1-4810-B9BB-E395AE666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33211" y="3600437"/>
              <a:ext cx="443086" cy="457835"/>
            </a:xfrm>
            <a:prstGeom prst="rect">
              <a:avLst/>
            </a:prstGeom>
          </p:spPr>
        </p:pic>
        <p:pic>
          <p:nvPicPr>
            <p:cNvPr id="113" name="Picture 112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6AB54C8E-34B2-453B-80D8-356F1C73A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33211" y="5267312"/>
              <a:ext cx="443086" cy="457835"/>
            </a:xfrm>
            <a:prstGeom prst="rect">
              <a:avLst/>
            </a:prstGeom>
          </p:spPr>
        </p:pic>
        <p:pic>
          <p:nvPicPr>
            <p:cNvPr id="126" name="Picture 125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7BF7D267-63C5-4DD9-8090-375FB3C9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376874" y="4419587"/>
              <a:ext cx="443086" cy="457835"/>
            </a:xfrm>
            <a:prstGeom prst="rect">
              <a:avLst/>
            </a:prstGeom>
          </p:spPr>
        </p:pic>
        <p:pic>
          <p:nvPicPr>
            <p:cNvPr id="127" name="Picture 126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77214C58-9AE3-41A1-B7B6-CC466E06D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06797" y="5267312"/>
              <a:ext cx="443086" cy="457835"/>
            </a:xfrm>
            <a:prstGeom prst="rect">
              <a:avLst/>
            </a:prstGeom>
          </p:spPr>
        </p:pic>
        <p:pic>
          <p:nvPicPr>
            <p:cNvPr id="128" name="Picture 127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F4C82289-42BA-4284-906D-99813302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721735" y="3629012"/>
              <a:ext cx="443086" cy="457835"/>
            </a:xfrm>
            <a:prstGeom prst="rect">
              <a:avLst/>
            </a:prstGeom>
          </p:spPr>
        </p:pic>
        <p:pic>
          <p:nvPicPr>
            <p:cNvPr id="131" name="Picture 130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B63C9C1D-0E2D-4065-9517-6F875256A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731982" y="5257787"/>
              <a:ext cx="443086" cy="457835"/>
            </a:xfrm>
            <a:prstGeom prst="rect">
              <a:avLst/>
            </a:prstGeom>
          </p:spPr>
        </p:pic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286604B-3863-49DB-BDDE-D9E1E4175087}"/>
                </a:ext>
              </a:extLst>
            </p:cNvPr>
            <p:cNvSpPr/>
            <p:nvPr/>
          </p:nvSpPr>
          <p:spPr>
            <a:xfrm>
              <a:off x="765786" y="3629013"/>
              <a:ext cx="932653" cy="350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 b="1" dirty="0">
                  <a:solidFill>
                    <a:schemeClr val="tx1"/>
                  </a:solidFill>
                </a:rPr>
                <a:t>m</a:t>
              </a:r>
              <a:r>
                <a:rPr lang="en-US" sz="1400" b="1" dirty="0">
                  <a:solidFill>
                    <a:schemeClr val="tx1"/>
                  </a:solidFill>
                </a:rPr>
                <a:t>ktg</a:t>
              </a:r>
              <a:r>
                <a:rPr lang="x-none" sz="1400" b="1" dirty="0">
                  <a:solidFill>
                    <a:schemeClr val="tx1"/>
                  </a:solidFill>
                </a:rPr>
                <a:t>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2733E86-B870-4EDA-BCED-C9542912EE8B}"/>
                </a:ext>
              </a:extLst>
            </p:cNvPr>
            <p:cNvSpPr/>
            <p:nvPr/>
          </p:nvSpPr>
          <p:spPr>
            <a:xfrm>
              <a:off x="918258" y="5276837"/>
              <a:ext cx="571497" cy="3845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 b="1" dirty="0">
                  <a:solidFill>
                    <a:schemeClr val="tx1"/>
                  </a:solidFill>
                </a:rPr>
                <a:t>it1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F1E4F8D-D3A2-47E2-8629-9D29A9341C68}"/>
                </a:ext>
              </a:extLst>
            </p:cNvPr>
            <p:cNvSpPr/>
            <p:nvPr/>
          </p:nvSpPr>
          <p:spPr>
            <a:xfrm>
              <a:off x="4502309" y="2963181"/>
              <a:ext cx="667931" cy="3896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 b="1" dirty="0">
                  <a:solidFill>
                    <a:schemeClr val="tx1"/>
                  </a:solidFill>
                </a:rPr>
                <a:t>db1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43" name="Picture 142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A07B3240-567D-416D-821D-587A91443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06182" y="3600437"/>
              <a:ext cx="443086" cy="457835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8689E77-8A08-4796-B389-C54E490BF1A3}"/>
                </a:ext>
              </a:extLst>
            </p:cNvPr>
            <p:cNvSpPr/>
            <p:nvPr/>
          </p:nvSpPr>
          <p:spPr>
            <a:xfrm>
              <a:off x="2852749" y="405763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D623C7-2B58-4AB7-ADEF-EE3ED0235B17}"/>
                </a:ext>
              </a:extLst>
            </p:cNvPr>
            <p:cNvSpPr/>
            <p:nvPr/>
          </p:nvSpPr>
          <p:spPr>
            <a:xfrm>
              <a:off x="2481122" y="4427435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DB9E3BC-D794-4BA0-AFCC-3F77F12643EC}"/>
                </a:ext>
              </a:extLst>
            </p:cNvPr>
            <p:cNvSpPr/>
            <p:nvPr/>
          </p:nvSpPr>
          <p:spPr>
            <a:xfrm>
              <a:off x="3081457" y="569593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0FD3B56-D5F7-430C-99B1-F80C99B2C62D}"/>
                </a:ext>
              </a:extLst>
            </p:cNvPr>
            <p:cNvSpPr/>
            <p:nvPr/>
          </p:nvSpPr>
          <p:spPr>
            <a:xfrm>
              <a:off x="4863478" y="457198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371CFBC-A7DF-4260-B93B-7B0BA3E42623}"/>
                </a:ext>
              </a:extLst>
            </p:cNvPr>
            <p:cNvSpPr/>
            <p:nvPr/>
          </p:nvSpPr>
          <p:spPr>
            <a:xfrm>
              <a:off x="5454308" y="558163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A7CF9D6-1586-480B-B597-96B1E76AD01B}"/>
                </a:ext>
              </a:extLst>
            </p:cNvPr>
            <p:cNvSpPr/>
            <p:nvPr/>
          </p:nvSpPr>
          <p:spPr>
            <a:xfrm>
              <a:off x="6969502" y="4524362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D8CDF89-F15F-44F4-BA9A-BAD7F0DAE495}"/>
                </a:ext>
              </a:extLst>
            </p:cNvPr>
            <p:cNvSpPr/>
            <p:nvPr/>
          </p:nvSpPr>
          <p:spPr>
            <a:xfrm>
              <a:off x="5568662" y="331468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79D90C8-C408-4060-9D8C-9364652F42E1}"/>
                </a:ext>
              </a:extLst>
            </p:cNvPr>
            <p:cNvSpPr/>
            <p:nvPr/>
          </p:nvSpPr>
          <p:spPr>
            <a:xfrm>
              <a:off x="2071330" y="3314687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D94954F-0656-48EA-ABED-7BFAC84ED06D}"/>
                </a:ext>
              </a:extLst>
            </p:cNvPr>
            <p:cNvSpPr/>
            <p:nvPr/>
          </p:nvSpPr>
          <p:spPr>
            <a:xfrm>
              <a:off x="4892067" y="3324212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25C9F24-D85C-4549-8953-5BE66FD3E6C6}"/>
                </a:ext>
              </a:extLst>
            </p:cNvPr>
            <p:cNvSpPr/>
            <p:nvPr/>
          </p:nvSpPr>
          <p:spPr>
            <a:xfrm>
              <a:off x="7045738" y="3352787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s4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1E4970B-1E59-4C1D-BFC8-990002CEA14F}"/>
                </a:ext>
              </a:extLst>
            </p:cNvPr>
            <p:cNvSpPr/>
            <p:nvPr/>
          </p:nvSpPr>
          <p:spPr>
            <a:xfrm>
              <a:off x="6807500" y="5676887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s5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657E213-45FC-41F7-966D-2AC22B782F3D}"/>
                </a:ext>
              </a:extLst>
            </p:cNvPr>
            <p:cNvSpPr/>
            <p:nvPr/>
          </p:nvSpPr>
          <p:spPr>
            <a:xfrm>
              <a:off x="4711006" y="5724512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s6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CE4BBC2-2D83-4D19-957B-F1176B7B00D3}"/>
                </a:ext>
              </a:extLst>
            </p:cNvPr>
            <p:cNvSpPr/>
            <p:nvPr/>
          </p:nvSpPr>
          <p:spPr>
            <a:xfrm>
              <a:off x="2042741" y="5762612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FAD79C1-9063-4773-9AC2-0875F4EF4B67}"/>
                </a:ext>
              </a:extLst>
            </p:cNvPr>
            <p:cNvSpPr/>
            <p:nvPr/>
          </p:nvSpPr>
          <p:spPr>
            <a:xfrm>
              <a:off x="3824787" y="4479763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s7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96720C-D670-4CAD-A362-32F46AB26300}"/>
                </a:ext>
              </a:extLst>
            </p:cNvPr>
            <p:cNvSpPr/>
            <p:nvPr/>
          </p:nvSpPr>
          <p:spPr>
            <a:xfrm>
              <a:off x="1413425" y="447721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4CF1655-706B-4F9A-9E8D-7F218DBBEE0D}"/>
                </a:ext>
              </a:extLst>
            </p:cNvPr>
            <p:cNvSpPr/>
            <p:nvPr/>
          </p:nvSpPr>
          <p:spPr>
            <a:xfrm>
              <a:off x="7722333" y="5314938"/>
              <a:ext cx="856417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 b="1" dirty="0">
                  <a:solidFill>
                    <a:schemeClr val="tx1"/>
                  </a:solidFill>
                </a:rPr>
                <a:t>w</a:t>
              </a:r>
              <a:r>
                <a:rPr lang="en-US" sz="1400" b="1" dirty="0">
                  <a:solidFill>
                    <a:schemeClr val="tx1"/>
                  </a:solidFill>
                </a:rPr>
                <a:t>eb</a:t>
              </a:r>
              <a:r>
                <a:rPr lang="x-none" sz="1400" b="1" dirty="0">
                  <a:solidFill>
                    <a:schemeClr val="tx1"/>
                  </a:solidFill>
                </a:rPr>
                <a:t>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D13E5BF-F339-4F37-BC3D-232293048DCD}"/>
              </a:ext>
            </a:extLst>
          </p:cNvPr>
          <p:cNvGrpSpPr/>
          <p:nvPr/>
        </p:nvGrpSpPr>
        <p:grpSpPr>
          <a:xfrm>
            <a:off x="6796276" y="3554959"/>
            <a:ext cx="409614" cy="411859"/>
            <a:chOff x="7841007" y="5925464"/>
            <a:chExt cx="493231" cy="496358"/>
          </a:xfrm>
        </p:grpSpPr>
        <p:sp>
          <p:nvSpPr>
            <p:cNvPr id="164" name="Rounded Rectangle 49">
              <a:extLst>
                <a:ext uri="{FF2B5EF4-FFF2-40B4-BE49-F238E27FC236}">
                  <a16:creationId xmlns:a16="http://schemas.microsoft.com/office/drawing/2014/main" id="{848BF9F8-532D-44DB-8F7A-0D5ABF7B32E1}"/>
                </a:ext>
              </a:extLst>
            </p:cNvPr>
            <p:cNvSpPr/>
            <p:nvPr/>
          </p:nvSpPr>
          <p:spPr>
            <a:xfrm>
              <a:off x="7841007" y="5925464"/>
              <a:ext cx="493231" cy="496358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5" name="Picture 164" descr="magnifying_glass.png">
              <a:extLst>
                <a:ext uri="{FF2B5EF4-FFF2-40B4-BE49-F238E27FC236}">
                  <a16:creationId xmlns:a16="http://schemas.microsoft.com/office/drawing/2014/main" id="{3739CED4-8460-4B08-8EF5-5E5FF062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9062" y="5992135"/>
              <a:ext cx="377123" cy="36301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868FD8-794E-4384-8261-A2C5055ACA47}"/>
              </a:ext>
            </a:extLst>
          </p:cNvPr>
          <p:cNvGrpSpPr/>
          <p:nvPr/>
        </p:nvGrpSpPr>
        <p:grpSpPr>
          <a:xfrm>
            <a:off x="3772807" y="4504523"/>
            <a:ext cx="409614" cy="411859"/>
            <a:chOff x="7841007" y="5925464"/>
            <a:chExt cx="493231" cy="496358"/>
          </a:xfrm>
        </p:grpSpPr>
        <p:sp>
          <p:nvSpPr>
            <p:cNvPr id="115" name="Rounded Rectangle 49">
              <a:extLst>
                <a:ext uri="{FF2B5EF4-FFF2-40B4-BE49-F238E27FC236}">
                  <a16:creationId xmlns:a16="http://schemas.microsoft.com/office/drawing/2014/main" id="{A57787E6-5C3E-45CC-8470-58A168FA2DFB}"/>
                </a:ext>
              </a:extLst>
            </p:cNvPr>
            <p:cNvSpPr/>
            <p:nvPr/>
          </p:nvSpPr>
          <p:spPr>
            <a:xfrm>
              <a:off x="7841007" y="5925464"/>
              <a:ext cx="493231" cy="496358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6" name="Picture 65" descr="magnifying_glass.png">
              <a:extLst>
                <a:ext uri="{FF2B5EF4-FFF2-40B4-BE49-F238E27FC236}">
                  <a16:creationId xmlns:a16="http://schemas.microsoft.com/office/drawing/2014/main" id="{27D08433-D208-4AE9-B3D8-5BB7E265A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9062" y="5992135"/>
              <a:ext cx="377123" cy="36301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9BDCA4D-4C3F-4661-97B6-95E4D5F71DD7}"/>
              </a:ext>
            </a:extLst>
          </p:cNvPr>
          <p:cNvGrpSpPr/>
          <p:nvPr/>
        </p:nvGrpSpPr>
        <p:grpSpPr>
          <a:xfrm>
            <a:off x="4349522" y="3551379"/>
            <a:ext cx="497683" cy="411859"/>
            <a:chOff x="11457334" y="7574418"/>
            <a:chExt cx="537003" cy="507672"/>
          </a:xfrm>
        </p:grpSpPr>
        <p:sp>
          <p:nvSpPr>
            <p:cNvPr id="124" name="Rounded Rectangle 49">
              <a:extLst>
                <a:ext uri="{FF2B5EF4-FFF2-40B4-BE49-F238E27FC236}">
                  <a16:creationId xmlns:a16="http://schemas.microsoft.com/office/drawing/2014/main" id="{6EDD596B-20AC-4BBF-A47F-8F5C6C1966EA}"/>
                </a:ext>
              </a:extLst>
            </p:cNvPr>
            <p:cNvSpPr/>
            <p:nvPr/>
          </p:nvSpPr>
          <p:spPr>
            <a:xfrm>
              <a:off x="11457334" y="7574418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5" name="Picture 124" descr="firewall.png">
              <a:extLst>
                <a:ext uri="{FF2B5EF4-FFF2-40B4-BE49-F238E27FC236}">
                  <a16:creationId xmlns:a16="http://schemas.microsoft.com/office/drawing/2014/main" id="{762EBDE1-D0F2-436F-AFE0-7C2F00C11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7338" y="7584920"/>
              <a:ext cx="483303" cy="456905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1F2487-9D1A-4F5E-8A05-CC0AA5AC9D5D}"/>
              </a:ext>
            </a:extLst>
          </p:cNvPr>
          <p:cNvSpPr/>
          <p:nvPr/>
        </p:nvSpPr>
        <p:spPr>
          <a:xfrm>
            <a:off x="2769776" y="3580153"/>
            <a:ext cx="5936376" cy="1760995"/>
          </a:xfrm>
          <a:custGeom>
            <a:avLst/>
            <a:gdLst>
              <a:gd name="connsiteX0" fmla="*/ 0 w 6190593"/>
              <a:gd name="connsiteY0" fmla="*/ 148065 h 1743703"/>
              <a:gd name="connsiteX1" fmla="*/ 3268717 w 6190593"/>
              <a:gd name="connsiteY1" fmla="*/ 127045 h 1743703"/>
              <a:gd name="connsiteX2" fmla="*/ 5286703 w 6190593"/>
              <a:gd name="connsiteY2" fmla="*/ 106024 h 1743703"/>
              <a:gd name="connsiteX3" fmla="*/ 5307724 w 6190593"/>
              <a:gd name="connsiteY3" fmla="*/ 1609003 h 1743703"/>
              <a:gd name="connsiteX4" fmla="*/ 6190593 w 6190593"/>
              <a:gd name="connsiteY4" fmla="*/ 1577472 h 174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593" h="1743703">
                <a:moveTo>
                  <a:pt x="0" y="148065"/>
                </a:moveTo>
                <a:lnTo>
                  <a:pt x="3268717" y="127045"/>
                </a:lnTo>
                <a:cubicBezTo>
                  <a:pt x="4149834" y="120038"/>
                  <a:pt x="4946869" y="-140969"/>
                  <a:pt x="5286703" y="106024"/>
                </a:cubicBezTo>
                <a:cubicBezTo>
                  <a:pt x="5626538" y="353017"/>
                  <a:pt x="5157076" y="1363762"/>
                  <a:pt x="5307724" y="1609003"/>
                </a:cubicBezTo>
                <a:cubicBezTo>
                  <a:pt x="5458372" y="1854244"/>
                  <a:pt x="5824482" y="1715858"/>
                  <a:pt x="6190593" y="157747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D2AFC4-C9E5-4C23-AEC3-DD93CE08CCA3}"/>
              </a:ext>
            </a:extLst>
          </p:cNvPr>
          <p:cNvSpPr/>
          <p:nvPr/>
        </p:nvSpPr>
        <p:spPr>
          <a:xfrm>
            <a:off x="2543503" y="3325022"/>
            <a:ext cx="3574363" cy="2007622"/>
          </a:xfrm>
          <a:custGeom>
            <a:avLst/>
            <a:gdLst>
              <a:gd name="connsiteX0" fmla="*/ 0 w 3585772"/>
              <a:gd name="connsiteY0" fmla="*/ 1954924 h 2126989"/>
              <a:gd name="connsiteX1" fmla="*/ 3258207 w 3585772"/>
              <a:gd name="connsiteY1" fmla="*/ 1933904 h 2126989"/>
              <a:gd name="connsiteX2" fmla="*/ 3300249 w 3585772"/>
              <a:gd name="connsiteY2" fmla="*/ 0 h 212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5772" h="2126989">
                <a:moveTo>
                  <a:pt x="0" y="1954924"/>
                </a:moveTo>
                <a:cubicBezTo>
                  <a:pt x="1354083" y="2107324"/>
                  <a:pt x="2708166" y="2259725"/>
                  <a:pt x="3258207" y="1933904"/>
                </a:cubicBezTo>
                <a:cubicBezTo>
                  <a:pt x="3808249" y="1608083"/>
                  <a:pt x="3554249" y="804041"/>
                  <a:pt x="330024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F9C96C7-C588-4B14-85F3-84BF792BF7AD}"/>
              </a:ext>
            </a:extLst>
          </p:cNvPr>
          <p:cNvGrpSpPr/>
          <p:nvPr/>
        </p:nvGrpSpPr>
        <p:grpSpPr>
          <a:xfrm>
            <a:off x="6222237" y="2264362"/>
            <a:ext cx="497683" cy="411859"/>
            <a:chOff x="11457334" y="7574418"/>
            <a:chExt cx="537003" cy="507672"/>
          </a:xfrm>
        </p:grpSpPr>
        <p:sp>
          <p:nvSpPr>
            <p:cNvPr id="167" name="Rounded Rectangle 49">
              <a:extLst>
                <a:ext uri="{FF2B5EF4-FFF2-40B4-BE49-F238E27FC236}">
                  <a16:creationId xmlns:a16="http://schemas.microsoft.com/office/drawing/2014/main" id="{00B3CF1B-76CB-41FB-8119-D46DE1CD44A2}"/>
                </a:ext>
              </a:extLst>
            </p:cNvPr>
            <p:cNvSpPr/>
            <p:nvPr/>
          </p:nvSpPr>
          <p:spPr>
            <a:xfrm>
              <a:off x="11457334" y="7574418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8" name="Picture 167" descr="firewall.png">
              <a:extLst>
                <a:ext uri="{FF2B5EF4-FFF2-40B4-BE49-F238E27FC236}">
                  <a16:creationId xmlns:a16="http://schemas.microsoft.com/office/drawing/2014/main" id="{D36021B5-8734-40A8-9DB9-A739022F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7338" y="7584920"/>
              <a:ext cx="483303" cy="456905"/>
            </a:xfrm>
            <a:prstGeom prst="rect">
              <a:avLst/>
            </a:prstGeom>
          </p:spPr>
        </p:pic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72E497E-6BB9-4EF3-8519-63B65DFB7239}"/>
              </a:ext>
            </a:extLst>
          </p:cNvPr>
          <p:cNvSpPr/>
          <p:nvPr/>
        </p:nvSpPr>
        <p:spPr>
          <a:xfrm>
            <a:off x="6195610" y="2690810"/>
            <a:ext cx="565372" cy="3214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742A7B-9F68-4DE6-B5D3-0798F2B98133}"/>
              </a:ext>
            </a:extLst>
          </p:cNvPr>
          <p:cNvSpPr/>
          <p:nvPr/>
        </p:nvSpPr>
        <p:spPr>
          <a:xfrm>
            <a:off x="2490952" y="3289738"/>
            <a:ext cx="3590097" cy="2027571"/>
          </a:xfrm>
          <a:custGeom>
            <a:avLst/>
            <a:gdLst>
              <a:gd name="connsiteX0" fmla="*/ 0 w 3590097"/>
              <a:gd name="connsiteY0" fmla="*/ 1860331 h 2027571"/>
              <a:gd name="connsiteX1" fmla="*/ 830317 w 3590097"/>
              <a:gd name="connsiteY1" fmla="*/ 1891862 h 2027571"/>
              <a:gd name="connsiteX2" fmla="*/ 851338 w 3590097"/>
              <a:gd name="connsiteY2" fmla="*/ 378372 h 2027571"/>
              <a:gd name="connsiteX3" fmla="*/ 3352800 w 3590097"/>
              <a:gd name="connsiteY3" fmla="*/ 462455 h 2027571"/>
              <a:gd name="connsiteX4" fmla="*/ 3342289 w 3590097"/>
              <a:gd name="connsiteY4" fmla="*/ 0 h 202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097" h="2027571">
                <a:moveTo>
                  <a:pt x="0" y="1860331"/>
                </a:moveTo>
                <a:cubicBezTo>
                  <a:pt x="344213" y="1999593"/>
                  <a:pt x="688427" y="2138855"/>
                  <a:pt x="830317" y="1891862"/>
                </a:cubicBezTo>
                <a:cubicBezTo>
                  <a:pt x="972207" y="1644869"/>
                  <a:pt x="430924" y="616607"/>
                  <a:pt x="851338" y="378372"/>
                </a:cubicBezTo>
                <a:cubicBezTo>
                  <a:pt x="1271752" y="140137"/>
                  <a:pt x="2937642" y="525517"/>
                  <a:pt x="3352800" y="462455"/>
                </a:cubicBezTo>
                <a:cubicBezTo>
                  <a:pt x="3767958" y="399393"/>
                  <a:pt x="3555123" y="199696"/>
                  <a:pt x="334228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935F0A-FB38-4766-9548-5871988A2EAC}"/>
              </a:ext>
            </a:extLst>
          </p:cNvPr>
          <p:cNvSpPr/>
          <p:nvPr/>
        </p:nvSpPr>
        <p:spPr>
          <a:xfrm>
            <a:off x="3573521" y="3296930"/>
            <a:ext cx="1990272" cy="62607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0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3C9D5C34-2BC0-4F96-8ADD-0DE336F1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7543" y="1854921"/>
            <a:ext cx="265164" cy="255246"/>
          </a:xfrm>
          <a:prstGeom prst="rect">
            <a:avLst/>
          </a:prstGeom>
          <a:noFill/>
        </p:spPr>
      </p:pic>
      <p:pic>
        <p:nvPicPr>
          <p:cNvPr id="172" name="Picture 171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70A231F1-1579-43F2-A97A-EE2AF7DE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7742" y="3704747"/>
            <a:ext cx="265164" cy="255246"/>
          </a:xfrm>
          <a:prstGeom prst="rect">
            <a:avLst/>
          </a:prstGeom>
          <a:noFill/>
        </p:spPr>
      </p:pic>
      <p:pic>
        <p:nvPicPr>
          <p:cNvPr id="173" name="Picture 172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7EB56A65-5E3C-4183-BCB7-3DB99065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0791" y="4620344"/>
            <a:ext cx="265164" cy="255246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6488FB-4FE4-4432-AE9C-9470C88CFF16}"/>
              </a:ext>
            </a:extLst>
          </p:cNvPr>
          <p:cNvSpPr/>
          <p:nvPr/>
        </p:nvSpPr>
        <p:spPr>
          <a:xfrm>
            <a:off x="2701159" y="3597315"/>
            <a:ext cx="6022427" cy="1666254"/>
          </a:xfrm>
          <a:custGeom>
            <a:avLst/>
            <a:gdLst>
              <a:gd name="connsiteX0" fmla="*/ 0 w 6022427"/>
              <a:gd name="connsiteY0" fmla="*/ 70795 h 1666254"/>
              <a:gd name="connsiteX1" fmla="*/ 651641 w 6022427"/>
              <a:gd name="connsiteY1" fmla="*/ 70795 h 1666254"/>
              <a:gd name="connsiteX2" fmla="*/ 1986455 w 6022427"/>
              <a:gd name="connsiteY2" fmla="*/ 806519 h 1666254"/>
              <a:gd name="connsiteX3" fmla="*/ 651641 w 6022427"/>
              <a:gd name="connsiteY3" fmla="*/ 1615816 h 1666254"/>
              <a:gd name="connsiteX4" fmla="*/ 3205655 w 6022427"/>
              <a:gd name="connsiteY4" fmla="*/ 1584285 h 1666254"/>
              <a:gd name="connsiteX5" fmla="*/ 5276193 w 6022427"/>
              <a:gd name="connsiteY5" fmla="*/ 1605306 h 1666254"/>
              <a:gd name="connsiteX6" fmla="*/ 6022427 w 6022427"/>
              <a:gd name="connsiteY6" fmla="*/ 1605306 h 16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2427" h="1666254">
                <a:moveTo>
                  <a:pt x="0" y="70795"/>
                </a:moveTo>
                <a:cubicBezTo>
                  <a:pt x="160282" y="9484"/>
                  <a:pt x="320565" y="-51826"/>
                  <a:pt x="651641" y="70795"/>
                </a:cubicBezTo>
                <a:cubicBezTo>
                  <a:pt x="982717" y="193416"/>
                  <a:pt x="1986455" y="549016"/>
                  <a:pt x="1986455" y="806519"/>
                </a:cubicBezTo>
                <a:cubicBezTo>
                  <a:pt x="1986455" y="1064022"/>
                  <a:pt x="448441" y="1486188"/>
                  <a:pt x="651641" y="1615816"/>
                </a:cubicBezTo>
                <a:cubicBezTo>
                  <a:pt x="854841" y="1745444"/>
                  <a:pt x="3205655" y="1584285"/>
                  <a:pt x="3205655" y="1584285"/>
                </a:cubicBezTo>
                <a:lnTo>
                  <a:pt x="5276193" y="1605306"/>
                </a:lnTo>
                <a:lnTo>
                  <a:pt x="6022427" y="160530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E5FCE-FC89-4057-9150-C4BBBF0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5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6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64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6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7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7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7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8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9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9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9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9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10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86 -0.00046 -0.0056 -0.00138 -0.00833 -0.00138 C -0.00924 -0.00138 -0.01002 -0.00046 -0.01094 0 C -0.01315 0.00116 -0.01706 0.00278 -0.01927 0.00301 C -0.02617 0.00371 -0.03307 0.00394 -0.0401 0.0044 C -0.04088 0.00533 -0.04167 0.00672 -0.04258 0.00741 C -0.04518 0.0095 -0.04818 0.01065 -0.05091 0.01181 C -0.05169 0.01297 -0.05247 0.01412 -0.05338 0.01482 C -0.05443 0.01575 -0.0556 0.01575 -0.05677 0.01644 C -0.06745 0.02176 -0.04362 0.01598 -0.07917 0.01922 C -0.08307 0.01968 -0.08698 0.02037 -0.09088 0.02084 C -0.09167 0.02176 -0.09245 0.02315 -0.09336 0.02385 C -0.09596 0.02593 -0.09896 0.02709 -0.10169 0.02825 C -0.1069 0.0345 -0.10156 0.02963 -0.10677 0.02963 C -0.10807 0.02963 -0.1095 0.03079 -0.11094 0.03125 C -0.11732 0.03704 -0.11198 0.03311 -0.12344 0.03565 C -0.12474 0.03588 -0.12747 0.03727 -0.12747 0.03727 L -0.12747 0.03727 " pathEditMode="relative" ptsTypes="AAAAAAAAAAAAAAAAAAA">
                                      <p:cBhvr>
                                        <p:cTn id="102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uiExpand="1" build="p"/>
      <p:bldP spid="63" grpId="0" animBg="1"/>
      <p:bldP spid="64" grpId="0" animBg="1"/>
      <p:bldP spid="67" grpId="0"/>
      <p:bldP spid="68" grpId="0" animBg="1"/>
      <p:bldP spid="69" grpId="0" animBg="1"/>
      <p:bldP spid="72" grpId="0"/>
      <p:bldP spid="101" grpId="0"/>
      <p:bldP spid="118" grpId="0" animBg="1"/>
      <p:bldP spid="10" grpId="0" animBg="1"/>
      <p:bldP spid="10" grpId="1" animBg="1"/>
      <p:bldP spid="10" grpId="2" animBg="1"/>
      <p:bldP spid="13" grpId="0" animBg="1"/>
      <p:bldP spid="13" grpId="1" animBg="1"/>
      <p:bldP spid="13" grpId="2" animBg="1"/>
      <p:bldP spid="169" grpId="0"/>
      <p:bldP spid="169" grpId="1"/>
      <p:bldP spid="15" grpId="0" animBg="1"/>
      <p:bldP spid="15" grpId="1" animBg="1"/>
      <p:bldP spid="16" grpId="0" animBg="1"/>
      <p:bldP spid="16" grpId="1" animBg="1"/>
      <p:bldP spid="16" grpId="2" animBg="1"/>
      <p:bldP spid="14" grpId="0" animBg="1"/>
      <p:bldP spid="14" grpId="1" animBg="1"/>
      <p:bldP spid="14" grpId="2" animBg="1"/>
      <p:bldP spid="14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AADE-F458-40C5-AB1A-C0CDFAF2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B: Avoid Excessive path changes</a:t>
            </a:r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75280F10-4A29-4102-9526-866D18BC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5639" y="1562705"/>
            <a:ext cx="4122975" cy="3965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Choosing this path earlier would avoid an extra path change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Path change requires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Changing switch rules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Transferring NF states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Both incur significant overhead 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5EE45E-E248-4F16-84AE-A6C89872E531}"/>
              </a:ext>
            </a:extLst>
          </p:cNvPr>
          <p:cNvGrpSpPr/>
          <p:nvPr/>
        </p:nvGrpSpPr>
        <p:grpSpPr>
          <a:xfrm>
            <a:off x="241749" y="3132280"/>
            <a:ext cx="7699455" cy="2739623"/>
            <a:chOff x="765786" y="2963181"/>
            <a:chExt cx="7812964" cy="310720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18E507D-DC4D-415D-9689-C1EB3E2B501D}"/>
                </a:ext>
              </a:extLst>
            </p:cNvPr>
            <p:cNvCxnSpPr>
              <a:cxnSpLocks/>
              <a:stCxn id="112" idx="2"/>
              <a:endCxn id="113" idx="0"/>
            </p:cNvCxnSpPr>
            <p:nvPr/>
          </p:nvCxnSpPr>
          <p:spPr>
            <a:xfrm>
              <a:off x="2254754" y="4058272"/>
              <a:ext cx="0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2642E35-8FDE-47F3-9B61-3563AC65D072}"/>
                </a:ext>
              </a:extLst>
            </p:cNvPr>
            <p:cNvCxnSpPr>
              <a:cxnSpLocks/>
              <a:stCxn id="136" idx="4"/>
            </p:cNvCxnSpPr>
            <p:nvPr/>
          </p:nvCxnSpPr>
          <p:spPr>
            <a:xfrm flipH="1">
              <a:off x="4834891" y="3352787"/>
              <a:ext cx="1384" cy="24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604173-32D3-4A75-9BC2-33F96ACBF620}"/>
                </a:ext>
              </a:extLst>
            </p:cNvPr>
            <p:cNvCxnSpPr>
              <a:cxnSpLocks/>
              <a:stCxn id="133" idx="6"/>
              <a:endCxn id="127" idx="3"/>
            </p:cNvCxnSpPr>
            <p:nvPr/>
          </p:nvCxnSpPr>
          <p:spPr>
            <a:xfrm>
              <a:off x="1489755" y="5469090"/>
              <a:ext cx="3117042" cy="271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0E54EA7-3F8D-4D8B-9190-161931773C9E}"/>
                </a:ext>
              </a:extLst>
            </p:cNvPr>
            <p:cNvCxnSpPr>
              <a:cxnSpLocks/>
            </p:cNvCxnSpPr>
            <p:nvPr/>
          </p:nvCxnSpPr>
          <p:spPr>
            <a:xfrm>
              <a:off x="2242861" y="3981437"/>
              <a:ext cx="1170914" cy="5429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1838E94-7191-4C4F-836E-D2B10EC32CE6}"/>
                </a:ext>
              </a:extLst>
            </p:cNvPr>
            <p:cNvCxnSpPr/>
            <p:nvPr/>
          </p:nvCxnSpPr>
          <p:spPr>
            <a:xfrm flipV="1">
              <a:off x="2338156" y="4705337"/>
              <a:ext cx="1226601" cy="583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28CBC62-E4CF-4779-AFD0-0AD363260062}"/>
                </a:ext>
              </a:extLst>
            </p:cNvPr>
            <p:cNvCxnSpPr>
              <a:cxnSpLocks/>
              <a:stCxn id="143" idx="2"/>
              <a:endCxn id="127" idx="0"/>
            </p:cNvCxnSpPr>
            <p:nvPr/>
          </p:nvCxnSpPr>
          <p:spPr>
            <a:xfrm>
              <a:off x="4827725" y="4058272"/>
              <a:ext cx="615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962B273-3815-4DE0-801C-3739B4C91C21}"/>
                </a:ext>
              </a:extLst>
            </p:cNvPr>
            <p:cNvCxnSpPr>
              <a:cxnSpLocks/>
              <a:stCxn id="127" idx="1"/>
              <a:endCxn id="159" idx="2"/>
            </p:cNvCxnSpPr>
            <p:nvPr/>
          </p:nvCxnSpPr>
          <p:spPr>
            <a:xfrm>
              <a:off x="5049883" y="5496231"/>
              <a:ext cx="2672449" cy="92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97B8D5A-296B-425E-9CC8-F595CA7DC573}"/>
                </a:ext>
              </a:extLst>
            </p:cNvPr>
            <p:cNvCxnSpPr>
              <a:cxnSpLocks/>
              <a:stCxn id="128" idx="2"/>
              <a:endCxn id="131" idx="0"/>
            </p:cNvCxnSpPr>
            <p:nvPr/>
          </p:nvCxnSpPr>
          <p:spPr>
            <a:xfrm>
              <a:off x="6943278" y="4086847"/>
              <a:ext cx="10247" cy="11709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3A5ED8-8B7E-493E-8757-ECD6ED59249C}"/>
                </a:ext>
              </a:extLst>
            </p:cNvPr>
            <p:cNvCxnSpPr>
              <a:cxnSpLocks/>
              <a:stCxn id="132" idx="6"/>
              <a:endCxn id="128" idx="3"/>
            </p:cNvCxnSpPr>
            <p:nvPr/>
          </p:nvCxnSpPr>
          <p:spPr>
            <a:xfrm>
              <a:off x="1698439" y="3804326"/>
              <a:ext cx="5023296" cy="536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DC8C7-0CA6-4783-AF22-836505844F73}"/>
                </a:ext>
              </a:extLst>
            </p:cNvPr>
            <p:cNvSpPr/>
            <p:nvPr/>
          </p:nvSpPr>
          <p:spPr>
            <a:xfrm>
              <a:off x="3081457" y="3343262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12" name="Picture 111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E0F6A350-FDC1-4810-B9BB-E395AE666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033211" y="3600437"/>
              <a:ext cx="443086" cy="457835"/>
            </a:xfrm>
            <a:prstGeom prst="rect">
              <a:avLst/>
            </a:prstGeom>
          </p:spPr>
        </p:pic>
        <p:pic>
          <p:nvPicPr>
            <p:cNvPr id="113" name="Picture 112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6AB54C8E-34B2-453B-80D8-356F1C73A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033211" y="5267312"/>
              <a:ext cx="443086" cy="457835"/>
            </a:xfrm>
            <a:prstGeom prst="rect">
              <a:avLst/>
            </a:prstGeom>
          </p:spPr>
        </p:pic>
        <p:pic>
          <p:nvPicPr>
            <p:cNvPr id="126" name="Picture 125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7BF7D267-63C5-4DD9-8090-375FB3C9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376874" y="4419587"/>
              <a:ext cx="443086" cy="457835"/>
            </a:xfrm>
            <a:prstGeom prst="rect">
              <a:avLst/>
            </a:prstGeom>
          </p:spPr>
        </p:pic>
        <p:pic>
          <p:nvPicPr>
            <p:cNvPr id="127" name="Picture 126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77214C58-9AE3-41A1-B7B6-CC466E06D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606797" y="5267312"/>
              <a:ext cx="443086" cy="457835"/>
            </a:xfrm>
            <a:prstGeom prst="rect">
              <a:avLst/>
            </a:prstGeom>
          </p:spPr>
        </p:pic>
        <p:pic>
          <p:nvPicPr>
            <p:cNvPr id="128" name="Picture 127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F4C82289-42BA-4284-906D-99813302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721735" y="3629012"/>
              <a:ext cx="443086" cy="457835"/>
            </a:xfrm>
            <a:prstGeom prst="rect">
              <a:avLst/>
            </a:prstGeom>
          </p:spPr>
        </p:pic>
        <p:pic>
          <p:nvPicPr>
            <p:cNvPr id="131" name="Picture 130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B63C9C1D-0E2D-4065-9517-6F875256A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731982" y="5257787"/>
              <a:ext cx="443086" cy="457835"/>
            </a:xfrm>
            <a:prstGeom prst="rect">
              <a:avLst/>
            </a:prstGeom>
          </p:spPr>
        </p:pic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286604B-3863-49DB-BDDE-D9E1E4175087}"/>
                </a:ext>
              </a:extLst>
            </p:cNvPr>
            <p:cNvSpPr/>
            <p:nvPr/>
          </p:nvSpPr>
          <p:spPr>
            <a:xfrm>
              <a:off x="765786" y="3629013"/>
              <a:ext cx="932653" cy="350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 b="1" dirty="0">
                  <a:solidFill>
                    <a:schemeClr val="tx1"/>
                  </a:solidFill>
                </a:rPr>
                <a:t>m</a:t>
              </a:r>
              <a:r>
                <a:rPr lang="en-US" sz="1400" b="1" dirty="0">
                  <a:solidFill>
                    <a:schemeClr val="tx1"/>
                  </a:solidFill>
                </a:rPr>
                <a:t>ktg</a:t>
              </a:r>
              <a:r>
                <a:rPr lang="x-none" sz="1400" b="1" dirty="0">
                  <a:solidFill>
                    <a:schemeClr val="tx1"/>
                  </a:solidFill>
                </a:rPr>
                <a:t>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2733E86-B870-4EDA-BCED-C9542912EE8B}"/>
                </a:ext>
              </a:extLst>
            </p:cNvPr>
            <p:cNvSpPr/>
            <p:nvPr/>
          </p:nvSpPr>
          <p:spPr>
            <a:xfrm>
              <a:off x="918258" y="5276837"/>
              <a:ext cx="571497" cy="3845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 b="1" dirty="0">
                  <a:solidFill>
                    <a:schemeClr val="tx1"/>
                  </a:solidFill>
                </a:rPr>
                <a:t>it1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F1E4F8D-D3A2-47E2-8629-9D29A9341C68}"/>
                </a:ext>
              </a:extLst>
            </p:cNvPr>
            <p:cNvSpPr/>
            <p:nvPr/>
          </p:nvSpPr>
          <p:spPr>
            <a:xfrm>
              <a:off x="4502309" y="2963181"/>
              <a:ext cx="667931" cy="3896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 b="1" dirty="0">
                  <a:solidFill>
                    <a:schemeClr val="tx1"/>
                  </a:solidFill>
                </a:rPr>
                <a:t>db1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43" name="Picture 142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A07B3240-567D-416D-821D-587A91443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606182" y="3600437"/>
              <a:ext cx="443086" cy="457835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8689E77-8A08-4796-B389-C54E490BF1A3}"/>
                </a:ext>
              </a:extLst>
            </p:cNvPr>
            <p:cNvSpPr/>
            <p:nvPr/>
          </p:nvSpPr>
          <p:spPr>
            <a:xfrm>
              <a:off x="2852749" y="405763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D623C7-2B58-4AB7-ADEF-EE3ED0235B17}"/>
                </a:ext>
              </a:extLst>
            </p:cNvPr>
            <p:cNvSpPr/>
            <p:nvPr/>
          </p:nvSpPr>
          <p:spPr>
            <a:xfrm>
              <a:off x="2481122" y="4427435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DB9E3BC-D794-4BA0-AFCC-3F77F12643EC}"/>
                </a:ext>
              </a:extLst>
            </p:cNvPr>
            <p:cNvSpPr/>
            <p:nvPr/>
          </p:nvSpPr>
          <p:spPr>
            <a:xfrm>
              <a:off x="3081457" y="569593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0FD3B56-D5F7-430C-99B1-F80C99B2C62D}"/>
                </a:ext>
              </a:extLst>
            </p:cNvPr>
            <p:cNvSpPr/>
            <p:nvPr/>
          </p:nvSpPr>
          <p:spPr>
            <a:xfrm>
              <a:off x="4863478" y="457198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371CFBC-A7DF-4260-B93B-7B0BA3E42623}"/>
                </a:ext>
              </a:extLst>
            </p:cNvPr>
            <p:cNvSpPr/>
            <p:nvPr/>
          </p:nvSpPr>
          <p:spPr>
            <a:xfrm>
              <a:off x="5454308" y="558163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A7CF9D6-1586-480B-B597-96B1E76AD01B}"/>
                </a:ext>
              </a:extLst>
            </p:cNvPr>
            <p:cNvSpPr/>
            <p:nvPr/>
          </p:nvSpPr>
          <p:spPr>
            <a:xfrm>
              <a:off x="6969502" y="4524362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D8CDF89-F15F-44F4-BA9A-BAD7F0DAE495}"/>
                </a:ext>
              </a:extLst>
            </p:cNvPr>
            <p:cNvSpPr/>
            <p:nvPr/>
          </p:nvSpPr>
          <p:spPr>
            <a:xfrm>
              <a:off x="5568662" y="331468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79D90C8-C408-4060-9D8C-9364652F42E1}"/>
                </a:ext>
              </a:extLst>
            </p:cNvPr>
            <p:cNvSpPr/>
            <p:nvPr/>
          </p:nvSpPr>
          <p:spPr>
            <a:xfrm>
              <a:off x="2071330" y="3314687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D94954F-0656-48EA-ABED-7BFAC84ED06D}"/>
                </a:ext>
              </a:extLst>
            </p:cNvPr>
            <p:cNvSpPr/>
            <p:nvPr/>
          </p:nvSpPr>
          <p:spPr>
            <a:xfrm>
              <a:off x="4892067" y="3324212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25C9F24-D85C-4549-8953-5BE66FD3E6C6}"/>
                </a:ext>
              </a:extLst>
            </p:cNvPr>
            <p:cNvSpPr/>
            <p:nvPr/>
          </p:nvSpPr>
          <p:spPr>
            <a:xfrm>
              <a:off x="7045738" y="3352787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s4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1E4970B-1E59-4C1D-BFC8-990002CEA14F}"/>
                </a:ext>
              </a:extLst>
            </p:cNvPr>
            <p:cNvSpPr/>
            <p:nvPr/>
          </p:nvSpPr>
          <p:spPr>
            <a:xfrm>
              <a:off x="6807500" y="5676887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s5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657E213-45FC-41F7-966D-2AC22B782F3D}"/>
                </a:ext>
              </a:extLst>
            </p:cNvPr>
            <p:cNvSpPr/>
            <p:nvPr/>
          </p:nvSpPr>
          <p:spPr>
            <a:xfrm>
              <a:off x="4711006" y="5724512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s6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CE4BBC2-2D83-4D19-957B-F1176B7B00D3}"/>
                </a:ext>
              </a:extLst>
            </p:cNvPr>
            <p:cNvSpPr/>
            <p:nvPr/>
          </p:nvSpPr>
          <p:spPr>
            <a:xfrm>
              <a:off x="2042741" y="5762612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FAD79C1-9063-4773-9AC2-0875F4EF4B67}"/>
                </a:ext>
              </a:extLst>
            </p:cNvPr>
            <p:cNvSpPr/>
            <p:nvPr/>
          </p:nvSpPr>
          <p:spPr>
            <a:xfrm>
              <a:off x="3824787" y="4479763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s7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96720C-D670-4CAD-A362-32F46AB26300}"/>
                </a:ext>
              </a:extLst>
            </p:cNvPr>
            <p:cNvSpPr/>
            <p:nvPr/>
          </p:nvSpPr>
          <p:spPr>
            <a:xfrm>
              <a:off x="1413425" y="4477217"/>
              <a:ext cx="932653" cy="3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4CF1655-706B-4F9A-9E8D-7F218DBBEE0D}"/>
                </a:ext>
              </a:extLst>
            </p:cNvPr>
            <p:cNvSpPr/>
            <p:nvPr/>
          </p:nvSpPr>
          <p:spPr>
            <a:xfrm>
              <a:off x="7722333" y="5314938"/>
              <a:ext cx="856417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 b="1" dirty="0">
                  <a:solidFill>
                    <a:schemeClr val="tx1"/>
                  </a:solidFill>
                </a:rPr>
                <a:t>w</a:t>
              </a:r>
              <a:r>
                <a:rPr lang="en-US" sz="1400" b="1" dirty="0">
                  <a:solidFill>
                    <a:schemeClr val="tx1"/>
                  </a:solidFill>
                </a:rPr>
                <a:t>eb</a:t>
              </a:r>
              <a:r>
                <a:rPr lang="x-none" sz="1400" b="1" dirty="0">
                  <a:solidFill>
                    <a:schemeClr val="tx1"/>
                  </a:solidFill>
                </a:rPr>
                <a:t>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D13E5BF-F339-4F37-BC3D-232293048DCD}"/>
              </a:ext>
            </a:extLst>
          </p:cNvPr>
          <p:cNvGrpSpPr/>
          <p:nvPr/>
        </p:nvGrpSpPr>
        <p:grpSpPr>
          <a:xfrm>
            <a:off x="5187352" y="3738764"/>
            <a:ext cx="409614" cy="411859"/>
            <a:chOff x="7841007" y="5925464"/>
            <a:chExt cx="493231" cy="496358"/>
          </a:xfrm>
        </p:grpSpPr>
        <p:sp>
          <p:nvSpPr>
            <p:cNvPr id="164" name="Rounded Rectangle 49">
              <a:extLst>
                <a:ext uri="{FF2B5EF4-FFF2-40B4-BE49-F238E27FC236}">
                  <a16:creationId xmlns:a16="http://schemas.microsoft.com/office/drawing/2014/main" id="{848BF9F8-532D-44DB-8F7A-0D5ABF7B32E1}"/>
                </a:ext>
              </a:extLst>
            </p:cNvPr>
            <p:cNvSpPr/>
            <p:nvPr/>
          </p:nvSpPr>
          <p:spPr>
            <a:xfrm>
              <a:off x="7841007" y="5925464"/>
              <a:ext cx="493231" cy="496358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5" name="Picture 164" descr="magnifying_glass.png">
              <a:extLst>
                <a:ext uri="{FF2B5EF4-FFF2-40B4-BE49-F238E27FC236}">
                  <a16:creationId xmlns:a16="http://schemas.microsoft.com/office/drawing/2014/main" id="{3739CED4-8460-4B08-8EF5-5E5FF062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9062" y="5992135"/>
              <a:ext cx="377123" cy="36301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868FD8-794E-4384-8261-A2C5055ACA47}"/>
              </a:ext>
            </a:extLst>
          </p:cNvPr>
          <p:cNvGrpSpPr/>
          <p:nvPr/>
        </p:nvGrpSpPr>
        <p:grpSpPr>
          <a:xfrm>
            <a:off x="2163883" y="4688328"/>
            <a:ext cx="409614" cy="411859"/>
            <a:chOff x="7841007" y="5925464"/>
            <a:chExt cx="493231" cy="496358"/>
          </a:xfrm>
        </p:grpSpPr>
        <p:sp>
          <p:nvSpPr>
            <p:cNvPr id="115" name="Rounded Rectangle 49">
              <a:extLst>
                <a:ext uri="{FF2B5EF4-FFF2-40B4-BE49-F238E27FC236}">
                  <a16:creationId xmlns:a16="http://schemas.microsoft.com/office/drawing/2014/main" id="{A57787E6-5C3E-45CC-8470-58A168FA2DFB}"/>
                </a:ext>
              </a:extLst>
            </p:cNvPr>
            <p:cNvSpPr/>
            <p:nvPr/>
          </p:nvSpPr>
          <p:spPr>
            <a:xfrm>
              <a:off x="7841007" y="5925464"/>
              <a:ext cx="493231" cy="496358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6" name="Picture 65" descr="magnifying_glass.png">
              <a:extLst>
                <a:ext uri="{FF2B5EF4-FFF2-40B4-BE49-F238E27FC236}">
                  <a16:creationId xmlns:a16="http://schemas.microsoft.com/office/drawing/2014/main" id="{27D08433-D208-4AE9-B3D8-5BB7E265A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9062" y="5992135"/>
              <a:ext cx="377123" cy="36301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9BDCA4D-4C3F-4661-97B6-95E4D5F71DD7}"/>
              </a:ext>
            </a:extLst>
          </p:cNvPr>
          <p:cNvGrpSpPr/>
          <p:nvPr/>
        </p:nvGrpSpPr>
        <p:grpSpPr>
          <a:xfrm>
            <a:off x="2740598" y="3735184"/>
            <a:ext cx="497683" cy="411859"/>
            <a:chOff x="11457334" y="7574418"/>
            <a:chExt cx="537003" cy="507672"/>
          </a:xfrm>
        </p:grpSpPr>
        <p:sp>
          <p:nvSpPr>
            <p:cNvPr id="124" name="Rounded Rectangle 49">
              <a:extLst>
                <a:ext uri="{FF2B5EF4-FFF2-40B4-BE49-F238E27FC236}">
                  <a16:creationId xmlns:a16="http://schemas.microsoft.com/office/drawing/2014/main" id="{6EDD596B-20AC-4BBF-A47F-8F5C6C1966EA}"/>
                </a:ext>
              </a:extLst>
            </p:cNvPr>
            <p:cNvSpPr/>
            <p:nvPr/>
          </p:nvSpPr>
          <p:spPr>
            <a:xfrm>
              <a:off x="11457334" y="7574418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5" name="Picture 124" descr="firewall.png">
              <a:extLst>
                <a:ext uri="{FF2B5EF4-FFF2-40B4-BE49-F238E27FC236}">
                  <a16:creationId xmlns:a16="http://schemas.microsoft.com/office/drawing/2014/main" id="{762EBDE1-D0F2-436F-AFE0-7C2F00C11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7338" y="7584920"/>
              <a:ext cx="483303" cy="456905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1F2487-9D1A-4F5E-8A05-CC0AA5AC9D5D}"/>
              </a:ext>
            </a:extLst>
          </p:cNvPr>
          <p:cNvSpPr/>
          <p:nvPr/>
        </p:nvSpPr>
        <p:spPr>
          <a:xfrm>
            <a:off x="1160852" y="3763958"/>
            <a:ext cx="5936376" cy="1760995"/>
          </a:xfrm>
          <a:custGeom>
            <a:avLst/>
            <a:gdLst>
              <a:gd name="connsiteX0" fmla="*/ 0 w 6190593"/>
              <a:gd name="connsiteY0" fmla="*/ 148065 h 1743703"/>
              <a:gd name="connsiteX1" fmla="*/ 3268717 w 6190593"/>
              <a:gd name="connsiteY1" fmla="*/ 127045 h 1743703"/>
              <a:gd name="connsiteX2" fmla="*/ 5286703 w 6190593"/>
              <a:gd name="connsiteY2" fmla="*/ 106024 h 1743703"/>
              <a:gd name="connsiteX3" fmla="*/ 5307724 w 6190593"/>
              <a:gd name="connsiteY3" fmla="*/ 1609003 h 1743703"/>
              <a:gd name="connsiteX4" fmla="*/ 6190593 w 6190593"/>
              <a:gd name="connsiteY4" fmla="*/ 1577472 h 174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593" h="1743703">
                <a:moveTo>
                  <a:pt x="0" y="148065"/>
                </a:moveTo>
                <a:lnTo>
                  <a:pt x="3268717" y="127045"/>
                </a:lnTo>
                <a:cubicBezTo>
                  <a:pt x="4149834" y="120038"/>
                  <a:pt x="4946869" y="-140969"/>
                  <a:pt x="5286703" y="106024"/>
                </a:cubicBezTo>
                <a:cubicBezTo>
                  <a:pt x="5626538" y="353017"/>
                  <a:pt x="5157076" y="1363762"/>
                  <a:pt x="5307724" y="1609003"/>
                </a:cubicBezTo>
                <a:cubicBezTo>
                  <a:pt x="5458372" y="1854244"/>
                  <a:pt x="5824482" y="1715858"/>
                  <a:pt x="6190593" y="157747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734001-C7EA-46AF-A5B1-4ABAA815836A}"/>
              </a:ext>
            </a:extLst>
          </p:cNvPr>
          <p:cNvSpPr/>
          <p:nvPr/>
        </p:nvSpPr>
        <p:spPr>
          <a:xfrm>
            <a:off x="1399813" y="3502104"/>
            <a:ext cx="630005" cy="6242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D46B92-1073-4ECD-8781-9B28A77E7995}"/>
              </a:ext>
            </a:extLst>
          </p:cNvPr>
          <p:cNvSpPr/>
          <p:nvPr/>
        </p:nvSpPr>
        <p:spPr>
          <a:xfrm>
            <a:off x="3939543" y="3583500"/>
            <a:ext cx="630005" cy="6242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9D6F07F-80EF-4668-B067-28239EB74B68}"/>
              </a:ext>
            </a:extLst>
          </p:cNvPr>
          <p:cNvSpPr/>
          <p:nvPr/>
        </p:nvSpPr>
        <p:spPr>
          <a:xfrm>
            <a:off x="5993209" y="3562270"/>
            <a:ext cx="630005" cy="6242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86014AC-CAC3-4B28-BC79-6582A2425CE1}"/>
              </a:ext>
            </a:extLst>
          </p:cNvPr>
          <p:cNvSpPr/>
          <p:nvPr/>
        </p:nvSpPr>
        <p:spPr>
          <a:xfrm>
            <a:off x="2700798" y="4293579"/>
            <a:ext cx="630005" cy="6242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89D53D9-1284-405B-993E-F73482A6CD8B}"/>
              </a:ext>
            </a:extLst>
          </p:cNvPr>
          <p:cNvSpPr/>
          <p:nvPr/>
        </p:nvSpPr>
        <p:spPr>
          <a:xfrm>
            <a:off x="1368448" y="5025878"/>
            <a:ext cx="630005" cy="6242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DC5265-2FAE-4727-9FEF-6B806293A461}"/>
              </a:ext>
            </a:extLst>
          </p:cNvPr>
          <p:cNvSpPr/>
          <p:nvPr/>
        </p:nvSpPr>
        <p:spPr>
          <a:xfrm>
            <a:off x="3936734" y="5044867"/>
            <a:ext cx="630005" cy="6242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D511ADC-E562-4B50-85E0-780F195B48AB}"/>
              </a:ext>
            </a:extLst>
          </p:cNvPr>
          <p:cNvSpPr/>
          <p:nvPr/>
        </p:nvSpPr>
        <p:spPr>
          <a:xfrm>
            <a:off x="6016901" y="5009324"/>
            <a:ext cx="630005" cy="6242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4D1E652-E31D-4C04-BE8E-68FEE105D6E1}"/>
              </a:ext>
            </a:extLst>
          </p:cNvPr>
          <p:cNvSpPr/>
          <p:nvPr/>
        </p:nvSpPr>
        <p:spPr>
          <a:xfrm rot="4226866">
            <a:off x="3732562" y="3144002"/>
            <a:ext cx="256987" cy="2748390"/>
          </a:xfrm>
          <a:prstGeom prst="downArrow">
            <a:avLst>
              <a:gd name="adj1" fmla="val 50000"/>
              <a:gd name="adj2" fmla="val 67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AC8D0EB2-6667-4F00-84FF-37BA6B2E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1110" y="3857133"/>
            <a:ext cx="265164" cy="255246"/>
          </a:xfrm>
          <a:prstGeom prst="rect">
            <a:avLst/>
          </a:prstGeom>
          <a:noFill/>
        </p:spPr>
      </p:pic>
      <p:pic>
        <p:nvPicPr>
          <p:cNvPr id="81" name="Picture 80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DA97CD13-EBEC-497C-8245-4B251D7C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3624" y="4843932"/>
            <a:ext cx="265164" cy="255246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6488FB-4FE4-4432-AE9C-9470C88CFF16}"/>
              </a:ext>
            </a:extLst>
          </p:cNvPr>
          <p:cNvSpPr/>
          <p:nvPr/>
        </p:nvSpPr>
        <p:spPr>
          <a:xfrm>
            <a:off x="1092235" y="3781120"/>
            <a:ext cx="6022427" cy="1666254"/>
          </a:xfrm>
          <a:custGeom>
            <a:avLst/>
            <a:gdLst>
              <a:gd name="connsiteX0" fmla="*/ 0 w 6022427"/>
              <a:gd name="connsiteY0" fmla="*/ 70795 h 1666254"/>
              <a:gd name="connsiteX1" fmla="*/ 651641 w 6022427"/>
              <a:gd name="connsiteY1" fmla="*/ 70795 h 1666254"/>
              <a:gd name="connsiteX2" fmla="*/ 1986455 w 6022427"/>
              <a:gd name="connsiteY2" fmla="*/ 806519 h 1666254"/>
              <a:gd name="connsiteX3" fmla="*/ 651641 w 6022427"/>
              <a:gd name="connsiteY3" fmla="*/ 1615816 h 1666254"/>
              <a:gd name="connsiteX4" fmla="*/ 3205655 w 6022427"/>
              <a:gd name="connsiteY4" fmla="*/ 1584285 h 1666254"/>
              <a:gd name="connsiteX5" fmla="*/ 5276193 w 6022427"/>
              <a:gd name="connsiteY5" fmla="*/ 1605306 h 1666254"/>
              <a:gd name="connsiteX6" fmla="*/ 6022427 w 6022427"/>
              <a:gd name="connsiteY6" fmla="*/ 1605306 h 16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2427" h="1666254">
                <a:moveTo>
                  <a:pt x="0" y="70795"/>
                </a:moveTo>
                <a:cubicBezTo>
                  <a:pt x="160282" y="9484"/>
                  <a:pt x="320565" y="-51826"/>
                  <a:pt x="651641" y="70795"/>
                </a:cubicBezTo>
                <a:cubicBezTo>
                  <a:pt x="982717" y="193416"/>
                  <a:pt x="1986455" y="549016"/>
                  <a:pt x="1986455" y="806519"/>
                </a:cubicBezTo>
                <a:cubicBezTo>
                  <a:pt x="1986455" y="1064022"/>
                  <a:pt x="448441" y="1486188"/>
                  <a:pt x="651641" y="1615816"/>
                </a:cubicBezTo>
                <a:cubicBezTo>
                  <a:pt x="854841" y="1745444"/>
                  <a:pt x="3205655" y="1584285"/>
                  <a:pt x="3205655" y="1584285"/>
                </a:cubicBezTo>
                <a:lnTo>
                  <a:pt x="5276193" y="1605306"/>
                </a:lnTo>
                <a:lnTo>
                  <a:pt x="6022427" y="160530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3DA1-E105-4B68-8AB8-FA0ACE27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uiExpand="1" build="p"/>
      <p:bldP spid="71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6ECD-C351-4B92-A334-68FBC7D3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used in Janus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D706-E03F-4FB4-8B8B-EB1E3F91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34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Configuring policies at group atomicity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Configuring </a:t>
            </a:r>
            <a:r>
              <a:rPr lang="en-US" dirty="0" err="1"/>
              <a:t>stateful</a:t>
            </a:r>
            <a:r>
              <a:rPr lang="en-US" dirty="0"/>
              <a:t> and temporal policies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Negotiating configuration of more policies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953F-BCA2-4795-AFA6-440E46B3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49">
            <a:extLst>
              <a:ext uri="{FF2B5EF4-FFF2-40B4-BE49-F238E27FC236}">
                <a16:creationId xmlns:a16="http://schemas.microsoft.com/office/drawing/2014/main" id="{BE2ECDF4-4A28-47E2-84C0-A6C7C0D56A3C}"/>
              </a:ext>
            </a:extLst>
          </p:cNvPr>
          <p:cNvSpPr/>
          <p:nvPr/>
        </p:nvSpPr>
        <p:spPr>
          <a:xfrm>
            <a:off x="8382793" y="6074149"/>
            <a:ext cx="537003" cy="416054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CAADE-F458-40C5-AB1A-C0CDFAF2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policies at group atomicity</a:t>
            </a:r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1396960B-61EB-400A-851E-F6138B04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306" y="1876385"/>
            <a:ext cx="4396099" cy="826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Encode network topology and policy as constraints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DE829E31-C470-4E8C-96D2-184B189F65E4}"/>
              </a:ext>
            </a:extLst>
          </p:cNvPr>
          <p:cNvSpPr/>
          <p:nvPr/>
        </p:nvSpPr>
        <p:spPr>
          <a:xfrm>
            <a:off x="2538639" y="3114087"/>
            <a:ext cx="2620213" cy="3149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9E7EE1D-3DEE-462B-A4FB-464F0F7A95D3}"/>
              </a:ext>
            </a:extLst>
          </p:cNvPr>
          <p:cNvGrpSpPr/>
          <p:nvPr/>
        </p:nvGrpSpPr>
        <p:grpSpPr>
          <a:xfrm>
            <a:off x="2188032" y="1481839"/>
            <a:ext cx="1060877" cy="1039611"/>
            <a:chOff x="530822" y="3239936"/>
            <a:chExt cx="1666471" cy="1633063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631B107-B8AD-4EDD-920D-4BE81B28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018" y="3875519"/>
              <a:ext cx="776169" cy="76525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3992108-BE1A-4826-AD16-72D435DB1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70" y="3991633"/>
              <a:ext cx="776169" cy="765252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4661ECE-2FA5-4BAB-801F-BB214A70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347" y="4107747"/>
              <a:ext cx="776169" cy="765252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8F1AB8B-5232-4C18-85BA-31BD2738FCA6}"/>
                </a:ext>
              </a:extLst>
            </p:cNvPr>
            <p:cNvSpPr txBox="1"/>
            <p:nvPr/>
          </p:nvSpPr>
          <p:spPr>
            <a:xfrm>
              <a:off x="530822" y="3239936"/>
              <a:ext cx="1666471" cy="62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Policies</a:t>
              </a:r>
            </a:p>
          </p:txBody>
        </p:sp>
      </p:grp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846CD60C-2631-480F-A969-ECCFC5E8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41" y="1796856"/>
            <a:ext cx="1047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FF9C1FF-FE7E-4F6B-83F1-0C56A395871A}"/>
              </a:ext>
            </a:extLst>
          </p:cNvPr>
          <p:cNvSpPr txBox="1"/>
          <p:nvPr/>
        </p:nvSpPr>
        <p:spPr>
          <a:xfrm>
            <a:off x="3610751" y="1481839"/>
            <a:ext cx="213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Network Topology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A772BDF-5430-4330-AAC6-23F0B8C67763}"/>
              </a:ext>
            </a:extLst>
          </p:cNvPr>
          <p:cNvSpPr/>
          <p:nvPr/>
        </p:nvSpPr>
        <p:spPr>
          <a:xfrm rot="19582847">
            <a:off x="2926085" y="2617940"/>
            <a:ext cx="322824" cy="38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3A6C1C0F-0975-409F-A26F-ED828C532FFD}"/>
              </a:ext>
            </a:extLst>
          </p:cNvPr>
          <p:cNvSpPr/>
          <p:nvPr/>
        </p:nvSpPr>
        <p:spPr>
          <a:xfrm rot="2139112">
            <a:off x="4166546" y="2674687"/>
            <a:ext cx="322824" cy="38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25773657-3C0D-4AF1-A691-CF04C36BAE8D}"/>
              </a:ext>
            </a:extLst>
          </p:cNvPr>
          <p:cNvSpPr/>
          <p:nvPr/>
        </p:nvSpPr>
        <p:spPr>
          <a:xfrm>
            <a:off x="3638697" y="3540128"/>
            <a:ext cx="357106" cy="1509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5EE2CE-E1CE-4B50-B840-2E1597658AEB}"/>
              </a:ext>
            </a:extLst>
          </p:cNvPr>
          <p:cNvCxnSpPr>
            <a:stCxn id="128" idx="0"/>
            <a:endCxn id="113" idx="3"/>
          </p:cNvCxnSpPr>
          <p:nvPr/>
        </p:nvCxnSpPr>
        <p:spPr>
          <a:xfrm flipH="1">
            <a:off x="5064785" y="5232117"/>
            <a:ext cx="386977" cy="100912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11B555C-0ABD-4C3C-99E9-62F62448468C}"/>
              </a:ext>
            </a:extLst>
          </p:cNvPr>
          <p:cNvCxnSpPr>
            <a:stCxn id="126" idx="1"/>
            <a:endCxn id="127" idx="2"/>
          </p:cNvCxnSpPr>
          <p:nvPr/>
        </p:nvCxnSpPr>
        <p:spPr>
          <a:xfrm flipH="1">
            <a:off x="1983552" y="5242174"/>
            <a:ext cx="447527" cy="100674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2603953-8B8B-4CAB-BFE8-F4DC675E5492}"/>
              </a:ext>
            </a:extLst>
          </p:cNvPr>
          <p:cNvCxnSpPr>
            <a:stCxn id="126" idx="3"/>
          </p:cNvCxnSpPr>
          <p:nvPr/>
        </p:nvCxnSpPr>
        <p:spPr>
          <a:xfrm>
            <a:off x="3248909" y="5242174"/>
            <a:ext cx="1353821" cy="31867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883558-6FB7-4269-9131-C07BCB0BF91C}"/>
              </a:ext>
            </a:extLst>
          </p:cNvPr>
          <p:cNvCxnSpPr>
            <a:stCxn id="126" idx="3"/>
          </p:cNvCxnSpPr>
          <p:nvPr/>
        </p:nvCxnSpPr>
        <p:spPr>
          <a:xfrm>
            <a:off x="3248909" y="5242174"/>
            <a:ext cx="210528" cy="297931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B3FFA65-3134-4652-93EC-929E819F759D}"/>
              </a:ext>
            </a:extLst>
          </p:cNvPr>
          <p:cNvCxnSpPr>
            <a:stCxn id="112" idx="3"/>
          </p:cNvCxnSpPr>
          <p:nvPr/>
        </p:nvCxnSpPr>
        <p:spPr>
          <a:xfrm flipV="1">
            <a:off x="4110151" y="5323569"/>
            <a:ext cx="650714" cy="277983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pic>
        <p:nvPicPr>
          <p:cNvPr id="112" name="Picture 41">
            <a:extLst>
              <a:ext uri="{FF2B5EF4-FFF2-40B4-BE49-F238E27FC236}">
                <a16:creationId xmlns:a16="http://schemas.microsoft.com/office/drawing/2014/main" id="{8E9DAFE7-5C2F-47D0-B5BB-5AA4AFDB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2321" y="5437796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41">
            <a:extLst>
              <a:ext uri="{FF2B5EF4-FFF2-40B4-BE49-F238E27FC236}">
                <a16:creationId xmlns:a16="http://schemas.microsoft.com/office/drawing/2014/main" id="{EE134C10-65A8-44A9-BA5C-757E7581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6955" y="5169273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41">
            <a:extLst>
              <a:ext uri="{FF2B5EF4-FFF2-40B4-BE49-F238E27FC236}">
                <a16:creationId xmlns:a16="http://schemas.microsoft.com/office/drawing/2014/main" id="{8C9430D7-510E-4C39-8DA1-C9BC1AE0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1079" y="5078418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" name="Round Diagonal Corner Rectangle 51">
            <a:extLst>
              <a:ext uri="{FF2B5EF4-FFF2-40B4-BE49-F238E27FC236}">
                <a16:creationId xmlns:a16="http://schemas.microsoft.com/office/drawing/2014/main" id="{1F26D789-2A97-4387-9220-CD6F34B41BD2}"/>
              </a:ext>
            </a:extLst>
          </p:cNvPr>
          <p:cNvSpPr/>
          <p:nvPr/>
        </p:nvSpPr>
        <p:spPr>
          <a:xfrm flipH="1">
            <a:off x="1407346" y="5157134"/>
            <a:ext cx="576205" cy="371428"/>
          </a:xfrm>
          <a:prstGeom prst="round2DiagRect">
            <a:avLst/>
          </a:prstGeom>
          <a:solidFill>
            <a:sysClr val="window" lastClr="FFFFFF"/>
          </a:solidFill>
          <a:ln w="1905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862199">
              <a:defRPr/>
            </a:pPr>
            <a:r>
              <a:rPr lang="en-US" kern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host</a:t>
            </a:r>
          </a:p>
        </p:txBody>
      </p:sp>
      <p:sp>
        <p:nvSpPr>
          <p:cNvPr id="128" name="Round Diagonal Corner Rectangle 52">
            <a:extLst>
              <a:ext uri="{FF2B5EF4-FFF2-40B4-BE49-F238E27FC236}">
                <a16:creationId xmlns:a16="http://schemas.microsoft.com/office/drawing/2014/main" id="{6D446F92-5F2D-4ADA-86A6-5980A9919A56}"/>
              </a:ext>
            </a:extLst>
          </p:cNvPr>
          <p:cNvSpPr/>
          <p:nvPr/>
        </p:nvSpPr>
        <p:spPr>
          <a:xfrm flipH="1">
            <a:off x="5451763" y="5049444"/>
            <a:ext cx="572995" cy="365346"/>
          </a:xfrm>
          <a:prstGeom prst="round2DiagRect">
            <a:avLst/>
          </a:prstGeom>
          <a:solidFill>
            <a:sysClr val="window" lastClr="FFFFFF"/>
          </a:solidFill>
          <a:ln w="1905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862199">
              <a:defRPr/>
            </a:pPr>
            <a:r>
              <a:rPr lang="en-US" kern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host</a:t>
            </a:r>
          </a:p>
        </p:txBody>
      </p:sp>
      <p:pic>
        <p:nvPicPr>
          <p:cNvPr id="6148" name="Picture 4" descr="Image result for gurobi">
            <a:extLst>
              <a:ext uri="{FF2B5EF4-FFF2-40B4-BE49-F238E27FC236}">
                <a16:creationId xmlns:a16="http://schemas.microsoft.com/office/drawing/2014/main" id="{2FBA3A73-EFD9-43BD-BDC5-7E04CBFD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2" y="2998663"/>
            <a:ext cx="1646229" cy="48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09E8041-FCC3-4C30-A1FF-9878481A9FFD}"/>
              </a:ext>
            </a:extLst>
          </p:cNvPr>
          <p:cNvGrpSpPr/>
          <p:nvPr/>
        </p:nvGrpSpPr>
        <p:grpSpPr>
          <a:xfrm>
            <a:off x="6769616" y="4728469"/>
            <a:ext cx="4967396" cy="2073673"/>
            <a:chOff x="1851651" y="3342385"/>
            <a:chExt cx="5632370" cy="207165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C6A3623-C630-4D6F-A92A-CDE3A4F2C750}"/>
                </a:ext>
              </a:extLst>
            </p:cNvPr>
            <p:cNvCxnSpPr>
              <a:cxnSpLocks/>
              <a:endCxn id="147" idx="0"/>
            </p:cNvCxnSpPr>
            <p:nvPr/>
          </p:nvCxnSpPr>
          <p:spPr>
            <a:xfrm>
              <a:off x="3444998" y="4068175"/>
              <a:ext cx="1303626" cy="6172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8816372-519C-4216-9D85-B91369B66863}"/>
                </a:ext>
              </a:extLst>
            </p:cNvPr>
            <p:cNvCxnSpPr/>
            <p:nvPr/>
          </p:nvCxnSpPr>
          <p:spPr>
            <a:xfrm>
              <a:off x="2432951" y="3580510"/>
              <a:ext cx="820740" cy="2798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9DA427-7878-4BB8-AB13-A3E758EDDC60}"/>
                </a:ext>
              </a:extLst>
            </p:cNvPr>
            <p:cNvCxnSpPr/>
            <p:nvPr/>
          </p:nvCxnSpPr>
          <p:spPr>
            <a:xfrm flipV="1">
              <a:off x="2471069" y="3980560"/>
              <a:ext cx="664640" cy="19858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5E60087-12DC-4971-AF88-2D73A05B392E}"/>
                </a:ext>
              </a:extLst>
            </p:cNvPr>
            <p:cNvCxnSpPr>
              <a:cxnSpLocks/>
              <a:stCxn id="152" idx="2"/>
              <a:endCxn id="150" idx="6"/>
            </p:cNvCxnSpPr>
            <p:nvPr/>
          </p:nvCxnSpPr>
          <p:spPr>
            <a:xfrm flipH="1" flipV="1">
              <a:off x="2461965" y="4895754"/>
              <a:ext cx="4383154" cy="285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71D0B22-5078-445B-A9D9-3785EA9C5ECF}"/>
                </a:ext>
              </a:extLst>
            </p:cNvPr>
            <p:cNvCxnSpPr>
              <a:cxnSpLocks/>
              <a:stCxn id="151" idx="2"/>
              <a:endCxn id="145" idx="3"/>
            </p:cNvCxnSpPr>
            <p:nvPr/>
          </p:nvCxnSpPr>
          <p:spPr>
            <a:xfrm flipH="1">
              <a:off x="3509787" y="3905154"/>
              <a:ext cx="3363920" cy="39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F3AEA2B-D4CB-43F8-90EF-6BB6E23C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2287" y="3675760"/>
              <a:ext cx="447887" cy="466725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1CD6754-0F52-4908-9E37-F4C6EF602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8975" y="3675760"/>
              <a:ext cx="438358" cy="466725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71CC4A30-9F26-4FF3-A79E-9A366F5A1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1900" y="3675760"/>
              <a:ext cx="447887" cy="466725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200182F8-390E-4E9C-B020-BAD8CAE0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2287" y="4685410"/>
              <a:ext cx="447887" cy="466725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2ED2C584-B2F5-4FA9-9F31-D3907B30F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9445" y="4685410"/>
              <a:ext cx="438358" cy="466725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2FD55160-32A0-4069-84D5-7612F85F7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1900" y="4685410"/>
              <a:ext cx="447887" cy="466725"/>
            </a:xfrm>
            <a:prstGeom prst="rect">
              <a:avLst/>
            </a:prstGeom>
          </p:spPr>
        </p:pic>
        <p:sp>
          <p:nvSpPr>
            <p:cNvPr id="149" name="CustomShape 2">
              <a:extLst>
                <a:ext uri="{FF2B5EF4-FFF2-40B4-BE49-F238E27FC236}">
                  <a16:creationId xmlns:a16="http://schemas.microsoft.com/office/drawing/2014/main" id="{BBDF4817-E771-4D9A-A313-731DDD64EF47}"/>
                </a:ext>
              </a:extLst>
            </p:cNvPr>
            <p:cNvSpPr/>
            <p:nvPr/>
          </p:nvSpPr>
          <p:spPr>
            <a:xfrm>
              <a:off x="1851651" y="3342385"/>
              <a:ext cx="610314" cy="382588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1" dirty="0">
                  <a:solidFill>
                    <a:srgbClr val="000000"/>
                  </a:solidFill>
                  <a:latin typeface="Calibri Light"/>
                </a:rPr>
                <a:t>mktg1</a:t>
              </a:r>
              <a:endParaRPr sz="1200" b="1" dirty="0"/>
            </a:p>
          </p:txBody>
        </p:sp>
        <p:sp>
          <p:nvSpPr>
            <p:cNvPr id="150" name="CustomShape 2">
              <a:extLst>
                <a:ext uri="{FF2B5EF4-FFF2-40B4-BE49-F238E27FC236}">
                  <a16:creationId xmlns:a16="http://schemas.microsoft.com/office/drawing/2014/main" id="{016307C0-5587-4658-A271-0BD5F65CA292}"/>
                </a:ext>
              </a:extLst>
            </p:cNvPr>
            <p:cNvSpPr/>
            <p:nvPr/>
          </p:nvSpPr>
          <p:spPr>
            <a:xfrm>
              <a:off x="1851651" y="4704460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1" dirty="0">
                  <a:solidFill>
                    <a:srgbClr val="000000"/>
                  </a:solidFill>
                  <a:latin typeface="Calibri Light"/>
                </a:rPr>
                <a:t>mktg2</a:t>
              </a:r>
              <a:endParaRPr sz="1200" b="1" dirty="0"/>
            </a:p>
          </p:txBody>
        </p:sp>
        <p:sp>
          <p:nvSpPr>
            <p:cNvPr id="151" name="CustomShape 2">
              <a:extLst>
                <a:ext uri="{FF2B5EF4-FFF2-40B4-BE49-F238E27FC236}">
                  <a16:creationId xmlns:a16="http://schemas.microsoft.com/office/drawing/2014/main" id="{8FE457AB-169B-4E89-89BF-B7F9159CE4C4}"/>
                </a:ext>
              </a:extLst>
            </p:cNvPr>
            <p:cNvSpPr/>
            <p:nvPr/>
          </p:nvSpPr>
          <p:spPr>
            <a:xfrm>
              <a:off x="6873707" y="3713860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1" dirty="0">
                  <a:solidFill>
                    <a:srgbClr val="000000"/>
                  </a:solidFill>
                  <a:latin typeface="Calibri Light"/>
                </a:rPr>
                <a:t>web1</a:t>
              </a:r>
              <a:endParaRPr sz="1200" b="1" dirty="0"/>
            </a:p>
          </p:txBody>
        </p:sp>
        <p:sp>
          <p:nvSpPr>
            <p:cNvPr id="152" name="CustomShape 2">
              <a:extLst>
                <a:ext uri="{FF2B5EF4-FFF2-40B4-BE49-F238E27FC236}">
                  <a16:creationId xmlns:a16="http://schemas.microsoft.com/office/drawing/2014/main" id="{4E1B02F8-BD4B-4B08-9241-CB71E0C05101}"/>
                </a:ext>
              </a:extLst>
            </p:cNvPr>
            <p:cNvSpPr/>
            <p:nvPr/>
          </p:nvSpPr>
          <p:spPr>
            <a:xfrm>
              <a:off x="6845119" y="4733035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1" dirty="0">
                  <a:solidFill>
                    <a:srgbClr val="000000"/>
                  </a:solidFill>
                  <a:latin typeface="Calibri Light"/>
                </a:rPr>
                <a:t>db1</a:t>
              </a:r>
              <a:endParaRPr sz="1200" b="1" dirty="0"/>
            </a:p>
          </p:txBody>
        </p:sp>
        <p:sp>
          <p:nvSpPr>
            <p:cNvPr id="153" name="CustomShape 2">
              <a:extLst>
                <a:ext uri="{FF2B5EF4-FFF2-40B4-BE49-F238E27FC236}">
                  <a16:creationId xmlns:a16="http://schemas.microsoft.com/office/drawing/2014/main" id="{3BD0D23B-E65E-44F5-9BD9-764A6281E451}"/>
                </a:ext>
              </a:extLst>
            </p:cNvPr>
            <p:cNvSpPr/>
            <p:nvPr/>
          </p:nvSpPr>
          <p:spPr>
            <a:xfrm>
              <a:off x="1851651" y="4018660"/>
              <a:ext cx="610314" cy="382588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1" dirty="0">
                  <a:solidFill>
                    <a:srgbClr val="000000"/>
                  </a:solidFill>
                  <a:latin typeface="Calibri Light"/>
                </a:rPr>
                <a:t>it1</a:t>
              </a:r>
              <a:endParaRPr sz="1200" b="1" dirty="0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A9F1BFE-0672-4370-BFA1-F64AD4DE0EDF}"/>
                </a:ext>
              </a:extLst>
            </p:cNvPr>
            <p:cNvCxnSpPr>
              <a:cxnSpLocks/>
              <a:stCxn id="143" idx="2"/>
              <a:endCxn id="146" idx="0"/>
            </p:cNvCxnSpPr>
            <p:nvPr/>
          </p:nvCxnSpPr>
          <p:spPr>
            <a:xfrm>
              <a:off x="6316231" y="414248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CA84A2D-6313-400E-BF69-1B4E88148D69}"/>
                </a:ext>
              </a:extLst>
            </p:cNvPr>
            <p:cNvSpPr/>
            <p:nvPr/>
          </p:nvSpPr>
          <p:spPr>
            <a:xfrm>
              <a:off x="3081578" y="3387425"/>
              <a:ext cx="856418" cy="2813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2CCB4B8-2C10-4007-B7C1-E9DC5D234AA9}"/>
                </a:ext>
              </a:extLst>
            </p:cNvPr>
            <p:cNvSpPr/>
            <p:nvPr/>
          </p:nvSpPr>
          <p:spPr>
            <a:xfrm>
              <a:off x="4529445" y="3370154"/>
              <a:ext cx="856418" cy="2813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B0204FF-A93C-43A3-89EF-30C4244935E7}"/>
                </a:ext>
              </a:extLst>
            </p:cNvPr>
            <p:cNvSpPr/>
            <p:nvPr/>
          </p:nvSpPr>
          <p:spPr>
            <a:xfrm>
              <a:off x="3053440" y="5132663"/>
              <a:ext cx="856418" cy="2813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s6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AEB3492-F588-4C9E-B85B-30C759408ED1}"/>
                </a:ext>
              </a:extLst>
            </p:cNvPr>
            <p:cNvSpPr/>
            <p:nvPr/>
          </p:nvSpPr>
          <p:spPr>
            <a:xfrm>
              <a:off x="4567216" y="5112022"/>
              <a:ext cx="856418" cy="2813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s4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D8C3D85-560E-4209-ADF5-1C5CB78EDE06}"/>
                </a:ext>
              </a:extLst>
            </p:cNvPr>
            <p:cNvSpPr/>
            <p:nvPr/>
          </p:nvSpPr>
          <p:spPr>
            <a:xfrm>
              <a:off x="6111965" y="3368677"/>
              <a:ext cx="856418" cy="2813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0A36DE-0280-4A45-A05C-360945C98DFE}"/>
                </a:ext>
              </a:extLst>
            </p:cNvPr>
            <p:cNvSpPr/>
            <p:nvPr/>
          </p:nvSpPr>
          <p:spPr>
            <a:xfrm>
              <a:off x="6119909" y="5111058"/>
              <a:ext cx="856418" cy="28137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s5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DFE8F0C-80AC-42ED-A071-0C5664034398}"/>
                </a:ext>
              </a:extLst>
            </p:cNvPr>
            <p:cNvSpPr/>
            <p:nvPr/>
          </p:nvSpPr>
          <p:spPr>
            <a:xfrm>
              <a:off x="3571731" y="3551995"/>
              <a:ext cx="1048246" cy="281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100 </a:t>
              </a:r>
              <a:r>
                <a:rPr lang="en-US" sz="1200" dirty="0" err="1">
                  <a:solidFill>
                    <a:srgbClr val="FF0000"/>
                  </a:solidFill>
                </a:rPr>
                <a:t>mbps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5BE22F8-3960-465D-8508-8157E18CD180}"/>
                </a:ext>
              </a:extLst>
            </p:cNvPr>
            <p:cNvSpPr/>
            <p:nvPr/>
          </p:nvSpPr>
          <p:spPr>
            <a:xfrm rot="1523515">
              <a:off x="3873737" y="4226092"/>
              <a:ext cx="1048246" cy="281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100 </a:t>
              </a:r>
              <a:r>
                <a:rPr lang="en-US" sz="1200" dirty="0" err="1">
                  <a:solidFill>
                    <a:srgbClr val="FF0000"/>
                  </a:solidFill>
                </a:rPr>
                <a:t>mbps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77B9FF-8771-4194-96E4-514EE8F7665F}"/>
                </a:ext>
              </a:extLst>
            </p:cNvPr>
            <p:cNvSpPr/>
            <p:nvPr/>
          </p:nvSpPr>
          <p:spPr>
            <a:xfrm>
              <a:off x="6316230" y="4305204"/>
              <a:ext cx="1048246" cy="281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100 </a:t>
              </a:r>
              <a:r>
                <a:rPr lang="en-US" sz="1200" dirty="0" err="1">
                  <a:solidFill>
                    <a:srgbClr val="FF0000"/>
                  </a:solidFill>
                </a:rPr>
                <a:t>mbps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318B208-0B29-4283-94BA-776BB79A7A23}"/>
                </a:ext>
              </a:extLst>
            </p:cNvPr>
            <p:cNvSpPr/>
            <p:nvPr/>
          </p:nvSpPr>
          <p:spPr>
            <a:xfrm>
              <a:off x="5014380" y="5085310"/>
              <a:ext cx="1048246" cy="281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100 </a:t>
              </a:r>
              <a:r>
                <a:rPr lang="en-US" sz="1200" dirty="0" err="1">
                  <a:solidFill>
                    <a:srgbClr val="FF0000"/>
                  </a:solidFill>
                </a:rPr>
                <a:t>mbps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CEBB718-D36A-4C15-ADC3-692776549267}"/>
                </a:ext>
              </a:extLst>
            </p:cNvPr>
            <p:cNvSpPr/>
            <p:nvPr/>
          </p:nvSpPr>
          <p:spPr>
            <a:xfrm>
              <a:off x="3509787" y="5078120"/>
              <a:ext cx="1048246" cy="281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100 </a:t>
              </a:r>
              <a:r>
                <a:rPr lang="en-US" sz="1200" dirty="0" err="1">
                  <a:solidFill>
                    <a:srgbClr val="FF0000"/>
                  </a:solidFill>
                </a:rPr>
                <a:t>mbps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8033FB7-38ED-4616-AA12-9AB02E6C6870}"/>
                </a:ext>
              </a:extLst>
            </p:cNvPr>
            <p:cNvSpPr/>
            <p:nvPr/>
          </p:nvSpPr>
          <p:spPr>
            <a:xfrm>
              <a:off x="5047512" y="3472829"/>
              <a:ext cx="1048246" cy="281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50 </a:t>
              </a:r>
              <a:r>
                <a:rPr lang="en-US" sz="1200" dirty="0" err="1">
                  <a:solidFill>
                    <a:srgbClr val="FF0000"/>
                  </a:solidFill>
                </a:rPr>
                <a:t>mbps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AD4A907-B443-463F-95D0-05AA48A5AF29}"/>
                </a:ext>
              </a:extLst>
            </p:cNvPr>
            <p:cNvGrpSpPr/>
            <p:nvPr/>
          </p:nvGrpSpPr>
          <p:grpSpPr>
            <a:xfrm>
              <a:off x="3755402" y="4605230"/>
              <a:ext cx="1925578" cy="487778"/>
              <a:chOff x="6401460" y="5368064"/>
              <a:chExt cx="2308710" cy="530572"/>
            </a:xfrm>
          </p:grpSpPr>
          <p:sp>
            <p:nvSpPr>
              <p:cNvPr id="171" name="Rounded Rectangle 49">
                <a:extLst>
                  <a:ext uri="{FF2B5EF4-FFF2-40B4-BE49-F238E27FC236}">
                    <a16:creationId xmlns:a16="http://schemas.microsoft.com/office/drawing/2014/main" id="{4D17C488-F98E-49CC-AF85-D1E52870500D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72" name="Picture 171" descr="firewall.png">
                <a:extLst>
                  <a:ext uri="{FF2B5EF4-FFF2-40B4-BE49-F238E27FC236}">
                    <a16:creationId xmlns:a16="http://schemas.microsoft.com/office/drawing/2014/main" id="{D29BE025-D4FD-4ECC-A7EF-CEF45CD39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01460" y="5441731"/>
                <a:ext cx="483303" cy="456905"/>
              </a:xfrm>
              <a:prstGeom prst="rect">
                <a:avLst/>
              </a:prstGeom>
            </p:spPr>
          </p:pic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4BC3D91-7CD2-4A9B-8D7F-BDBB99E302D7}"/>
                </a:ext>
              </a:extLst>
            </p:cNvPr>
            <p:cNvGrpSpPr/>
            <p:nvPr/>
          </p:nvGrpSpPr>
          <p:grpSpPr>
            <a:xfrm>
              <a:off x="5233094" y="3767895"/>
              <a:ext cx="447887" cy="466725"/>
              <a:chOff x="8173167" y="5368064"/>
              <a:chExt cx="537003" cy="507672"/>
            </a:xfrm>
          </p:grpSpPr>
          <p:sp>
            <p:nvSpPr>
              <p:cNvPr id="169" name="Rounded Rectangle 49">
                <a:extLst>
                  <a:ext uri="{FF2B5EF4-FFF2-40B4-BE49-F238E27FC236}">
                    <a16:creationId xmlns:a16="http://schemas.microsoft.com/office/drawing/2014/main" id="{907C723B-653E-4FC7-AABF-E0066E2AE042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70" name="Picture 169" descr="firewall.png">
                <a:extLst>
                  <a:ext uri="{FF2B5EF4-FFF2-40B4-BE49-F238E27FC236}">
                    <a16:creationId xmlns:a16="http://schemas.microsoft.com/office/drawing/2014/main" id="{0E78CD42-AF6E-4FF3-8494-ECE7CAAEA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73167" y="5378568"/>
                <a:ext cx="483303" cy="456905"/>
              </a:xfrm>
              <a:prstGeom prst="rect">
                <a:avLst/>
              </a:prstGeom>
            </p:spPr>
          </p:pic>
        </p:grp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CD51D54-D7FF-4627-BB22-23BB96062238}"/>
              </a:ext>
            </a:extLst>
          </p:cNvPr>
          <p:cNvSpPr/>
          <p:nvPr/>
        </p:nvSpPr>
        <p:spPr>
          <a:xfrm>
            <a:off x="7319901" y="4938757"/>
            <a:ext cx="3982538" cy="377954"/>
          </a:xfrm>
          <a:custGeom>
            <a:avLst/>
            <a:gdLst>
              <a:gd name="connsiteX0" fmla="*/ 0 w 4972833"/>
              <a:gd name="connsiteY0" fmla="*/ 0 h 401560"/>
              <a:gd name="connsiteX1" fmla="*/ 1064712 w 4972833"/>
              <a:gd name="connsiteY1" fmla="*/ 338203 h 401560"/>
              <a:gd name="connsiteX2" fmla="*/ 4972833 w 4972833"/>
              <a:gd name="connsiteY2" fmla="*/ 400833 h 40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833" h="401560">
                <a:moveTo>
                  <a:pt x="0" y="0"/>
                </a:moveTo>
                <a:cubicBezTo>
                  <a:pt x="117953" y="135699"/>
                  <a:pt x="235907" y="271398"/>
                  <a:pt x="1064712" y="338203"/>
                </a:cubicBezTo>
                <a:cubicBezTo>
                  <a:pt x="1893518" y="405009"/>
                  <a:pt x="3433175" y="402921"/>
                  <a:pt x="4972833" y="4008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4101656D-DEAE-4B19-B563-6301C9890B2A}"/>
              </a:ext>
            </a:extLst>
          </p:cNvPr>
          <p:cNvSpPr/>
          <p:nvPr/>
        </p:nvSpPr>
        <p:spPr>
          <a:xfrm>
            <a:off x="7307374" y="5370656"/>
            <a:ext cx="4102917" cy="1170908"/>
          </a:xfrm>
          <a:custGeom>
            <a:avLst/>
            <a:gdLst>
              <a:gd name="connsiteX0" fmla="*/ 0 w 5123145"/>
              <a:gd name="connsiteY0" fmla="*/ 369767 h 1244039"/>
              <a:gd name="connsiteX1" fmla="*/ 964504 w 5123145"/>
              <a:gd name="connsiteY1" fmla="*/ 19038 h 1244039"/>
              <a:gd name="connsiteX2" fmla="*/ 2705622 w 5123145"/>
              <a:gd name="connsiteY2" fmla="*/ 69143 h 1244039"/>
              <a:gd name="connsiteX3" fmla="*/ 4346532 w 5123145"/>
              <a:gd name="connsiteY3" fmla="*/ 81669 h 1244039"/>
              <a:gd name="connsiteX4" fmla="*/ 4484318 w 5123145"/>
              <a:gd name="connsiteY4" fmla="*/ 1158907 h 1244039"/>
              <a:gd name="connsiteX5" fmla="*/ 5123145 w 5123145"/>
              <a:gd name="connsiteY5" fmla="*/ 1096277 h 124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3145" h="1244039">
                <a:moveTo>
                  <a:pt x="0" y="369767"/>
                </a:moveTo>
                <a:cubicBezTo>
                  <a:pt x="256783" y="219454"/>
                  <a:pt x="513567" y="69142"/>
                  <a:pt x="964504" y="19038"/>
                </a:cubicBezTo>
                <a:cubicBezTo>
                  <a:pt x="1415441" y="-31066"/>
                  <a:pt x="2141951" y="58704"/>
                  <a:pt x="2705622" y="69143"/>
                </a:cubicBezTo>
                <a:cubicBezTo>
                  <a:pt x="3269293" y="79582"/>
                  <a:pt x="4050083" y="-99958"/>
                  <a:pt x="4346532" y="81669"/>
                </a:cubicBezTo>
                <a:cubicBezTo>
                  <a:pt x="4642981" y="263296"/>
                  <a:pt x="4354882" y="989806"/>
                  <a:pt x="4484318" y="1158907"/>
                </a:cubicBezTo>
                <a:cubicBezTo>
                  <a:pt x="4613754" y="1328008"/>
                  <a:pt x="4868449" y="1212142"/>
                  <a:pt x="5123145" y="109627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EBB45-506A-4DFD-959C-3FCBBDE40412}"/>
              </a:ext>
            </a:extLst>
          </p:cNvPr>
          <p:cNvSpPr/>
          <p:nvPr/>
        </p:nvSpPr>
        <p:spPr>
          <a:xfrm>
            <a:off x="7415663" y="4707000"/>
            <a:ext cx="594646" cy="28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Path1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CC56D92-C120-4F04-9A2F-8AB50E314B1A}"/>
              </a:ext>
            </a:extLst>
          </p:cNvPr>
          <p:cNvSpPr/>
          <p:nvPr/>
        </p:nvSpPr>
        <p:spPr>
          <a:xfrm>
            <a:off x="7534549" y="5510973"/>
            <a:ext cx="594646" cy="28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Path2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4904A85-4360-4309-83F3-78D923806C9C}"/>
              </a:ext>
            </a:extLst>
          </p:cNvPr>
          <p:cNvSpPr/>
          <p:nvPr/>
        </p:nvSpPr>
        <p:spPr>
          <a:xfrm>
            <a:off x="7424027" y="6014565"/>
            <a:ext cx="594646" cy="28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Path3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417A706-708E-4624-A939-3B2055BA30D7}"/>
              </a:ext>
            </a:extLst>
          </p:cNvPr>
          <p:cNvSpPr txBox="1">
            <a:spLocks/>
          </p:cNvSpPr>
          <p:nvPr/>
        </p:nvSpPr>
        <p:spPr>
          <a:xfrm>
            <a:off x="7509767" y="2715366"/>
            <a:ext cx="4122975" cy="175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Solution recast to path-based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Policy satisfied at group granularity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F0CC02A8-A47A-47B9-8FAA-687FFAC9732D}"/>
              </a:ext>
            </a:extLst>
          </p:cNvPr>
          <p:cNvSpPr txBox="1">
            <a:spLocks/>
          </p:cNvSpPr>
          <p:nvPr/>
        </p:nvSpPr>
        <p:spPr>
          <a:xfrm>
            <a:off x="7509767" y="4357000"/>
            <a:ext cx="4122975" cy="1809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ILP =&gt; Considers all paths as candidates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Exponential with network size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Long runtime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Janus =&gt; Consider X paths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12EAB1B-B6D2-4D07-8C95-86890E62F4EE}"/>
              </a:ext>
            </a:extLst>
          </p:cNvPr>
          <p:cNvSpPr txBox="1">
            <a:spLocks/>
          </p:cNvSpPr>
          <p:nvPr/>
        </p:nvSpPr>
        <p:spPr>
          <a:xfrm>
            <a:off x="4065253" y="3698169"/>
            <a:ext cx="3137851" cy="647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Objective: Maximize no. of configured group policies</a:t>
            </a:r>
          </a:p>
        </p:txBody>
      </p:sp>
      <p:pic>
        <p:nvPicPr>
          <p:cNvPr id="72" name="Picture 71" descr="magnifying_glass.png">
            <a:extLst>
              <a:ext uri="{FF2B5EF4-FFF2-40B4-BE49-F238E27FC236}">
                <a16:creationId xmlns:a16="http://schemas.microsoft.com/office/drawing/2014/main" id="{631A6E57-5496-44BB-85C1-A518CD16654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0722" y="6060334"/>
            <a:ext cx="377123" cy="3630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A2754C1-6230-466C-A040-2499FA6D4914}"/>
              </a:ext>
            </a:extLst>
          </p:cNvPr>
          <p:cNvSpPr txBox="1"/>
          <p:nvPr/>
        </p:nvSpPr>
        <p:spPr>
          <a:xfrm>
            <a:off x="726745" y="4395400"/>
            <a:ext cx="307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</a:t>
            </a:r>
            <a:r>
              <a:rPr lang="en-US" dirty="0" err="1"/>
              <a:t>datapath</a:t>
            </a:r>
            <a:r>
              <a:rPr lang="en-US" dirty="0"/>
              <a:t> configurations</a:t>
            </a:r>
          </a:p>
        </p:txBody>
      </p:sp>
      <p:pic>
        <p:nvPicPr>
          <p:cNvPr id="76" name="Picture 75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BA412D61-79A1-411B-9BCD-CAEE5C70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782551" y="6186151"/>
            <a:ext cx="265164" cy="255246"/>
          </a:xfrm>
          <a:prstGeom prst="rect">
            <a:avLst/>
          </a:prstGeom>
          <a:noFill/>
        </p:spPr>
      </p:pic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7F70FCFD-765E-463B-94EE-3AE5A6E54316}"/>
              </a:ext>
            </a:extLst>
          </p:cNvPr>
          <p:cNvSpPr/>
          <p:nvPr/>
        </p:nvSpPr>
        <p:spPr>
          <a:xfrm>
            <a:off x="7237924" y="5316104"/>
            <a:ext cx="3999262" cy="1104948"/>
          </a:xfrm>
          <a:custGeom>
            <a:avLst/>
            <a:gdLst>
              <a:gd name="connsiteX0" fmla="*/ 0 w 5198302"/>
              <a:gd name="connsiteY0" fmla="*/ 1107417 h 1168125"/>
              <a:gd name="connsiteX1" fmla="*/ 4246323 w 5198302"/>
              <a:gd name="connsiteY1" fmla="*/ 1057313 h 1168125"/>
              <a:gd name="connsiteX2" fmla="*/ 4434214 w 5198302"/>
              <a:gd name="connsiteY2" fmla="*/ 92809 h 1168125"/>
              <a:gd name="connsiteX3" fmla="*/ 5198302 w 5198302"/>
              <a:gd name="connsiteY3" fmla="*/ 92809 h 116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302" h="1168125">
                <a:moveTo>
                  <a:pt x="0" y="1107417"/>
                </a:moveTo>
                <a:cubicBezTo>
                  <a:pt x="1753643" y="1166915"/>
                  <a:pt x="3507287" y="1226414"/>
                  <a:pt x="4246323" y="1057313"/>
                </a:cubicBezTo>
                <a:cubicBezTo>
                  <a:pt x="4985359" y="888212"/>
                  <a:pt x="4275551" y="253560"/>
                  <a:pt x="4434214" y="92809"/>
                </a:cubicBezTo>
                <a:cubicBezTo>
                  <a:pt x="4592877" y="-67942"/>
                  <a:pt x="4895589" y="12433"/>
                  <a:pt x="5198302" y="9280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39D42-C52A-4213-8D50-82C6C4D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17</a:t>
            </a:fld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4491DA3-3AB6-407A-B84C-596CBA6A5CE6}"/>
              </a:ext>
            </a:extLst>
          </p:cNvPr>
          <p:cNvSpPr/>
          <p:nvPr/>
        </p:nvSpPr>
        <p:spPr>
          <a:xfrm>
            <a:off x="1525509" y="2121580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9ABF03D-9ABD-4D1C-80D2-B95F96367CE4}"/>
              </a:ext>
            </a:extLst>
          </p:cNvPr>
          <p:cNvSpPr/>
          <p:nvPr/>
        </p:nvSpPr>
        <p:spPr>
          <a:xfrm>
            <a:off x="2128584" y="2121152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F994920-C9BD-4EF8-9FD8-8E652EBA1A87}"/>
              </a:ext>
            </a:extLst>
          </p:cNvPr>
          <p:cNvCxnSpPr>
            <a:stCxn id="77" idx="6"/>
            <a:endCxn id="79" idx="2"/>
          </p:cNvCxnSpPr>
          <p:nvPr/>
        </p:nvCxnSpPr>
        <p:spPr>
          <a:xfrm flipV="1">
            <a:off x="1719988" y="2190098"/>
            <a:ext cx="408596" cy="42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9E96B0A8-1814-40FD-A68C-B9F2850FBB3D}"/>
              </a:ext>
            </a:extLst>
          </p:cNvPr>
          <p:cNvSpPr/>
          <p:nvPr/>
        </p:nvSpPr>
        <p:spPr>
          <a:xfrm>
            <a:off x="1816855" y="2349849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74512D0-4BEE-4734-9578-AB7BDE317361}"/>
              </a:ext>
            </a:extLst>
          </p:cNvPr>
          <p:cNvCxnSpPr>
            <a:stCxn id="77" idx="5"/>
            <a:endCxn id="81" idx="1"/>
          </p:cNvCxnSpPr>
          <p:nvPr/>
        </p:nvCxnSpPr>
        <p:spPr>
          <a:xfrm>
            <a:off x="1691507" y="2239278"/>
            <a:ext cx="153829" cy="130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E0C6F5-709D-4CC6-950C-4E14A4A12B8C}"/>
              </a:ext>
            </a:extLst>
          </p:cNvPr>
          <p:cNvCxnSpPr>
            <a:stCxn id="81" idx="7"/>
            <a:endCxn id="79" idx="3"/>
          </p:cNvCxnSpPr>
          <p:nvPr/>
        </p:nvCxnSpPr>
        <p:spPr>
          <a:xfrm flipV="1">
            <a:off x="1982852" y="2238850"/>
            <a:ext cx="174213" cy="13119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F84103F-7DEE-46BE-BB70-E1334BFB0C1B}"/>
              </a:ext>
            </a:extLst>
          </p:cNvPr>
          <p:cNvSpPr/>
          <p:nvPr/>
        </p:nvSpPr>
        <p:spPr>
          <a:xfrm>
            <a:off x="1600207" y="2594114"/>
            <a:ext cx="194479" cy="13789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E6ADFB4-F0EF-44ED-8D84-14341A98BF52}"/>
              </a:ext>
            </a:extLst>
          </p:cNvPr>
          <p:cNvSpPr/>
          <p:nvPr/>
        </p:nvSpPr>
        <p:spPr>
          <a:xfrm>
            <a:off x="2045168" y="2594114"/>
            <a:ext cx="194479" cy="13789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327046-27B5-4209-9272-266D8AF8ACD1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1794686" y="2663060"/>
            <a:ext cx="25048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106" grpId="0" animBg="1"/>
      <p:bldP spid="127" grpId="0" animBg="1"/>
      <p:bldP spid="128" grpId="0" animBg="1"/>
      <p:bldP spid="173" grpId="0" animBg="1"/>
      <p:bldP spid="173" grpId="1" animBg="1"/>
      <p:bldP spid="174" grpId="0" animBg="1"/>
      <p:bldP spid="174" grpId="1" animBg="1"/>
      <p:bldP spid="6" grpId="0"/>
      <p:bldP spid="6" grpId="1"/>
      <p:bldP spid="177" grpId="0"/>
      <p:bldP spid="177" grpId="1"/>
      <p:bldP spid="178" grpId="0"/>
      <p:bldP spid="178" grpId="1"/>
      <p:bldP spid="68" grpId="0" uiExpand="1" build="p"/>
      <p:bldP spid="70" grpId="0" uiExpand="1" build="p"/>
      <p:bldP spid="71" grpId="0"/>
      <p:bldP spid="74" grpId="0"/>
      <p:bldP spid="175" grpId="0" animBg="1"/>
      <p:bldP spid="17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Stateful</a:t>
            </a:r>
            <a:r>
              <a:rPr lang="en-US" dirty="0"/>
              <a:t> Policies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86103-DBFC-4096-9DD1-28D35064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05"/>
            <a:ext cx="10515600" cy="31189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Every </a:t>
            </a:r>
            <a:r>
              <a:rPr lang="en-US" dirty="0" err="1"/>
              <a:t>stateful</a:t>
            </a:r>
            <a:r>
              <a:rPr lang="en-US" dirty="0"/>
              <a:t> policy has a default and non-default edge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2 types of constraints: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default edge - hard constraints - must be satisfied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non-default edge - soft constraints - can be satisfied but not at the expense of other hard constraints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Penalize violating soft constraints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C0D96B-C7EB-4513-A077-B6436B7AC249}"/>
              </a:ext>
            </a:extLst>
          </p:cNvPr>
          <p:cNvGrpSpPr/>
          <p:nvPr/>
        </p:nvGrpSpPr>
        <p:grpSpPr>
          <a:xfrm>
            <a:off x="3194390" y="4935696"/>
            <a:ext cx="5376880" cy="1322802"/>
            <a:chOff x="2992420" y="5376493"/>
            <a:chExt cx="5376880" cy="1322802"/>
          </a:xfrm>
        </p:grpSpPr>
        <p:sp>
          <p:nvSpPr>
            <p:cNvPr id="7" name="CustomShape 2">
              <a:extLst>
                <a:ext uri="{FF2B5EF4-FFF2-40B4-BE49-F238E27FC236}">
                  <a16:creationId xmlns:a16="http://schemas.microsoft.com/office/drawing/2014/main" id="{B62A7096-02BB-4ECB-AF36-5A7530D0B24A}"/>
                </a:ext>
              </a:extLst>
            </p:cNvPr>
            <p:cNvSpPr/>
            <p:nvPr/>
          </p:nvSpPr>
          <p:spPr>
            <a:xfrm>
              <a:off x="3573343" y="5391389"/>
              <a:ext cx="1291985" cy="535963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Student</a:t>
              </a:r>
              <a:endParaRPr sz="2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22DD4A1-3229-485B-9B62-63F861051989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4865328" y="5659371"/>
              <a:ext cx="2426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22">
              <a:extLst>
                <a:ext uri="{FF2B5EF4-FFF2-40B4-BE49-F238E27FC236}">
                  <a16:creationId xmlns:a16="http://schemas.microsoft.com/office/drawing/2014/main" id="{5150CA1A-CA8E-4028-B4D2-C20C0C820FF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rot="16200000" flipH="1">
              <a:off x="5329566" y="6138987"/>
              <a:ext cx="483064" cy="28942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stomShape 1">
              <a:extLst>
                <a:ext uri="{FF2B5EF4-FFF2-40B4-BE49-F238E27FC236}">
                  <a16:creationId xmlns:a16="http://schemas.microsoft.com/office/drawing/2014/main" id="{190D8E80-ED97-4EC8-834F-F467CF62E7C6}"/>
                </a:ext>
              </a:extLst>
            </p:cNvPr>
            <p:cNvSpPr/>
            <p:nvPr/>
          </p:nvSpPr>
          <p:spPr>
            <a:xfrm>
              <a:off x="7291520" y="5391389"/>
              <a:ext cx="1077780" cy="535963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Web</a:t>
              </a:r>
            </a:p>
          </p:txBody>
        </p:sp>
        <p:cxnSp>
          <p:nvCxnSpPr>
            <p:cNvPr id="11" name="Straight Arrow Connector 48">
              <a:extLst>
                <a:ext uri="{FF2B5EF4-FFF2-40B4-BE49-F238E27FC236}">
                  <a16:creationId xmlns:a16="http://schemas.microsoft.com/office/drawing/2014/main" id="{3E39D57B-8ECB-43E3-8B56-62A031FC108B}"/>
                </a:ext>
              </a:extLst>
            </p:cNvPr>
            <p:cNvCxnSpPr>
              <a:cxnSpLocks/>
              <a:stCxn id="38" idx="3"/>
              <a:endCxn id="10" idx="4"/>
            </p:cNvCxnSpPr>
            <p:nvPr/>
          </p:nvCxnSpPr>
          <p:spPr>
            <a:xfrm flipV="1">
              <a:off x="6140076" y="5927352"/>
              <a:ext cx="1690334" cy="5978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2B2ABC24-03EC-4A16-87AB-585AD6C9D118}"/>
                </a:ext>
              </a:extLst>
            </p:cNvPr>
            <p:cNvSpPr/>
            <p:nvPr/>
          </p:nvSpPr>
          <p:spPr>
            <a:xfrm>
              <a:off x="2992420" y="6082686"/>
              <a:ext cx="2721338" cy="61660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accent1"/>
                  </a:solidFill>
                  <a:latin typeface="Calibri"/>
                </a:rPr>
                <a:t>failed connections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accent1"/>
                  </a:solidFill>
                  <a:latin typeface="Calibri"/>
                </a:rPr>
                <a:t>&gt;=2</a:t>
              </a:r>
              <a:endParaRPr sz="20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4B522F66-80C3-4F6C-9F53-DDFC987AE8C8}"/>
                </a:ext>
              </a:extLst>
            </p:cNvPr>
            <p:cNvSpPr/>
            <p:nvPr/>
          </p:nvSpPr>
          <p:spPr>
            <a:xfrm>
              <a:off x="5422967" y="5376493"/>
              <a:ext cx="2171108" cy="365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accent1"/>
                  </a:solidFill>
                </a:rPr>
                <a:t>failed conn &lt; 2</a:t>
              </a:r>
              <a:endParaRPr lang="en-US" sz="20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00000"/>
                </a:lnSpc>
              </a:pPr>
              <a:endParaRPr lang="en-US" sz="2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17693CF-8901-4AD8-BB10-AD0CDE6FA868}"/>
                </a:ext>
              </a:extLst>
            </p:cNvPr>
            <p:cNvGrpSpPr/>
            <p:nvPr/>
          </p:nvGrpSpPr>
          <p:grpSpPr>
            <a:xfrm>
              <a:off x="5210529" y="5518958"/>
              <a:ext cx="471404" cy="453771"/>
              <a:chOff x="8298039" y="3952997"/>
              <a:chExt cx="471404" cy="453771"/>
            </a:xfrm>
          </p:grpSpPr>
          <p:sp>
            <p:nvSpPr>
              <p:cNvPr id="20" name="Rounded Rectangle 114">
                <a:extLst>
                  <a:ext uri="{FF2B5EF4-FFF2-40B4-BE49-F238E27FC236}">
                    <a16:creationId xmlns:a16="http://schemas.microsoft.com/office/drawing/2014/main" id="{AA903238-70B1-467A-B724-4460731221A0}"/>
                  </a:ext>
                </a:extLst>
              </p:cNvPr>
              <p:cNvSpPr/>
              <p:nvPr/>
            </p:nvSpPr>
            <p:spPr>
              <a:xfrm>
                <a:off x="8298039" y="3952997"/>
                <a:ext cx="471404" cy="453771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1" name="Picture 20" descr="magnifying_glass.png">
                <a:extLst>
                  <a:ext uri="{FF2B5EF4-FFF2-40B4-BE49-F238E27FC236}">
                    <a16:creationId xmlns:a16="http://schemas.microsoft.com/office/drawing/2014/main" id="{DBF8E26B-7E7D-4087-A3D4-D2BFA3333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345181" y="3998374"/>
                <a:ext cx="377123" cy="36301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A1EFFD-1D17-4083-9E56-D638C34472BC}"/>
                </a:ext>
              </a:extLst>
            </p:cNvPr>
            <p:cNvSpPr/>
            <p:nvPr/>
          </p:nvSpPr>
          <p:spPr>
            <a:xfrm>
              <a:off x="5576253" y="5706047"/>
              <a:ext cx="719564" cy="32190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L-IDS</a:t>
              </a:r>
            </a:p>
          </p:txBody>
        </p:sp>
      </p:grpSp>
      <p:pic>
        <p:nvPicPr>
          <p:cNvPr id="22" name="Picture 21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4E24961E-15A1-40F3-B625-FD94A63B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2588" y="5228078"/>
            <a:ext cx="265164" cy="255246"/>
          </a:xfrm>
          <a:prstGeom prst="rect">
            <a:avLst/>
          </a:prstGeom>
          <a:noFill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C33F619-FE65-4FE8-A5F0-F7E6E2554932}"/>
              </a:ext>
            </a:extLst>
          </p:cNvPr>
          <p:cNvSpPr/>
          <p:nvPr/>
        </p:nvSpPr>
        <p:spPr>
          <a:xfrm>
            <a:off x="6280394" y="6086113"/>
            <a:ext cx="755284" cy="36301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H-IDS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F8740-7345-4C2D-B451-F560B6D8CCDC}"/>
              </a:ext>
            </a:extLst>
          </p:cNvPr>
          <p:cNvGrpSpPr/>
          <p:nvPr/>
        </p:nvGrpSpPr>
        <p:grpSpPr>
          <a:xfrm>
            <a:off x="5917781" y="5857549"/>
            <a:ext cx="471404" cy="453771"/>
            <a:chOff x="9636035" y="4974820"/>
            <a:chExt cx="471404" cy="4537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F2BEB8-A0DD-4F51-8F9C-6AD7148FC6A0}"/>
                </a:ext>
              </a:extLst>
            </p:cNvPr>
            <p:cNvGrpSpPr/>
            <p:nvPr/>
          </p:nvGrpSpPr>
          <p:grpSpPr>
            <a:xfrm>
              <a:off x="9636035" y="4974820"/>
              <a:ext cx="471404" cy="453771"/>
              <a:chOff x="8298039" y="3952997"/>
              <a:chExt cx="471404" cy="453771"/>
            </a:xfrm>
            <a:solidFill>
              <a:srgbClr val="FF0000"/>
            </a:solidFill>
          </p:grpSpPr>
          <p:sp>
            <p:nvSpPr>
              <p:cNvPr id="37" name="Rounded Rectangle 114">
                <a:extLst>
                  <a:ext uri="{FF2B5EF4-FFF2-40B4-BE49-F238E27FC236}">
                    <a16:creationId xmlns:a16="http://schemas.microsoft.com/office/drawing/2014/main" id="{D5746547-ACEE-49AE-9D2F-0E7D7CC36E1D}"/>
                  </a:ext>
                </a:extLst>
              </p:cNvPr>
              <p:cNvSpPr/>
              <p:nvPr/>
            </p:nvSpPr>
            <p:spPr>
              <a:xfrm>
                <a:off x="8298039" y="3952997"/>
                <a:ext cx="471404" cy="453771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38" name="Picture 37" descr="magnifying_glass.png">
                <a:extLst>
                  <a:ext uri="{FF2B5EF4-FFF2-40B4-BE49-F238E27FC236}">
                    <a16:creationId xmlns:a16="http://schemas.microsoft.com/office/drawing/2014/main" id="{34A7540A-6DFB-4830-8664-227CB4847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345181" y="3998374"/>
                <a:ext cx="377123" cy="363017"/>
              </a:xfrm>
              <a:prstGeom prst="rect">
                <a:avLst/>
              </a:prstGeo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9" name="Picture 38" descr="C:\Users\agember\AppData\Local\Microsoft\Windows\Temporary Internet Files\Content.IE5\2DGPU1UI\MC900431599[1].png">
              <a:extLst>
                <a:ext uri="{FF2B5EF4-FFF2-40B4-BE49-F238E27FC236}">
                  <a16:creationId xmlns:a16="http://schemas.microsoft.com/office/drawing/2014/main" id="{D76E5F83-2799-4AC0-9677-27C6EFB23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86124" y="5124737"/>
              <a:ext cx="265164" cy="255246"/>
            </a:xfrm>
            <a:prstGeom prst="rect">
              <a:avLst/>
            </a:prstGeom>
            <a:noFill/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701C-6ADD-4438-8441-8B8AB86B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joint optimization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86103-DBFC-4096-9DD1-28D35064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05"/>
            <a:ext cx="10515600" cy="46761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time-period t has a separate Linear Program LP(t)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each LP(t)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Primary goal : configure all non-temporal policies and temporal policies valid at time 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Secondary goal : reduce path changes that happen at other time period (~t)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Objective: </a:t>
            </a:r>
            <a:r>
              <a:rPr lang="en-US" i="1" dirty="0"/>
              <a:t>Maximize</a:t>
            </a:r>
            <a:r>
              <a:rPr lang="en-US" dirty="0"/>
              <a:t> (</a:t>
            </a:r>
            <a:r>
              <a:rPr lang="en-US" b="1" dirty="0"/>
              <a:t>no. of configured policies</a:t>
            </a:r>
            <a:r>
              <a:rPr lang="en-US" dirty="0"/>
              <a:t> – penalty x </a:t>
            </a:r>
            <a:r>
              <a:rPr lang="en-US" b="1" dirty="0"/>
              <a:t>no. of path changes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is a Joint optimization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85521-F7B2-4354-B2BD-21547CEBBA6B}"/>
              </a:ext>
            </a:extLst>
          </p:cNvPr>
          <p:cNvSpPr txBox="1"/>
          <p:nvPr/>
        </p:nvSpPr>
        <p:spPr>
          <a:xfrm>
            <a:off x="2856236" y="4852833"/>
            <a:ext cx="118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Time: 1 to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0B283-D539-4D3E-9B71-458CD4D4A403}"/>
              </a:ext>
            </a:extLst>
          </p:cNvPr>
          <p:cNvSpPr txBox="1"/>
          <p:nvPr/>
        </p:nvSpPr>
        <p:spPr>
          <a:xfrm>
            <a:off x="5439057" y="4866642"/>
            <a:ext cx="144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Time: 9 to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F29E2-064B-4C00-B206-8651CDEF2BDB}"/>
              </a:ext>
            </a:extLst>
          </p:cNvPr>
          <p:cNvSpPr txBox="1"/>
          <p:nvPr/>
        </p:nvSpPr>
        <p:spPr>
          <a:xfrm>
            <a:off x="8082429" y="4858805"/>
            <a:ext cx="144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Time: 14 to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A023CB-8825-4B4D-814A-9613C5F3CE48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2919265" y="5475552"/>
            <a:ext cx="848615" cy="19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8FF2173-EE1D-419B-A73E-24840978C7C8}"/>
              </a:ext>
            </a:extLst>
          </p:cNvPr>
          <p:cNvSpPr/>
          <p:nvPr/>
        </p:nvSpPr>
        <p:spPr>
          <a:xfrm>
            <a:off x="2047979" y="5291304"/>
            <a:ext cx="871286" cy="372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 Light"/>
              </a:rPr>
              <a:t>Mktg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2BC95-72D2-4371-8020-0B1689AAF53C}"/>
              </a:ext>
            </a:extLst>
          </p:cNvPr>
          <p:cNvSpPr/>
          <p:nvPr/>
        </p:nvSpPr>
        <p:spPr>
          <a:xfrm>
            <a:off x="3767880" y="5304102"/>
            <a:ext cx="837223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D58906-0613-4F72-8414-E41D7892C51F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2919265" y="5917197"/>
            <a:ext cx="848615" cy="92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F5307DA-19FF-4AD6-A77B-AA9212E0DA5E}"/>
              </a:ext>
            </a:extLst>
          </p:cNvPr>
          <p:cNvSpPr/>
          <p:nvPr/>
        </p:nvSpPr>
        <p:spPr>
          <a:xfrm>
            <a:off x="2047979" y="5740310"/>
            <a:ext cx="871286" cy="372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6EA791-9C69-43F1-854B-B56617982C8C}"/>
              </a:ext>
            </a:extLst>
          </p:cNvPr>
          <p:cNvSpPr/>
          <p:nvPr/>
        </p:nvSpPr>
        <p:spPr>
          <a:xfrm>
            <a:off x="3767880" y="5745747"/>
            <a:ext cx="855519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39AEA-1BBF-4DFC-8F48-BD134B67AA22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5656665" y="5909995"/>
            <a:ext cx="902979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8369D1F-BB1A-40DB-9819-A9C7C8E395F6}"/>
              </a:ext>
            </a:extLst>
          </p:cNvPr>
          <p:cNvSpPr/>
          <p:nvPr/>
        </p:nvSpPr>
        <p:spPr>
          <a:xfrm>
            <a:off x="4785379" y="5723848"/>
            <a:ext cx="871286" cy="372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E774FF-03A4-4E5E-B6FB-EBD46E24A986}"/>
              </a:ext>
            </a:extLst>
          </p:cNvPr>
          <p:cNvSpPr/>
          <p:nvPr/>
        </p:nvSpPr>
        <p:spPr>
          <a:xfrm>
            <a:off x="6559644" y="5738545"/>
            <a:ext cx="855519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EFBA89-CB7C-48B3-A43D-2434E88D4AC4}"/>
              </a:ext>
            </a:extLst>
          </p:cNvPr>
          <p:cNvSpPr/>
          <p:nvPr/>
        </p:nvSpPr>
        <p:spPr>
          <a:xfrm>
            <a:off x="5384692" y="5848480"/>
            <a:ext cx="175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400" b="1" dirty="0">
                <a:solidFill>
                  <a:srgbClr val="FF0000"/>
                </a:solidFill>
              </a:rPr>
              <a:t>
min b/w: 50 mbps</a:t>
            </a:r>
            <a:endParaRPr lang="pl-PL" sz="1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8FC5B1-8CAF-44BE-96A9-E8A22DB4D186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8413533" y="5497596"/>
            <a:ext cx="658573" cy="888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983E0F0-0F3C-42D3-AAAA-ADE777A2E852}"/>
              </a:ext>
            </a:extLst>
          </p:cNvPr>
          <p:cNvSpPr/>
          <p:nvPr/>
        </p:nvSpPr>
        <p:spPr>
          <a:xfrm>
            <a:off x="7542247" y="5311448"/>
            <a:ext cx="871286" cy="372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 Light"/>
              </a:rPr>
              <a:t>Mktg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A02198-5E5D-430A-8BFC-D508CE95D656}"/>
              </a:ext>
            </a:extLst>
          </p:cNvPr>
          <p:cNvSpPr/>
          <p:nvPr/>
        </p:nvSpPr>
        <p:spPr>
          <a:xfrm>
            <a:off x="9072106" y="5335028"/>
            <a:ext cx="776297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B1488A-CCB0-45DC-ACCC-03A76D268B4F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8426841" y="5924267"/>
            <a:ext cx="654495" cy="91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15F46D9-7F8C-4AD9-BFF0-1E6EAAA4C790}"/>
              </a:ext>
            </a:extLst>
          </p:cNvPr>
          <p:cNvSpPr/>
          <p:nvPr/>
        </p:nvSpPr>
        <p:spPr>
          <a:xfrm>
            <a:off x="7555555" y="5738119"/>
            <a:ext cx="871286" cy="372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BB6C44-C7ED-4076-AF1E-5F9111DBBE5A}"/>
              </a:ext>
            </a:extLst>
          </p:cNvPr>
          <p:cNvSpPr/>
          <p:nvPr/>
        </p:nvSpPr>
        <p:spPr>
          <a:xfrm>
            <a:off x="9081336" y="5761955"/>
            <a:ext cx="767068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519851-3A1F-402B-B1B1-A92E4C1549F1}"/>
              </a:ext>
            </a:extLst>
          </p:cNvPr>
          <p:cNvSpPr/>
          <p:nvPr/>
        </p:nvSpPr>
        <p:spPr>
          <a:xfrm>
            <a:off x="5363588" y="4858805"/>
            <a:ext cx="1626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400" b="1" dirty="0">
                <a:solidFill>
                  <a:srgbClr val="FF0000"/>
                </a:solidFill>
              </a:rPr>
              <a:t>
min b/w: 50 mbps</a:t>
            </a:r>
            <a:endParaRPr lang="pl-PL" sz="1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8CEBFF-100E-43DC-96D2-BD0FE9898097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5711963" y="5485402"/>
            <a:ext cx="840197" cy="807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9B3C4B8-F091-4F88-BFCA-1656EA72EFFE}"/>
              </a:ext>
            </a:extLst>
          </p:cNvPr>
          <p:cNvSpPr/>
          <p:nvPr/>
        </p:nvSpPr>
        <p:spPr>
          <a:xfrm>
            <a:off x="4840677" y="5299254"/>
            <a:ext cx="871286" cy="372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 Light"/>
              </a:rPr>
              <a:t>Mktg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716FFD-787C-4ED7-A980-7C1742D20FD0}"/>
              </a:ext>
            </a:extLst>
          </p:cNvPr>
          <p:cNvSpPr/>
          <p:nvPr/>
        </p:nvSpPr>
        <p:spPr>
          <a:xfrm>
            <a:off x="6552160" y="5322029"/>
            <a:ext cx="855519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1DB40C-397A-47AE-AB9F-B2AAF5021AC5}"/>
              </a:ext>
            </a:extLst>
          </p:cNvPr>
          <p:cNvCxnSpPr>
            <a:cxnSpLocks/>
          </p:cNvCxnSpPr>
          <p:nvPr/>
        </p:nvCxnSpPr>
        <p:spPr>
          <a:xfrm>
            <a:off x="4730196" y="5006721"/>
            <a:ext cx="0" cy="117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98C333-3EEC-4C1F-A2AB-77D77ED0A430}"/>
              </a:ext>
            </a:extLst>
          </p:cNvPr>
          <p:cNvCxnSpPr>
            <a:cxnSpLocks/>
          </p:cNvCxnSpPr>
          <p:nvPr/>
        </p:nvCxnSpPr>
        <p:spPr>
          <a:xfrm>
            <a:off x="7491780" y="4905124"/>
            <a:ext cx="0" cy="1260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5">
            <a:extLst>
              <a:ext uri="{FF2B5EF4-FFF2-40B4-BE49-F238E27FC236}">
                <a16:creationId xmlns:a16="http://schemas.microsoft.com/office/drawing/2014/main" id="{4FDB967F-E45B-4436-B1B4-0464D5605AF9}"/>
              </a:ext>
            </a:extLst>
          </p:cNvPr>
          <p:cNvSpPr/>
          <p:nvPr/>
        </p:nvSpPr>
        <p:spPr>
          <a:xfrm>
            <a:off x="2737442" y="4927959"/>
            <a:ext cx="1513800" cy="39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70" b="1" dirty="0">
                <a:solidFill>
                  <a:srgbClr val="FF0000"/>
                </a:solidFill>
                <a:latin typeface="Calibri"/>
              </a:rPr>
              <a:t>
min b/w: 100 </a:t>
            </a:r>
            <a:r>
              <a:rPr lang="en-US" sz="1270" b="1" dirty="0" err="1">
                <a:solidFill>
                  <a:srgbClr val="FF0000"/>
                </a:solidFill>
                <a:latin typeface="Calibri"/>
              </a:rPr>
              <a:t>mbps</a:t>
            </a:r>
            <a:endParaRPr dirty="0"/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49C5DC19-E2FA-42B7-B304-6ECA318D64C4}"/>
              </a:ext>
            </a:extLst>
          </p:cNvPr>
          <p:cNvSpPr/>
          <p:nvPr/>
        </p:nvSpPr>
        <p:spPr>
          <a:xfrm>
            <a:off x="2666619" y="5891547"/>
            <a:ext cx="1513800" cy="39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70" b="1" dirty="0">
                <a:solidFill>
                  <a:srgbClr val="FF0000"/>
                </a:solidFill>
                <a:latin typeface="Calibri"/>
              </a:rPr>
              <a:t>
min b/w: 100 </a:t>
            </a:r>
            <a:r>
              <a:rPr lang="en-US" sz="1270" b="1" dirty="0" err="1">
                <a:solidFill>
                  <a:srgbClr val="FF0000"/>
                </a:solidFill>
                <a:latin typeface="Calibri"/>
              </a:rPr>
              <a:t>mbps</a:t>
            </a:r>
            <a:endParaRPr dirty="0"/>
          </a:p>
        </p:txBody>
      </p:sp>
      <p:sp>
        <p:nvSpPr>
          <p:cNvPr id="41" name="CustomShape 5">
            <a:extLst>
              <a:ext uri="{FF2B5EF4-FFF2-40B4-BE49-F238E27FC236}">
                <a16:creationId xmlns:a16="http://schemas.microsoft.com/office/drawing/2014/main" id="{4218CB4E-B7BB-462D-8683-52937C6EA91E}"/>
              </a:ext>
            </a:extLst>
          </p:cNvPr>
          <p:cNvSpPr/>
          <p:nvPr/>
        </p:nvSpPr>
        <p:spPr>
          <a:xfrm>
            <a:off x="8061607" y="5963140"/>
            <a:ext cx="1513800" cy="22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70" b="1" dirty="0">
                <a:solidFill>
                  <a:srgbClr val="FF0000"/>
                </a:solidFill>
                <a:latin typeface="Calibri"/>
              </a:rPr>
              <a:t>
min b/w: 50 </a:t>
            </a:r>
            <a:r>
              <a:rPr lang="en-US" sz="1270" b="1" dirty="0" err="1">
                <a:solidFill>
                  <a:srgbClr val="FF0000"/>
                </a:solidFill>
                <a:latin typeface="Calibri"/>
              </a:rPr>
              <a:t>mbps</a:t>
            </a:r>
            <a:endParaRPr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D21C9E-F3EC-4F84-9C38-7EFB630DB5B0}"/>
              </a:ext>
            </a:extLst>
          </p:cNvPr>
          <p:cNvSpPr/>
          <p:nvPr/>
        </p:nvSpPr>
        <p:spPr>
          <a:xfrm>
            <a:off x="7876669" y="4855856"/>
            <a:ext cx="175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400" b="1" dirty="0">
                <a:solidFill>
                  <a:srgbClr val="FF0000"/>
                </a:solidFill>
              </a:rPr>
              <a:t>
min b/w: 50 mbps</a:t>
            </a:r>
            <a:endParaRPr lang="pl-PL" sz="14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2A5B8C-0F3F-438E-A7A8-3CB9467D4008}"/>
              </a:ext>
            </a:extLst>
          </p:cNvPr>
          <p:cNvGrpSpPr/>
          <p:nvPr/>
        </p:nvGrpSpPr>
        <p:grpSpPr>
          <a:xfrm>
            <a:off x="5876778" y="5344130"/>
            <a:ext cx="424323" cy="295660"/>
            <a:chOff x="8173167" y="5368064"/>
            <a:chExt cx="537003" cy="507672"/>
          </a:xfrm>
        </p:grpSpPr>
        <p:sp>
          <p:nvSpPr>
            <p:cNvPr id="45" name="Rounded Rectangle 49">
              <a:extLst>
                <a:ext uri="{FF2B5EF4-FFF2-40B4-BE49-F238E27FC236}">
                  <a16:creationId xmlns:a16="http://schemas.microsoft.com/office/drawing/2014/main" id="{B3DC8D51-C233-4449-B019-EC822D722409}"/>
                </a:ext>
              </a:extLst>
            </p:cNvPr>
            <p:cNvSpPr/>
            <p:nvPr/>
          </p:nvSpPr>
          <p:spPr>
            <a:xfrm>
              <a:off x="8173167" y="5368064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6" name="Picture 45" descr="firewall.png">
              <a:extLst>
                <a:ext uri="{FF2B5EF4-FFF2-40B4-BE49-F238E27FC236}">
                  <a16:creationId xmlns:a16="http://schemas.microsoft.com/office/drawing/2014/main" id="{DE9CC046-7E49-4700-960D-814B1F6F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3167" y="5378568"/>
              <a:ext cx="483303" cy="456905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EA029-F3E3-404A-9E32-4890E1A5557E}"/>
              </a:ext>
            </a:extLst>
          </p:cNvPr>
          <p:cNvGrpSpPr/>
          <p:nvPr/>
        </p:nvGrpSpPr>
        <p:grpSpPr>
          <a:xfrm>
            <a:off x="8499121" y="5344130"/>
            <a:ext cx="424323" cy="295660"/>
            <a:chOff x="8173167" y="5368064"/>
            <a:chExt cx="537003" cy="507672"/>
          </a:xfrm>
        </p:grpSpPr>
        <p:sp>
          <p:nvSpPr>
            <p:cNvPr id="49" name="Rounded Rectangle 49">
              <a:extLst>
                <a:ext uri="{FF2B5EF4-FFF2-40B4-BE49-F238E27FC236}">
                  <a16:creationId xmlns:a16="http://schemas.microsoft.com/office/drawing/2014/main" id="{3B8C3056-665E-4B31-94E4-C792B375728F}"/>
                </a:ext>
              </a:extLst>
            </p:cNvPr>
            <p:cNvSpPr/>
            <p:nvPr/>
          </p:nvSpPr>
          <p:spPr>
            <a:xfrm>
              <a:off x="8173167" y="5368064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0" name="Picture 49" descr="firewall.png">
              <a:extLst>
                <a:ext uri="{FF2B5EF4-FFF2-40B4-BE49-F238E27FC236}">
                  <a16:creationId xmlns:a16="http://schemas.microsoft.com/office/drawing/2014/main" id="{080FDE92-4747-42F1-ABA0-711484741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3167" y="5378568"/>
              <a:ext cx="483303" cy="45690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2BAF3D-A5E0-47BD-B139-C4C990BFAE8F}"/>
              </a:ext>
            </a:extLst>
          </p:cNvPr>
          <p:cNvGrpSpPr/>
          <p:nvPr/>
        </p:nvGrpSpPr>
        <p:grpSpPr>
          <a:xfrm>
            <a:off x="3100662" y="5344493"/>
            <a:ext cx="413502" cy="358203"/>
            <a:chOff x="11118098" y="1236917"/>
            <a:chExt cx="471404" cy="4537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CBA0B1A-230A-4197-ACFB-5200BE893640}"/>
                </a:ext>
              </a:extLst>
            </p:cNvPr>
            <p:cNvGrpSpPr/>
            <p:nvPr/>
          </p:nvGrpSpPr>
          <p:grpSpPr>
            <a:xfrm>
              <a:off x="11118098" y="1236917"/>
              <a:ext cx="471404" cy="453771"/>
              <a:chOff x="8298039" y="3952997"/>
              <a:chExt cx="471404" cy="453771"/>
            </a:xfrm>
          </p:grpSpPr>
          <p:sp>
            <p:nvSpPr>
              <p:cNvPr id="52" name="Rounded Rectangle 114">
                <a:extLst>
                  <a:ext uri="{FF2B5EF4-FFF2-40B4-BE49-F238E27FC236}">
                    <a16:creationId xmlns:a16="http://schemas.microsoft.com/office/drawing/2014/main" id="{26808C4A-76D7-414A-8061-4783466495C9}"/>
                  </a:ext>
                </a:extLst>
              </p:cNvPr>
              <p:cNvSpPr/>
              <p:nvPr/>
            </p:nvSpPr>
            <p:spPr>
              <a:xfrm>
                <a:off x="8298039" y="3952997"/>
                <a:ext cx="471404" cy="453771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3" name="Picture 52" descr="magnifying_glass.png">
                <a:extLst>
                  <a:ext uri="{FF2B5EF4-FFF2-40B4-BE49-F238E27FC236}">
                    <a16:creationId xmlns:a16="http://schemas.microsoft.com/office/drawing/2014/main" id="{AD1B880B-578A-40A2-AB1E-A1A3B50B5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45181" y="3998374"/>
                <a:ext cx="377123" cy="36301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55" name="Picture 54" descr="C:\Users\agember\AppData\Local\Microsoft\Windows\Temporary Internet Files\Content.IE5\2DGPU1UI\MC900431599[1].png">
              <a:extLst>
                <a:ext uri="{FF2B5EF4-FFF2-40B4-BE49-F238E27FC236}">
                  <a16:creationId xmlns:a16="http://schemas.microsoft.com/office/drawing/2014/main" id="{721A5268-847D-4582-8F40-50EA1493F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69664" y="1376043"/>
              <a:ext cx="265164" cy="255246"/>
            </a:xfrm>
            <a:prstGeom prst="rect">
              <a:avLst/>
            </a:prstGeom>
            <a:noFill/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193D41-C735-43D6-BF7B-CAFFC8EC7E6E}"/>
              </a:ext>
            </a:extLst>
          </p:cNvPr>
          <p:cNvGrpSpPr/>
          <p:nvPr/>
        </p:nvGrpSpPr>
        <p:grpSpPr>
          <a:xfrm>
            <a:off x="8496645" y="5753714"/>
            <a:ext cx="413502" cy="358203"/>
            <a:chOff x="11118098" y="1236917"/>
            <a:chExt cx="471404" cy="45377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5EA0581-1931-4E6A-B0F2-733CAE0FAA09}"/>
                </a:ext>
              </a:extLst>
            </p:cNvPr>
            <p:cNvGrpSpPr/>
            <p:nvPr/>
          </p:nvGrpSpPr>
          <p:grpSpPr>
            <a:xfrm>
              <a:off x="11118098" y="1236917"/>
              <a:ext cx="471404" cy="453771"/>
              <a:chOff x="8298039" y="3952997"/>
              <a:chExt cx="471404" cy="453771"/>
            </a:xfrm>
          </p:grpSpPr>
          <p:sp>
            <p:nvSpPr>
              <p:cNvPr id="60" name="Rounded Rectangle 114">
                <a:extLst>
                  <a:ext uri="{FF2B5EF4-FFF2-40B4-BE49-F238E27FC236}">
                    <a16:creationId xmlns:a16="http://schemas.microsoft.com/office/drawing/2014/main" id="{414755C4-AD16-4096-A2B1-AF177F3B3226}"/>
                  </a:ext>
                </a:extLst>
              </p:cNvPr>
              <p:cNvSpPr/>
              <p:nvPr/>
            </p:nvSpPr>
            <p:spPr>
              <a:xfrm>
                <a:off x="8298039" y="3952997"/>
                <a:ext cx="471404" cy="453771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61" name="Picture 60" descr="magnifying_glass.png">
                <a:extLst>
                  <a:ext uri="{FF2B5EF4-FFF2-40B4-BE49-F238E27FC236}">
                    <a16:creationId xmlns:a16="http://schemas.microsoft.com/office/drawing/2014/main" id="{184A2B4A-38D3-4D0A-AB54-3D110F93D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45181" y="3998374"/>
                <a:ext cx="377123" cy="36301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59" name="Picture 58" descr="C:\Users\agember\AppData\Local\Microsoft\Windows\Temporary Internet Files\Content.IE5\2DGPU1UI\MC900431599[1].png">
              <a:extLst>
                <a:ext uri="{FF2B5EF4-FFF2-40B4-BE49-F238E27FC236}">
                  <a16:creationId xmlns:a16="http://schemas.microsoft.com/office/drawing/2014/main" id="{FA812413-587B-4818-BD1C-08B3F2816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69664" y="1376043"/>
              <a:ext cx="265164" cy="255246"/>
            </a:xfrm>
            <a:prstGeom prst="rect">
              <a:avLst/>
            </a:prstGeom>
            <a:noFill/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6F09C-99F5-4D33-9DF4-37230E58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Intent-based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51AA-5BF2-4B0E-BE8C-DA209422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85" y="965198"/>
            <a:ext cx="3254498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chemeClr val="accent1"/>
                </a:solidFill>
              </a:rPr>
              <a:t> Describes </a:t>
            </a:r>
            <a:r>
              <a:rPr lang="en-US" sz="2000" b="1" dirty="0">
                <a:solidFill>
                  <a:schemeClr val="accent1"/>
                </a:solidFill>
              </a:rPr>
              <a:t>"what you want"</a:t>
            </a:r>
            <a:r>
              <a:rPr lang="en-US" sz="2000" dirty="0">
                <a:solidFill>
                  <a:schemeClr val="accent1"/>
                </a:solidFill>
              </a:rPr>
              <a:t> instead of "what to do"</a:t>
            </a:r>
            <a:endParaRPr lang="en-US" sz="20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DDB4-D5AC-4063-ABE9-9199F2EC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approach for configuring temporal policy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845643A-A68A-4C2E-807C-6F8BECEBFE33}"/>
              </a:ext>
            </a:extLst>
          </p:cNvPr>
          <p:cNvSpPr/>
          <p:nvPr/>
        </p:nvSpPr>
        <p:spPr>
          <a:xfrm>
            <a:off x="838200" y="1857719"/>
            <a:ext cx="10515600" cy="839474"/>
          </a:xfrm>
          <a:custGeom>
            <a:avLst/>
            <a:gdLst>
              <a:gd name="connsiteX0" fmla="*/ 0 w 10515600"/>
              <a:gd name="connsiteY0" fmla="*/ 139915 h 839474"/>
              <a:gd name="connsiteX1" fmla="*/ 139915 w 10515600"/>
              <a:gd name="connsiteY1" fmla="*/ 0 h 839474"/>
              <a:gd name="connsiteX2" fmla="*/ 10375685 w 10515600"/>
              <a:gd name="connsiteY2" fmla="*/ 0 h 839474"/>
              <a:gd name="connsiteX3" fmla="*/ 10515600 w 10515600"/>
              <a:gd name="connsiteY3" fmla="*/ 139915 h 839474"/>
              <a:gd name="connsiteX4" fmla="*/ 10515600 w 10515600"/>
              <a:gd name="connsiteY4" fmla="*/ 699559 h 839474"/>
              <a:gd name="connsiteX5" fmla="*/ 10375685 w 10515600"/>
              <a:gd name="connsiteY5" fmla="*/ 839474 h 839474"/>
              <a:gd name="connsiteX6" fmla="*/ 139915 w 10515600"/>
              <a:gd name="connsiteY6" fmla="*/ 839474 h 839474"/>
              <a:gd name="connsiteX7" fmla="*/ 0 w 10515600"/>
              <a:gd name="connsiteY7" fmla="*/ 699559 h 839474"/>
              <a:gd name="connsiteX8" fmla="*/ 0 w 10515600"/>
              <a:gd name="connsiteY8" fmla="*/ 139915 h 83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839474">
                <a:moveTo>
                  <a:pt x="0" y="139915"/>
                </a:moveTo>
                <a:cubicBezTo>
                  <a:pt x="0" y="62642"/>
                  <a:pt x="62642" y="0"/>
                  <a:pt x="139915" y="0"/>
                </a:cubicBezTo>
                <a:lnTo>
                  <a:pt x="10375685" y="0"/>
                </a:lnTo>
                <a:cubicBezTo>
                  <a:pt x="10452958" y="0"/>
                  <a:pt x="10515600" y="62642"/>
                  <a:pt x="10515600" y="139915"/>
                </a:cubicBezTo>
                <a:lnTo>
                  <a:pt x="10515600" y="699559"/>
                </a:lnTo>
                <a:cubicBezTo>
                  <a:pt x="10515600" y="776832"/>
                  <a:pt x="10452958" y="839474"/>
                  <a:pt x="10375685" y="839474"/>
                </a:cubicBezTo>
                <a:lnTo>
                  <a:pt x="139915" y="839474"/>
                </a:lnTo>
                <a:cubicBezTo>
                  <a:pt x="62642" y="839474"/>
                  <a:pt x="0" y="776832"/>
                  <a:pt x="0" y="699559"/>
                </a:cubicBezTo>
                <a:lnTo>
                  <a:pt x="0" y="139915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330" tIns="174330" rIns="174330" bIns="174330" numCol="1" spcCol="1270" anchor="ctr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kern="1200" dirty="0"/>
              <a:t>At time t(0)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FC71E1-4320-4D31-A4DA-B9EF21357497}"/>
              </a:ext>
            </a:extLst>
          </p:cNvPr>
          <p:cNvSpPr/>
          <p:nvPr/>
        </p:nvSpPr>
        <p:spPr>
          <a:xfrm>
            <a:off x="838200" y="2697194"/>
            <a:ext cx="10515600" cy="1304100"/>
          </a:xfrm>
          <a:custGeom>
            <a:avLst/>
            <a:gdLst>
              <a:gd name="connsiteX0" fmla="*/ 0 w 10515600"/>
              <a:gd name="connsiteY0" fmla="*/ 0 h 1304100"/>
              <a:gd name="connsiteX1" fmla="*/ 10515600 w 10515600"/>
              <a:gd name="connsiteY1" fmla="*/ 0 h 1304100"/>
              <a:gd name="connsiteX2" fmla="*/ 10515600 w 10515600"/>
              <a:gd name="connsiteY2" fmla="*/ 1304100 h 1304100"/>
              <a:gd name="connsiteX3" fmla="*/ 0 w 10515600"/>
              <a:gd name="connsiteY3" fmla="*/ 1304100 h 1304100"/>
              <a:gd name="connsiteX4" fmla="*/ 0 w 10515600"/>
              <a:gd name="connsiteY4" fmla="*/ 0 h 130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304100">
                <a:moveTo>
                  <a:pt x="0" y="0"/>
                </a:moveTo>
                <a:lnTo>
                  <a:pt x="10515600" y="0"/>
                </a:lnTo>
                <a:lnTo>
                  <a:pt x="10515600" y="1304100"/>
                </a:lnTo>
                <a:lnTo>
                  <a:pt x="0" y="130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3870" tIns="44450" rIns="248920" bIns="44450" numCol="1" spcCol="1270" anchor="t" anchorCtr="0">
            <a:noAutofit/>
          </a:bodyPr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700" kern="1200" dirty="0"/>
              <a:t>Non-temporal policies, Temporal policies valid for time t</a:t>
            </a:r>
            <a:r>
              <a:rPr lang="en-US" sz="2800" dirty="0"/>
              <a:t>(0)</a:t>
            </a:r>
            <a:r>
              <a:rPr lang="en-US" sz="2700" kern="1200" baseline="-25000" dirty="0"/>
              <a:t> </a:t>
            </a:r>
            <a:r>
              <a:rPr lang="en-US" sz="2700" kern="1200" dirty="0"/>
              <a:t>: Hard Constraint</a:t>
            </a:r>
          </a:p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700" kern="1200" dirty="0"/>
              <a:t>Temporal policies valid for other time TP- t</a:t>
            </a:r>
            <a:r>
              <a:rPr lang="en-US" sz="2800" dirty="0"/>
              <a:t>(0)</a:t>
            </a:r>
            <a:r>
              <a:rPr lang="en-US" sz="2700" kern="1200" baseline="-25000" dirty="0"/>
              <a:t> </a:t>
            </a:r>
            <a:r>
              <a:rPr lang="en-US" sz="2700" kern="1200" dirty="0"/>
              <a:t>: Soft Constraint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5FA0E7-5A99-47CE-A5BB-878BD8AEA10B}"/>
              </a:ext>
            </a:extLst>
          </p:cNvPr>
          <p:cNvSpPr/>
          <p:nvPr/>
        </p:nvSpPr>
        <p:spPr>
          <a:xfrm>
            <a:off x="838200" y="4001294"/>
            <a:ext cx="10515600" cy="839474"/>
          </a:xfrm>
          <a:custGeom>
            <a:avLst/>
            <a:gdLst>
              <a:gd name="connsiteX0" fmla="*/ 0 w 10515600"/>
              <a:gd name="connsiteY0" fmla="*/ 139915 h 839474"/>
              <a:gd name="connsiteX1" fmla="*/ 139915 w 10515600"/>
              <a:gd name="connsiteY1" fmla="*/ 0 h 839474"/>
              <a:gd name="connsiteX2" fmla="*/ 10375685 w 10515600"/>
              <a:gd name="connsiteY2" fmla="*/ 0 h 839474"/>
              <a:gd name="connsiteX3" fmla="*/ 10515600 w 10515600"/>
              <a:gd name="connsiteY3" fmla="*/ 139915 h 839474"/>
              <a:gd name="connsiteX4" fmla="*/ 10515600 w 10515600"/>
              <a:gd name="connsiteY4" fmla="*/ 699559 h 839474"/>
              <a:gd name="connsiteX5" fmla="*/ 10375685 w 10515600"/>
              <a:gd name="connsiteY5" fmla="*/ 839474 h 839474"/>
              <a:gd name="connsiteX6" fmla="*/ 139915 w 10515600"/>
              <a:gd name="connsiteY6" fmla="*/ 839474 h 839474"/>
              <a:gd name="connsiteX7" fmla="*/ 0 w 10515600"/>
              <a:gd name="connsiteY7" fmla="*/ 699559 h 839474"/>
              <a:gd name="connsiteX8" fmla="*/ 0 w 10515600"/>
              <a:gd name="connsiteY8" fmla="*/ 139915 h 83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839474">
                <a:moveTo>
                  <a:pt x="0" y="139915"/>
                </a:moveTo>
                <a:cubicBezTo>
                  <a:pt x="0" y="62642"/>
                  <a:pt x="62642" y="0"/>
                  <a:pt x="139915" y="0"/>
                </a:cubicBezTo>
                <a:lnTo>
                  <a:pt x="10375685" y="0"/>
                </a:lnTo>
                <a:cubicBezTo>
                  <a:pt x="10452958" y="0"/>
                  <a:pt x="10515600" y="62642"/>
                  <a:pt x="10515600" y="139915"/>
                </a:cubicBezTo>
                <a:lnTo>
                  <a:pt x="10515600" y="699559"/>
                </a:lnTo>
                <a:cubicBezTo>
                  <a:pt x="10515600" y="776832"/>
                  <a:pt x="10452958" y="839474"/>
                  <a:pt x="10375685" y="839474"/>
                </a:cubicBezTo>
                <a:lnTo>
                  <a:pt x="139915" y="839474"/>
                </a:lnTo>
                <a:cubicBezTo>
                  <a:pt x="62642" y="839474"/>
                  <a:pt x="0" y="776832"/>
                  <a:pt x="0" y="699559"/>
                </a:cubicBezTo>
                <a:lnTo>
                  <a:pt x="0" y="139915"/>
                </a:lnTo>
                <a:close/>
              </a:path>
            </a:pathLst>
          </a:custGeom>
          <a:solidFill>
            <a:srgbClr val="0070C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330" tIns="174330" rIns="174330" bIns="174330" numCol="1" spcCol="1270" anchor="ctr" anchorCtr="0">
            <a:noAutofit/>
          </a:bodyPr>
          <a:lstStyle/>
          <a:p>
            <a:pPr lvl="0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/>
              <a:t>Remaining time periods </a:t>
            </a:r>
            <a:r>
              <a:rPr lang="en-US" sz="3600" dirty="0"/>
              <a:t>t(r)</a:t>
            </a:r>
            <a:r>
              <a:rPr lang="en-US" sz="3500" kern="1200" dirty="0"/>
              <a:t> = {TP- </a:t>
            </a:r>
            <a:r>
              <a:rPr lang="en-US" sz="3600" dirty="0"/>
              <a:t>t(0)</a:t>
            </a:r>
            <a:r>
              <a:rPr lang="en-US" sz="3500" kern="1200" dirty="0"/>
              <a:t>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2E2041-94A2-46F7-A47C-E20CA610F9FD}"/>
              </a:ext>
            </a:extLst>
          </p:cNvPr>
          <p:cNvSpPr/>
          <p:nvPr/>
        </p:nvSpPr>
        <p:spPr>
          <a:xfrm>
            <a:off x="838200" y="4840768"/>
            <a:ext cx="10515600" cy="1304100"/>
          </a:xfrm>
          <a:custGeom>
            <a:avLst/>
            <a:gdLst>
              <a:gd name="connsiteX0" fmla="*/ 0 w 10515600"/>
              <a:gd name="connsiteY0" fmla="*/ 0 h 1304100"/>
              <a:gd name="connsiteX1" fmla="*/ 10515600 w 10515600"/>
              <a:gd name="connsiteY1" fmla="*/ 0 h 1304100"/>
              <a:gd name="connsiteX2" fmla="*/ 10515600 w 10515600"/>
              <a:gd name="connsiteY2" fmla="*/ 1304100 h 1304100"/>
              <a:gd name="connsiteX3" fmla="*/ 0 w 10515600"/>
              <a:gd name="connsiteY3" fmla="*/ 1304100 h 1304100"/>
              <a:gd name="connsiteX4" fmla="*/ 0 w 10515600"/>
              <a:gd name="connsiteY4" fmla="*/ 0 h 130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304100">
                <a:moveTo>
                  <a:pt x="0" y="0"/>
                </a:moveTo>
                <a:lnTo>
                  <a:pt x="10515600" y="0"/>
                </a:lnTo>
                <a:lnTo>
                  <a:pt x="10515600" y="1304100"/>
                </a:lnTo>
                <a:lnTo>
                  <a:pt x="0" y="130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3870" tIns="44450" rIns="248920" bIns="44450" numCol="1" spcCol="1270" anchor="t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700" kern="1200" dirty="0"/>
              <a:t>Similar hard and soft constraint</a:t>
            </a:r>
          </a:p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700" kern="1200" dirty="0"/>
              <a:t>Additional objective: Minimize path changes from previous time period </a:t>
            </a:r>
            <a:r>
              <a:rPr lang="en-US" sz="2800" dirty="0"/>
              <a:t>t(r-1)</a:t>
            </a:r>
            <a:endParaRPr lang="en-US" sz="2700" kern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2E0E0-C871-466C-8AA8-532733A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E1F06D7-842C-495B-9E88-31D715C75AF8}"/>
              </a:ext>
            </a:extLst>
          </p:cNvPr>
          <p:cNvGrpSpPr/>
          <p:nvPr/>
        </p:nvGrpSpPr>
        <p:grpSpPr>
          <a:xfrm>
            <a:off x="840458" y="1288392"/>
            <a:ext cx="4276800" cy="1368287"/>
            <a:chOff x="840458" y="1288392"/>
            <a:chExt cx="4276800" cy="1368287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EFA13181-8E9A-4D03-9242-52C184C96379}"/>
                </a:ext>
              </a:extLst>
            </p:cNvPr>
            <p:cNvCxnSpPr>
              <a:stCxn id="8" idx="4"/>
              <a:endCxn id="73" idx="4"/>
            </p:cNvCxnSpPr>
            <p:nvPr/>
          </p:nvCxnSpPr>
          <p:spPr>
            <a:xfrm rot="5400000" flipH="1" flipV="1">
              <a:off x="2956049" y="387720"/>
              <a:ext cx="28847" cy="3368370"/>
            </a:xfrm>
            <a:prstGeom prst="bentConnector3">
              <a:avLst>
                <a:gd name="adj1" fmla="val -104750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958AFFF-C5E8-4246-B5E8-474F20602CC4}"/>
                </a:ext>
              </a:extLst>
            </p:cNvPr>
            <p:cNvGrpSpPr/>
            <p:nvPr/>
          </p:nvGrpSpPr>
          <p:grpSpPr>
            <a:xfrm>
              <a:off x="840458" y="1288392"/>
              <a:ext cx="4276800" cy="846287"/>
              <a:chOff x="835028" y="1294559"/>
              <a:chExt cx="4276800" cy="846287"/>
            </a:xfrm>
          </p:grpSpPr>
          <p:sp>
            <p:nvSpPr>
              <p:cNvPr id="73" name="CustomShape 1">
                <a:extLst>
                  <a:ext uri="{FF2B5EF4-FFF2-40B4-BE49-F238E27FC236}">
                    <a16:creationId xmlns:a16="http://schemas.microsoft.com/office/drawing/2014/main" id="{0FED04AF-39FC-4739-BA66-2F6766EAE893}"/>
                  </a:ext>
                </a:extLst>
              </p:cNvPr>
              <p:cNvSpPr/>
              <p:nvPr/>
            </p:nvSpPr>
            <p:spPr>
              <a:xfrm>
                <a:off x="4186628" y="1690688"/>
                <a:ext cx="925200" cy="37296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solidFill>
                      <a:srgbClr val="000000"/>
                    </a:solidFill>
                    <a:latin typeface="Calibri Light"/>
                  </a:rPr>
                  <a:t>Web</a:t>
                </a:r>
                <a:endParaRPr sz="2400"/>
              </a:p>
            </p:txBody>
          </p:sp>
          <p:sp>
            <p:nvSpPr>
              <p:cNvPr id="74" name="CustomShape 2">
                <a:extLst>
                  <a:ext uri="{FF2B5EF4-FFF2-40B4-BE49-F238E27FC236}">
                    <a16:creationId xmlns:a16="http://schemas.microsoft.com/office/drawing/2014/main" id="{C997394A-8B71-4DD5-8C79-29B2BB227274}"/>
                  </a:ext>
                </a:extLst>
              </p:cNvPr>
              <p:cNvSpPr/>
              <p:nvPr/>
            </p:nvSpPr>
            <p:spPr>
              <a:xfrm>
                <a:off x="835028" y="1703648"/>
                <a:ext cx="902520" cy="38268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 err="1">
                    <a:solidFill>
                      <a:srgbClr val="000000"/>
                    </a:solidFill>
                    <a:latin typeface="Calibri Light"/>
                  </a:rPr>
                  <a:t>Mktg</a:t>
                </a:r>
                <a:endParaRPr sz="2400" dirty="0"/>
              </a:p>
            </p:txBody>
          </p:sp>
          <p:sp>
            <p:nvSpPr>
              <p:cNvPr id="75" name="CustomShape 3">
                <a:extLst>
                  <a:ext uri="{FF2B5EF4-FFF2-40B4-BE49-F238E27FC236}">
                    <a16:creationId xmlns:a16="http://schemas.microsoft.com/office/drawing/2014/main" id="{02FA7671-CC75-45EC-B3A2-525CEBD4E68E}"/>
                  </a:ext>
                </a:extLst>
              </p:cNvPr>
              <p:cNvSpPr/>
              <p:nvPr/>
            </p:nvSpPr>
            <p:spPr>
              <a:xfrm flipV="1">
                <a:off x="1737548" y="1876448"/>
                <a:ext cx="2448720" cy="1764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miter/>
                <a:tailEnd type="triangle" w="med" len="med"/>
              </a:ln>
            </p:spPr>
          </p:sp>
          <p:sp>
            <p:nvSpPr>
              <p:cNvPr id="76" name="CustomShape 5">
                <a:extLst>
                  <a:ext uri="{FF2B5EF4-FFF2-40B4-BE49-F238E27FC236}">
                    <a16:creationId xmlns:a16="http://schemas.microsoft.com/office/drawing/2014/main" id="{CA5B11B1-C158-47CB-83EB-7E11485D1DDD}"/>
                  </a:ext>
                </a:extLst>
              </p:cNvPr>
              <p:cNvSpPr/>
              <p:nvPr/>
            </p:nvSpPr>
            <p:spPr>
              <a:xfrm>
                <a:off x="1982904" y="1448408"/>
                <a:ext cx="1513800" cy="39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270" b="1" dirty="0">
                    <a:solidFill>
                      <a:srgbClr val="FF0000"/>
                    </a:solidFill>
                    <a:latin typeface="Calibri"/>
                  </a:rPr>
                  <a:t>
min b/w: 20 </a:t>
                </a:r>
                <a:r>
                  <a:rPr lang="en-US" sz="1270" b="1" dirty="0" err="1">
                    <a:solidFill>
                      <a:srgbClr val="FF0000"/>
                    </a:solidFill>
                    <a:latin typeface="Calibri"/>
                  </a:rPr>
                  <a:t>mbps</a:t>
                </a:r>
                <a:endParaRPr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6559DDF-0049-4EE7-AA16-8BBD5A79F79A}"/>
                  </a:ext>
                </a:extLst>
              </p:cNvPr>
              <p:cNvSpPr/>
              <p:nvPr/>
            </p:nvSpPr>
            <p:spPr>
              <a:xfrm>
                <a:off x="3440241" y="1294559"/>
                <a:ext cx="565372" cy="32141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FW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E37624D-5BE1-4AE1-A6F2-B30E3F178D36}"/>
                  </a:ext>
                </a:extLst>
              </p:cNvPr>
              <p:cNvGrpSpPr/>
              <p:nvPr/>
            </p:nvGrpSpPr>
            <p:grpSpPr>
              <a:xfrm>
                <a:off x="3514618" y="1585121"/>
                <a:ext cx="447887" cy="466725"/>
                <a:chOff x="8173167" y="5368064"/>
                <a:chExt cx="537003" cy="507672"/>
              </a:xfrm>
            </p:grpSpPr>
            <p:sp>
              <p:nvSpPr>
                <p:cNvPr id="80" name="Rounded Rectangle 49">
                  <a:extLst>
                    <a:ext uri="{FF2B5EF4-FFF2-40B4-BE49-F238E27FC236}">
                      <a16:creationId xmlns:a16="http://schemas.microsoft.com/office/drawing/2014/main" id="{556C3435-4FB5-47C8-A7FD-AFE127408215}"/>
                    </a:ext>
                  </a:extLst>
                </p:cNvPr>
                <p:cNvSpPr/>
                <p:nvPr/>
              </p:nvSpPr>
              <p:spPr>
                <a:xfrm>
                  <a:off x="8173167" y="5368064"/>
                  <a:ext cx="537003" cy="50767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79646">
                        <a:shade val="51000"/>
                        <a:satMod val="130000"/>
                      </a:srgbClr>
                    </a:gs>
                    <a:gs pos="80000">
                      <a:srgbClr val="F79646">
                        <a:shade val="93000"/>
                        <a:satMod val="130000"/>
                      </a:srgbClr>
                    </a:gs>
                    <a:gs pos="100000">
                      <a:srgbClr val="F79646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pic>
              <p:nvPicPr>
                <p:cNvPr id="81" name="Picture 80" descr="firewall.png">
                  <a:extLst>
                    <a:ext uri="{FF2B5EF4-FFF2-40B4-BE49-F238E27FC236}">
                      <a16:creationId xmlns:a16="http://schemas.microsoft.com/office/drawing/2014/main" id="{7D744E36-9E7B-4B80-AF30-6A7BAA485D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8173167" y="5378568"/>
                  <a:ext cx="483303" cy="456905"/>
                </a:xfrm>
                <a:prstGeom prst="rect">
                  <a:avLst/>
                </a:prstGeom>
              </p:spPr>
            </p:pic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80D4E51-22AB-4069-8640-6CE032BCBD85}"/>
                  </a:ext>
                </a:extLst>
              </p:cNvPr>
              <p:cNvSpPr txBox="1"/>
              <p:nvPr/>
            </p:nvSpPr>
            <p:spPr>
              <a:xfrm>
                <a:off x="1957908" y="1853075"/>
                <a:ext cx="1449511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70" b="1" dirty="0">
                    <a:solidFill>
                      <a:srgbClr val="00B050"/>
                    </a:solidFill>
                  </a:rPr>
                  <a:t>Time: 14 to 1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EC3F71B-9AEA-43E9-AA5E-675CE3C7D285}"/>
                </a:ext>
              </a:extLst>
            </p:cNvPr>
            <p:cNvGrpSpPr/>
            <p:nvPr/>
          </p:nvGrpSpPr>
          <p:grpSpPr>
            <a:xfrm>
              <a:off x="3509493" y="2188648"/>
              <a:ext cx="447887" cy="466725"/>
              <a:chOff x="8173167" y="5368064"/>
              <a:chExt cx="537003" cy="507672"/>
            </a:xfrm>
          </p:grpSpPr>
          <p:sp>
            <p:nvSpPr>
              <p:cNvPr id="83" name="Rounded Rectangle 49">
                <a:extLst>
                  <a:ext uri="{FF2B5EF4-FFF2-40B4-BE49-F238E27FC236}">
                    <a16:creationId xmlns:a16="http://schemas.microsoft.com/office/drawing/2014/main" id="{C00EB1BA-4A61-4D86-9A9C-ED2FAF389BE1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84" name="Picture 83" descr="firewall.png">
                <a:extLst>
                  <a:ext uri="{FF2B5EF4-FFF2-40B4-BE49-F238E27FC236}">
                    <a16:creationId xmlns:a16="http://schemas.microsoft.com/office/drawing/2014/main" id="{CC0331F5-FD33-4ADD-9622-2B7317B30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173167" y="5378568"/>
                <a:ext cx="483303" cy="456905"/>
              </a:xfrm>
              <a:prstGeom prst="rect">
                <a:avLst/>
              </a:prstGeom>
            </p:spPr>
          </p:pic>
        </p:grpSp>
        <p:sp>
          <p:nvSpPr>
            <p:cNvPr id="88" name="CustomShape 5">
              <a:extLst>
                <a:ext uri="{FF2B5EF4-FFF2-40B4-BE49-F238E27FC236}">
                  <a16:creationId xmlns:a16="http://schemas.microsoft.com/office/drawing/2014/main" id="{3DF0CF12-CA93-4EEF-BB65-1EC25AAAF8C0}"/>
                </a:ext>
              </a:extLst>
            </p:cNvPr>
            <p:cNvSpPr/>
            <p:nvPr/>
          </p:nvSpPr>
          <p:spPr>
            <a:xfrm>
              <a:off x="1993591" y="1941481"/>
              <a:ext cx="15138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270" b="1" dirty="0">
                  <a:solidFill>
                    <a:srgbClr val="FF0000"/>
                  </a:solidFill>
                  <a:latin typeface="Calibri"/>
                </a:rPr>
                <a:t>
min b/w: 70 </a:t>
              </a:r>
              <a:r>
                <a:rPr lang="en-US" sz="1270" b="1" dirty="0" err="1">
                  <a:solidFill>
                    <a:srgbClr val="FF0000"/>
                  </a:solidFill>
                  <a:latin typeface="Calibri"/>
                </a:rPr>
                <a:t>mbps</a:t>
              </a:r>
              <a:endParaRPr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0B4FE9-191E-43A4-8BDB-62B2111E8CFD}"/>
                </a:ext>
              </a:extLst>
            </p:cNvPr>
            <p:cNvSpPr txBox="1"/>
            <p:nvPr/>
          </p:nvSpPr>
          <p:spPr>
            <a:xfrm>
              <a:off x="1977570" y="2368908"/>
              <a:ext cx="1449511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70" b="1" dirty="0">
                  <a:solidFill>
                    <a:srgbClr val="00B050"/>
                  </a:solidFill>
                </a:rPr>
                <a:t>Time: 1 to 14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 configuration of more policies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86103-DBFC-4096-9DD1-28D35064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0" y="1816705"/>
            <a:ext cx="5019040" cy="33648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Janus makes binary decision 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policy either gets its full bandwidth requirement</a:t>
            </a:r>
          </a:p>
          <a:p>
            <a:pPr marL="457200" lvl="1" indent="0">
              <a:buNone/>
            </a:pPr>
            <a:r>
              <a:rPr lang="en-US" dirty="0"/>
              <a:t>		(Or)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not configured at 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Some links not fully utilized</a:t>
            </a:r>
          </a:p>
        </p:txBody>
      </p:sp>
      <p:sp>
        <p:nvSpPr>
          <p:cNvPr id="4" name="Rounded Rectangle 49">
            <a:extLst>
              <a:ext uri="{FF2B5EF4-FFF2-40B4-BE49-F238E27FC236}">
                <a16:creationId xmlns:a16="http://schemas.microsoft.com/office/drawing/2014/main" id="{7033FAB5-DD53-4E4C-8164-96FB70AEC732}"/>
              </a:ext>
            </a:extLst>
          </p:cNvPr>
          <p:cNvSpPr/>
          <p:nvPr/>
        </p:nvSpPr>
        <p:spPr>
          <a:xfrm>
            <a:off x="2441855" y="4900200"/>
            <a:ext cx="537003" cy="507672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742BC997-AEB2-4045-8AFB-87E6F765D61B}"/>
              </a:ext>
            </a:extLst>
          </p:cNvPr>
          <p:cNvSpPr/>
          <p:nvPr/>
        </p:nvSpPr>
        <p:spPr>
          <a:xfrm>
            <a:off x="4186988" y="2856941"/>
            <a:ext cx="925200" cy="37332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DB</a:t>
            </a:r>
            <a:endParaRPr sz="2400"/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92CEFE72-B2B2-4507-86F6-0C32E8F5920C}"/>
              </a:ext>
            </a:extLst>
          </p:cNvPr>
          <p:cNvSpPr/>
          <p:nvPr/>
        </p:nvSpPr>
        <p:spPr>
          <a:xfrm>
            <a:off x="835388" y="2869901"/>
            <a:ext cx="902520" cy="38304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IT</a:t>
            </a:r>
            <a:endParaRPr sz="2400" dirty="0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B508F0FB-461D-4B1D-9400-F42487025A6A}"/>
              </a:ext>
            </a:extLst>
          </p:cNvPr>
          <p:cNvSpPr/>
          <p:nvPr/>
        </p:nvSpPr>
        <p:spPr>
          <a:xfrm flipV="1">
            <a:off x="1737908" y="3043061"/>
            <a:ext cx="2448720" cy="17640"/>
          </a:xfrm>
          <a:prstGeom prst="straightConnector1">
            <a:avLst/>
          </a:prstGeom>
          <a:noFill/>
          <a:ln w="19050">
            <a:solidFill>
              <a:srgbClr val="00B050"/>
            </a:solidFill>
            <a:miter/>
            <a:tailEnd type="triangle" w="med" len="med"/>
          </a:ln>
        </p:spPr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EC3BAD7D-7256-4DE9-A473-48D24DBA0031}"/>
              </a:ext>
            </a:extLst>
          </p:cNvPr>
          <p:cNvSpPr/>
          <p:nvPr/>
        </p:nvSpPr>
        <p:spPr>
          <a:xfrm>
            <a:off x="1986848" y="2613046"/>
            <a:ext cx="1513800" cy="39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70" b="1" dirty="0">
                <a:solidFill>
                  <a:srgbClr val="FF0000"/>
                </a:solidFill>
                <a:latin typeface="Calibri"/>
              </a:rPr>
              <a:t>
min b/w: 50 </a:t>
            </a:r>
            <a:r>
              <a:rPr lang="en-US" sz="1270" b="1" dirty="0" err="1">
                <a:solidFill>
                  <a:srgbClr val="FF0000"/>
                </a:solidFill>
                <a:latin typeface="Calibri"/>
              </a:rPr>
              <a:t>mbps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F1979-2853-4AAA-91D4-2F330D6F9D38}"/>
              </a:ext>
            </a:extLst>
          </p:cNvPr>
          <p:cNvGrpSpPr/>
          <p:nvPr/>
        </p:nvGrpSpPr>
        <p:grpSpPr>
          <a:xfrm>
            <a:off x="3525644" y="2877047"/>
            <a:ext cx="447887" cy="466725"/>
            <a:chOff x="8173167" y="5368064"/>
            <a:chExt cx="537003" cy="507672"/>
          </a:xfrm>
        </p:grpSpPr>
        <p:sp>
          <p:nvSpPr>
            <p:cNvPr id="20" name="Rounded Rectangle 49">
              <a:extLst>
                <a:ext uri="{FF2B5EF4-FFF2-40B4-BE49-F238E27FC236}">
                  <a16:creationId xmlns:a16="http://schemas.microsoft.com/office/drawing/2014/main" id="{4D5AAC4D-4DA5-4E32-A4BC-4A58639B2FCE}"/>
                </a:ext>
              </a:extLst>
            </p:cNvPr>
            <p:cNvSpPr/>
            <p:nvPr/>
          </p:nvSpPr>
          <p:spPr>
            <a:xfrm>
              <a:off x="8173167" y="5368064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Picture 20" descr="firewall.png">
              <a:extLst>
                <a:ext uri="{FF2B5EF4-FFF2-40B4-BE49-F238E27FC236}">
                  <a16:creationId xmlns:a16="http://schemas.microsoft.com/office/drawing/2014/main" id="{DDFF635C-B676-4DF6-B89F-FE0F26E3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3167" y="5378568"/>
              <a:ext cx="483303" cy="45690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31B71B-808B-467E-B285-60500F5F5A15}"/>
              </a:ext>
            </a:extLst>
          </p:cNvPr>
          <p:cNvGrpSpPr/>
          <p:nvPr/>
        </p:nvGrpSpPr>
        <p:grpSpPr>
          <a:xfrm>
            <a:off x="365760" y="3544557"/>
            <a:ext cx="6202585" cy="2203303"/>
            <a:chOff x="1851651" y="3368677"/>
            <a:chExt cx="5632370" cy="207176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C25671-9453-40FF-AD0E-DB13FD17E8B9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3444998" y="4068175"/>
              <a:ext cx="1303626" cy="6172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01F65EE-A4A3-48ED-A61A-075A47A1211E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2461965" y="3602859"/>
              <a:ext cx="791726" cy="2575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85769B-6664-402F-B010-809F0810562F}"/>
                </a:ext>
              </a:extLst>
            </p:cNvPr>
            <p:cNvCxnSpPr/>
            <p:nvPr/>
          </p:nvCxnSpPr>
          <p:spPr>
            <a:xfrm flipV="1">
              <a:off x="2471069" y="3980560"/>
              <a:ext cx="664640" cy="19858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76C3BA-A24D-4C31-8B4D-CDCCA9637334}"/>
                </a:ext>
              </a:extLst>
            </p:cNvPr>
            <p:cNvCxnSpPr>
              <a:cxnSpLocks/>
              <a:stCxn id="37" idx="2"/>
              <a:endCxn id="35" idx="6"/>
            </p:cNvCxnSpPr>
            <p:nvPr/>
          </p:nvCxnSpPr>
          <p:spPr>
            <a:xfrm flipH="1" flipV="1">
              <a:off x="2461965" y="4895754"/>
              <a:ext cx="4383154" cy="285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6441A6D-97C8-4A5E-ACA0-17F6C669CEDC}"/>
                </a:ext>
              </a:extLst>
            </p:cNvPr>
            <p:cNvCxnSpPr>
              <a:cxnSpLocks/>
              <a:stCxn id="36" idx="2"/>
              <a:endCxn id="30" idx="3"/>
            </p:cNvCxnSpPr>
            <p:nvPr/>
          </p:nvCxnSpPr>
          <p:spPr>
            <a:xfrm flipH="1">
              <a:off x="3509787" y="3905154"/>
              <a:ext cx="3363920" cy="39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5833E75-2810-45BF-BF5F-A28AE060F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287" y="3675760"/>
              <a:ext cx="447887" cy="4667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18B03D3-D2CA-4DB8-8C8E-BC8B80B3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8975" y="3675760"/>
              <a:ext cx="438358" cy="4667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37C9823-8DBE-4418-A99C-57DB51400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900" y="3675760"/>
              <a:ext cx="447887" cy="4667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51F6D62-035D-4451-B562-B35D7ADF1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287" y="4685410"/>
              <a:ext cx="447887" cy="4667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5450289-66BA-4489-9976-1C58B61DA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9445" y="4685410"/>
              <a:ext cx="438358" cy="4667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FBA51D-178A-4F89-AD0F-C5037AB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900" y="4685410"/>
              <a:ext cx="447887" cy="466725"/>
            </a:xfrm>
            <a:prstGeom prst="rect">
              <a:avLst/>
            </a:prstGeom>
          </p:spPr>
        </p:pic>
        <p:sp>
          <p:nvSpPr>
            <p:cNvPr id="34" name="CustomShape 2">
              <a:extLst>
                <a:ext uri="{FF2B5EF4-FFF2-40B4-BE49-F238E27FC236}">
                  <a16:creationId xmlns:a16="http://schemas.microsoft.com/office/drawing/2014/main" id="{AB937061-0797-4AE7-940A-0132BFA5E55B}"/>
                </a:ext>
              </a:extLst>
            </p:cNvPr>
            <p:cNvSpPr/>
            <p:nvPr/>
          </p:nvSpPr>
          <p:spPr>
            <a:xfrm>
              <a:off x="1851651" y="3411565"/>
              <a:ext cx="610314" cy="382588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mktg1</a:t>
              </a:r>
              <a:endParaRPr sz="1400" b="1" dirty="0"/>
            </a:p>
          </p:txBody>
        </p:sp>
        <p:sp>
          <p:nvSpPr>
            <p:cNvPr id="35" name="CustomShape 2">
              <a:extLst>
                <a:ext uri="{FF2B5EF4-FFF2-40B4-BE49-F238E27FC236}">
                  <a16:creationId xmlns:a16="http://schemas.microsoft.com/office/drawing/2014/main" id="{DC1506BE-545A-478A-923C-CEC81BDCE1F5}"/>
                </a:ext>
              </a:extLst>
            </p:cNvPr>
            <p:cNvSpPr/>
            <p:nvPr/>
          </p:nvSpPr>
          <p:spPr>
            <a:xfrm>
              <a:off x="1851651" y="4704460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mktg2</a:t>
              </a:r>
              <a:endParaRPr sz="1400" b="1" dirty="0"/>
            </a:p>
          </p:txBody>
        </p:sp>
        <p:sp>
          <p:nvSpPr>
            <p:cNvPr id="36" name="CustomShape 2">
              <a:extLst>
                <a:ext uri="{FF2B5EF4-FFF2-40B4-BE49-F238E27FC236}">
                  <a16:creationId xmlns:a16="http://schemas.microsoft.com/office/drawing/2014/main" id="{1BEBF702-3494-4D70-B8E9-E74FF2086877}"/>
                </a:ext>
              </a:extLst>
            </p:cNvPr>
            <p:cNvSpPr/>
            <p:nvPr/>
          </p:nvSpPr>
          <p:spPr>
            <a:xfrm>
              <a:off x="6873707" y="3713860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web1</a:t>
              </a:r>
              <a:endParaRPr sz="1400" b="1" dirty="0"/>
            </a:p>
          </p:txBody>
        </p:sp>
        <p:sp>
          <p:nvSpPr>
            <p:cNvPr id="37" name="CustomShape 2">
              <a:extLst>
                <a:ext uri="{FF2B5EF4-FFF2-40B4-BE49-F238E27FC236}">
                  <a16:creationId xmlns:a16="http://schemas.microsoft.com/office/drawing/2014/main" id="{6F9368CF-3939-4E68-AEB6-051A8A18B05F}"/>
                </a:ext>
              </a:extLst>
            </p:cNvPr>
            <p:cNvSpPr/>
            <p:nvPr/>
          </p:nvSpPr>
          <p:spPr>
            <a:xfrm>
              <a:off x="6845119" y="4733035"/>
              <a:ext cx="610314" cy="382588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db1</a:t>
              </a:r>
              <a:endParaRPr sz="1400" b="1" dirty="0"/>
            </a:p>
          </p:txBody>
        </p:sp>
        <p:sp>
          <p:nvSpPr>
            <p:cNvPr id="38" name="CustomShape 2">
              <a:extLst>
                <a:ext uri="{FF2B5EF4-FFF2-40B4-BE49-F238E27FC236}">
                  <a16:creationId xmlns:a16="http://schemas.microsoft.com/office/drawing/2014/main" id="{2AA71860-9948-4D6A-A31B-A03D4CF82552}"/>
                </a:ext>
              </a:extLst>
            </p:cNvPr>
            <p:cNvSpPr/>
            <p:nvPr/>
          </p:nvSpPr>
          <p:spPr>
            <a:xfrm>
              <a:off x="1851651" y="4018660"/>
              <a:ext cx="610314" cy="382588"/>
            </a:xfrm>
            <a:prstGeom prst="ellipse">
              <a:avLst/>
            </a:prstGeom>
            <a:solidFill>
              <a:schemeClr val="bg1"/>
            </a:solidFill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Calibri Light"/>
                </a:rPr>
                <a:t>it1</a:t>
              </a:r>
              <a:endParaRPr sz="1400" b="1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A1CFE3-DA95-4F4B-88C9-E7BE05265F02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>
              <a:off x="6316231" y="4142485"/>
              <a:ext cx="0" cy="5429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132A9FC-00AF-4824-BE04-D3FCE277F3CD}"/>
                </a:ext>
              </a:extLst>
            </p:cNvPr>
            <p:cNvSpPr/>
            <p:nvPr/>
          </p:nvSpPr>
          <p:spPr>
            <a:xfrm>
              <a:off x="3081578" y="3387425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3E7B3F-B1C1-452D-AE67-2DFD4234BACA}"/>
                </a:ext>
              </a:extLst>
            </p:cNvPr>
            <p:cNvSpPr/>
            <p:nvPr/>
          </p:nvSpPr>
          <p:spPr>
            <a:xfrm>
              <a:off x="4529445" y="3370154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56184C-B025-48F7-B32E-4C1C246BB84F}"/>
                </a:ext>
              </a:extLst>
            </p:cNvPr>
            <p:cNvSpPr/>
            <p:nvPr/>
          </p:nvSpPr>
          <p:spPr>
            <a:xfrm>
              <a:off x="3053440" y="5132663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4CFD99-CC13-41C4-ACF1-E5CF7D4059B1}"/>
                </a:ext>
              </a:extLst>
            </p:cNvPr>
            <p:cNvSpPr/>
            <p:nvPr/>
          </p:nvSpPr>
          <p:spPr>
            <a:xfrm>
              <a:off x="4567216" y="5112022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F472FC-306C-42FE-BA5B-93A6EA764893}"/>
                </a:ext>
              </a:extLst>
            </p:cNvPr>
            <p:cNvSpPr/>
            <p:nvPr/>
          </p:nvSpPr>
          <p:spPr>
            <a:xfrm>
              <a:off x="6111965" y="3368677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102ED0-2C08-44FB-A85E-FD99D1604680}"/>
                </a:ext>
              </a:extLst>
            </p:cNvPr>
            <p:cNvSpPr/>
            <p:nvPr/>
          </p:nvSpPr>
          <p:spPr>
            <a:xfrm>
              <a:off x="6119909" y="5111058"/>
              <a:ext cx="856418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s5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2DA8A2-CFC8-45B6-8DB1-BACF214BF6FA}"/>
                </a:ext>
              </a:extLst>
            </p:cNvPr>
            <p:cNvSpPr/>
            <p:nvPr/>
          </p:nvSpPr>
          <p:spPr>
            <a:xfrm>
              <a:off x="3571731" y="3551995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4A9EDF-FBE6-4820-BD36-2F1D659FDC31}"/>
                </a:ext>
              </a:extLst>
            </p:cNvPr>
            <p:cNvSpPr/>
            <p:nvPr/>
          </p:nvSpPr>
          <p:spPr>
            <a:xfrm rot="1523515">
              <a:off x="3873737" y="4222080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7165F8-9C92-4990-AC90-DA0423C276C6}"/>
                </a:ext>
              </a:extLst>
            </p:cNvPr>
            <p:cNvSpPr/>
            <p:nvPr/>
          </p:nvSpPr>
          <p:spPr>
            <a:xfrm>
              <a:off x="6316230" y="4305204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B0AB48B-7BD2-460E-B9C7-FC7C67EF2C4E}"/>
                </a:ext>
              </a:extLst>
            </p:cNvPr>
            <p:cNvSpPr/>
            <p:nvPr/>
          </p:nvSpPr>
          <p:spPr>
            <a:xfrm>
              <a:off x="5014380" y="5085311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FBC353-438B-4386-8F93-26D3456A6197}"/>
                </a:ext>
              </a:extLst>
            </p:cNvPr>
            <p:cNvSpPr/>
            <p:nvPr/>
          </p:nvSpPr>
          <p:spPr>
            <a:xfrm>
              <a:off x="3509787" y="5078120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E7AF00-79EC-4116-ABC7-F8B4D014FE60}"/>
                </a:ext>
              </a:extLst>
            </p:cNvPr>
            <p:cNvSpPr/>
            <p:nvPr/>
          </p:nvSpPr>
          <p:spPr>
            <a:xfrm>
              <a:off x="5047512" y="3472829"/>
              <a:ext cx="1048246" cy="28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70 </a:t>
              </a:r>
              <a:r>
                <a:rPr lang="en-US" sz="1400" dirty="0" err="1">
                  <a:solidFill>
                    <a:srgbClr val="FF0000"/>
                  </a:solidFill>
                </a:rPr>
                <a:t>mbps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A0E82AB-1A13-4727-86B0-F51D66B25C43}"/>
                </a:ext>
              </a:extLst>
            </p:cNvPr>
            <p:cNvGrpSpPr/>
            <p:nvPr/>
          </p:nvGrpSpPr>
          <p:grpSpPr>
            <a:xfrm>
              <a:off x="3755402" y="4605230"/>
              <a:ext cx="1925578" cy="487778"/>
              <a:chOff x="6401460" y="5368064"/>
              <a:chExt cx="2308710" cy="530572"/>
            </a:xfrm>
          </p:grpSpPr>
          <p:sp>
            <p:nvSpPr>
              <p:cNvPr id="56" name="Rounded Rectangle 49">
                <a:extLst>
                  <a:ext uri="{FF2B5EF4-FFF2-40B4-BE49-F238E27FC236}">
                    <a16:creationId xmlns:a16="http://schemas.microsoft.com/office/drawing/2014/main" id="{26700275-F0EE-4904-8801-09CEA9BACB84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7" name="Picture 56" descr="firewall.png">
                <a:extLst>
                  <a:ext uri="{FF2B5EF4-FFF2-40B4-BE49-F238E27FC236}">
                    <a16:creationId xmlns:a16="http://schemas.microsoft.com/office/drawing/2014/main" id="{AC82D2C7-8587-4740-AC1E-B0763F91F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01460" y="5441731"/>
                <a:ext cx="483303" cy="456905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ACCEFFA-2F0B-43ED-86F3-95A6D26FCD93}"/>
                </a:ext>
              </a:extLst>
            </p:cNvPr>
            <p:cNvGrpSpPr/>
            <p:nvPr/>
          </p:nvGrpSpPr>
          <p:grpSpPr>
            <a:xfrm>
              <a:off x="5233094" y="3767895"/>
              <a:ext cx="447887" cy="466725"/>
              <a:chOff x="8173167" y="5368064"/>
              <a:chExt cx="537003" cy="507672"/>
            </a:xfrm>
          </p:grpSpPr>
          <p:sp>
            <p:nvSpPr>
              <p:cNvPr id="54" name="Rounded Rectangle 49">
                <a:extLst>
                  <a:ext uri="{FF2B5EF4-FFF2-40B4-BE49-F238E27FC236}">
                    <a16:creationId xmlns:a16="http://schemas.microsoft.com/office/drawing/2014/main" id="{AF82FE31-0B61-4DF5-8751-7277D10D192E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5" name="Picture 54" descr="firewall.png">
                <a:extLst>
                  <a:ext uri="{FF2B5EF4-FFF2-40B4-BE49-F238E27FC236}">
                    <a16:creationId xmlns:a16="http://schemas.microsoft.com/office/drawing/2014/main" id="{EDBFCE68-E8BE-4A97-B678-2535BA306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173167" y="5378568"/>
                <a:ext cx="483303" cy="456905"/>
              </a:xfrm>
              <a:prstGeom prst="rect">
                <a:avLst/>
              </a:prstGeom>
            </p:spPr>
          </p:pic>
        </p:grp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552A87D-E775-4416-B4C4-EECBA1B9D76A}"/>
              </a:ext>
            </a:extLst>
          </p:cNvPr>
          <p:cNvSpPr/>
          <p:nvPr/>
        </p:nvSpPr>
        <p:spPr>
          <a:xfrm>
            <a:off x="944159" y="3868699"/>
            <a:ext cx="4985359" cy="259741"/>
          </a:xfrm>
          <a:custGeom>
            <a:avLst/>
            <a:gdLst>
              <a:gd name="connsiteX0" fmla="*/ 0 w 4972833"/>
              <a:gd name="connsiteY0" fmla="*/ 0 h 401560"/>
              <a:gd name="connsiteX1" fmla="*/ 1064712 w 4972833"/>
              <a:gd name="connsiteY1" fmla="*/ 338203 h 401560"/>
              <a:gd name="connsiteX2" fmla="*/ 4972833 w 4972833"/>
              <a:gd name="connsiteY2" fmla="*/ 400833 h 40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833" h="401560">
                <a:moveTo>
                  <a:pt x="0" y="0"/>
                </a:moveTo>
                <a:cubicBezTo>
                  <a:pt x="117953" y="135699"/>
                  <a:pt x="235907" y="271398"/>
                  <a:pt x="1064712" y="338203"/>
                </a:cubicBezTo>
                <a:cubicBezTo>
                  <a:pt x="1893518" y="405009"/>
                  <a:pt x="3433175" y="402921"/>
                  <a:pt x="4972833" y="4008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B6290EC-2AEC-4144-84DD-FFD81F35E872}"/>
              </a:ext>
            </a:extLst>
          </p:cNvPr>
          <p:cNvSpPr/>
          <p:nvPr/>
        </p:nvSpPr>
        <p:spPr>
          <a:xfrm>
            <a:off x="944159" y="4158780"/>
            <a:ext cx="5123145" cy="1244039"/>
          </a:xfrm>
          <a:custGeom>
            <a:avLst/>
            <a:gdLst>
              <a:gd name="connsiteX0" fmla="*/ 0 w 5123145"/>
              <a:gd name="connsiteY0" fmla="*/ 369767 h 1244039"/>
              <a:gd name="connsiteX1" fmla="*/ 964504 w 5123145"/>
              <a:gd name="connsiteY1" fmla="*/ 19038 h 1244039"/>
              <a:gd name="connsiteX2" fmla="*/ 2705622 w 5123145"/>
              <a:gd name="connsiteY2" fmla="*/ 69143 h 1244039"/>
              <a:gd name="connsiteX3" fmla="*/ 4346532 w 5123145"/>
              <a:gd name="connsiteY3" fmla="*/ 81669 h 1244039"/>
              <a:gd name="connsiteX4" fmla="*/ 4484318 w 5123145"/>
              <a:gd name="connsiteY4" fmla="*/ 1158907 h 1244039"/>
              <a:gd name="connsiteX5" fmla="*/ 5123145 w 5123145"/>
              <a:gd name="connsiteY5" fmla="*/ 1096277 h 124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3145" h="1244039">
                <a:moveTo>
                  <a:pt x="0" y="369767"/>
                </a:moveTo>
                <a:cubicBezTo>
                  <a:pt x="256783" y="219454"/>
                  <a:pt x="513567" y="69142"/>
                  <a:pt x="964504" y="19038"/>
                </a:cubicBezTo>
                <a:cubicBezTo>
                  <a:pt x="1415441" y="-31066"/>
                  <a:pt x="2141951" y="58704"/>
                  <a:pt x="2705622" y="69143"/>
                </a:cubicBezTo>
                <a:cubicBezTo>
                  <a:pt x="3269293" y="79582"/>
                  <a:pt x="4050083" y="-99958"/>
                  <a:pt x="4346532" y="81669"/>
                </a:cubicBezTo>
                <a:cubicBezTo>
                  <a:pt x="4642981" y="263296"/>
                  <a:pt x="4354882" y="989806"/>
                  <a:pt x="4484318" y="1158907"/>
                </a:cubicBezTo>
                <a:cubicBezTo>
                  <a:pt x="4613754" y="1328008"/>
                  <a:pt x="4868449" y="1212142"/>
                  <a:pt x="5123145" y="109627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AC30B6-E016-4BEC-877E-F0C0521D251F}"/>
              </a:ext>
            </a:extLst>
          </p:cNvPr>
          <p:cNvSpPr/>
          <p:nvPr/>
        </p:nvSpPr>
        <p:spPr>
          <a:xfrm>
            <a:off x="3439344" y="3563327"/>
            <a:ext cx="1968975" cy="96654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magnifying_glass.png">
            <a:extLst>
              <a:ext uri="{FF2B5EF4-FFF2-40B4-BE49-F238E27FC236}">
                <a16:creationId xmlns:a16="http://schemas.microsoft.com/office/drawing/2014/main" id="{8850418B-B8E6-4855-93BE-63C219BE6C5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5942" y="4934384"/>
            <a:ext cx="377123" cy="3630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DC6450FB-DED6-4106-8938-3FE59062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6487" y="5049120"/>
            <a:ext cx="265164" cy="255246"/>
          </a:xfrm>
          <a:prstGeom prst="rect">
            <a:avLst/>
          </a:prstGeom>
          <a:noFill/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79EDB33-AAED-4705-B84E-F90458AE2033}"/>
              </a:ext>
            </a:extLst>
          </p:cNvPr>
          <p:cNvSpPr/>
          <p:nvPr/>
        </p:nvSpPr>
        <p:spPr>
          <a:xfrm>
            <a:off x="1006789" y="4104228"/>
            <a:ext cx="4993716" cy="1173959"/>
          </a:xfrm>
          <a:custGeom>
            <a:avLst/>
            <a:gdLst>
              <a:gd name="connsiteX0" fmla="*/ 0 w 5198302"/>
              <a:gd name="connsiteY0" fmla="*/ 1107417 h 1168125"/>
              <a:gd name="connsiteX1" fmla="*/ 4246323 w 5198302"/>
              <a:gd name="connsiteY1" fmla="*/ 1057313 h 1168125"/>
              <a:gd name="connsiteX2" fmla="*/ 4434214 w 5198302"/>
              <a:gd name="connsiteY2" fmla="*/ 92809 h 1168125"/>
              <a:gd name="connsiteX3" fmla="*/ 5198302 w 5198302"/>
              <a:gd name="connsiteY3" fmla="*/ 92809 h 116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302" h="1168125">
                <a:moveTo>
                  <a:pt x="0" y="1107417"/>
                </a:moveTo>
                <a:cubicBezTo>
                  <a:pt x="1753643" y="1166915"/>
                  <a:pt x="3507287" y="1226414"/>
                  <a:pt x="4246323" y="1057313"/>
                </a:cubicBezTo>
                <a:cubicBezTo>
                  <a:pt x="4985359" y="888212"/>
                  <a:pt x="4275551" y="253560"/>
                  <a:pt x="4434214" y="92809"/>
                </a:cubicBezTo>
                <a:cubicBezTo>
                  <a:pt x="4592877" y="-67942"/>
                  <a:pt x="4895589" y="12433"/>
                  <a:pt x="5198302" y="9280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E0DC7B-767E-42C7-86F5-31775F0D3C61}"/>
              </a:ext>
            </a:extLst>
          </p:cNvPr>
          <p:cNvSpPr txBox="1"/>
          <p:nvPr/>
        </p:nvSpPr>
        <p:spPr>
          <a:xfrm>
            <a:off x="1888231" y="3067843"/>
            <a:ext cx="1449511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>
                <a:solidFill>
                  <a:srgbClr val="00B050"/>
                </a:solidFill>
              </a:rPr>
              <a:t>Time: 14 to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580C2B-FB6D-4307-B5A0-74BED11E459F}"/>
              </a:ext>
            </a:extLst>
          </p:cNvPr>
          <p:cNvGrpSpPr/>
          <p:nvPr/>
        </p:nvGrpSpPr>
        <p:grpSpPr>
          <a:xfrm>
            <a:off x="1567346" y="5595198"/>
            <a:ext cx="9939034" cy="1167001"/>
            <a:chOff x="3203100" y="1965072"/>
            <a:chExt cx="9939034" cy="1747665"/>
          </a:xfrm>
        </p:grpSpPr>
        <p:sp>
          <p:nvSpPr>
            <p:cNvPr id="67" name="Title 1">
              <a:extLst>
                <a:ext uri="{FF2B5EF4-FFF2-40B4-BE49-F238E27FC236}">
                  <a16:creationId xmlns:a16="http://schemas.microsoft.com/office/drawing/2014/main" id="{37B0A8E1-E9E1-490F-9242-69F13399A321}"/>
                </a:ext>
              </a:extLst>
            </p:cNvPr>
            <p:cNvSpPr txBox="1">
              <a:spLocks/>
            </p:cNvSpPr>
            <p:nvPr/>
          </p:nvSpPr>
          <p:spPr>
            <a:xfrm>
              <a:off x="3283430" y="1965072"/>
              <a:ext cx="9858704" cy="1747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Negotiation: Policies reduce bandwidth requirement at bottleneck period and get compensated later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CDB8006-2E79-4677-840C-069F36A53502}"/>
                </a:ext>
              </a:extLst>
            </p:cNvPr>
            <p:cNvSpPr/>
            <p:nvPr/>
          </p:nvSpPr>
          <p:spPr>
            <a:xfrm>
              <a:off x="3203100" y="2212766"/>
              <a:ext cx="9858703" cy="126857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6A620F-97F9-464A-AA8B-C8513CCE6DF3}"/>
              </a:ext>
            </a:extLst>
          </p:cNvPr>
          <p:cNvGrpSpPr/>
          <p:nvPr/>
        </p:nvGrpSpPr>
        <p:grpSpPr>
          <a:xfrm>
            <a:off x="835028" y="1294559"/>
            <a:ext cx="4276800" cy="846287"/>
            <a:chOff x="835028" y="1294559"/>
            <a:chExt cx="4276800" cy="846287"/>
          </a:xfrm>
        </p:grpSpPr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45ACB3FF-6F15-412E-9727-3E076EAAE5BE}"/>
                </a:ext>
              </a:extLst>
            </p:cNvPr>
            <p:cNvSpPr/>
            <p:nvPr/>
          </p:nvSpPr>
          <p:spPr>
            <a:xfrm>
              <a:off x="4186628" y="1690688"/>
              <a:ext cx="925200" cy="37296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solidFill>
                    <a:srgbClr val="000000"/>
                  </a:solidFill>
                  <a:latin typeface="Calibri Light"/>
                </a:rPr>
                <a:t>Web</a:t>
              </a:r>
              <a:endParaRPr sz="2400"/>
            </a:p>
          </p:txBody>
        </p:sp>
        <p:sp>
          <p:nvSpPr>
            <p:cNvPr id="8" name="CustomShape 2">
              <a:extLst>
                <a:ext uri="{FF2B5EF4-FFF2-40B4-BE49-F238E27FC236}">
                  <a16:creationId xmlns:a16="http://schemas.microsoft.com/office/drawing/2014/main" id="{A4969900-85BB-48EE-99AB-7A4DF4DAE2D6}"/>
                </a:ext>
              </a:extLst>
            </p:cNvPr>
            <p:cNvSpPr/>
            <p:nvPr/>
          </p:nvSpPr>
          <p:spPr>
            <a:xfrm>
              <a:off x="835028" y="1703648"/>
              <a:ext cx="902520" cy="38268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dirty="0" err="1">
                  <a:solidFill>
                    <a:srgbClr val="000000"/>
                  </a:solidFill>
                  <a:latin typeface="Calibri Light"/>
                </a:rPr>
                <a:t>Mktg</a:t>
              </a:r>
              <a:endParaRPr sz="2400" dirty="0"/>
            </a:p>
          </p:txBody>
        </p:sp>
        <p:sp>
          <p:nvSpPr>
            <p:cNvPr id="9" name="CustomShape 3">
              <a:extLst>
                <a:ext uri="{FF2B5EF4-FFF2-40B4-BE49-F238E27FC236}">
                  <a16:creationId xmlns:a16="http://schemas.microsoft.com/office/drawing/2014/main" id="{6076E0D5-0D07-4814-8767-EC6F576C6430}"/>
                </a:ext>
              </a:extLst>
            </p:cNvPr>
            <p:cNvSpPr/>
            <p:nvPr/>
          </p:nvSpPr>
          <p:spPr>
            <a:xfrm flipV="1">
              <a:off x="1737548" y="1876448"/>
              <a:ext cx="2448720" cy="1764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miter/>
              <a:tailEnd type="triangle" w="med" len="med"/>
            </a:ln>
          </p:spPr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DA5CBF0E-C64D-46D9-A197-33ECB6BDBD2B}"/>
                </a:ext>
              </a:extLst>
            </p:cNvPr>
            <p:cNvSpPr/>
            <p:nvPr/>
          </p:nvSpPr>
          <p:spPr>
            <a:xfrm>
              <a:off x="1982904" y="1448408"/>
              <a:ext cx="15138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270" b="1" dirty="0">
                  <a:solidFill>
                    <a:srgbClr val="FF0000"/>
                  </a:solidFill>
                  <a:latin typeface="Calibri"/>
                </a:rPr>
                <a:t>
min b/w: 50 </a:t>
              </a:r>
              <a:r>
                <a:rPr lang="en-US" sz="1270" b="1" dirty="0" err="1">
                  <a:solidFill>
                    <a:srgbClr val="FF0000"/>
                  </a:solidFill>
                  <a:latin typeface="Calibri"/>
                </a:rPr>
                <a:t>mbps</a:t>
              </a:r>
              <a:endParaRPr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8242F1-C208-472F-AA8D-DB2D87A0383E}"/>
                </a:ext>
              </a:extLst>
            </p:cNvPr>
            <p:cNvSpPr/>
            <p:nvPr/>
          </p:nvSpPr>
          <p:spPr>
            <a:xfrm>
              <a:off x="3440241" y="1294559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FW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D8E78F-FA7B-425D-8776-BEAEFDF6F489}"/>
                </a:ext>
              </a:extLst>
            </p:cNvPr>
            <p:cNvGrpSpPr/>
            <p:nvPr/>
          </p:nvGrpSpPr>
          <p:grpSpPr>
            <a:xfrm>
              <a:off x="3514618" y="1585121"/>
              <a:ext cx="447887" cy="466725"/>
              <a:chOff x="8173167" y="5368064"/>
              <a:chExt cx="537003" cy="507672"/>
            </a:xfrm>
          </p:grpSpPr>
          <p:sp>
            <p:nvSpPr>
              <p:cNvPr id="17" name="Rounded Rectangle 49">
                <a:extLst>
                  <a:ext uri="{FF2B5EF4-FFF2-40B4-BE49-F238E27FC236}">
                    <a16:creationId xmlns:a16="http://schemas.microsoft.com/office/drawing/2014/main" id="{D66B548F-C6E3-484C-B48C-9AC737202181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8" name="Picture 17" descr="firewall.png">
                <a:extLst>
                  <a:ext uri="{FF2B5EF4-FFF2-40B4-BE49-F238E27FC236}">
                    <a16:creationId xmlns:a16="http://schemas.microsoft.com/office/drawing/2014/main" id="{9A1C26AF-A679-49C1-93AE-8DBC43386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173167" y="5378568"/>
                <a:ext cx="483303" cy="456905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C809B3-154F-4B4B-957F-883CB4EB16DB}"/>
                </a:ext>
              </a:extLst>
            </p:cNvPr>
            <p:cNvSpPr txBox="1"/>
            <p:nvPr/>
          </p:nvSpPr>
          <p:spPr>
            <a:xfrm>
              <a:off x="1957908" y="1853075"/>
              <a:ext cx="1449511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70" b="1" dirty="0">
                  <a:solidFill>
                    <a:srgbClr val="00B050"/>
                  </a:solidFill>
                </a:rPr>
                <a:t>Time: 0 to 24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BFA1-FBB0-4B40-A905-D91D8E27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21</a:t>
            </a:fld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AB88D-D735-43AF-A4E5-0419B972AA7E}"/>
              </a:ext>
            </a:extLst>
          </p:cNvPr>
          <p:cNvSpPr txBox="1"/>
          <p:nvPr/>
        </p:nvSpPr>
        <p:spPr>
          <a:xfrm>
            <a:off x="5028001" y="3056803"/>
            <a:ext cx="243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Bottleneck period: 14 to 1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20 </a:t>
            </a:r>
            <a:r>
              <a:rPr lang="en-US" sz="1600" b="1" dirty="0" err="1">
                <a:solidFill>
                  <a:srgbClr val="7030A0"/>
                </a:solidFill>
              </a:rPr>
              <a:t>mbps</a:t>
            </a:r>
            <a:r>
              <a:rPr lang="en-US" sz="1600" b="1" dirty="0">
                <a:solidFill>
                  <a:srgbClr val="7030A0"/>
                </a:solidFill>
              </a:rPr>
              <a:t> Unused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7A378E-5FA2-4AB3-A229-A1B996231945}"/>
              </a:ext>
            </a:extLst>
          </p:cNvPr>
          <p:cNvSpPr/>
          <p:nvPr/>
        </p:nvSpPr>
        <p:spPr>
          <a:xfrm>
            <a:off x="680936" y="1322962"/>
            <a:ext cx="4703865" cy="137915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0" grpId="0" animBg="1"/>
      <p:bldP spid="91" grpId="0"/>
      <p:bldP spid="91" grpId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Negotiating configuration of more policies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B81A344-CB49-45EC-94DC-3C11353DC162}"/>
              </a:ext>
            </a:extLst>
          </p:cNvPr>
          <p:cNvSpPr/>
          <p:nvPr/>
        </p:nvSpPr>
        <p:spPr>
          <a:xfrm>
            <a:off x="3086689" y="1725105"/>
            <a:ext cx="2611078" cy="1566647"/>
          </a:xfrm>
          <a:custGeom>
            <a:avLst/>
            <a:gdLst>
              <a:gd name="connsiteX0" fmla="*/ 0 w 2611078"/>
              <a:gd name="connsiteY0" fmla="*/ 156665 h 1566647"/>
              <a:gd name="connsiteX1" fmla="*/ 156665 w 2611078"/>
              <a:gd name="connsiteY1" fmla="*/ 0 h 1566647"/>
              <a:gd name="connsiteX2" fmla="*/ 2454413 w 2611078"/>
              <a:gd name="connsiteY2" fmla="*/ 0 h 1566647"/>
              <a:gd name="connsiteX3" fmla="*/ 2611078 w 2611078"/>
              <a:gd name="connsiteY3" fmla="*/ 156665 h 1566647"/>
              <a:gd name="connsiteX4" fmla="*/ 2611078 w 2611078"/>
              <a:gd name="connsiteY4" fmla="*/ 1409982 h 1566647"/>
              <a:gd name="connsiteX5" fmla="*/ 2454413 w 2611078"/>
              <a:gd name="connsiteY5" fmla="*/ 1566647 h 1566647"/>
              <a:gd name="connsiteX6" fmla="*/ 156665 w 2611078"/>
              <a:gd name="connsiteY6" fmla="*/ 1566647 h 1566647"/>
              <a:gd name="connsiteX7" fmla="*/ 0 w 2611078"/>
              <a:gd name="connsiteY7" fmla="*/ 1409982 h 1566647"/>
              <a:gd name="connsiteX8" fmla="*/ 0 w 2611078"/>
              <a:gd name="connsiteY8" fmla="*/ 156665 h 156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1078" h="1566647">
                <a:moveTo>
                  <a:pt x="0" y="156665"/>
                </a:moveTo>
                <a:cubicBezTo>
                  <a:pt x="0" y="70141"/>
                  <a:pt x="70141" y="0"/>
                  <a:pt x="156665" y="0"/>
                </a:cubicBezTo>
                <a:lnTo>
                  <a:pt x="2454413" y="0"/>
                </a:lnTo>
                <a:cubicBezTo>
                  <a:pt x="2540937" y="0"/>
                  <a:pt x="2611078" y="70141"/>
                  <a:pt x="2611078" y="156665"/>
                </a:cubicBezTo>
                <a:lnTo>
                  <a:pt x="2611078" y="1409982"/>
                </a:lnTo>
                <a:cubicBezTo>
                  <a:pt x="2611078" y="1496506"/>
                  <a:pt x="2540937" y="1566647"/>
                  <a:pt x="2454413" y="1566647"/>
                </a:cubicBezTo>
                <a:lnTo>
                  <a:pt x="156665" y="1566647"/>
                </a:lnTo>
                <a:cubicBezTo>
                  <a:pt x="70141" y="1566647"/>
                  <a:pt x="0" y="1496506"/>
                  <a:pt x="0" y="1409982"/>
                </a:cubicBezTo>
                <a:lnTo>
                  <a:pt x="0" y="156665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6" tIns="110656" rIns="110656" bIns="110656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Sensitivity analysis to detect set of bottleneck links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3EDAA5-C94D-46F2-9155-2385769A21C1}"/>
              </a:ext>
            </a:extLst>
          </p:cNvPr>
          <p:cNvSpPr/>
          <p:nvPr/>
        </p:nvSpPr>
        <p:spPr>
          <a:xfrm>
            <a:off x="5927543" y="2184655"/>
            <a:ext cx="553548" cy="647547"/>
          </a:xfrm>
          <a:custGeom>
            <a:avLst/>
            <a:gdLst>
              <a:gd name="connsiteX0" fmla="*/ 0 w 553548"/>
              <a:gd name="connsiteY0" fmla="*/ 129509 h 647547"/>
              <a:gd name="connsiteX1" fmla="*/ 276774 w 553548"/>
              <a:gd name="connsiteY1" fmla="*/ 129509 h 647547"/>
              <a:gd name="connsiteX2" fmla="*/ 276774 w 553548"/>
              <a:gd name="connsiteY2" fmla="*/ 0 h 647547"/>
              <a:gd name="connsiteX3" fmla="*/ 553548 w 553548"/>
              <a:gd name="connsiteY3" fmla="*/ 323774 h 647547"/>
              <a:gd name="connsiteX4" fmla="*/ 276774 w 553548"/>
              <a:gd name="connsiteY4" fmla="*/ 647547 h 647547"/>
              <a:gd name="connsiteX5" fmla="*/ 276774 w 553548"/>
              <a:gd name="connsiteY5" fmla="*/ 518038 h 647547"/>
              <a:gd name="connsiteX6" fmla="*/ 0 w 553548"/>
              <a:gd name="connsiteY6" fmla="*/ 518038 h 647547"/>
              <a:gd name="connsiteX7" fmla="*/ 0 w 553548"/>
              <a:gd name="connsiteY7" fmla="*/ 129509 h 64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3548" h="647547">
                <a:moveTo>
                  <a:pt x="0" y="129509"/>
                </a:moveTo>
                <a:lnTo>
                  <a:pt x="276774" y="129509"/>
                </a:lnTo>
                <a:lnTo>
                  <a:pt x="276774" y="0"/>
                </a:lnTo>
                <a:lnTo>
                  <a:pt x="553548" y="323774"/>
                </a:lnTo>
                <a:lnTo>
                  <a:pt x="276774" y="647547"/>
                </a:lnTo>
                <a:lnTo>
                  <a:pt x="276774" y="518038"/>
                </a:lnTo>
                <a:lnTo>
                  <a:pt x="0" y="518038"/>
                </a:lnTo>
                <a:lnTo>
                  <a:pt x="0" y="129509"/>
                </a:lnTo>
                <a:close/>
              </a:path>
            </a:pathLst>
          </a:custGeom>
        </p:spPr>
        <p:style>
          <a:lnRef idx="0">
            <a:schemeClr val="accent5">
              <a:shade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9509" rIns="166064" bIns="12950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79194E7-E3BF-48D5-84BB-4A17B719E780}"/>
              </a:ext>
            </a:extLst>
          </p:cNvPr>
          <p:cNvSpPr/>
          <p:nvPr/>
        </p:nvSpPr>
        <p:spPr>
          <a:xfrm>
            <a:off x="6742199" y="1725105"/>
            <a:ext cx="2611078" cy="1566647"/>
          </a:xfrm>
          <a:custGeom>
            <a:avLst/>
            <a:gdLst>
              <a:gd name="connsiteX0" fmla="*/ 0 w 2611078"/>
              <a:gd name="connsiteY0" fmla="*/ 156665 h 1566647"/>
              <a:gd name="connsiteX1" fmla="*/ 156665 w 2611078"/>
              <a:gd name="connsiteY1" fmla="*/ 0 h 1566647"/>
              <a:gd name="connsiteX2" fmla="*/ 2454413 w 2611078"/>
              <a:gd name="connsiteY2" fmla="*/ 0 h 1566647"/>
              <a:gd name="connsiteX3" fmla="*/ 2611078 w 2611078"/>
              <a:gd name="connsiteY3" fmla="*/ 156665 h 1566647"/>
              <a:gd name="connsiteX4" fmla="*/ 2611078 w 2611078"/>
              <a:gd name="connsiteY4" fmla="*/ 1409982 h 1566647"/>
              <a:gd name="connsiteX5" fmla="*/ 2454413 w 2611078"/>
              <a:gd name="connsiteY5" fmla="*/ 1566647 h 1566647"/>
              <a:gd name="connsiteX6" fmla="*/ 156665 w 2611078"/>
              <a:gd name="connsiteY6" fmla="*/ 1566647 h 1566647"/>
              <a:gd name="connsiteX7" fmla="*/ 0 w 2611078"/>
              <a:gd name="connsiteY7" fmla="*/ 1409982 h 1566647"/>
              <a:gd name="connsiteX8" fmla="*/ 0 w 2611078"/>
              <a:gd name="connsiteY8" fmla="*/ 156665 h 156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1078" h="1566647">
                <a:moveTo>
                  <a:pt x="0" y="156665"/>
                </a:moveTo>
                <a:cubicBezTo>
                  <a:pt x="0" y="70141"/>
                  <a:pt x="70141" y="0"/>
                  <a:pt x="156665" y="0"/>
                </a:cubicBezTo>
                <a:lnTo>
                  <a:pt x="2454413" y="0"/>
                </a:lnTo>
                <a:cubicBezTo>
                  <a:pt x="2540937" y="0"/>
                  <a:pt x="2611078" y="70141"/>
                  <a:pt x="2611078" y="156665"/>
                </a:cubicBezTo>
                <a:lnTo>
                  <a:pt x="2611078" y="1409982"/>
                </a:lnTo>
                <a:cubicBezTo>
                  <a:pt x="2611078" y="1496506"/>
                  <a:pt x="2540937" y="1566647"/>
                  <a:pt x="2454413" y="1566647"/>
                </a:cubicBezTo>
                <a:lnTo>
                  <a:pt x="156665" y="1566647"/>
                </a:lnTo>
                <a:cubicBezTo>
                  <a:pt x="70141" y="1566647"/>
                  <a:pt x="0" y="1496506"/>
                  <a:pt x="0" y="1409982"/>
                </a:cubicBezTo>
                <a:lnTo>
                  <a:pt x="0" y="156665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shade val="80000"/>
              <a:hueOff val="90421"/>
              <a:satOff val="1725"/>
              <a:lumOff val="76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6" tIns="110656" rIns="110656" bIns="110656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Find top K% policies based on bandwidth usage on bottleneck links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3ED2988E-6D60-4771-8DFF-8E5213C7DC7F}"/>
              </a:ext>
            </a:extLst>
          </p:cNvPr>
          <p:cNvSpPr/>
          <p:nvPr/>
        </p:nvSpPr>
        <p:spPr>
          <a:xfrm>
            <a:off x="7723964" y="3521527"/>
            <a:ext cx="647548" cy="553549"/>
          </a:xfrm>
          <a:custGeom>
            <a:avLst/>
            <a:gdLst>
              <a:gd name="connsiteX0" fmla="*/ 0 w 553548"/>
              <a:gd name="connsiteY0" fmla="*/ 129509 h 647547"/>
              <a:gd name="connsiteX1" fmla="*/ 276774 w 553548"/>
              <a:gd name="connsiteY1" fmla="*/ 129509 h 647547"/>
              <a:gd name="connsiteX2" fmla="*/ 276774 w 553548"/>
              <a:gd name="connsiteY2" fmla="*/ 0 h 647547"/>
              <a:gd name="connsiteX3" fmla="*/ 553548 w 553548"/>
              <a:gd name="connsiteY3" fmla="*/ 323774 h 647547"/>
              <a:gd name="connsiteX4" fmla="*/ 276774 w 553548"/>
              <a:gd name="connsiteY4" fmla="*/ 647547 h 647547"/>
              <a:gd name="connsiteX5" fmla="*/ 276774 w 553548"/>
              <a:gd name="connsiteY5" fmla="*/ 518038 h 647547"/>
              <a:gd name="connsiteX6" fmla="*/ 0 w 553548"/>
              <a:gd name="connsiteY6" fmla="*/ 518038 h 647547"/>
              <a:gd name="connsiteX7" fmla="*/ 0 w 553548"/>
              <a:gd name="connsiteY7" fmla="*/ 129509 h 64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3548" h="647547">
                <a:moveTo>
                  <a:pt x="442838" y="1"/>
                </a:moveTo>
                <a:lnTo>
                  <a:pt x="442838" y="323774"/>
                </a:lnTo>
                <a:lnTo>
                  <a:pt x="553548" y="323774"/>
                </a:lnTo>
                <a:lnTo>
                  <a:pt x="276774" y="647546"/>
                </a:lnTo>
                <a:lnTo>
                  <a:pt x="0" y="323774"/>
                </a:lnTo>
                <a:lnTo>
                  <a:pt x="110710" y="323774"/>
                </a:lnTo>
                <a:lnTo>
                  <a:pt x="110710" y="1"/>
                </a:lnTo>
                <a:lnTo>
                  <a:pt x="442838" y="1"/>
                </a:lnTo>
                <a:close/>
              </a:path>
            </a:pathLst>
          </a:custGeom>
        </p:spPr>
        <p:style>
          <a:lnRef idx="0">
            <a:schemeClr val="accent5">
              <a:shade val="90000"/>
              <a:hueOff val="135647"/>
              <a:satOff val="-313"/>
              <a:lumOff val="9936"/>
              <a:alphaOff val="0"/>
            </a:schemeClr>
          </a:lnRef>
          <a:fillRef idx="1">
            <a:schemeClr val="accent5">
              <a:shade val="90000"/>
              <a:hueOff val="135647"/>
              <a:satOff val="-313"/>
              <a:lumOff val="9936"/>
              <a:alphaOff val="0"/>
            </a:schemeClr>
          </a:fillRef>
          <a:effectRef idx="0">
            <a:schemeClr val="accent5">
              <a:shade val="90000"/>
              <a:hueOff val="135647"/>
              <a:satOff val="-313"/>
              <a:lumOff val="993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10" tIns="0" rIns="129509" bIns="16606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E8D4725-D734-452B-9E5C-24E6D9BDD26C}"/>
              </a:ext>
            </a:extLst>
          </p:cNvPr>
          <p:cNvSpPr/>
          <p:nvPr/>
        </p:nvSpPr>
        <p:spPr>
          <a:xfrm>
            <a:off x="6742198" y="4336184"/>
            <a:ext cx="3979142" cy="2020166"/>
          </a:xfrm>
          <a:custGeom>
            <a:avLst/>
            <a:gdLst>
              <a:gd name="connsiteX0" fmla="*/ 0 w 2611078"/>
              <a:gd name="connsiteY0" fmla="*/ 156665 h 1566647"/>
              <a:gd name="connsiteX1" fmla="*/ 156665 w 2611078"/>
              <a:gd name="connsiteY1" fmla="*/ 0 h 1566647"/>
              <a:gd name="connsiteX2" fmla="*/ 2454413 w 2611078"/>
              <a:gd name="connsiteY2" fmla="*/ 0 h 1566647"/>
              <a:gd name="connsiteX3" fmla="*/ 2611078 w 2611078"/>
              <a:gd name="connsiteY3" fmla="*/ 156665 h 1566647"/>
              <a:gd name="connsiteX4" fmla="*/ 2611078 w 2611078"/>
              <a:gd name="connsiteY4" fmla="*/ 1409982 h 1566647"/>
              <a:gd name="connsiteX5" fmla="*/ 2454413 w 2611078"/>
              <a:gd name="connsiteY5" fmla="*/ 1566647 h 1566647"/>
              <a:gd name="connsiteX6" fmla="*/ 156665 w 2611078"/>
              <a:gd name="connsiteY6" fmla="*/ 1566647 h 1566647"/>
              <a:gd name="connsiteX7" fmla="*/ 0 w 2611078"/>
              <a:gd name="connsiteY7" fmla="*/ 1409982 h 1566647"/>
              <a:gd name="connsiteX8" fmla="*/ 0 w 2611078"/>
              <a:gd name="connsiteY8" fmla="*/ 156665 h 156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1078" h="1566647">
                <a:moveTo>
                  <a:pt x="0" y="156665"/>
                </a:moveTo>
                <a:cubicBezTo>
                  <a:pt x="0" y="70141"/>
                  <a:pt x="70141" y="0"/>
                  <a:pt x="156665" y="0"/>
                </a:cubicBezTo>
                <a:lnTo>
                  <a:pt x="2454413" y="0"/>
                </a:lnTo>
                <a:cubicBezTo>
                  <a:pt x="2540937" y="0"/>
                  <a:pt x="2611078" y="70141"/>
                  <a:pt x="2611078" y="156665"/>
                </a:cubicBezTo>
                <a:lnTo>
                  <a:pt x="2611078" y="1409982"/>
                </a:lnTo>
                <a:cubicBezTo>
                  <a:pt x="2611078" y="1496506"/>
                  <a:pt x="2540937" y="1566647"/>
                  <a:pt x="2454413" y="1566647"/>
                </a:cubicBezTo>
                <a:lnTo>
                  <a:pt x="156665" y="1566647"/>
                </a:lnTo>
                <a:cubicBezTo>
                  <a:pt x="70141" y="1566647"/>
                  <a:pt x="0" y="1496506"/>
                  <a:pt x="0" y="1409982"/>
                </a:cubicBezTo>
                <a:lnTo>
                  <a:pt x="0" y="156665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shade val="80000"/>
              <a:hueOff val="180842"/>
              <a:satOff val="3450"/>
              <a:lumOff val="152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6" tIns="110656" rIns="110656" bIns="110656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Find time period </a:t>
            </a:r>
            <a:r>
              <a:rPr lang="en-US" sz="2000" kern="1200" dirty="0" err="1"/>
              <a:t>t</a:t>
            </a:r>
            <a:r>
              <a:rPr lang="en-US" sz="2000" kern="1200" baseline="-25000" dirty="0" err="1"/>
              <a:t>b</a:t>
            </a:r>
            <a:r>
              <a:rPr lang="en-US" sz="2000" kern="1200" dirty="0"/>
              <a:t> where K% policies can </a:t>
            </a:r>
          </a:p>
          <a:p>
            <a:pPr marL="228600" lvl="2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reduce their bandwidth at time period </a:t>
            </a:r>
            <a:r>
              <a:rPr lang="en-US" sz="2000" kern="1200" dirty="0" err="1"/>
              <a:t>t</a:t>
            </a:r>
            <a:r>
              <a:rPr lang="en-US" sz="2000" kern="1200" baseline="-25000" dirty="0" err="1"/>
              <a:t>b</a:t>
            </a:r>
            <a:r>
              <a:rPr lang="en-US" sz="2000" kern="1200" dirty="0"/>
              <a:t> by N%</a:t>
            </a:r>
          </a:p>
          <a:p>
            <a:pPr marL="228600" lvl="2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increase their bandwidth at any time period ~</a:t>
            </a:r>
            <a:r>
              <a:rPr lang="en-US" sz="2000" kern="1200" dirty="0" err="1"/>
              <a:t>t</a:t>
            </a:r>
            <a:r>
              <a:rPr lang="en-US" sz="2000" kern="1200" baseline="-25000" dirty="0" err="1"/>
              <a:t>b</a:t>
            </a:r>
            <a:r>
              <a:rPr lang="en-US" sz="2000" kern="1200" dirty="0"/>
              <a:t> by N%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A099AD3-60A3-4DDA-A143-446A6BD8AC2C}"/>
              </a:ext>
            </a:extLst>
          </p:cNvPr>
          <p:cNvSpPr/>
          <p:nvPr/>
        </p:nvSpPr>
        <p:spPr>
          <a:xfrm>
            <a:off x="5958876" y="4795734"/>
            <a:ext cx="553549" cy="647547"/>
          </a:xfrm>
          <a:custGeom>
            <a:avLst/>
            <a:gdLst>
              <a:gd name="connsiteX0" fmla="*/ 0 w 553548"/>
              <a:gd name="connsiteY0" fmla="*/ 129509 h 647547"/>
              <a:gd name="connsiteX1" fmla="*/ 276774 w 553548"/>
              <a:gd name="connsiteY1" fmla="*/ 129509 h 647547"/>
              <a:gd name="connsiteX2" fmla="*/ 276774 w 553548"/>
              <a:gd name="connsiteY2" fmla="*/ 0 h 647547"/>
              <a:gd name="connsiteX3" fmla="*/ 553548 w 553548"/>
              <a:gd name="connsiteY3" fmla="*/ 323774 h 647547"/>
              <a:gd name="connsiteX4" fmla="*/ 276774 w 553548"/>
              <a:gd name="connsiteY4" fmla="*/ 647547 h 647547"/>
              <a:gd name="connsiteX5" fmla="*/ 276774 w 553548"/>
              <a:gd name="connsiteY5" fmla="*/ 518038 h 647547"/>
              <a:gd name="connsiteX6" fmla="*/ 0 w 553548"/>
              <a:gd name="connsiteY6" fmla="*/ 518038 h 647547"/>
              <a:gd name="connsiteX7" fmla="*/ 0 w 553548"/>
              <a:gd name="connsiteY7" fmla="*/ 129509 h 64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3548" h="647547">
                <a:moveTo>
                  <a:pt x="553548" y="518038"/>
                </a:moveTo>
                <a:lnTo>
                  <a:pt x="276774" y="518038"/>
                </a:lnTo>
                <a:lnTo>
                  <a:pt x="276774" y="647547"/>
                </a:lnTo>
                <a:lnTo>
                  <a:pt x="0" y="323773"/>
                </a:lnTo>
                <a:lnTo>
                  <a:pt x="276774" y="0"/>
                </a:lnTo>
                <a:lnTo>
                  <a:pt x="276774" y="129509"/>
                </a:lnTo>
                <a:lnTo>
                  <a:pt x="553548" y="129509"/>
                </a:lnTo>
                <a:lnTo>
                  <a:pt x="553548" y="518038"/>
                </a:lnTo>
                <a:close/>
              </a:path>
            </a:pathLst>
          </a:custGeom>
        </p:spPr>
        <p:style>
          <a:lnRef idx="0">
            <a:schemeClr val="accent5">
              <a:shade val="90000"/>
              <a:hueOff val="271295"/>
              <a:satOff val="-626"/>
              <a:lumOff val="19871"/>
              <a:alphaOff val="0"/>
            </a:schemeClr>
          </a:lnRef>
          <a:fillRef idx="1">
            <a:schemeClr val="accent5">
              <a:shade val="90000"/>
              <a:hueOff val="271295"/>
              <a:satOff val="-626"/>
              <a:lumOff val="19871"/>
              <a:alphaOff val="0"/>
            </a:schemeClr>
          </a:fillRef>
          <a:effectRef idx="0">
            <a:schemeClr val="accent5">
              <a:shade val="90000"/>
              <a:hueOff val="271295"/>
              <a:satOff val="-626"/>
              <a:lumOff val="198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064" tIns="129509" rIns="1" bIns="12950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E18185E-19F3-40F3-8D05-7A70770FA41F}"/>
              </a:ext>
            </a:extLst>
          </p:cNvPr>
          <p:cNvSpPr/>
          <p:nvPr/>
        </p:nvSpPr>
        <p:spPr>
          <a:xfrm>
            <a:off x="3086689" y="4336184"/>
            <a:ext cx="2611078" cy="1566647"/>
          </a:xfrm>
          <a:custGeom>
            <a:avLst/>
            <a:gdLst>
              <a:gd name="connsiteX0" fmla="*/ 0 w 2611078"/>
              <a:gd name="connsiteY0" fmla="*/ 156665 h 1566647"/>
              <a:gd name="connsiteX1" fmla="*/ 156665 w 2611078"/>
              <a:gd name="connsiteY1" fmla="*/ 0 h 1566647"/>
              <a:gd name="connsiteX2" fmla="*/ 2454413 w 2611078"/>
              <a:gd name="connsiteY2" fmla="*/ 0 h 1566647"/>
              <a:gd name="connsiteX3" fmla="*/ 2611078 w 2611078"/>
              <a:gd name="connsiteY3" fmla="*/ 156665 h 1566647"/>
              <a:gd name="connsiteX4" fmla="*/ 2611078 w 2611078"/>
              <a:gd name="connsiteY4" fmla="*/ 1409982 h 1566647"/>
              <a:gd name="connsiteX5" fmla="*/ 2454413 w 2611078"/>
              <a:gd name="connsiteY5" fmla="*/ 1566647 h 1566647"/>
              <a:gd name="connsiteX6" fmla="*/ 156665 w 2611078"/>
              <a:gd name="connsiteY6" fmla="*/ 1566647 h 1566647"/>
              <a:gd name="connsiteX7" fmla="*/ 0 w 2611078"/>
              <a:gd name="connsiteY7" fmla="*/ 1409982 h 1566647"/>
              <a:gd name="connsiteX8" fmla="*/ 0 w 2611078"/>
              <a:gd name="connsiteY8" fmla="*/ 156665 h 156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1078" h="1566647">
                <a:moveTo>
                  <a:pt x="0" y="156665"/>
                </a:moveTo>
                <a:cubicBezTo>
                  <a:pt x="0" y="70141"/>
                  <a:pt x="70141" y="0"/>
                  <a:pt x="156665" y="0"/>
                </a:cubicBezTo>
                <a:lnTo>
                  <a:pt x="2454413" y="0"/>
                </a:lnTo>
                <a:cubicBezTo>
                  <a:pt x="2540937" y="0"/>
                  <a:pt x="2611078" y="70141"/>
                  <a:pt x="2611078" y="156665"/>
                </a:cubicBezTo>
                <a:lnTo>
                  <a:pt x="2611078" y="1409982"/>
                </a:lnTo>
                <a:cubicBezTo>
                  <a:pt x="2611078" y="1496506"/>
                  <a:pt x="2540937" y="1566647"/>
                  <a:pt x="2454413" y="1566647"/>
                </a:cubicBezTo>
                <a:lnTo>
                  <a:pt x="156665" y="1566647"/>
                </a:lnTo>
                <a:cubicBezTo>
                  <a:pt x="70141" y="1566647"/>
                  <a:pt x="0" y="1496506"/>
                  <a:pt x="0" y="1409982"/>
                </a:cubicBezTo>
                <a:lnTo>
                  <a:pt x="0" y="156665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shade val="80000"/>
              <a:hueOff val="271263"/>
              <a:satOff val="5175"/>
              <a:lumOff val="22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6" tIns="110656" rIns="110656" bIns="110656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Notify K% policies of proposed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31E14-F004-4A9F-9BA7-D124902A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Implementation and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9C2C1-28C5-44F1-ACCC-70501C95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9E67C97-C744-4458-80A8-70EA69FFDFB0}" type="slidenum">
              <a:rPr lang="en-US" sz="1050"/>
              <a:pPr>
                <a:spcAft>
                  <a:spcPts val="600"/>
                </a:spcAft>
              </a:pPr>
              <a:t>23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4979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A7970938-9759-4B28-85B4-5B9CAA29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306" y="1876384"/>
            <a:ext cx="4122975" cy="39658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Details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Prototyped in Python and Pyretic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Pyretic supports static and dynamic function boxes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Uses POX to install rules in network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Openflow</a:t>
            </a:r>
            <a:r>
              <a:rPr lang="en-US" dirty="0"/>
              <a:t> can use queues to implement </a:t>
            </a:r>
            <a:r>
              <a:rPr lang="en-US" dirty="0" err="1"/>
              <a:t>QoS</a:t>
            </a:r>
            <a:r>
              <a:rPr lang="en-US" dirty="0"/>
              <a:t> policies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Modified Pyretic and POX   to install queue based rules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C1D99C-A77D-463B-A179-77BF93EE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24</a:t>
            </a:fld>
            <a:endParaRPr lang="en-US"/>
          </a:p>
        </p:txBody>
      </p:sp>
      <p:pic>
        <p:nvPicPr>
          <p:cNvPr id="51" name="Picture 4" descr="Image result for gurobi">
            <a:extLst>
              <a:ext uri="{FF2B5EF4-FFF2-40B4-BE49-F238E27FC236}">
                <a16:creationId xmlns:a16="http://schemas.microsoft.com/office/drawing/2014/main" id="{8BD77F9B-3968-4DBE-BE65-E3416B52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27" y="3601583"/>
            <a:ext cx="1069465" cy="3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44">
            <a:extLst>
              <a:ext uri="{FF2B5EF4-FFF2-40B4-BE49-F238E27FC236}">
                <a16:creationId xmlns:a16="http://schemas.microsoft.com/office/drawing/2014/main" id="{03C55A2C-C1D1-4129-9517-885EBA0B3048}"/>
              </a:ext>
            </a:extLst>
          </p:cNvPr>
          <p:cNvSpPr/>
          <p:nvPr/>
        </p:nvSpPr>
        <p:spPr>
          <a:xfrm>
            <a:off x="1535817" y="4416078"/>
            <a:ext cx="4755169" cy="351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Platforms (ex. POX, ONOS, etc.)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6D4C11-865A-4ADC-A773-CE10CF6D7804}"/>
              </a:ext>
            </a:extLst>
          </p:cNvPr>
          <p:cNvSpPr txBox="1"/>
          <p:nvPr/>
        </p:nvSpPr>
        <p:spPr>
          <a:xfrm>
            <a:off x="4047774" y="3991013"/>
            <a:ext cx="307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</a:t>
            </a:r>
            <a:r>
              <a:rPr lang="en-US" dirty="0" err="1"/>
              <a:t>datapath</a:t>
            </a:r>
            <a:r>
              <a:rPr lang="en-US" dirty="0"/>
              <a:t> configurations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B6579A-75E5-43BE-8698-90F73AF4CDE9}"/>
              </a:ext>
            </a:extLst>
          </p:cNvPr>
          <p:cNvCxnSpPr>
            <a:stCxn id="64" idx="0"/>
            <a:endCxn id="60" idx="3"/>
          </p:cNvCxnSpPr>
          <p:nvPr/>
        </p:nvCxnSpPr>
        <p:spPr>
          <a:xfrm flipH="1">
            <a:off x="5292079" y="5300415"/>
            <a:ext cx="386977" cy="100912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0B2B99-F5F6-4AFC-9EA8-571D756ACB85}"/>
              </a:ext>
            </a:extLst>
          </p:cNvPr>
          <p:cNvCxnSpPr>
            <a:stCxn id="61" idx="1"/>
            <a:endCxn id="62" idx="2"/>
          </p:cNvCxnSpPr>
          <p:nvPr/>
        </p:nvCxnSpPr>
        <p:spPr>
          <a:xfrm flipH="1">
            <a:off x="2210846" y="5310472"/>
            <a:ext cx="447527" cy="100674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1F694A-A275-4118-9798-AFA81DF61BF3}"/>
              </a:ext>
            </a:extLst>
          </p:cNvPr>
          <p:cNvCxnSpPr>
            <a:stCxn id="61" idx="3"/>
          </p:cNvCxnSpPr>
          <p:nvPr/>
        </p:nvCxnSpPr>
        <p:spPr>
          <a:xfrm>
            <a:off x="3476203" y="5310472"/>
            <a:ext cx="1353821" cy="31867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D1624E-5F5E-4ED2-A668-2AB06A37BB17}"/>
              </a:ext>
            </a:extLst>
          </p:cNvPr>
          <p:cNvCxnSpPr>
            <a:stCxn id="61" idx="3"/>
          </p:cNvCxnSpPr>
          <p:nvPr/>
        </p:nvCxnSpPr>
        <p:spPr>
          <a:xfrm>
            <a:off x="3476203" y="5310472"/>
            <a:ext cx="210528" cy="297931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A0C454-39B6-41F1-A8E4-0A468F5DB13A}"/>
              </a:ext>
            </a:extLst>
          </p:cNvPr>
          <p:cNvCxnSpPr>
            <a:stCxn id="59" idx="3"/>
          </p:cNvCxnSpPr>
          <p:nvPr/>
        </p:nvCxnSpPr>
        <p:spPr>
          <a:xfrm flipV="1">
            <a:off x="4337445" y="5391867"/>
            <a:ext cx="650714" cy="277983"/>
          </a:xfrm>
          <a:prstGeom prst="line">
            <a:avLst/>
          </a:prstGeom>
          <a:noFill/>
          <a:ln w="2540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</p:cxnSp>
      <p:pic>
        <p:nvPicPr>
          <p:cNvPr id="59" name="Picture 41">
            <a:extLst>
              <a:ext uri="{FF2B5EF4-FFF2-40B4-BE49-F238E27FC236}">
                <a16:creationId xmlns:a16="http://schemas.microsoft.com/office/drawing/2014/main" id="{4726B7CF-9668-4383-AD04-2FC3C648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9615" y="5506094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>
            <a:extLst>
              <a:ext uri="{FF2B5EF4-FFF2-40B4-BE49-F238E27FC236}">
                <a16:creationId xmlns:a16="http://schemas.microsoft.com/office/drawing/2014/main" id="{BF12494D-E07F-4147-9C69-BFC9991C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4249" y="5237571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>
            <a:extLst>
              <a:ext uri="{FF2B5EF4-FFF2-40B4-BE49-F238E27FC236}">
                <a16:creationId xmlns:a16="http://schemas.microsoft.com/office/drawing/2014/main" id="{E3985450-4511-4C84-8507-93365D73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373" y="5146716"/>
            <a:ext cx="817830" cy="3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ound Diagonal Corner Rectangle 51">
            <a:extLst>
              <a:ext uri="{FF2B5EF4-FFF2-40B4-BE49-F238E27FC236}">
                <a16:creationId xmlns:a16="http://schemas.microsoft.com/office/drawing/2014/main" id="{94B169C4-34F6-405B-8AD2-2BB860A08FA7}"/>
              </a:ext>
            </a:extLst>
          </p:cNvPr>
          <p:cNvSpPr/>
          <p:nvPr/>
        </p:nvSpPr>
        <p:spPr>
          <a:xfrm flipH="1">
            <a:off x="1634640" y="5225432"/>
            <a:ext cx="576205" cy="371428"/>
          </a:xfrm>
          <a:prstGeom prst="round2DiagRect">
            <a:avLst/>
          </a:prstGeom>
          <a:solidFill>
            <a:sysClr val="window" lastClr="FFFFFF"/>
          </a:solidFill>
          <a:ln w="1905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862199">
              <a:defRPr/>
            </a:pPr>
            <a:r>
              <a:rPr lang="en-US" kern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host</a:t>
            </a:r>
          </a:p>
        </p:txBody>
      </p:sp>
      <p:sp>
        <p:nvSpPr>
          <p:cNvPr id="64" name="Round Diagonal Corner Rectangle 52">
            <a:extLst>
              <a:ext uri="{FF2B5EF4-FFF2-40B4-BE49-F238E27FC236}">
                <a16:creationId xmlns:a16="http://schemas.microsoft.com/office/drawing/2014/main" id="{82DBD084-04E3-4886-909A-2ED6E884DF2F}"/>
              </a:ext>
            </a:extLst>
          </p:cNvPr>
          <p:cNvSpPr/>
          <p:nvPr/>
        </p:nvSpPr>
        <p:spPr>
          <a:xfrm flipH="1">
            <a:off x="5679057" y="5117742"/>
            <a:ext cx="572995" cy="365346"/>
          </a:xfrm>
          <a:prstGeom prst="round2DiagRect">
            <a:avLst/>
          </a:prstGeom>
          <a:solidFill>
            <a:sysClr val="window" lastClr="FFFFFF"/>
          </a:solidFill>
          <a:ln w="19050" cap="flat" cmpd="sng" algn="ctr">
            <a:solidFill>
              <a:srgbClr val="E5E8E8">
                <a:lumMod val="75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862199">
              <a:defRPr/>
            </a:pPr>
            <a:r>
              <a:rPr lang="en-US" kern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E72948-4BD4-439A-A540-1DD2C1E022AC}"/>
              </a:ext>
            </a:extLst>
          </p:cNvPr>
          <p:cNvSpPr txBox="1"/>
          <p:nvPr/>
        </p:nvSpPr>
        <p:spPr>
          <a:xfrm>
            <a:off x="4595270" y="4766910"/>
            <a:ext cx="1254895" cy="39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 rules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D298D4-577A-492A-814E-1422E8F1A4EB}"/>
              </a:ext>
            </a:extLst>
          </p:cNvPr>
          <p:cNvCxnSpPr/>
          <p:nvPr/>
        </p:nvCxnSpPr>
        <p:spPr>
          <a:xfrm>
            <a:off x="3864894" y="3939122"/>
            <a:ext cx="3841" cy="4254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524467-DB9B-47B5-9513-C3DC5D757A94}"/>
              </a:ext>
            </a:extLst>
          </p:cNvPr>
          <p:cNvCxnSpPr>
            <a:stCxn id="52" idx="2"/>
            <a:endCxn id="61" idx="0"/>
          </p:cNvCxnSpPr>
          <p:nvPr/>
        </p:nvCxnSpPr>
        <p:spPr>
          <a:xfrm flipH="1">
            <a:off x="3067289" y="4767103"/>
            <a:ext cx="846114" cy="3796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90E22BB-B1B5-446E-B497-049CA5F4567F}"/>
              </a:ext>
            </a:extLst>
          </p:cNvPr>
          <p:cNvCxnSpPr>
            <a:stCxn id="52" idx="2"/>
            <a:endCxn id="59" idx="0"/>
          </p:cNvCxnSpPr>
          <p:nvPr/>
        </p:nvCxnSpPr>
        <p:spPr>
          <a:xfrm>
            <a:off x="3913402" y="4767103"/>
            <a:ext cx="15128" cy="73899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2C1F8D-8F6D-4794-AFC7-7BDAF508B152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>
            <a:off x="3913402" y="4767103"/>
            <a:ext cx="969762" cy="4704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C5EFD18-7583-4539-887F-0C503AD9ADE2}"/>
              </a:ext>
            </a:extLst>
          </p:cNvPr>
          <p:cNvSpPr/>
          <p:nvPr/>
        </p:nvSpPr>
        <p:spPr>
          <a:xfrm>
            <a:off x="1525509" y="2487340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3DE000-64A0-4D0B-B696-7B74240C297B}"/>
              </a:ext>
            </a:extLst>
          </p:cNvPr>
          <p:cNvSpPr/>
          <p:nvPr/>
        </p:nvSpPr>
        <p:spPr>
          <a:xfrm>
            <a:off x="2128584" y="2486912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8D72B1-0192-496A-8AA6-EF460FC56519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719988" y="2555858"/>
            <a:ext cx="408596" cy="42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D2A7C5B-40FE-4B60-A8AC-8A79A99E6C56}"/>
              </a:ext>
            </a:extLst>
          </p:cNvPr>
          <p:cNvSpPr/>
          <p:nvPr/>
        </p:nvSpPr>
        <p:spPr>
          <a:xfrm>
            <a:off x="1816855" y="2715609"/>
            <a:ext cx="194479" cy="13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49A913-361E-4DFF-AFBE-8B62A6A92219}"/>
              </a:ext>
            </a:extLst>
          </p:cNvPr>
          <p:cNvCxnSpPr>
            <a:stCxn id="70" idx="5"/>
            <a:endCxn id="73" idx="1"/>
          </p:cNvCxnSpPr>
          <p:nvPr/>
        </p:nvCxnSpPr>
        <p:spPr>
          <a:xfrm>
            <a:off x="1691507" y="2605038"/>
            <a:ext cx="153829" cy="130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583ED1-D2EA-4C31-B249-E133838B2438}"/>
              </a:ext>
            </a:extLst>
          </p:cNvPr>
          <p:cNvCxnSpPr>
            <a:stCxn id="73" idx="7"/>
            <a:endCxn id="71" idx="3"/>
          </p:cNvCxnSpPr>
          <p:nvPr/>
        </p:nvCxnSpPr>
        <p:spPr>
          <a:xfrm flipV="1">
            <a:off x="1982852" y="2604610"/>
            <a:ext cx="174213" cy="13119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C09751C-1890-4E7B-86AA-AFE39B9E141F}"/>
              </a:ext>
            </a:extLst>
          </p:cNvPr>
          <p:cNvSpPr/>
          <p:nvPr/>
        </p:nvSpPr>
        <p:spPr>
          <a:xfrm>
            <a:off x="1600207" y="2959874"/>
            <a:ext cx="194479" cy="13789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BD56BF-6F26-41CB-A4C2-2149E227C890}"/>
              </a:ext>
            </a:extLst>
          </p:cNvPr>
          <p:cNvSpPr/>
          <p:nvPr/>
        </p:nvSpPr>
        <p:spPr>
          <a:xfrm>
            <a:off x="2045168" y="2959874"/>
            <a:ext cx="194479" cy="13789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4C9386-D56F-46A1-A543-994645FD14CC}"/>
              </a:ext>
            </a:extLst>
          </p:cNvPr>
          <p:cNvCxnSpPr>
            <a:stCxn id="76" idx="6"/>
            <a:endCxn id="77" idx="2"/>
          </p:cNvCxnSpPr>
          <p:nvPr/>
        </p:nvCxnSpPr>
        <p:spPr>
          <a:xfrm>
            <a:off x="1794686" y="3028820"/>
            <a:ext cx="25048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120CCAFA-223F-4A00-BDBB-526B88A15A5D}"/>
              </a:ext>
            </a:extLst>
          </p:cNvPr>
          <p:cNvSpPr/>
          <p:nvPr/>
        </p:nvSpPr>
        <p:spPr>
          <a:xfrm>
            <a:off x="2468248" y="3601219"/>
            <a:ext cx="2620213" cy="31491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Janus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6A1590-91D5-4661-A96D-89824BCAF973}"/>
              </a:ext>
            </a:extLst>
          </p:cNvPr>
          <p:cNvGrpSpPr/>
          <p:nvPr/>
        </p:nvGrpSpPr>
        <p:grpSpPr>
          <a:xfrm>
            <a:off x="2117641" y="1968971"/>
            <a:ext cx="1060877" cy="1039611"/>
            <a:chOff x="530822" y="3239936"/>
            <a:chExt cx="1666471" cy="1633063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BE4CF79-3ACF-437A-A46A-EAEB4685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018" y="3875519"/>
              <a:ext cx="776169" cy="76525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E4254E1-88FD-4FD0-8BBF-12B4FB6AB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70" y="3991633"/>
              <a:ext cx="776169" cy="76525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03D43D1-08B3-42C1-B684-39290912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347" y="4107747"/>
              <a:ext cx="776169" cy="765252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E6F2A1-97D3-4819-A655-E1F1ACE19754}"/>
                </a:ext>
              </a:extLst>
            </p:cNvPr>
            <p:cNvSpPr txBox="1"/>
            <p:nvPr/>
          </p:nvSpPr>
          <p:spPr>
            <a:xfrm>
              <a:off x="530822" y="3239936"/>
              <a:ext cx="1666471" cy="62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Policies</a:t>
              </a:r>
            </a:p>
          </p:txBody>
        </p:sp>
      </p:grpSp>
      <p:pic>
        <p:nvPicPr>
          <p:cNvPr id="85" name="Picture 2" descr="Related image">
            <a:extLst>
              <a:ext uri="{FF2B5EF4-FFF2-40B4-BE49-F238E27FC236}">
                <a16:creationId xmlns:a16="http://schemas.microsoft.com/office/drawing/2014/main" id="{3F9B5629-B8AD-4B02-BFE8-CC0D8AC3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850" y="2283988"/>
            <a:ext cx="1047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276AF16-5DC9-4990-80F0-81A89F7FAECF}"/>
              </a:ext>
            </a:extLst>
          </p:cNvPr>
          <p:cNvSpPr txBox="1"/>
          <p:nvPr/>
        </p:nvSpPr>
        <p:spPr>
          <a:xfrm>
            <a:off x="3540360" y="1968971"/>
            <a:ext cx="213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Network Topology</a:t>
            </a: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E3E14053-BBD8-4A3D-819B-B8C88560540F}"/>
              </a:ext>
            </a:extLst>
          </p:cNvPr>
          <p:cNvSpPr/>
          <p:nvPr/>
        </p:nvSpPr>
        <p:spPr>
          <a:xfrm rot="19582847">
            <a:off x="2855694" y="3105072"/>
            <a:ext cx="322824" cy="38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458C12BF-E7C6-44C8-BF52-FCB8CB4ACFA7}"/>
              </a:ext>
            </a:extLst>
          </p:cNvPr>
          <p:cNvSpPr/>
          <p:nvPr/>
        </p:nvSpPr>
        <p:spPr>
          <a:xfrm rot="2139112">
            <a:off x="4096155" y="3161819"/>
            <a:ext cx="322824" cy="380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E44999E-D9A8-4104-9FC1-EF18C0419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Experiment Setup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21BEFE-3AF3-4AE4-97E0-BB9CDE96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84" y="1614359"/>
            <a:ext cx="10070816" cy="4532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Use topologies from the Internet Topology Zoo dataset (http://www.topology-zoo.org/)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Randomly attach different endpoints and NFs to different nodes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Synthetically create our policy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Use time and optimality gap as metrics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Optimality gap - percentage difference between the number of policies satisfied by the original ILP and Janus.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Ran experiments on system with 32 cores, 2.4 GHz Intel Xeon Processor and 128 GB 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4AC1B6-800F-4F27-B3F0-3EA3F1CF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1150600" cy="125031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Evaluation: How many candidate paths to consider?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35559B-9DF2-4778-8F8A-6CEBF675C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92586"/>
              </p:ext>
            </p:extLst>
          </p:nvPr>
        </p:nvGraphicFramePr>
        <p:xfrm>
          <a:off x="865184" y="1226646"/>
          <a:ext cx="4211198" cy="254162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75161">
                  <a:extLst>
                    <a:ext uri="{9D8B030D-6E8A-4147-A177-3AD203B41FA5}">
                      <a16:colId xmlns:a16="http://schemas.microsoft.com/office/drawing/2014/main" val="1809458242"/>
                    </a:ext>
                  </a:extLst>
                </a:gridCol>
                <a:gridCol w="949343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801871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884823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</a:tblGrid>
              <a:tr h="20683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Topology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Optimality Gap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42372"/>
                  </a:ext>
                </a:extLst>
              </a:tr>
              <a:tr h="4994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Paths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/>
                        <a:t>Ans(18)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43542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/>
                        <a:t>Agis(25)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 err="1"/>
                        <a:t>CrlNetServ</a:t>
                      </a:r>
                      <a:r>
                        <a:rPr lang="en-US" sz="1600" dirty="0"/>
                        <a:t>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 err="1"/>
                        <a:t>Cwix</a:t>
                      </a:r>
                      <a:r>
                        <a:rPr lang="en-US" sz="1600" dirty="0"/>
                        <a:t>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/>
                        <a:t>Garr201008(36)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04A754-C774-4DFE-A78E-7561CC19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39522"/>
              </p:ext>
            </p:extLst>
          </p:nvPr>
        </p:nvGraphicFramePr>
        <p:xfrm>
          <a:off x="865184" y="4068299"/>
          <a:ext cx="4156827" cy="276197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20790">
                  <a:extLst>
                    <a:ext uri="{9D8B030D-6E8A-4147-A177-3AD203B41FA5}">
                      <a16:colId xmlns:a16="http://schemas.microsoft.com/office/drawing/2014/main" val="1809458242"/>
                    </a:ext>
                  </a:extLst>
                </a:gridCol>
                <a:gridCol w="949342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801872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884823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</a:tblGrid>
              <a:tr h="608702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Topology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Percentage reduction in Time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42372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Paths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r>
                        <a:rPr lang="en-US" sz="1600" dirty="0"/>
                        <a:t>Ans(18)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4354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r>
                        <a:rPr lang="en-US" sz="1600" dirty="0"/>
                        <a:t>Agis(25)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r>
                        <a:rPr lang="en-US" sz="1600" dirty="0" err="1"/>
                        <a:t>CrlNetServ</a:t>
                      </a:r>
                      <a:r>
                        <a:rPr lang="en-US" sz="1600" dirty="0"/>
                        <a:t>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r>
                        <a:rPr lang="en-US" sz="1600" dirty="0" err="1"/>
                        <a:t>Cwix</a:t>
                      </a:r>
                      <a:r>
                        <a:rPr lang="en-US" sz="1600" dirty="0"/>
                        <a:t>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445498">
                <a:tc>
                  <a:txBody>
                    <a:bodyPr/>
                    <a:lstStyle/>
                    <a:p>
                      <a:r>
                        <a:rPr lang="en-US" sz="1600" dirty="0"/>
                        <a:t>Garr201008(36)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A3F92-BBA0-44F0-B889-7D5D74BF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48143"/>
              </p:ext>
            </p:extLst>
          </p:nvPr>
        </p:nvGraphicFramePr>
        <p:xfrm>
          <a:off x="865184" y="1221887"/>
          <a:ext cx="4211198" cy="254162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75161">
                  <a:extLst>
                    <a:ext uri="{9D8B030D-6E8A-4147-A177-3AD203B41FA5}">
                      <a16:colId xmlns:a16="http://schemas.microsoft.com/office/drawing/2014/main" val="1809458242"/>
                    </a:ext>
                  </a:extLst>
                </a:gridCol>
                <a:gridCol w="949343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801871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884823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</a:tblGrid>
              <a:tr h="334822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Topology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Optimality Gap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42372"/>
                  </a:ext>
                </a:extLst>
              </a:tr>
              <a:tr h="4994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5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Paths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/>
                        <a:t>Ans(18)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43542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/>
                        <a:t>Agis(25)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 err="1"/>
                        <a:t>CrlNetServ</a:t>
                      </a:r>
                      <a:r>
                        <a:rPr lang="en-US" sz="1600" dirty="0"/>
                        <a:t>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 err="1"/>
                        <a:t>Cwix</a:t>
                      </a:r>
                      <a:r>
                        <a:rPr lang="en-US" sz="1600" dirty="0"/>
                        <a:t>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334822">
                <a:tc>
                  <a:txBody>
                    <a:bodyPr/>
                    <a:lstStyle/>
                    <a:p>
                      <a:r>
                        <a:rPr lang="en-US" sz="1600" dirty="0"/>
                        <a:t>Garr201008(36)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40DC2D-ED78-46EF-AA00-B09A8958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61949"/>
              </p:ext>
            </p:extLst>
          </p:nvPr>
        </p:nvGraphicFramePr>
        <p:xfrm>
          <a:off x="865183" y="4073058"/>
          <a:ext cx="4156827" cy="276197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20790">
                  <a:extLst>
                    <a:ext uri="{9D8B030D-6E8A-4147-A177-3AD203B41FA5}">
                      <a16:colId xmlns:a16="http://schemas.microsoft.com/office/drawing/2014/main" val="1809458242"/>
                    </a:ext>
                  </a:extLst>
                </a:gridCol>
                <a:gridCol w="949342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801872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884823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</a:tblGrid>
              <a:tr h="608702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Topology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Percentage reduction in Time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42372"/>
                  </a:ext>
                </a:extLst>
              </a:tr>
              <a:tr h="3188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5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Paths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r>
                        <a:rPr lang="en-US" sz="1600" dirty="0"/>
                        <a:t>Ans(18)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93.8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43542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r>
                        <a:rPr lang="en-US" sz="1600" dirty="0"/>
                        <a:t>Agis(25)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r>
                        <a:rPr lang="en-US" sz="1600" dirty="0" err="1"/>
                        <a:t>CrlNetServ</a:t>
                      </a:r>
                      <a:r>
                        <a:rPr lang="en-US" sz="1600" dirty="0"/>
                        <a:t>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66.8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318844">
                <a:tc>
                  <a:txBody>
                    <a:bodyPr/>
                    <a:lstStyle/>
                    <a:p>
                      <a:r>
                        <a:rPr lang="en-US" sz="1600" dirty="0" err="1"/>
                        <a:t>Cwix</a:t>
                      </a:r>
                      <a:r>
                        <a:rPr lang="en-US" sz="1600" dirty="0"/>
                        <a:t>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445498">
                <a:tc>
                  <a:txBody>
                    <a:bodyPr/>
                    <a:lstStyle/>
                    <a:p>
                      <a:r>
                        <a:rPr lang="en-US" sz="1600" dirty="0"/>
                        <a:t>Garr201008(36)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09C63-3ECF-4093-BB25-5DFBF8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DEE3B0-BC03-4676-A4E0-7E113BAF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880" y="1946775"/>
            <a:ext cx="5151549" cy="15068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# of policies = 1000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# of endpoints per policy = 40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# of hosts = 40000 </a:t>
            </a:r>
          </a:p>
        </p:txBody>
      </p:sp>
    </p:spTree>
    <p:extLst>
      <p:ext uri="{BB962C8B-B14F-4D97-AF65-F5344CB8AC3E}">
        <p14:creationId xmlns:p14="http://schemas.microsoft.com/office/powerpoint/2010/main" val="140177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Penalty for Soft constraints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A8E15-A9E5-4FA8-B11E-823E395E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77" y="2062378"/>
            <a:ext cx="8316001" cy="421543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2F2E12F-A819-4EFE-ADF1-DB4D2D5730CA}"/>
              </a:ext>
            </a:extLst>
          </p:cNvPr>
          <p:cNvSpPr/>
          <p:nvPr/>
        </p:nvSpPr>
        <p:spPr>
          <a:xfrm rot="5400000">
            <a:off x="6732110" y="2972366"/>
            <a:ext cx="257671" cy="5737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788C21-77C0-4381-B5F7-10B2C4DABA66}"/>
              </a:ext>
            </a:extLst>
          </p:cNvPr>
          <p:cNvSpPr/>
          <p:nvPr/>
        </p:nvSpPr>
        <p:spPr>
          <a:xfrm rot="5400000">
            <a:off x="8334449" y="4879061"/>
            <a:ext cx="227725" cy="610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73895E-209D-4985-AEF4-5174D18D95C1}"/>
              </a:ext>
            </a:extLst>
          </p:cNvPr>
          <p:cNvGrpSpPr/>
          <p:nvPr/>
        </p:nvGrpSpPr>
        <p:grpSpPr>
          <a:xfrm>
            <a:off x="9270953" y="2633511"/>
            <a:ext cx="2743200" cy="2293032"/>
            <a:chOff x="725214" y="1518394"/>
            <a:chExt cx="9939035" cy="1747665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940282D5-4BB5-4D3B-BF7C-23054641646A}"/>
                </a:ext>
              </a:extLst>
            </p:cNvPr>
            <p:cNvSpPr txBox="1">
              <a:spLocks/>
            </p:cNvSpPr>
            <p:nvPr/>
          </p:nvSpPr>
          <p:spPr>
            <a:xfrm>
              <a:off x="805545" y="1518394"/>
              <a:ext cx="9858704" cy="1747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/>
                <a:t>φ = 0.2 satisfies all default and 30 to 70 % non-default policies</a:t>
              </a:r>
              <a:endParaRPr lang="en-US" sz="2800" b="1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B1D37BE-BA04-4675-B64A-53EDCA591388}"/>
                </a:ext>
              </a:extLst>
            </p:cNvPr>
            <p:cNvSpPr/>
            <p:nvPr/>
          </p:nvSpPr>
          <p:spPr>
            <a:xfrm>
              <a:off x="725214" y="1766088"/>
              <a:ext cx="9858703" cy="126857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61C1-BCD7-4439-83C0-4FF2912D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6B2300-E285-46B0-A10B-F7B1A017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7" y="1559737"/>
            <a:ext cx="10070816" cy="550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φ = penalty weight to violate soft constraint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72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Configuring temporal policies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E95805-B74B-4056-90E9-975B6C45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05"/>
            <a:ext cx="10515600" cy="23996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Spread policies across 5 time periods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Set penalty weight for path change = 0.2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Joint optimization algorithm runtime &gt; 20 hours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F7B1E-6ADD-4EEC-A23D-32D0FCD1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31324"/>
              </p:ext>
            </p:extLst>
          </p:nvPr>
        </p:nvGraphicFramePr>
        <p:xfrm>
          <a:off x="1376680" y="3749188"/>
          <a:ext cx="8514081" cy="2590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22021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2266022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1914018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2112020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</a:tblGrid>
              <a:tr h="793411">
                <a:tc>
                  <a:txBody>
                    <a:bodyPr/>
                    <a:lstStyle/>
                    <a:p>
                      <a:r>
                        <a:rPr lang="en-US" sz="2000" dirty="0"/>
                        <a:t>No.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No. of  Configured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Reduction in Path changes(%)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Time(s)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3A6F0D-F1D8-47A2-A224-1227DC9A7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42668"/>
              </p:ext>
            </p:extLst>
          </p:nvPr>
        </p:nvGraphicFramePr>
        <p:xfrm>
          <a:off x="1376679" y="3749188"/>
          <a:ext cx="8514081" cy="2590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22021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2266022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1914018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2112020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</a:tblGrid>
              <a:tr h="793411">
                <a:tc>
                  <a:txBody>
                    <a:bodyPr/>
                    <a:lstStyle/>
                    <a:p>
                      <a:r>
                        <a:rPr lang="en-US" sz="2000" dirty="0"/>
                        <a:t>No.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No. of  Configured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Reduction in Path changes(%)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Time(s)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94.7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92.6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91.3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C1DA3-1208-41A2-BD59-4474D6B2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197638-B8F7-4301-8DBD-B202B0F44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21101"/>
              </p:ext>
            </p:extLst>
          </p:nvPr>
        </p:nvGraphicFramePr>
        <p:xfrm>
          <a:off x="1376679" y="3749188"/>
          <a:ext cx="8514081" cy="2590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22021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2266022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1914018">
                  <a:extLst>
                    <a:ext uri="{9D8B030D-6E8A-4147-A177-3AD203B41FA5}">
                      <a16:colId xmlns:a16="http://schemas.microsoft.com/office/drawing/2014/main" val="647059211"/>
                    </a:ext>
                  </a:extLst>
                </a:gridCol>
                <a:gridCol w="2112020">
                  <a:extLst>
                    <a:ext uri="{9D8B030D-6E8A-4147-A177-3AD203B41FA5}">
                      <a16:colId xmlns:a16="http://schemas.microsoft.com/office/drawing/2014/main" val="1797351475"/>
                    </a:ext>
                  </a:extLst>
                </a:gridCol>
              </a:tblGrid>
              <a:tr h="793411">
                <a:tc>
                  <a:txBody>
                    <a:bodyPr/>
                    <a:lstStyle/>
                    <a:p>
                      <a:r>
                        <a:rPr lang="en-US" sz="2000" dirty="0"/>
                        <a:t>No.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No. of  Configured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Reduction in Path changes(%)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Time(s)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98.2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5758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94.7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92.6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4350"/>
                  </a:ext>
                </a:extLst>
              </a:tr>
              <a:tr h="273277">
                <a:tc>
                  <a:txBody>
                    <a:bodyPr/>
                    <a:lstStyle/>
                    <a:p>
                      <a:r>
                        <a:rPr lang="en-US" sz="20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91.3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9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Negotiation to configure more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CDA1A-D00F-42BB-A363-EE28D8B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1" y="2038944"/>
            <a:ext cx="7091319" cy="2394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0A190-6C21-42AD-9050-562F5A3F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070" y="2038944"/>
            <a:ext cx="4396099" cy="1852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Configure 600 policies across 4 time periods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Without negotiation =&gt; configure 536 policies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C5FAE5-FF82-407F-8250-E51C6475D60D}"/>
              </a:ext>
            </a:extLst>
          </p:cNvPr>
          <p:cNvGrpSpPr/>
          <p:nvPr/>
        </p:nvGrpSpPr>
        <p:grpSpPr>
          <a:xfrm>
            <a:off x="1303185" y="4781984"/>
            <a:ext cx="9939035" cy="1167001"/>
            <a:chOff x="3203099" y="1965072"/>
            <a:chExt cx="9939035" cy="1747665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4FC9DB83-8755-4E6D-AFEB-D13F979F4FB9}"/>
                </a:ext>
              </a:extLst>
            </p:cNvPr>
            <p:cNvSpPr txBox="1">
              <a:spLocks/>
            </p:cNvSpPr>
            <p:nvPr/>
          </p:nvSpPr>
          <p:spPr>
            <a:xfrm>
              <a:off x="3283430" y="1965072"/>
              <a:ext cx="9858704" cy="1747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When N &gt; 5%, number of negotiable policies decreases due to lack of extra bandwidth at other time periods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DC04C3-2683-4C36-A072-7B7E18D94A54}"/>
                </a:ext>
              </a:extLst>
            </p:cNvPr>
            <p:cNvSpPr/>
            <p:nvPr/>
          </p:nvSpPr>
          <p:spPr>
            <a:xfrm>
              <a:off x="3203099" y="2143136"/>
              <a:ext cx="9858703" cy="1268578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8E647F05-0140-4E13-B7C7-6974750BEAB2}"/>
              </a:ext>
            </a:extLst>
          </p:cNvPr>
          <p:cNvSpPr/>
          <p:nvPr/>
        </p:nvSpPr>
        <p:spPr>
          <a:xfrm>
            <a:off x="772160" y="2712720"/>
            <a:ext cx="19050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B48ED7-63B5-40ED-965D-4CCF36B1A539}"/>
              </a:ext>
            </a:extLst>
          </p:cNvPr>
          <p:cNvSpPr/>
          <p:nvPr/>
        </p:nvSpPr>
        <p:spPr>
          <a:xfrm>
            <a:off x="5811520" y="2639046"/>
            <a:ext cx="1496147" cy="3479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A8385-6525-4ECD-985B-BB91EB0965E7}"/>
              </a:ext>
            </a:extLst>
          </p:cNvPr>
          <p:cNvGrpSpPr/>
          <p:nvPr/>
        </p:nvGrpSpPr>
        <p:grpSpPr>
          <a:xfrm>
            <a:off x="1303185" y="4781984"/>
            <a:ext cx="9939035" cy="1167001"/>
            <a:chOff x="3203099" y="1965072"/>
            <a:chExt cx="9939035" cy="1747665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78A45C9-47C8-4333-ACF0-03F94626A1D7}"/>
                </a:ext>
              </a:extLst>
            </p:cNvPr>
            <p:cNvSpPr txBox="1">
              <a:spLocks/>
            </p:cNvSpPr>
            <p:nvPr/>
          </p:nvSpPr>
          <p:spPr>
            <a:xfrm>
              <a:off x="3283430" y="1965072"/>
              <a:ext cx="9858704" cy="1747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After K = 60%, increase in number of extra policies configured is not significant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2286C9-52E7-4B25-9766-B7F1DD502DC3}"/>
                </a:ext>
              </a:extLst>
            </p:cNvPr>
            <p:cNvSpPr/>
            <p:nvPr/>
          </p:nvSpPr>
          <p:spPr>
            <a:xfrm>
              <a:off x="3203099" y="2143136"/>
              <a:ext cx="9858703" cy="1268579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18B3DA-58CC-4139-A7A1-B803463A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3" grpId="1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Intent-based network policies: Reachability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8E53189-F378-4564-9952-B130A7F847D6}"/>
              </a:ext>
            </a:extLst>
          </p:cNvPr>
          <p:cNvSpPr txBox="1">
            <a:spLocks/>
          </p:cNvSpPr>
          <p:nvPr/>
        </p:nvSpPr>
        <p:spPr>
          <a:xfrm>
            <a:off x="805544" y="1518394"/>
            <a:ext cx="9858704" cy="174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Marketing must access database server and not access web servers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F27DB6-D669-4BDC-9FF1-5D75C31B9795}"/>
              </a:ext>
            </a:extLst>
          </p:cNvPr>
          <p:cNvSpPr/>
          <p:nvPr/>
        </p:nvSpPr>
        <p:spPr>
          <a:xfrm>
            <a:off x="725214" y="1766088"/>
            <a:ext cx="9858703" cy="126857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D51A32-0121-4F7B-A50C-E5766FDA5911}"/>
              </a:ext>
            </a:extLst>
          </p:cNvPr>
          <p:cNvGrpSpPr/>
          <p:nvPr/>
        </p:nvGrpSpPr>
        <p:grpSpPr>
          <a:xfrm>
            <a:off x="3688770" y="3589012"/>
            <a:ext cx="5021035" cy="2749346"/>
            <a:chOff x="3688770" y="3589012"/>
            <a:chExt cx="5021035" cy="27493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0B6D6A-F688-4A7B-B8F8-AF49C505EAFD}"/>
                </a:ext>
              </a:extLst>
            </p:cNvPr>
            <p:cNvGrpSpPr/>
            <p:nvPr/>
          </p:nvGrpSpPr>
          <p:grpSpPr>
            <a:xfrm>
              <a:off x="3707421" y="3589012"/>
              <a:ext cx="4813816" cy="2378055"/>
              <a:chOff x="3707421" y="3589012"/>
              <a:chExt cx="4813816" cy="2378055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25C6828-97EA-4408-9E8C-A83495832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421" y="4002055"/>
                <a:ext cx="3151941" cy="146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8680316-71F0-4680-8BCE-352AE2914642}"/>
                  </a:ext>
                </a:extLst>
              </p:cNvPr>
              <p:cNvCxnSpPr>
                <a:cxnSpLocks/>
                <a:stCxn id="77" idx="2"/>
                <a:endCxn id="78" idx="0"/>
              </p:cNvCxnSpPr>
              <p:nvPr/>
            </p:nvCxnSpPr>
            <p:spPr>
              <a:xfrm>
                <a:off x="4507934" y="4245610"/>
                <a:ext cx="0" cy="1209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6301DA-95FA-4470-9E95-F6868598A5CB}"/>
                  </a:ext>
                </a:extLst>
              </p:cNvPr>
              <p:cNvCxnSpPr>
                <a:cxnSpLocks/>
                <a:stCxn id="78" idx="1"/>
                <a:endCxn id="80" idx="3"/>
              </p:cNvCxnSpPr>
              <p:nvPr/>
            </p:nvCxnSpPr>
            <p:spPr>
              <a:xfrm>
                <a:off x="4729477" y="5683568"/>
                <a:ext cx="21305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1C2420-33A5-45B6-AA3A-032194C6F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6041" y="4168775"/>
                <a:ext cx="1170914" cy="5429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1628E6-8D45-4C59-8365-EA1F4A755254}"/>
                  </a:ext>
                </a:extLst>
              </p:cNvPr>
              <p:cNvCxnSpPr/>
              <p:nvPr/>
            </p:nvCxnSpPr>
            <p:spPr>
              <a:xfrm flipV="1">
                <a:off x="4587327" y="4893058"/>
                <a:ext cx="1226601" cy="5834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39523DD-0624-4DD5-8BF4-1288ECB73753}"/>
                  </a:ext>
                </a:extLst>
              </p:cNvPr>
              <p:cNvCxnSpPr>
                <a:cxnSpLocks/>
                <a:stCxn id="90" idx="2"/>
                <a:endCxn id="80" idx="0"/>
              </p:cNvCxnSpPr>
              <p:nvPr/>
            </p:nvCxnSpPr>
            <p:spPr>
              <a:xfrm>
                <a:off x="7080905" y="4245610"/>
                <a:ext cx="615" cy="1209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77" name="Picture 76" descr="https://cdn2.iconfinder.com/data/icons/networking-icons-1/512/networking_icons-09.png">
                <a:extLst>
                  <a:ext uri="{FF2B5EF4-FFF2-40B4-BE49-F238E27FC236}">
                    <a16:creationId xmlns:a16="http://schemas.microsoft.com/office/drawing/2014/main" id="{5A7E7A0C-71C5-4010-AC59-2CC9F896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286391" y="3787775"/>
                <a:ext cx="443086" cy="457835"/>
              </a:xfrm>
              <a:prstGeom prst="rect">
                <a:avLst/>
              </a:prstGeom>
            </p:spPr>
          </p:pic>
          <p:pic>
            <p:nvPicPr>
              <p:cNvPr id="78" name="Picture 77" descr="https://cdn2.iconfinder.com/data/icons/networking-icons-1/512/networking_icons-09.png">
                <a:extLst>
                  <a:ext uri="{FF2B5EF4-FFF2-40B4-BE49-F238E27FC236}">
                    <a16:creationId xmlns:a16="http://schemas.microsoft.com/office/drawing/2014/main" id="{6139F39D-61DE-4E0E-9ECA-96BFB0097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286391" y="5454650"/>
                <a:ext cx="443086" cy="457835"/>
              </a:xfrm>
              <a:prstGeom prst="rect">
                <a:avLst/>
              </a:prstGeom>
            </p:spPr>
          </p:pic>
          <p:pic>
            <p:nvPicPr>
              <p:cNvPr id="79" name="Picture 78" descr="https://cdn2.iconfinder.com/data/icons/networking-icons-1/512/networking_icons-09.png">
                <a:extLst>
                  <a:ext uri="{FF2B5EF4-FFF2-40B4-BE49-F238E27FC236}">
                    <a16:creationId xmlns:a16="http://schemas.microsoft.com/office/drawing/2014/main" id="{19B6A444-DE44-4062-8422-9B1D753AE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630054" y="4606925"/>
                <a:ext cx="443086" cy="457835"/>
              </a:xfrm>
              <a:prstGeom prst="rect">
                <a:avLst/>
              </a:prstGeom>
            </p:spPr>
          </p:pic>
          <p:pic>
            <p:nvPicPr>
              <p:cNvPr id="80" name="Picture 79" descr="https://cdn2.iconfinder.com/data/icons/networking-icons-1/512/networking_icons-09.png">
                <a:extLst>
                  <a:ext uri="{FF2B5EF4-FFF2-40B4-BE49-F238E27FC236}">
                    <a16:creationId xmlns:a16="http://schemas.microsoft.com/office/drawing/2014/main" id="{E07FEDA8-22AB-42CB-86F4-B4A9E736A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859977" y="5454650"/>
                <a:ext cx="443086" cy="457835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B5D13E9-D19A-4E36-B4D2-018ECEF32415}"/>
                  </a:ext>
                </a:extLst>
              </p:cNvPr>
              <p:cNvSpPr/>
              <p:nvPr/>
            </p:nvSpPr>
            <p:spPr>
              <a:xfrm>
                <a:off x="5888320" y="5184783"/>
                <a:ext cx="539750" cy="322050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FW</a:t>
                </a:r>
                <a:endParaRPr lang="en-US" sz="1400" b="1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93EC6D2-9742-4ED8-9CAB-395CB918D3A8}"/>
                  </a:ext>
                </a:extLst>
              </p:cNvPr>
              <p:cNvSpPr/>
              <p:nvPr/>
            </p:nvSpPr>
            <p:spPr>
              <a:xfrm>
                <a:off x="4752275" y="4698088"/>
                <a:ext cx="565372" cy="32141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IDS</a:t>
                </a:r>
              </a:p>
            </p:txBody>
          </p:sp>
          <p:pic>
            <p:nvPicPr>
              <p:cNvPr id="90" name="Picture 89" descr="https://cdn2.iconfinder.com/data/icons/networking-icons-1/512/networking_icons-09.png">
                <a:extLst>
                  <a:ext uri="{FF2B5EF4-FFF2-40B4-BE49-F238E27FC236}">
                    <a16:creationId xmlns:a16="http://schemas.microsoft.com/office/drawing/2014/main" id="{8EC073D9-BF94-4FB5-9D2C-A5032A1E6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859362" y="3787775"/>
                <a:ext cx="443086" cy="457835"/>
              </a:xfrm>
              <a:prstGeom prst="rect">
                <a:avLst/>
              </a:prstGeom>
            </p:spPr>
          </p:pic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61095A7-FA9B-417E-B5E3-76C6F7732B4C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>
                <a:off x="7302448" y="4016693"/>
                <a:ext cx="597621" cy="145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1028" name="Picture 4" descr="Image result for database icon">
                <a:extLst>
                  <a:ext uri="{FF2B5EF4-FFF2-40B4-BE49-F238E27FC236}">
                    <a16:creationId xmlns:a16="http://schemas.microsoft.com/office/drawing/2014/main" id="{88F415C7-B491-46DD-A4AA-E4EDFBE8D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3549" y="3589012"/>
                <a:ext cx="657688" cy="913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179F04C-D958-4280-B137-652A0832B6B8}"/>
                  </a:ext>
                </a:extLst>
              </p:cNvPr>
              <p:cNvGrpSpPr/>
              <p:nvPr/>
            </p:nvGrpSpPr>
            <p:grpSpPr>
              <a:xfrm>
                <a:off x="4915333" y="4996815"/>
                <a:ext cx="471404" cy="453771"/>
                <a:chOff x="4846320" y="2209800"/>
                <a:chExt cx="609600" cy="609600"/>
              </a:xfrm>
            </p:grpSpPr>
            <p:sp>
              <p:nvSpPr>
                <p:cNvPr id="119" name="Rounded Rectangle 114">
                  <a:extLst>
                    <a:ext uri="{FF2B5EF4-FFF2-40B4-BE49-F238E27FC236}">
                      <a16:creationId xmlns:a16="http://schemas.microsoft.com/office/drawing/2014/main" id="{563549F2-440A-473E-B390-CCC41844126C}"/>
                    </a:ext>
                  </a:extLst>
                </p:cNvPr>
                <p:cNvSpPr/>
                <p:nvPr/>
              </p:nvSpPr>
              <p:spPr>
                <a:xfrm>
                  <a:off x="4846320" y="2209800"/>
                  <a:ext cx="609600" cy="609600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79646">
                        <a:shade val="51000"/>
                        <a:satMod val="130000"/>
                      </a:srgbClr>
                    </a:gs>
                    <a:gs pos="80000">
                      <a:srgbClr val="F79646">
                        <a:shade val="93000"/>
                        <a:satMod val="130000"/>
                      </a:srgbClr>
                    </a:gs>
                    <a:gs pos="100000">
                      <a:srgbClr val="F79646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B59952F-DF5C-4019-BEC2-A28076F44975}"/>
                    </a:ext>
                  </a:extLst>
                </p:cNvPr>
                <p:cNvGrpSpPr/>
                <p:nvPr/>
              </p:nvGrpSpPr>
              <p:grpSpPr>
                <a:xfrm>
                  <a:off x="4876798" y="2270760"/>
                  <a:ext cx="518164" cy="487680"/>
                  <a:chOff x="609600" y="1652131"/>
                  <a:chExt cx="359837" cy="338667"/>
                </a:xfrm>
              </p:grpSpPr>
              <p:pic>
                <p:nvPicPr>
                  <p:cNvPr id="121" name="Picture 120" descr="magnifying_glass.png">
                    <a:extLst>
                      <a:ext uri="{FF2B5EF4-FFF2-40B4-BE49-F238E27FC236}">
                        <a16:creationId xmlns:a16="http://schemas.microsoft.com/office/drawing/2014/main" id="{C2B23251-0E21-4DDD-AF6A-1AFE06CD9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630769" y="1652131"/>
                    <a:ext cx="338668" cy="338667"/>
                  </a:xfrm>
                  <a:prstGeom prst="rect">
                    <a:avLst/>
                  </a:prstGeo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22" name="Picture 121" descr="C:\Users\agember\AppData\Local\Microsoft\Windows\Temporary Internet Files\Content.IE5\2DGPU1UI\MC900431599[1].png">
                    <a:extLst>
                      <a:ext uri="{FF2B5EF4-FFF2-40B4-BE49-F238E27FC236}">
                        <a16:creationId xmlns:a16="http://schemas.microsoft.com/office/drawing/2014/main" id="{80ACFD9E-BEF6-4EF9-8465-79FA80F32F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609600" y="1752600"/>
                    <a:ext cx="238125" cy="238125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123" name="Group 58">
                <a:extLst>
                  <a:ext uri="{FF2B5EF4-FFF2-40B4-BE49-F238E27FC236}">
                    <a16:creationId xmlns:a16="http://schemas.microsoft.com/office/drawing/2014/main" id="{F9DABBD6-7E2A-4235-9A76-21485E140EE8}"/>
                  </a:ext>
                </a:extLst>
              </p:cNvPr>
              <p:cNvGrpSpPr/>
              <p:nvPr/>
            </p:nvGrpSpPr>
            <p:grpSpPr>
              <a:xfrm>
                <a:off x="5653383" y="5459395"/>
                <a:ext cx="537003" cy="507672"/>
                <a:chOff x="6934200" y="2514600"/>
                <a:chExt cx="762000" cy="762000"/>
              </a:xfrm>
            </p:grpSpPr>
            <p:sp>
              <p:nvSpPr>
                <p:cNvPr id="124" name="Rounded Rectangle 49">
                  <a:extLst>
                    <a:ext uri="{FF2B5EF4-FFF2-40B4-BE49-F238E27FC236}">
                      <a16:creationId xmlns:a16="http://schemas.microsoft.com/office/drawing/2014/main" id="{49E91522-2D05-4EF1-BA2C-AB58B44FF63A}"/>
                    </a:ext>
                  </a:extLst>
                </p:cNvPr>
                <p:cNvSpPr/>
                <p:nvPr/>
              </p:nvSpPr>
              <p:spPr>
                <a:xfrm>
                  <a:off x="6934200" y="2514600"/>
                  <a:ext cx="762000" cy="762000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79646">
                        <a:shade val="51000"/>
                        <a:satMod val="130000"/>
                      </a:srgbClr>
                    </a:gs>
                    <a:gs pos="80000">
                      <a:srgbClr val="F79646">
                        <a:shade val="93000"/>
                        <a:satMod val="130000"/>
                      </a:srgbClr>
                    </a:gs>
                    <a:gs pos="100000">
                      <a:srgbClr val="F79646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pic>
              <p:nvPicPr>
                <p:cNvPr id="125" name="Picture 124" descr="firewall.png">
                  <a:extLst>
                    <a:ext uri="{FF2B5EF4-FFF2-40B4-BE49-F238E27FC236}">
                      <a16:creationId xmlns:a16="http://schemas.microsoft.com/office/drawing/2014/main" id="{C79FAAA2-2457-41C1-A7D3-7220681C4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934200" y="2530366"/>
                  <a:ext cx="685800" cy="6858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98" name="Picture 2" descr="Image result for web server icon">
              <a:extLst>
                <a:ext uri="{FF2B5EF4-FFF2-40B4-BE49-F238E27FC236}">
                  <a16:creationId xmlns:a16="http://schemas.microsoft.com/office/drawing/2014/main" id="{74F23A3E-F7AA-40DC-9E84-E1B9BCE7F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363" y="5184783"/>
              <a:ext cx="837442" cy="8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0E70154-F93C-49A1-A508-6D349FD28F2B}"/>
                </a:ext>
              </a:extLst>
            </p:cNvPr>
            <p:cNvCxnSpPr>
              <a:cxnSpLocks/>
            </p:cNvCxnSpPr>
            <p:nvPr/>
          </p:nvCxnSpPr>
          <p:spPr>
            <a:xfrm>
              <a:off x="7281335" y="5704225"/>
              <a:ext cx="597621" cy="14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E7D421C-8F44-445D-A539-B719B3043F7E}"/>
                </a:ext>
              </a:extLst>
            </p:cNvPr>
            <p:cNvCxnSpPr>
              <a:cxnSpLocks/>
            </p:cNvCxnSpPr>
            <p:nvPr/>
          </p:nvCxnSpPr>
          <p:spPr>
            <a:xfrm>
              <a:off x="3688770" y="5696942"/>
              <a:ext cx="597621" cy="14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68DFC5-6C62-4F3D-9DA6-34EE0CF022FF}"/>
                </a:ext>
              </a:extLst>
            </p:cNvPr>
            <p:cNvSpPr/>
            <p:nvPr/>
          </p:nvSpPr>
          <p:spPr>
            <a:xfrm>
              <a:off x="7826904" y="5969001"/>
              <a:ext cx="837442" cy="36935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22DA03-80F5-4753-81F3-C45B77F02F7D}"/>
                </a:ext>
              </a:extLst>
            </p:cNvPr>
            <p:cNvSpPr/>
            <p:nvPr/>
          </p:nvSpPr>
          <p:spPr>
            <a:xfrm>
              <a:off x="7773671" y="4621732"/>
              <a:ext cx="934901" cy="33165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Database Server</a:t>
              </a: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1111F32-9A18-4F1C-8ACE-F8ADD5E490AD}"/>
              </a:ext>
            </a:extLst>
          </p:cNvPr>
          <p:cNvCxnSpPr>
            <a:cxnSpLocks/>
          </p:cNvCxnSpPr>
          <p:nvPr/>
        </p:nvCxnSpPr>
        <p:spPr>
          <a:xfrm>
            <a:off x="3769862" y="4018378"/>
            <a:ext cx="492634" cy="1"/>
          </a:xfrm>
          <a:prstGeom prst="curvedConnector3">
            <a:avLst>
              <a:gd name="adj1" fmla="val 5618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x.png">
            <a:extLst>
              <a:ext uri="{FF2B5EF4-FFF2-40B4-BE49-F238E27FC236}">
                <a16:creationId xmlns:a16="http://schemas.microsoft.com/office/drawing/2014/main" id="{CEF65FD9-62E7-41B0-96EA-0C1E8E693C9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28291" y="3891527"/>
            <a:ext cx="288358" cy="336146"/>
          </a:xfrm>
          <a:prstGeom prst="rect">
            <a:avLst/>
          </a:prstGeom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3C2A4AA6-0DC0-4FC8-983B-70FD0216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12" y="5223700"/>
            <a:ext cx="870850" cy="8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arketing icon">
            <a:extLst>
              <a:ext uri="{FF2B5EF4-FFF2-40B4-BE49-F238E27FC236}">
                <a16:creationId xmlns:a16="http://schemas.microsoft.com/office/drawing/2014/main" id="{384DA5EC-40F7-4668-B1FB-1B651F6B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30" y="3563124"/>
            <a:ext cx="851130" cy="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19D44-636D-4E9A-8DED-D742A44DEB19}"/>
              </a:ext>
            </a:extLst>
          </p:cNvPr>
          <p:cNvCxnSpPr>
            <a:cxnSpLocks/>
          </p:cNvCxnSpPr>
          <p:nvPr/>
        </p:nvCxnSpPr>
        <p:spPr>
          <a:xfrm>
            <a:off x="3871793" y="3984555"/>
            <a:ext cx="3991756" cy="503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C3AE6B-F36B-4DEB-A413-1C852E8E0CC5}"/>
              </a:ext>
            </a:extLst>
          </p:cNvPr>
          <p:cNvSpPr/>
          <p:nvPr/>
        </p:nvSpPr>
        <p:spPr>
          <a:xfrm>
            <a:off x="3479975" y="3893453"/>
            <a:ext cx="585380" cy="24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1D4617-72F4-4995-9C14-EAE8ACB44C99}"/>
              </a:ext>
            </a:extLst>
          </p:cNvPr>
          <p:cNvSpPr/>
          <p:nvPr/>
        </p:nvSpPr>
        <p:spPr>
          <a:xfrm>
            <a:off x="3606609" y="3846119"/>
            <a:ext cx="470664" cy="25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3518F-12A5-474E-B053-42131DCB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</a:t>
            </a:fld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80CE5D8-454E-4509-BAF2-B20CF6B1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2080" y="3368790"/>
            <a:ext cx="2822165" cy="2808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Reachability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0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88 L -0.00039 -0.00857 L 0.00704 -0.00602 C 0.00821 -0.00556 0.00925 -0.00463 0.01042 -0.0044 C 0.01342 -0.0037 0.01654 -0.00347 0.01954 -0.00301 C 0.02318 -0.00093 0.02631 0.00116 0.03034 0.00139 C 0.03542 0.00185 0.04037 0.00046 0.04532 3.7037E-7 L 0.0504 -0.00162 C 0.06029 -0.00417 0.06042 -0.00417 0.06876 -0.00602 C 0.06433 0.00023 0.06628 3.7037E-7 0.06368 3.7037E-7 L 0.0629 -0.00162 " pathEditMode="relative" rAng="0" ptsTypes="AAAAAAAAA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556 L -4.16667E-6 0.00579 L 0.09414 0.00625 C 0.10417 0.00648 0.11407 0.00694 0.12409 0.00764 C 0.12526 0.00764 0.12631 0.0081 0.12748 0.0081 L 0.21407 0.0088 C 0.22149 0.01157 0.21602 0.00995 0.23073 0.01065 L 0.24154 0.01157 C 0.25625 0.01111 0.2711 0.01157 0.28581 0.01065 C 0.2875 0.01065 0.29961 0.00741 0.30157 0.00694 C 0.30404 0.00625 0.30664 0.00602 0.30912 0.00556 C 0.31185 0.00509 0.31459 0.00417 0.31745 0.0037 C 0.31901 0.00347 0.32071 0.00324 0.3224 0.00301 C 0.3336 0.00185 0.33112 0.00231 0.3474 0.00231 L 0.34831 0.00301 " pathEditMode="relative" rAng="0" ptsTypes="AAAAAAAAAAAAAAA">
                                      <p:cBhvr>
                                        <p:cTn id="3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57" grpId="0" animBg="1"/>
      <p:bldP spid="5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Extension, Future Work and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0F658-041C-4AF6-8C01-80FF310A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Extension to other </a:t>
            </a:r>
            <a:r>
              <a:rPr lang="en-US" dirty="0" err="1"/>
              <a:t>QoS</a:t>
            </a:r>
            <a:r>
              <a:rPr lang="en-US" dirty="0"/>
              <a:t>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6486-BD84-48A9-8E22-32AFE292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dirty="0"/>
              <a:t>Jitter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 multi-level priority queues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Queue level assigned based on jitter policy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dirty="0"/>
              <a:t>Latency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Number of hops as a proxy for latency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Need Support for other performance/</a:t>
            </a:r>
            <a:r>
              <a:rPr lang="en-US" dirty="0" err="1"/>
              <a:t>QoS</a:t>
            </a:r>
            <a:r>
              <a:rPr lang="en-US" dirty="0"/>
              <a:t>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4F0C-B4DF-4167-9835-8047578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Future Work: Fast/consistent bulk rule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6486-BD84-48A9-8E22-32AFE292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Fast/consistent bulk rule update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Issues: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 Maintain consistency during rule update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 Fast rule update to reduce downtime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Integrate existing solutions : Dionysus (</a:t>
            </a:r>
            <a:r>
              <a:rPr lang="en-US" dirty="0" err="1"/>
              <a:t>Sigcomm</a:t>
            </a:r>
            <a:r>
              <a:rPr lang="en-US" dirty="0"/>
              <a:t> ’14) and  McClurg et </a:t>
            </a:r>
            <a:r>
              <a:rPr lang="en-US" dirty="0" err="1"/>
              <a:t>al’s</a:t>
            </a:r>
            <a:r>
              <a:rPr lang="en-US" dirty="0"/>
              <a:t> automated update synthesis  (PLDI’15)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6041-2182-4B8A-B271-6D569153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170A-3809-482A-9871-30122A29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05"/>
            <a:ext cx="10515600" cy="426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Proposed Janus, a system to configure </a:t>
            </a:r>
            <a:r>
              <a:rPr lang="en-US" dirty="0" err="1"/>
              <a:t>QoS</a:t>
            </a:r>
            <a:r>
              <a:rPr lang="en-US" dirty="0"/>
              <a:t> and dynamic intent-based policies at group granularity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Developed variety of novel heuristic algorithms which maximize the number of configured policies and minimize the number of path changes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Offer near optimal solution in a reasonable amount of time for several network topologies and scenarios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943F3-7B78-4E8F-94BE-02DFDCD3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Backup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D55B1-25FA-4BF5-A15B-1D76435C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4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050-8F13-467A-9394-EE08057B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Policy Graph Abstractions (PGA) to specify Intents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5DFD2E-8149-4DA2-9752-541C979E3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153187"/>
              </p:ext>
            </p:extLst>
          </p:nvPr>
        </p:nvGraphicFramePr>
        <p:xfrm>
          <a:off x="-162560" y="1690688"/>
          <a:ext cx="7372657" cy="4654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B1EFC8B-0B1E-467A-8E09-5C9E897B1C7A}"/>
              </a:ext>
            </a:extLst>
          </p:cNvPr>
          <p:cNvGrpSpPr/>
          <p:nvPr/>
        </p:nvGrpSpPr>
        <p:grpSpPr>
          <a:xfrm>
            <a:off x="6421347" y="2822349"/>
            <a:ext cx="4159566" cy="558671"/>
            <a:chOff x="6464549" y="3010920"/>
            <a:chExt cx="3482517" cy="37584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9DA0690B-95D7-4B9A-9745-5053531B03D6}"/>
                </a:ext>
              </a:extLst>
            </p:cNvPr>
            <p:cNvSpPr/>
            <p:nvPr/>
          </p:nvSpPr>
          <p:spPr>
            <a:xfrm>
              <a:off x="9103586" y="3010920"/>
              <a:ext cx="843480" cy="3661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DB</a:t>
              </a:r>
              <a:endParaRPr sz="2000" dirty="0"/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516466F2-2B10-4347-A1FA-6E761D04A15C}"/>
                </a:ext>
              </a:extLst>
            </p:cNvPr>
            <p:cNvSpPr/>
            <p:nvPr/>
          </p:nvSpPr>
          <p:spPr>
            <a:xfrm>
              <a:off x="6464549" y="3010920"/>
              <a:ext cx="1285219" cy="37584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Marketing</a:t>
              </a:r>
              <a:endParaRPr sz="2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F1A5C03-1657-4AAF-9D19-58B45945DDE3}"/>
                </a:ext>
              </a:extLst>
            </p:cNvPr>
            <p:cNvCxnSpPr>
              <a:cxnSpLocks/>
              <a:stCxn id="6" idx="6"/>
              <a:endCxn id="5" idx="2"/>
            </p:cNvCxnSpPr>
            <p:nvPr/>
          </p:nvCxnSpPr>
          <p:spPr>
            <a:xfrm flipV="1">
              <a:off x="7749768" y="3193980"/>
              <a:ext cx="1353818" cy="4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4D30DA-95D3-4838-B554-5587039E3534}"/>
              </a:ext>
            </a:extLst>
          </p:cNvPr>
          <p:cNvGrpSpPr/>
          <p:nvPr/>
        </p:nvGrpSpPr>
        <p:grpSpPr>
          <a:xfrm>
            <a:off x="8441669" y="2874801"/>
            <a:ext cx="471404" cy="453771"/>
            <a:chOff x="8298039" y="3952997"/>
            <a:chExt cx="471404" cy="453771"/>
          </a:xfrm>
        </p:grpSpPr>
        <p:sp>
          <p:nvSpPr>
            <p:cNvPr id="12" name="Rounded Rectangle 114">
              <a:extLst>
                <a:ext uri="{FF2B5EF4-FFF2-40B4-BE49-F238E27FC236}">
                  <a16:creationId xmlns:a16="http://schemas.microsoft.com/office/drawing/2014/main" id="{43E81D67-D9B1-429A-8910-446792E71521}"/>
                </a:ext>
              </a:extLst>
            </p:cNvPr>
            <p:cNvSpPr/>
            <p:nvPr/>
          </p:nvSpPr>
          <p:spPr>
            <a:xfrm>
              <a:off x="8298039" y="3952997"/>
              <a:ext cx="471404" cy="453771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Picture 12" descr="magnifying_glass.png">
              <a:extLst>
                <a:ext uri="{FF2B5EF4-FFF2-40B4-BE49-F238E27FC236}">
                  <a16:creationId xmlns:a16="http://schemas.microsoft.com/office/drawing/2014/main" id="{B037B95E-52AE-4FEA-BC9D-99261D6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5181" y="3998374"/>
              <a:ext cx="377123" cy="36301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BBF6C-0EF3-42B0-A3B6-B84F5A2B32F2}"/>
              </a:ext>
            </a:extLst>
          </p:cNvPr>
          <p:cNvSpPr/>
          <p:nvPr/>
        </p:nvSpPr>
        <p:spPr>
          <a:xfrm>
            <a:off x="8357548" y="3351196"/>
            <a:ext cx="565372" cy="3214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189E80-57B2-4FBF-87CA-8EE4C1A51807}"/>
              </a:ext>
            </a:extLst>
          </p:cNvPr>
          <p:cNvGrpSpPr/>
          <p:nvPr/>
        </p:nvGrpSpPr>
        <p:grpSpPr>
          <a:xfrm>
            <a:off x="6421347" y="4271912"/>
            <a:ext cx="4159566" cy="558671"/>
            <a:chOff x="6464549" y="3010920"/>
            <a:chExt cx="3482517" cy="375840"/>
          </a:xfrm>
        </p:grpSpPr>
        <p:sp>
          <p:nvSpPr>
            <p:cNvPr id="17" name="CustomShape 1">
              <a:extLst>
                <a:ext uri="{FF2B5EF4-FFF2-40B4-BE49-F238E27FC236}">
                  <a16:creationId xmlns:a16="http://schemas.microsoft.com/office/drawing/2014/main" id="{2694D8D3-86A5-46AB-866E-30C9D0C93DD6}"/>
                </a:ext>
              </a:extLst>
            </p:cNvPr>
            <p:cNvSpPr/>
            <p:nvPr/>
          </p:nvSpPr>
          <p:spPr>
            <a:xfrm>
              <a:off x="9103586" y="3010920"/>
              <a:ext cx="843480" cy="3661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DB</a:t>
              </a:r>
              <a:endParaRPr sz="2000" dirty="0"/>
            </a:p>
          </p:txBody>
        </p:sp>
        <p:sp>
          <p:nvSpPr>
            <p:cNvPr id="18" name="CustomShape 2">
              <a:extLst>
                <a:ext uri="{FF2B5EF4-FFF2-40B4-BE49-F238E27FC236}">
                  <a16:creationId xmlns:a16="http://schemas.microsoft.com/office/drawing/2014/main" id="{C1154A5D-FFFF-4DA5-A59E-678862DBAD0F}"/>
                </a:ext>
              </a:extLst>
            </p:cNvPr>
            <p:cNvSpPr/>
            <p:nvPr/>
          </p:nvSpPr>
          <p:spPr>
            <a:xfrm>
              <a:off x="6464549" y="3010920"/>
              <a:ext cx="1285220" cy="37584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Marketing</a:t>
              </a:r>
              <a:endParaRPr sz="2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073EACD-585A-4F39-BB8F-1006A6D1EEB9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 flipV="1">
              <a:off x="7749769" y="3193980"/>
              <a:ext cx="1353817" cy="4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59922-8BFA-4601-B1C8-97431A75BE68}"/>
              </a:ext>
            </a:extLst>
          </p:cNvPr>
          <p:cNvSpPr/>
          <p:nvPr/>
        </p:nvSpPr>
        <p:spPr>
          <a:xfrm>
            <a:off x="8357548" y="4800759"/>
            <a:ext cx="565372" cy="3214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68FEED-02B1-4E7E-974E-2403692F0E52}"/>
              </a:ext>
            </a:extLst>
          </p:cNvPr>
          <p:cNvGrpSpPr/>
          <p:nvPr/>
        </p:nvGrpSpPr>
        <p:grpSpPr>
          <a:xfrm>
            <a:off x="8408869" y="4278878"/>
            <a:ext cx="537003" cy="507672"/>
            <a:chOff x="8173167" y="5368064"/>
            <a:chExt cx="537003" cy="507672"/>
          </a:xfrm>
        </p:grpSpPr>
        <p:sp>
          <p:nvSpPr>
            <p:cNvPr id="25" name="Rounded Rectangle 49">
              <a:extLst>
                <a:ext uri="{FF2B5EF4-FFF2-40B4-BE49-F238E27FC236}">
                  <a16:creationId xmlns:a16="http://schemas.microsoft.com/office/drawing/2014/main" id="{48023047-C4D0-43C0-9E4D-E8E4BEC08FD1}"/>
                </a:ext>
              </a:extLst>
            </p:cNvPr>
            <p:cNvSpPr/>
            <p:nvPr/>
          </p:nvSpPr>
          <p:spPr>
            <a:xfrm>
              <a:off x="8173167" y="5368064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6" name="Picture 25" descr="firewall.png">
              <a:extLst>
                <a:ext uri="{FF2B5EF4-FFF2-40B4-BE49-F238E27FC236}">
                  <a16:creationId xmlns:a16="http://schemas.microsoft.com/office/drawing/2014/main" id="{124E660B-EF8F-43AB-9A7F-0EC4CAA97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73167" y="5378568"/>
              <a:ext cx="483303" cy="456905"/>
            </a:xfrm>
            <a:prstGeom prst="rect">
              <a:avLst/>
            </a:prstGeom>
          </p:spPr>
        </p:pic>
      </p:grpSp>
      <p:sp>
        <p:nvSpPr>
          <p:cNvPr id="28" name="Plus Sign 27">
            <a:extLst>
              <a:ext uri="{FF2B5EF4-FFF2-40B4-BE49-F238E27FC236}">
                <a16:creationId xmlns:a16="http://schemas.microsoft.com/office/drawing/2014/main" id="{20C2614C-474D-4A01-AE2B-DE12FAE001B1}"/>
              </a:ext>
            </a:extLst>
          </p:cNvPr>
          <p:cNvSpPr/>
          <p:nvPr/>
        </p:nvSpPr>
        <p:spPr>
          <a:xfrm>
            <a:off x="8306841" y="3622335"/>
            <a:ext cx="741058" cy="5622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568749-87C5-46D7-AB43-E89E806D8361}"/>
              </a:ext>
            </a:extLst>
          </p:cNvPr>
          <p:cNvSpPr/>
          <p:nvPr/>
        </p:nvSpPr>
        <p:spPr>
          <a:xfrm>
            <a:off x="8488811" y="5237022"/>
            <a:ext cx="377123" cy="389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F150E3-D4E2-4A97-8B25-4C5D6DFFE969}"/>
              </a:ext>
            </a:extLst>
          </p:cNvPr>
          <p:cNvGrpSpPr/>
          <p:nvPr/>
        </p:nvGrpSpPr>
        <p:grpSpPr>
          <a:xfrm>
            <a:off x="6421347" y="5707027"/>
            <a:ext cx="4159566" cy="558671"/>
            <a:chOff x="6464549" y="3010920"/>
            <a:chExt cx="3482517" cy="375840"/>
          </a:xfrm>
        </p:grpSpPr>
        <p:sp>
          <p:nvSpPr>
            <p:cNvPr id="35" name="CustomShape 1">
              <a:extLst>
                <a:ext uri="{FF2B5EF4-FFF2-40B4-BE49-F238E27FC236}">
                  <a16:creationId xmlns:a16="http://schemas.microsoft.com/office/drawing/2014/main" id="{A270EA17-C1CE-4324-849A-83BB9D61EF26}"/>
                </a:ext>
              </a:extLst>
            </p:cNvPr>
            <p:cNvSpPr/>
            <p:nvPr/>
          </p:nvSpPr>
          <p:spPr>
            <a:xfrm>
              <a:off x="9103586" y="3010920"/>
              <a:ext cx="843480" cy="3661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DB</a:t>
              </a:r>
              <a:endParaRPr sz="2000" dirty="0"/>
            </a:p>
          </p:txBody>
        </p:sp>
        <p:sp>
          <p:nvSpPr>
            <p:cNvPr id="36" name="CustomShape 2">
              <a:extLst>
                <a:ext uri="{FF2B5EF4-FFF2-40B4-BE49-F238E27FC236}">
                  <a16:creationId xmlns:a16="http://schemas.microsoft.com/office/drawing/2014/main" id="{6E157432-9D5E-48F3-B50E-5069B1613023}"/>
                </a:ext>
              </a:extLst>
            </p:cNvPr>
            <p:cNvSpPr/>
            <p:nvPr/>
          </p:nvSpPr>
          <p:spPr>
            <a:xfrm>
              <a:off x="6464549" y="3010920"/>
              <a:ext cx="1285220" cy="37584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Marketing</a:t>
              </a:r>
              <a:endParaRPr sz="2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A3B977F-128B-43CC-8677-9139D01916F9}"/>
                </a:ext>
              </a:extLst>
            </p:cNvPr>
            <p:cNvCxnSpPr>
              <a:cxnSpLocks/>
              <a:stCxn id="36" idx="6"/>
              <a:endCxn id="35" idx="2"/>
            </p:cNvCxnSpPr>
            <p:nvPr/>
          </p:nvCxnSpPr>
          <p:spPr>
            <a:xfrm flipV="1">
              <a:off x="7749769" y="3193980"/>
              <a:ext cx="1353817" cy="4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EDB4CB-0EDF-4BF1-843D-4FBD8C71DEF6}"/>
              </a:ext>
            </a:extLst>
          </p:cNvPr>
          <p:cNvGrpSpPr/>
          <p:nvPr/>
        </p:nvGrpSpPr>
        <p:grpSpPr>
          <a:xfrm>
            <a:off x="8168538" y="5759479"/>
            <a:ext cx="471404" cy="453771"/>
            <a:chOff x="8298039" y="3952997"/>
            <a:chExt cx="471404" cy="453771"/>
          </a:xfrm>
        </p:grpSpPr>
        <p:sp>
          <p:nvSpPr>
            <p:cNvPr id="39" name="Rounded Rectangle 114">
              <a:extLst>
                <a:ext uri="{FF2B5EF4-FFF2-40B4-BE49-F238E27FC236}">
                  <a16:creationId xmlns:a16="http://schemas.microsoft.com/office/drawing/2014/main" id="{2D2287BB-5275-43FE-8945-AFC3C54384C7}"/>
                </a:ext>
              </a:extLst>
            </p:cNvPr>
            <p:cNvSpPr/>
            <p:nvPr/>
          </p:nvSpPr>
          <p:spPr>
            <a:xfrm>
              <a:off x="8298039" y="3952997"/>
              <a:ext cx="471404" cy="453771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0" name="Picture 39" descr="magnifying_glass.png">
              <a:extLst>
                <a:ext uri="{FF2B5EF4-FFF2-40B4-BE49-F238E27FC236}">
                  <a16:creationId xmlns:a16="http://schemas.microsoft.com/office/drawing/2014/main" id="{C2E63763-3140-4767-9E7F-BA338B98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5181" y="3998374"/>
              <a:ext cx="377123" cy="36301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1331CB-9861-42C4-9911-AB2E576DCFB3}"/>
              </a:ext>
            </a:extLst>
          </p:cNvPr>
          <p:cNvGrpSpPr/>
          <p:nvPr/>
        </p:nvGrpSpPr>
        <p:grpSpPr>
          <a:xfrm>
            <a:off x="8800565" y="5752848"/>
            <a:ext cx="537003" cy="507672"/>
            <a:chOff x="8173167" y="5368064"/>
            <a:chExt cx="537003" cy="507672"/>
          </a:xfrm>
        </p:grpSpPr>
        <p:sp>
          <p:nvSpPr>
            <p:cNvPr id="42" name="Rounded Rectangle 49">
              <a:extLst>
                <a:ext uri="{FF2B5EF4-FFF2-40B4-BE49-F238E27FC236}">
                  <a16:creationId xmlns:a16="http://schemas.microsoft.com/office/drawing/2014/main" id="{ADCCE9A8-030E-4F42-897D-5FF3AFBDB557}"/>
                </a:ext>
              </a:extLst>
            </p:cNvPr>
            <p:cNvSpPr/>
            <p:nvPr/>
          </p:nvSpPr>
          <p:spPr>
            <a:xfrm>
              <a:off x="8173167" y="5368064"/>
              <a:ext cx="537003" cy="5076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3" name="Picture 42" descr="firewall.png">
              <a:extLst>
                <a:ext uri="{FF2B5EF4-FFF2-40B4-BE49-F238E27FC236}">
                  <a16:creationId xmlns:a16="http://schemas.microsoft.com/office/drawing/2014/main" id="{6DF2EC5E-F61A-488D-AAA9-2CC3A7C9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73167" y="5378568"/>
              <a:ext cx="483303" cy="456905"/>
            </a:xfrm>
            <a:prstGeom prst="rect">
              <a:avLst/>
            </a:prstGeom>
          </p:spPr>
        </p:pic>
      </p:grpSp>
      <p:pic>
        <p:nvPicPr>
          <p:cNvPr id="3074" name="Picture 2" descr="https://www.opendaylight.org/wp-content/uploads/sites/14/2017/02/logo.png">
            <a:extLst>
              <a:ext uri="{FF2B5EF4-FFF2-40B4-BE49-F238E27FC236}">
                <a16:creationId xmlns:a16="http://schemas.microsoft.com/office/drawing/2014/main" id="{5C670685-661D-44A8-B2FD-9E1B5C47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29" y="5413695"/>
            <a:ext cx="5505238" cy="6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BF82D118-F5C2-4E39-90B1-FC4EC0E9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493235" y="3013927"/>
            <a:ext cx="265164" cy="255246"/>
          </a:xfrm>
          <a:prstGeom prst="rect">
            <a:avLst/>
          </a:prstGeom>
          <a:noFill/>
        </p:spPr>
      </p:pic>
      <p:pic>
        <p:nvPicPr>
          <p:cNvPr id="44" name="Picture 43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874CDFBE-A902-4F94-A671-6042212B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18627" y="5916027"/>
            <a:ext cx="265164" cy="25524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C52DA-1A8F-44E0-9469-6CBB8E5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DBE56DFA-757C-400D-9BE5-EA0D5EFF116B}"/>
              </a:ext>
            </a:extLst>
          </p:cNvPr>
          <p:cNvGrpSpPr/>
          <p:nvPr/>
        </p:nvGrpSpPr>
        <p:grpSpPr>
          <a:xfrm>
            <a:off x="3324190" y="2466672"/>
            <a:ext cx="5023917" cy="2435376"/>
            <a:chOff x="8675136" y="2276731"/>
            <a:chExt cx="5023917" cy="243537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D2BE703-2D80-4505-9405-E47C7E3B6A18}"/>
                </a:ext>
              </a:extLst>
            </p:cNvPr>
            <p:cNvGrpSpPr/>
            <p:nvPr/>
          </p:nvGrpSpPr>
          <p:grpSpPr>
            <a:xfrm>
              <a:off x="8675136" y="2276731"/>
              <a:ext cx="5023917" cy="1903764"/>
              <a:chOff x="8854921" y="2178263"/>
              <a:chExt cx="3586872" cy="1136330"/>
            </a:xfrm>
          </p:grpSpPr>
          <p:sp>
            <p:nvSpPr>
              <p:cNvPr id="39" name="CustomShape 2">
                <a:extLst>
                  <a:ext uri="{FF2B5EF4-FFF2-40B4-BE49-F238E27FC236}">
                    <a16:creationId xmlns:a16="http://schemas.microsoft.com/office/drawing/2014/main" id="{365A8D79-7386-4055-9D83-5F949F668985}"/>
                  </a:ext>
                </a:extLst>
              </p:cNvPr>
              <p:cNvSpPr/>
              <p:nvPr/>
            </p:nvSpPr>
            <p:spPr>
              <a:xfrm>
                <a:off x="8854921" y="2793697"/>
                <a:ext cx="1070660" cy="37584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latin typeface="Calibri Light"/>
                  </a:rPr>
                  <a:t>Marketing</a:t>
                </a:r>
                <a:endParaRPr sz="2000" dirty="0"/>
              </a:p>
            </p:txBody>
          </p:sp>
          <p:sp>
            <p:nvSpPr>
              <p:cNvPr id="40" name="CustomShape 1">
                <a:extLst>
                  <a:ext uri="{FF2B5EF4-FFF2-40B4-BE49-F238E27FC236}">
                    <a16:creationId xmlns:a16="http://schemas.microsoft.com/office/drawing/2014/main" id="{A3EF0A7F-29E4-4D82-8BBA-EC7C506D131B}"/>
                  </a:ext>
                </a:extLst>
              </p:cNvPr>
              <p:cNvSpPr/>
              <p:nvPr/>
            </p:nvSpPr>
            <p:spPr>
              <a:xfrm>
                <a:off x="11598313" y="2806980"/>
                <a:ext cx="843480" cy="36612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latin typeface="Calibri Light"/>
                  </a:rPr>
                  <a:t>Web</a:t>
                </a:r>
              </a:p>
            </p:txBody>
          </p:sp>
          <p:cxnSp>
            <p:nvCxnSpPr>
              <p:cNvPr id="42" name="Straight Arrow Connector 61">
                <a:extLst>
                  <a:ext uri="{FF2B5EF4-FFF2-40B4-BE49-F238E27FC236}">
                    <a16:creationId xmlns:a16="http://schemas.microsoft.com/office/drawing/2014/main" id="{D3860D54-6FA4-47F4-AE99-3AFB0865B6C6}"/>
                  </a:ext>
                </a:extLst>
              </p:cNvPr>
              <p:cNvCxnSpPr>
                <a:stCxn id="39" idx="7"/>
                <a:endCxn id="40" idx="1"/>
              </p:cNvCxnSpPr>
              <p:nvPr/>
            </p:nvCxnSpPr>
            <p:spPr>
              <a:xfrm rot="16200000" flipH="1">
                <a:off x="10739382" y="1878141"/>
                <a:ext cx="11860" cy="1953052"/>
              </a:xfrm>
              <a:prstGeom prst="bentConnector3">
                <a:avLst>
                  <a:gd name="adj1" fmla="val -1260776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61">
                <a:extLst>
                  <a:ext uri="{FF2B5EF4-FFF2-40B4-BE49-F238E27FC236}">
                    <a16:creationId xmlns:a16="http://schemas.microsoft.com/office/drawing/2014/main" id="{D22C3425-C2E2-4FFC-9EA1-D2D4176B1658}"/>
                  </a:ext>
                </a:extLst>
              </p:cNvPr>
              <p:cNvCxnSpPr>
                <a:stCxn id="39" idx="5"/>
                <a:endCxn id="40" idx="3"/>
              </p:cNvCxnSpPr>
              <p:nvPr/>
            </p:nvCxnSpPr>
            <p:spPr>
              <a:xfrm rot="16200000" flipH="1">
                <a:off x="10742819" y="2140464"/>
                <a:ext cx="4986" cy="1953052"/>
              </a:xfrm>
              <a:prstGeom prst="bentConnector3">
                <a:avLst>
                  <a:gd name="adj1" fmla="val 5760189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ustomShape 5">
                <a:extLst>
                  <a:ext uri="{FF2B5EF4-FFF2-40B4-BE49-F238E27FC236}">
                    <a16:creationId xmlns:a16="http://schemas.microsoft.com/office/drawing/2014/main" id="{CB251FB8-ED37-43A0-8D78-D7F84D74AEEE}"/>
                  </a:ext>
                </a:extLst>
              </p:cNvPr>
              <p:cNvSpPr/>
              <p:nvPr/>
            </p:nvSpPr>
            <p:spPr>
              <a:xfrm>
                <a:off x="10067412" y="2178263"/>
                <a:ext cx="1379880" cy="234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dirty="0">
                    <a:latin typeface="Calibri"/>
                  </a:rPr>
                  <a:t>9am – 6pm</a:t>
                </a:r>
                <a:endParaRPr sz="2000" dirty="0"/>
              </a:p>
            </p:txBody>
          </p:sp>
          <p:sp>
            <p:nvSpPr>
              <p:cNvPr id="47" name="CustomShape 5">
                <a:extLst>
                  <a:ext uri="{FF2B5EF4-FFF2-40B4-BE49-F238E27FC236}">
                    <a16:creationId xmlns:a16="http://schemas.microsoft.com/office/drawing/2014/main" id="{71B4BECD-A7D6-4271-B26F-7B57523F6CBB}"/>
                  </a:ext>
                </a:extLst>
              </p:cNvPr>
              <p:cNvSpPr/>
              <p:nvPr/>
            </p:nvSpPr>
            <p:spPr>
              <a:xfrm>
                <a:off x="10219443" y="2346475"/>
                <a:ext cx="1654426" cy="246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  <a:latin typeface="Calibri"/>
                  </a:rPr>
                  <a:t>min b/w: low</a:t>
                </a:r>
                <a:endParaRPr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CustomShape 5">
                <a:extLst>
                  <a:ext uri="{FF2B5EF4-FFF2-40B4-BE49-F238E27FC236}">
                    <a16:creationId xmlns:a16="http://schemas.microsoft.com/office/drawing/2014/main" id="{D82CF737-F4A5-4918-88A9-D33418E6A81B}"/>
                  </a:ext>
                </a:extLst>
              </p:cNvPr>
              <p:cNvSpPr/>
              <p:nvPr/>
            </p:nvSpPr>
            <p:spPr>
              <a:xfrm>
                <a:off x="10088458" y="2937633"/>
                <a:ext cx="1379880" cy="234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dirty="0">
                    <a:latin typeface="Calibri"/>
                  </a:rPr>
                  <a:t>6pm – 5am</a:t>
                </a:r>
                <a:endParaRPr sz="2000" dirty="0"/>
              </a:p>
            </p:txBody>
          </p:sp>
          <p:sp>
            <p:nvSpPr>
              <p:cNvPr id="50" name="CustomShape 5">
                <a:extLst>
                  <a:ext uri="{FF2B5EF4-FFF2-40B4-BE49-F238E27FC236}">
                    <a16:creationId xmlns:a16="http://schemas.microsoft.com/office/drawing/2014/main" id="{6E50170D-8BD1-4E72-9CFF-F63325CDEC3C}"/>
                  </a:ext>
                </a:extLst>
              </p:cNvPr>
              <p:cNvSpPr/>
              <p:nvPr/>
            </p:nvSpPr>
            <p:spPr>
              <a:xfrm>
                <a:off x="10212495" y="3080396"/>
                <a:ext cx="1633380" cy="234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  <a:latin typeface="Calibri"/>
                  </a:rPr>
                  <a:t>min b/w: high</a:t>
                </a:r>
                <a:endParaRPr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1CDBFD0-29A6-4ACA-93B0-6F6F9D7F7AEC}"/>
                </a:ext>
              </a:extLst>
            </p:cNvPr>
            <p:cNvGrpSpPr/>
            <p:nvPr/>
          </p:nvGrpSpPr>
          <p:grpSpPr>
            <a:xfrm>
              <a:off x="10715691" y="4097629"/>
              <a:ext cx="471404" cy="453771"/>
              <a:chOff x="8298039" y="3952997"/>
              <a:chExt cx="471404" cy="453771"/>
            </a:xfrm>
          </p:grpSpPr>
          <p:sp>
            <p:nvSpPr>
              <p:cNvPr id="73" name="Rounded Rectangle 114">
                <a:extLst>
                  <a:ext uri="{FF2B5EF4-FFF2-40B4-BE49-F238E27FC236}">
                    <a16:creationId xmlns:a16="http://schemas.microsoft.com/office/drawing/2014/main" id="{594A3DAB-682A-48E7-BF09-46C956849DE9}"/>
                  </a:ext>
                </a:extLst>
              </p:cNvPr>
              <p:cNvSpPr/>
              <p:nvPr/>
            </p:nvSpPr>
            <p:spPr>
              <a:xfrm>
                <a:off x="8298039" y="3952997"/>
                <a:ext cx="471404" cy="453771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74" name="Picture 73" descr="magnifying_glass.png">
                <a:extLst>
                  <a:ext uri="{FF2B5EF4-FFF2-40B4-BE49-F238E27FC236}">
                    <a16:creationId xmlns:a16="http://schemas.microsoft.com/office/drawing/2014/main" id="{9917A6C5-EFAA-48B4-A88C-3840BAAA0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345181" y="3998374"/>
                <a:ext cx="377123" cy="36301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284BFED-6A6C-4244-AB6D-51B74154D6DF}"/>
                </a:ext>
              </a:extLst>
            </p:cNvPr>
            <p:cNvGrpSpPr/>
            <p:nvPr/>
          </p:nvGrpSpPr>
          <p:grpSpPr>
            <a:xfrm>
              <a:off x="11648230" y="4093064"/>
              <a:ext cx="537003" cy="507672"/>
              <a:chOff x="8173167" y="5368064"/>
              <a:chExt cx="537003" cy="507672"/>
            </a:xfrm>
          </p:grpSpPr>
          <p:sp>
            <p:nvSpPr>
              <p:cNvPr id="78" name="Rounded Rectangle 49">
                <a:extLst>
                  <a:ext uri="{FF2B5EF4-FFF2-40B4-BE49-F238E27FC236}">
                    <a16:creationId xmlns:a16="http://schemas.microsoft.com/office/drawing/2014/main" id="{F41F07DB-5451-4572-9D10-22FCEFC444D9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79" name="Picture 78" descr="firewall.png">
                <a:extLst>
                  <a:ext uri="{FF2B5EF4-FFF2-40B4-BE49-F238E27FC236}">
                    <a16:creationId xmlns:a16="http://schemas.microsoft.com/office/drawing/2014/main" id="{DB5902BC-330A-46B4-AE72-0D1B47975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173167" y="5378568"/>
                <a:ext cx="483303" cy="456905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0DF2F97-F29F-4A8B-8809-321F39D6FD9D}"/>
                </a:ext>
              </a:extLst>
            </p:cNvPr>
            <p:cNvGrpSpPr/>
            <p:nvPr/>
          </p:nvGrpSpPr>
          <p:grpSpPr>
            <a:xfrm>
              <a:off x="11072139" y="2894144"/>
              <a:ext cx="537003" cy="507672"/>
              <a:chOff x="8173167" y="5368064"/>
              <a:chExt cx="537003" cy="507672"/>
            </a:xfrm>
          </p:grpSpPr>
          <p:sp>
            <p:nvSpPr>
              <p:cNvPr id="82" name="Rounded Rectangle 49">
                <a:extLst>
                  <a:ext uri="{FF2B5EF4-FFF2-40B4-BE49-F238E27FC236}">
                    <a16:creationId xmlns:a16="http://schemas.microsoft.com/office/drawing/2014/main" id="{39234DCB-5297-4E8B-B6DD-32CAD34218E4}"/>
                  </a:ext>
                </a:extLst>
              </p:cNvPr>
              <p:cNvSpPr/>
              <p:nvPr/>
            </p:nvSpPr>
            <p:spPr>
              <a:xfrm>
                <a:off x="8173167" y="5368064"/>
                <a:ext cx="537003" cy="507672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83" name="Picture 82" descr="firewall.png">
                <a:extLst>
                  <a:ext uri="{FF2B5EF4-FFF2-40B4-BE49-F238E27FC236}">
                    <a16:creationId xmlns:a16="http://schemas.microsoft.com/office/drawing/2014/main" id="{2593B7E5-9E18-40FF-BBE9-D8FAC0FBF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173167" y="5378568"/>
                <a:ext cx="483303" cy="456905"/>
              </a:xfrm>
              <a:prstGeom prst="rect">
                <a:avLst/>
              </a:prstGeom>
            </p:spPr>
          </p:pic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A9B59D-DD87-42B8-987E-99A1EFC1A4CF}"/>
                </a:ext>
              </a:extLst>
            </p:cNvPr>
            <p:cNvSpPr/>
            <p:nvPr/>
          </p:nvSpPr>
          <p:spPr>
            <a:xfrm>
              <a:off x="10199610" y="4332020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IDS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A4F32A1-A246-45A6-BF9E-5394FA081B77}"/>
                </a:ext>
              </a:extLst>
            </p:cNvPr>
            <p:cNvSpPr/>
            <p:nvPr/>
          </p:nvSpPr>
          <p:spPr>
            <a:xfrm>
              <a:off x="12127236" y="4390692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FW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9F539D-DF44-4E4B-B9C5-61EE14E450AA}"/>
                </a:ext>
              </a:extLst>
            </p:cNvPr>
            <p:cNvSpPr/>
            <p:nvPr/>
          </p:nvSpPr>
          <p:spPr>
            <a:xfrm>
              <a:off x="11547968" y="3147980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FW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0E4B9B-E25B-431F-A620-6F909602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Policy Graphs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659AE6-D4C3-4F45-8CDA-6183A3FB3177}"/>
              </a:ext>
            </a:extLst>
          </p:cNvPr>
          <p:cNvGrpSpPr/>
          <p:nvPr/>
        </p:nvGrpSpPr>
        <p:grpSpPr>
          <a:xfrm>
            <a:off x="2992420" y="1355557"/>
            <a:ext cx="6351991" cy="1224806"/>
            <a:chOff x="725214" y="1518394"/>
            <a:chExt cx="9939034" cy="1747665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5448264-5940-461C-B10D-D77451FD40B0}"/>
                </a:ext>
              </a:extLst>
            </p:cNvPr>
            <p:cNvSpPr txBox="1">
              <a:spLocks/>
            </p:cNvSpPr>
            <p:nvPr/>
          </p:nvSpPr>
          <p:spPr>
            <a:xfrm>
              <a:off x="805544" y="1518394"/>
              <a:ext cx="9858704" cy="1747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/>
                <a:t>Add </a:t>
              </a:r>
              <a:r>
                <a:rPr lang="en-US" sz="3200" b="1" dirty="0" err="1"/>
                <a:t>QoS</a:t>
              </a:r>
              <a:r>
                <a:rPr lang="en-US" sz="3200" b="1" dirty="0"/>
                <a:t> and State as edge property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96376BE-2F78-40FB-BC21-280B44EAB5C6}"/>
                </a:ext>
              </a:extLst>
            </p:cNvPr>
            <p:cNvSpPr/>
            <p:nvPr/>
          </p:nvSpPr>
          <p:spPr>
            <a:xfrm>
              <a:off x="725214" y="1766088"/>
              <a:ext cx="9858703" cy="126857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7543EE-5CD3-4D04-AAE8-D2EEC70029C2}"/>
              </a:ext>
            </a:extLst>
          </p:cNvPr>
          <p:cNvGrpSpPr/>
          <p:nvPr/>
        </p:nvGrpSpPr>
        <p:grpSpPr>
          <a:xfrm>
            <a:off x="3264852" y="3057109"/>
            <a:ext cx="5009527" cy="757314"/>
            <a:chOff x="3201094" y="3661927"/>
            <a:chExt cx="3475205" cy="375840"/>
          </a:xfrm>
        </p:grpSpPr>
        <p:sp>
          <p:nvSpPr>
            <p:cNvPr id="18" name="CustomShape 1">
              <a:extLst>
                <a:ext uri="{FF2B5EF4-FFF2-40B4-BE49-F238E27FC236}">
                  <a16:creationId xmlns:a16="http://schemas.microsoft.com/office/drawing/2014/main" id="{3CF045C8-21CA-4D0D-9284-4CD3CE5A807C}"/>
                </a:ext>
              </a:extLst>
            </p:cNvPr>
            <p:cNvSpPr/>
            <p:nvPr/>
          </p:nvSpPr>
          <p:spPr>
            <a:xfrm>
              <a:off x="5832819" y="3661927"/>
              <a:ext cx="843480" cy="3661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Web</a:t>
              </a:r>
            </a:p>
          </p:txBody>
        </p:sp>
        <p:sp>
          <p:nvSpPr>
            <p:cNvPr id="30" name="CustomShape 2">
              <a:extLst>
                <a:ext uri="{FF2B5EF4-FFF2-40B4-BE49-F238E27FC236}">
                  <a16:creationId xmlns:a16="http://schemas.microsoft.com/office/drawing/2014/main" id="{FF0C69ED-3D11-4953-96E0-20E03E0397DA}"/>
                </a:ext>
              </a:extLst>
            </p:cNvPr>
            <p:cNvSpPr/>
            <p:nvPr/>
          </p:nvSpPr>
          <p:spPr>
            <a:xfrm>
              <a:off x="3201094" y="3661927"/>
              <a:ext cx="1040954" cy="37584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Marketing</a:t>
              </a:r>
              <a:endParaRPr sz="2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1893207-8775-4E28-852B-10A5293FFF17}"/>
                </a:ext>
              </a:extLst>
            </p:cNvPr>
            <p:cNvCxnSpPr>
              <a:cxnSpLocks/>
              <a:stCxn id="30" idx="6"/>
              <a:endCxn id="18" idx="2"/>
            </p:cNvCxnSpPr>
            <p:nvPr/>
          </p:nvCxnSpPr>
          <p:spPr>
            <a:xfrm flipV="1">
              <a:off x="4242048" y="3844987"/>
              <a:ext cx="1590771" cy="4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stomShape 5">
              <a:extLst>
                <a:ext uri="{FF2B5EF4-FFF2-40B4-BE49-F238E27FC236}">
                  <a16:creationId xmlns:a16="http://schemas.microsoft.com/office/drawing/2014/main" id="{E492F620-1CB0-4180-BA51-349E19AADF49}"/>
                </a:ext>
              </a:extLst>
            </p:cNvPr>
            <p:cNvSpPr/>
            <p:nvPr/>
          </p:nvSpPr>
          <p:spPr>
            <a:xfrm>
              <a:off x="4655957" y="3678290"/>
              <a:ext cx="686575" cy="30244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Calibri"/>
                </a:rPr>
                <a:t>tcp:80</a:t>
              </a:r>
              <a:endParaRPr sz="2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B9DBDA-41AE-4CFB-8C7D-894B19FAAF78}"/>
              </a:ext>
            </a:extLst>
          </p:cNvPr>
          <p:cNvGrpSpPr/>
          <p:nvPr/>
        </p:nvGrpSpPr>
        <p:grpSpPr>
          <a:xfrm>
            <a:off x="3264852" y="3046217"/>
            <a:ext cx="5000129" cy="1037133"/>
            <a:chOff x="3243100" y="4214124"/>
            <a:chExt cx="5000129" cy="103713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1902B0B-6A0C-494B-B6E6-907AA2D811DC}"/>
                </a:ext>
              </a:extLst>
            </p:cNvPr>
            <p:cNvGrpSpPr/>
            <p:nvPr/>
          </p:nvGrpSpPr>
          <p:grpSpPr>
            <a:xfrm>
              <a:off x="3243100" y="4214124"/>
              <a:ext cx="5000129" cy="757312"/>
              <a:chOff x="3207613" y="3661927"/>
              <a:chExt cx="3468686" cy="375840"/>
            </a:xfrm>
          </p:grpSpPr>
          <p:sp>
            <p:nvSpPr>
              <p:cNvPr id="53" name="CustomShape 1">
                <a:extLst>
                  <a:ext uri="{FF2B5EF4-FFF2-40B4-BE49-F238E27FC236}">
                    <a16:creationId xmlns:a16="http://schemas.microsoft.com/office/drawing/2014/main" id="{83B4C5A6-93E1-48D8-890E-FE00FA6F4033}"/>
                  </a:ext>
                </a:extLst>
              </p:cNvPr>
              <p:cNvSpPr/>
              <p:nvPr/>
            </p:nvSpPr>
            <p:spPr>
              <a:xfrm>
                <a:off x="5832819" y="3661927"/>
                <a:ext cx="843480" cy="36612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latin typeface="Calibri Light"/>
                  </a:rPr>
                  <a:t>Web</a:t>
                </a:r>
              </a:p>
            </p:txBody>
          </p:sp>
          <p:sp>
            <p:nvSpPr>
              <p:cNvPr id="54" name="CustomShape 2">
                <a:extLst>
                  <a:ext uri="{FF2B5EF4-FFF2-40B4-BE49-F238E27FC236}">
                    <a16:creationId xmlns:a16="http://schemas.microsoft.com/office/drawing/2014/main" id="{3D42A348-AE8F-4DBD-B3D4-06069CDF607A}"/>
                  </a:ext>
                </a:extLst>
              </p:cNvPr>
              <p:cNvSpPr/>
              <p:nvPr/>
            </p:nvSpPr>
            <p:spPr>
              <a:xfrm>
                <a:off x="3207613" y="3661927"/>
                <a:ext cx="1034435" cy="37584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Calibri Light"/>
                  </a:rPr>
                  <a:t>Marketing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52C19E3-085C-4796-91E0-D03307CA74E4}"/>
                  </a:ext>
                </a:extLst>
              </p:cNvPr>
              <p:cNvCxnSpPr>
                <a:cxnSpLocks/>
                <a:stCxn id="54" idx="6"/>
                <a:endCxn id="53" idx="2"/>
              </p:cNvCxnSpPr>
              <p:nvPr/>
            </p:nvCxnSpPr>
            <p:spPr>
              <a:xfrm flipV="1">
                <a:off x="4242048" y="3844987"/>
                <a:ext cx="1590771" cy="48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CustomShape 5">
                <a:extLst>
                  <a:ext uri="{FF2B5EF4-FFF2-40B4-BE49-F238E27FC236}">
                    <a16:creationId xmlns:a16="http://schemas.microsoft.com/office/drawing/2014/main" id="{71537147-8EC4-4840-8F15-647184522880}"/>
                  </a:ext>
                </a:extLst>
              </p:cNvPr>
              <p:cNvSpPr/>
              <p:nvPr/>
            </p:nvSpPr>
            <p:spPr>
              <a:xfrm>
                <a:off x="4559526" y="3681471"/>
                <a:ext cx="884293" cy="302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dirty="0">
                    <a:latin typeface="Calibri"/>
                  </a:rPr>
                  <a:t>tcp:80</a:t>
                </a:r>
                <a:endParaRPr sz="20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E0FB83A-CA10-4F39-BA11-ADEC9ABF9841}"/>
                </a:ext>
              </a:extLst>
            </p:cNvPr>
            <p:cNvSpPr/>
            <p:nvPr/>
          </p:nvSpPr>
          <p:spPr>
            <a:xfrm>
              <a:off x="5154417" y="4604926"/>
              <a:ext cx="16401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min b/w: high 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(200 </a:t>
              </a:r>
              <a:r>
                <a:rPr lang="en-US" b="1" dirty="0" err="1">
                  <a:solidFill>
                    <a:srgbClr val="FF0000"/>
                  </a:solidFill>
                </a:rPr>
                <a:t>mbps</a:t>
              </a:r>
              <a:r>
                <a:rPr lang="en-US" b="1" dirty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DFC27E7-56AF-4541-9F38-9501273584D1}"/>
              </a:ext>
            </a:extLst>
          </p:cNvPr>
          <p:cNvGrpSpPr/>
          <p:nvPr/>
        </p:nvGrpSpPr>
        <p:grpSpPr>
          <a:xfrm>
            <a:off x="2887457" y="3107413"/>
            <a:ext cx="5376880" cy="1720251"/>
            <a:chOff x="2992420" y="5376493"/>
            <a:chExt cx="5376880" cy="1720251"/>
          </a:xfrm>
        </p:grpSpPr>
        <p:sp>
          <p:nvSpPr>
            <p:cNvPr id="19" name="CustomShape 2">
              <a:extLst>
                <a:ext uri="{FF2B5EF4-FFF2-40B4-BE49-F238E27FC236}">
                  <a16:creationId xmlns:a16="http://schemas.microsoft.com/office/drawing/2014/main" id="{4AD961F9-4188-4A45-A8F9-69D795C0DA52}"/>
                </a:ext>
              </a:extLst>
            </p:cNvPr>
            <p:cNvSpPr/>
            <p:nvPr/>
          </p:nvSpPr>
          <p:spPr>
            <a:xfrm>
              <a:off x="3365615" y="5391389"/>
              <a:ext cx="1499713" cy="535963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Marketing</a:t>
              </a:r>
              <a:endParaRPr lang="en-US" sz="2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6E5967-5350-43ED-8D7D-059A455C4B7D}"/>
                </a:ext>
              </a:extLst>
            </p:cNvPr>
            <p:cNvCxnSpPr>
              <a:cxnSpLocks/>
              <a:stCxn id="19" idx="6"/>
              <a:endCxn id="34" idx="2"/>
            </p:cNvCxnSpPr>
            <p:nvPr/>
          </p:nvCxnSpPr>
          <p:spPr>
            <a:xfrm>
              <a:off x="4865328" y="5659371"/>
              <a:ext cx="2426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2">
              <a:extLst>
                <a:ext uri="{FF2B5EF4-FFF2-40B4-BE49-F238E27FC236}">
                  <a16:creationId xmlns:a16="http://schemas.microsoft.com/office/drawing/2014/main" id="{DD665B4A-003D-4DC0-A802-906104E5DE0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10460" y="6158094"/>
              <a:ext cx="469927" cy="2380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stomShape 1">
              <a:extLst>
                <a:ext uri="{FF2B5EF4-FFF2-40B4-BE49-F238E27FC236}">
                  <a16:creationId xmlns:a16="http://schemas.microsoft.com/office/drawing/2014/main" id="{889176B1-E505-4C54-8382-3772E55C458F}"/>
                </a:ext>
              </a:extLst>
            </p:cNvPr>
            <p:cNvSpPr/>
            <p:nvPr/>
          </p:nvSpPr>
          <p:spPr>
            <a:xfrm>
              <a:off x="7291520" y="5391389"/>
              <a:ext cx="1077780" cy="535963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Calibri Light"/>
                </a:rPr>
                <a:t>Web</a:t>
              </a:r>
            </a:p>
          </p:txBody>
        </p:sp>
        <p:cxnSp>
          <p:nvCxnSpPr>
            <p:cNvPr id="35" name="Straight Arrow Connector 48">
              <a:extLst>
                <a:ext uri="{FF2B5EF4-FFF2-40B4-BE49-F238E27FC236}">
                  <a16:creationId xmlns:a16="http://schemas.microsoft.com/office/drawing/2014/main" id="{62F05F08-FF3C-4EFA-82A6-951D667CE07B}"/>
                </a:ext>
              </a:extLst>
            </p:cNvPr>
            <p:cNvCxnSpPr>
              <a:cxnSpLocks/>
              <a:stCxn id="80" idx="3"/>
              <a:endCxn id="34" idx="4"/>
            </p:cNvCxnSpPr>
            <p:nvPr/>
          </p:nvCxnSpPr>
          <p:spPr>
            <a:xfrm flipV="1">
              <a:off x="6106198" y="5927352"/>
              <a:ext cx="1724212" cy="6174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stomShape 5">
              <a:extLst>
                <a:ext uri="{FF2B5EF4-FFF2-40B4-BE49-F238E27FC236}">
                  <a16:creationId xmlns:a16="http://schemas.microsoft.com/office/drawing/2014/main" id="{11B71AD7-DD49-4C7E-8913-C5AE78B32350}"/>
                </a:ext>
              </a:extLst>
            </p:cNvPr>
            <p:cNvSpPr/>
            <p:nvPr/>
          </p:nvSpPr>
          <p:spPr>
            <a:xfrm>
              <a:off x="2992420" y="6082686"/>
              <a:ext cx="2721338" cy="61660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accent1"/>
                  </a:solidFill>
                  <a:latin typeface="Calibri"/>
                </a:rPr>
                <a:t>failed connections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accent1"/>
                  </a:solidFill>
                  <a:latin typeface="Calibri"/>
                </a:rPr>
                <a:t>&gt;=4</a:t>
              </a:r>
              <a:endParaRPr sz="20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76DA6775-DD29-488C-BB39-0149E2632068}"/>
                </a:ext>
              </a:extLst>
            </p:cNvPr>
            <p:cNvSpPr/>
            <p:nvPr/>
          </p:nvSpPr>
          <p:spPr>
            <a:xfrm>
              <a:off x="5422967" y="5376493"/>
              <a:ext cx="2171108" cy="365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accent1"/>
                  </a:solidFill>
                </a:rPr>
                <a:t>failed conn &lt; 4</a:t>
              </a:r>
              <a:endParaRPr lang="en-US" sz="20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00000"/>
                </a:lnSpc>
              </a:pPr>
              <a:endParaRPr lang="en-US" sz="2000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9D4598A-EC2E-4841-A3FA-AB16E231FDB2}"/>
                </a:ext>
              </a:extLst>
            </p:cNvPr>
            <p:cNvGrpSpPr/>
            <p:nvPr/>
          </p:nvGrpSpPr>
          <p:grpSpPr>
            <a:xfrm>
              <a:off x="5210529" y="5518958"/>
              <a:ext cx="471404" cy="453771"/>
              <a:chOff x="8298039" y="3952997"/>
              <a:chExt cx="471404" cy="453771"/>
            </a:xfrm>
          </p:grpSpPr>
          <p:sp>
            <p:nvSpPr>
              <p:cNvPr id="64" name="Rounded Rectangle 114">
                <a:extLst>
                  <a:ext uri="{FF2B5EF4-FFF2-40B4-BE49-F238E27FC236}">
                    <a16:creationId xmlns:a16="http://schemas.microsoft.com/office/drawing/2014/main" id="{458E5230-1967-4205-B7D1-90B03ED175E5}"/>
                  </a:ext>
                </a:extLst>
              </p:cNvPr>
              <p:cNvSpPr/>
              <p:nvPr/>
            </p:nvSpPr>
            <p:spPr>
              <a:xfrm>
                <a:off x="8298039" y="3952997"/>
                <a:ext cx="471404" cy="453771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65" name="Picture 64" descr="magnifying_glass.png">
                <a:extLst>
                  <a:ext uri="{FF2B5EF4-FFF2-40B4-BE49-F238E27FC236}">
                    <a16:creationId xmlns:a16="http://schemas.microsoft.com/office/drawing/2014/main" id="{7D7B5631-6016-4AB9-A7D2-9EAF4E86D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345181" y="3998374"/>
                <a:ext cx="377123" cy="36301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83F4CE-12E6-421E-91A1-2A4A8301718F}"/>
                </a:ext>
              </a:extLst>
            </p:cNvPr>
            <p:cNvSpPr/>
            <p:nvPr/>
          </p:nvSpPr>
          <p:spPr>
            <a:xfrm>
              <a:off x="5618293" y="5706047"/>
              <a:ext cx="650502" cy="29074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L-IDS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20D511-5FE7-46C7-A9F5-2441AAA2EEC5}"/>
                </a:ext>
              </a:extLst>
            </p:cNvPr>
            <p:cNvSpPr/>
            <p:nvPr/>
          </p:nvSpPr>
          <p:spPr>
            <a:xfrm>
              <a:off x="5638430" y="6793277"/>
              <a:ext cx="747637" cy="30346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H-IDS</a:t>
              </a:r>
            </a:p>
          </p:txBody>
        </p:sp>
      </p:grpSp>
      <p:pic>
        <p:nvPicPr>
          <p:cNvPr id="59" name="Picture 58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FA4FC5DE-A2B6-4B14-8C17-72E09C80D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8686" y="3419347"/>
            <a:ext cx="265164" cy="255246"/>
          </a:xfrm>
          <a:prstGeom prst="rect">
            <a:avLst/>
          </a:prstGeom>
          <a:noFill/>
        </p:spPr>
      </p:pic>
      <p:pic>
        <p:nvPicPr>
          <p:cNvPr id="60" name="Picture 59" descr="C:\Users\agember\AppData\Local\Microsoft\Windows\Temporary Internet Files\Content.IE5\2DGPU1UI\MC900431599[1].png">
            <a:extLst>
              <a:ext uri="{FF2B5EF4-FFF2-40B4-BE49-F238E27FC236}">
                <a16:creationId xmlns:a16="http://schemas.microsoft.com/office/drawing/2014/main" id="{2266AD84-2BCD-4CC6-8FD6-73C60235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3062" y="4454781"/>
            <a:ext cx="265164" cy="255246"/>
          </a:xfrm>
          <a:prstGeom prst="rect">
            <a:avLst/>
          </a:prstGeom>
          <a:noFill/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F29D30C-A51C-4AD0-A523-83186F9AD141}"/>
              </a:ext>
            </a:extLst>
          </p:cNvPr>
          <p:cNvSpPr/>
          <p:nvPr/>
        </p:nvSpPr>
        <p:spPr>
          <a:xfrm>
            <a:off x="2992420" y="5346068"/>
            <a:ext cx="6300652" cy="891788"/>
          </a:xfrm>
          <a:custGeom>
            <a:avLst/>
            <a:gdLst>
              <a:gd name="connsiteX0" fmla="*/ 0 w 3506107"/>
              <a:gd name="connsiteY0" fmla="*/ 58896 h 588958"/>
              <a:gd name="connsiteX1" fmla="*/ 58896 w 3506107"/>
              <a:gd name="connsiteY1" fmla="*/ 0 h 588958"/>
              <a:gd name="connsiteX2" fmla="*/ 3447211 w 3506107"/>
              <a:gd name="connsiteY2" fmla="*/ 0 h 588958"/>
              <a:gd name="connsiteX3" fmla="*/ 3506107 w 3506107"/>
              <a:gd name="connsiteY3" fmla="*/ 58896 h 588958"/>
              <a:gd name="connsiteX4" fmla="*/ 3506107 w 3506107"/>
              <a:gd name="connsiteY4" fmla="*/ 530062 h 588958"/>
              <a:gd name="connsiteX5" fmla="*/ 3447211 w 3506107"/>
              <a:gd name="connsiteY5" fmla="*/ 588958 h 588958"/>
              <a:gd name="connsiteX6" fmla="*/ 58896 w 3506107"/>
              <a:gd name="connsiteY6" fmla="*/ 588958 h 588958"/>
              <a:gd name="connsiteX7" fmla="*/ 0 w 3506107"/>
              <a:gd name="connsiteY7" fmla="*/ 530062 h 588958"/>
              <a:gd name="connsiteX8" fmla="*/ 0 w 3506107"/>
              <a:gd name="connsiteY8" fmla="*/ 58896 h 58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6107" h="588958">
                <a:moveTo>
                  <a:pt x="0" y="58896"/>
                </a:moveTo>
                <a:cubicBezTo>
                  <a:pt x="0" y="26369"/>
                  <a:pt x="26369" y="0"/>
                  <a:pt x="58896" y="0"/>
                </a:cubicBezTo>
                <a:lnTo>
                  <a:pt x="3447211" y="0"/>
                </a:lnTo>
                <a:cubicBezTo>
                  <a:pt x="3479738" y="0"/>
                  <a:pt x="3506107" y="26369"/>
                  <a:pt x="3506107" y="58896"/>
                </a:cubicBezTo>
                <a:lnTo>
                  <a:pt x="3506107" y="530062"/>
                </a:lnTo>
                <a:cubicBezTo>
                  <a:pt x="3506107" y="562589"/>
                  <a:pt x="3479738" y="588958"/>
                  <a:pt x="3447211" y="588958"/>
                </a:cubicBezTo>
                <a:lnTo>
                  <a:pt x="58896" y="588958"/>
                </a:lnTo>
                <a:cubicBezTo>
                  <a:pt x="26369" y="588958"/>
                  <a:pt x="0" y="562589"/>
                  <a:pt x="0" y="530062"/>
                </a:cubicBezTo>
                <a:lnTo>
                  <a:pt x="0" y="5889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450" tIns="93450" rIns="93450" bIns="934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>
                <a:solidFill>
                  <a:schemeClr val="tx1"/>
                </a:solidFill>
              </a:rPr>
              <a:t>Composing policies is straightforward </a:t>
            </a:r>
            <a:r>
              <a:rPr lang="en-US" sz="2800" dirty="0">
                <a:solidFill>
                  <a:schemeClr val="tx1"/>
                </a:solidFill>
              </a:rPr>
              <a:t>[Details are in paper]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45F159-8FC0-4E7E-AF9A-5F37BE4135B7}"/>
              </a:ext>
            </a:extLst>
          </p:cNvPr>
          <p:cNvGrpSpPr/>
          <p:nvPr/>
        </p:nvGrpSpPr>
        <p:grpSpPr>
          <a:xfrm>
            <a:off x="5576970" y="4048798"/>
            <a:ext cx="471404" cy="453771"/>
            <a:chOff x="9636035" y="4974820"/>
            <a:chExt cx="471404" cy="45377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6425C45-46D1-4B7D-80D2-EFF8F66BE7CB}"/>
                </a:ext>
              </a:extLst>
            </p:cNvPr>
            <p:cNvGrpSpPr/>
            <p:nvPr/>
          </p:nvGrpSpPr>
          <p:grpSpPr>
            <a:xfrm>
              <a:off x="9636035" y="4974820"/>
              <a:ext cx="471404" cy="453771"/>
              <a:chOff x="8298039" y="3952997"/>
              <a:chExt cx="471404" cy="453771"/>
            </a:xfrm>
            <a:solidFill>
              <a:srgbClr val="FF0000"/>
            </a:solidFill>
          </p:grpSpPr>
          <p:sp>
            <p:nvSpPr>
              <p:cNvPr id="76" name="Rounded Rectangle 114">
                <a:extLst>
                  <a:ext uri="{FF2B5EF4-FFF2-40B4-BE49-F238E27FC236}">
                    <a16:creationId xmlns:a16="http://schemas.microsoft.com/office/drawing/2014/main" id="{3AB5D339-829A-4E43-BBD3-2B8B46D11EA7}"/>
                  </a:ext>
                </a:extLst>
              </p:cNvPr>
              <p:cNvSpPr/>
              <p:nvPr/>
            </p:nvSpPr>
            <p:spPr>
              <a:xfrm>
                <a:off x="8298039" y="3952997"/>
                <a:ext cx="471404" cy="453771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80" name="Picture 79" descr="magnifying_glass.png">
                <a:extLst>
                  <a:ext uri="{FF2B5EF4-FFF2-40B4-BE49-F238E27FC236}">
                    <a16:creationId xmlns:a16="http://schemas.microsoft.com/office/drawing/2014/main" id="{5F8D4724-3EF1-4D6D-A7C9-A9894B00C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345181" y="3998374"/>
                <a:ext cx="377123" cy="363017"/>
              </a:xfrm>
              <a:prstGeom prst="rect">
                <a:avLst/>
              </a:prstGeo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75" name="Picture 74" descr="C:\Users\agember\AppData\Local\Microsoft\Windows\Temporary Internet Files\Content.IE5\2DGPU1UI\MC900431599[1].png">
              <a:extLst>
                <a:ext uri="{FF2B5EF4-FFF2-40B4-BE49-F238E27FC236}">
                  <a16:creationId xmlns:a16="http://schemas.microsoft.com/office/drawing/2014/main" id="{A8162444-86D8-4766-996B-D58AD91B9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86124" y="5124737"/>
              <a:ext cx="265164" cy="255246"/>
            </a:xfrm>
            <a:prstGeom prst="rect">
              <a:avLst/>
            </a:prstGeom>
            <a:noFill/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20BB3-AD77-47F6-AC49-DCD3286D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ILP VS Janus with 5 candidate paths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F797A-BA96-45E1-8218-C6AD2C75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070" y="2038944"/>
            <a:ext cx="4396099" cy="26234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policy has 20 endpoints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With bandwidth requirement 10 to 30 </a:t>
            </a:r>
            <a:r>
              <a:rPr lang="en-US" dirty="0" err="1"/>
              <a:t>mbps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0 Optimality Gap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2x difference in magnitude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480FF-6622-4275-B168-EB982BD2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89" y="1841375"/>
            <a:ext cx="6029101" cy="45499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A015182-2532-4641-ADCA-FADE073477D9}"/>
              </a:ext>
            </a:extLst>
          </p:cNvPr>
          <p:cNvSpPr/>
          <p:nvPr/>
        </p:nvSpPr>
        <p:spPr>
          <a:xfrm>
            <a:off x="1574800" y="4490720"/>
            <a:ext cx="772160" cy="1330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EA9D-B408-4627-942D-92676053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Intent-based network policies: Waypoint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B6D6A-F688-4A7B-B8F8-AF49C505EAFD}"/>
              </a:ext>
            </a:extLst>
          </p:cNvPr>
          <p:cNvGrpSpPr/>
          <p:nvPr/>
        </p:nvGrpSpPr>
        <p:grpSpPr>
          <a:xfrm>
            <a:off x="3707421" y="3427629"/>
            <a:ext cx="4813816" cy="2539438"/>
            <a:chOff x="3707421" y="3427629"/>
            <a:chExt cx="4813816" cy="2539438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680316-71F0-4680-8BCE-352AE2914642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4507934" y="4245610"/>
              <a:ext cx="0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16301DA-95FA-4470-9E95-F6868598A5CB}"/>
                </a:ext>
              </a:extLst>
            </p:cNvPr>
            <p:cNvCxnSpPr>
              <a:cxnSpLocks/>
              <a:stCxn id="78" idx="1"/>
              <a:endCxn id="80" idx="3"/>
            </p:cNvCxnSpPr>
            <p:nvPr/>
          </p:nvCxnSpPr>
          <p:spPr>
            <a:xfrm>
              <a:off x="4729477" y="5683568"/>
              <a:ext cx="21305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1C2420-33A5-45B6-AA3A-032194C6F831}"/>
                </a:ext>
              </a:extLst>
            </p:cNvPr>
            <p:cNvCxnSpPr>
              <a:cxnSpLocks/>
            </p:cNvCxnSpPr>
            <p:nvPr/>
          </p:nvCxnSpPr>
          <p:spPr>
            <a:xfrm>
              <a:off x="4496041" y="4168775"/>
              <a:ext cx="1170914" cy="5429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1628E6-8D45-4C59-8365-EA1F4A755254}"/>
                </a:ext>
              </a:extLst>
            </p:cNvPr>
            <p:cNvCxnSpPr/>
            <p:nvPr/>
          </p:nvCxnSpPr>
          <p:spPr>
            <a:xfrm flipV="1">
              <a:off x="4587327" y="4893058"/>
              <a:ext cx="1226601" cy="583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39523DD-0624-4DD5-8BF4-1288ECB73753}"/>
                </a:ext>
              </a:extLst>
            </p:cNvPr>
            <p:cNvCxnSpPr>
              <a:cxnSpLocks/>
              <a:stCxn id="90" idx="2"/>
              <a:endCxn id="80" idx="0"/>
            </p:cNvCxnSpPr>
            <p:nvPr/>
          </p:nvCxnSpPr>
          <p:spPr>
            <a:xfrm>
              <a:off x="7080905" y="4245610"/>
              <a:ext cx="615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25C6828-97EA-4408-9E8C-A8349583276E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>
              <a:off x="3707421" y="4002055"/>
              <a:ext cx="3151941" cy="146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7" name="Picture 76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5A7E7A0C-71C5-4010-AC59-2CC9F896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286391" y="3787775"/>
              <a:ext cx="443086" cy="457835"/>
            </a:xfrm>
            <a:prstGeom prst="rect">
              <a:avLst/>
            </a:prstGeom>
          </p:spPr>
        </p:pic>
        <p:pic>
          <p:nvPicPr>
            <p:cNvPr id="78" name="Picture 77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6139F39D-61DE-4E0E-9ECA-96BFB009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286391" y="5454650"/>
              <a:ext cx="443086" cy="457835"/>
            </a:xfrm>
            <a:prstGeom prst="rect">
              <a:avLst/>
            </a:prstGeom>
          </p:spPr>
        </p:pic>
        <p:pic>
          <p:nvPicPr>
            <p:cNvPr id="79" name="Picture 78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19B6A444-DE44-4062-8422-9B1D753AE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630054" y="4606925"/>
              <a:ext cx="443086" cy="457835"/>
            </a:xfrm>
            <a:prstGeom prst="rect">
              <a:avLst/>
            </a:prstGeom>
          </p:spPr>
        </p:pic>
        <p:pic>
          <p:nvPicPr>
            <p:cNvPr id="80" name="Picture 7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E07FEDA8-22AB-42CB-86F4-B4A9E736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59977" y="5454650"/>
              <a:ext cx="443086" cy="45783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5D13E9-D19A-4E36-B4D2-018ECEF32415}"/>
                </a:ext>
              </a:extLst>
            </p:cNvPr>
            <p:cNvSpPr/>
            <p:nvPr/>
          </p:nvSpPr>
          <p:spPr>
            <a:xfrm>
              <a:off x="5888320" y="5184783"/>
              <a:ext cx="539750" cy="3220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FW</a:t>
              </a:r>
              <a:endParaRPr lang="en-US" sz="1400" b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93EC6D2-9742-4ED8-9CAB-395CB918D3A8}"/>
                </a:ext>
              </a:extLst>
            </p:cNvPr>
            <p:cNvSpPr/>
            <p:nvPr/>
          </p:nvSpPr>
          <p:spPr>
            <a:xfrm>
              <a:off x="4752275" y="4698088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IDS</a:t>
              </a:r>
            </a:p>
          </p:txBody>
        </p:sp>
        <p:pic>
          <p:nvPicPr>
            <p:cNvPr id="90" name="Picture 8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8EC073D9-BF94-4FB5-9D2C-A5032A1E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59362" y="3787775"/>
              <a:ext cx="443086" cy="457835"/>
            </a:xfrm>
            <a:prstGeom prst="rect">
              <a:avLst/>
            </a:prstGeom>
          </p:spPr>
        </p:pic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1095A7-FA9B-417E-B5E3-76C6F7732B4C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>
              <a:off x="7302448" y="4016693"/>
              <a:ext cx="597621" cy="14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028" name="Picture 4" descr="Image result for database icon">
              <a:extLst>
                <a:ext uri="{FF2B5EF4-FFF2-40B4-BE49-F238E27FC236}">
                  <a16:creationId xmlns:a16="http://schemas.microsoft.com/office/drawing/2014/main" id="{88F415C7-B491-46DD-A4AA-E4EDFBE8D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549" y="3589012"/>
              <a:ext cx="657688" cy="91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179F04C-D958-4280-B137-652A0832B6B8}"/>
                </a:ext>
              </a:extLst>
            </p:cNvPr>
            <p:cNvGrpSpPr/>
            <p:nvPr/>
          </p:nvGrpSpPr>
          <p:grpSpPr>
            <a:xfrm>
              <a:off x="4915333" y="4996815"/>
              <a:ext cx="471404" cy="453771"/>
              <a:chOff x="4846320" y="2209800"/>
              <a:chExt cx="609600" cy="609600"/>
            </a:xfrm>
          </p:grpSpPr>
          <p:sp>
            <p:nvSpPr>
              <p:cNvPr id="119" name="Rounded Rectangle 114">
                <a:extLst>
                  <a:ext uri="{FF2B5EF4-FFF2-40B4-BE49-F238E27FC236}">
                    <a16:creationId xmlns:a16="http://schemas.microsoft.com/office/drawing/2014/main" id="{563549F2-440A-473E-B390-CCC41844126C}"/>
                  </a:ext>
                </a:extLst>
              </p:cNvPr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B59952F-DF5C-4019-BEC2-A28076F44975}"/>
                  </a:ext>
                </a:extLst>
              </p:cNvPr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121" name="Picture 120" descr="magnifying_glass.png">
                  <a:extLst>
                    <a:ext uri="{FF2B5EF4-FFF2-40B4-BE49-F238E27FC236}">
                      <a16:creationId xmlns:a16="http://schemas.microsoft.com/office/drawing/2014/main" id="{C2B23251-0E21-4DDD-AF6A-1AFE06CD98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2" name="Picture 121" descr="C:\Users\agember\AppData\Local\Microsoft\Windows\Temporary Internet Files\Content.IE5\2DGPU1UI\MC900431599[1].png">
                  <a:extLst>
                    <a:ext uri="{FF2B5EF4-FFF2-40B4-BE49-F238E27FC236}">
                      <a16:creationId xmlns:a16="http://schemas.microsoft.com/office/drawing/2014/main" id="{80ACFD9E-BEF6-4EF9-8465-79FA80F32F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23" name="Group 58">
              <a:extLst>
                <a:ext uri="{FF2B5EF4-FFF2-40B4-BE49-F238E27FC236}">
                  <a16:creationId xmlns:a16="http://schemas.microsoft.com/office/drawing/2014/main" id="{F9DABBD6-7E2A-4235-9A76-21485E140EE8}"/>
                </a:ext>
              </a:extLst>
            </p:cNvPr>
            <p:cNvGrpSpPr/>
            <p:nvPr/>
          </p:nvGrpSpPr>
          <p:grpSpPr>
            <a:xfrm>
              <a:off x="5653383" y="5459395"/>
              <a:ext cx="537003" cy="507672"/>
              <a:chOff x="6934200" y="2514600"/>
              <a:chExt cx="762000" cy="762000"/>
            </a:xfrm>
          </p:grpSpPr>
          <p:sp>
            <p:nvSpPr>
              <p:cNvPr id="124" name="Rounded Rectangle 49">
                <a:extLst>
                  <a:ext uri="{FF2B5EF4-FFF2-40B4-BE49-F238E27FC236}">
                    <a16:creationId xmlns:a16="http://schemas.microsoft.com/office/drawing/2014/main" id="{49E91522-2D05-4EF1-BA2C-AB58B44FF63A}"/>
                  </a:ext>
                </a:extLst>
              </p:cNvPr>
              <p:cNvSpPr/>
              <p:nvPr/>
            </p:nvSpPr>
            <p:spPr>
              <a:xfrm>
                <a:off x="6934200" y="2514600"/>
                <a:ext cx="762000" cy="7620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25" name="Picture 124" descr="firewall.png">
                <a:extLst>
                  <a:ext uri="{FF2B5EF4-FFF2-40B4-BE49-F238E27FC236}">
                    <a16:creationId xmlns:a16="http://schemas.microsoft.com/office/drawing/2014/main" id="{C79FAAA2-2457-41C1-A7D3-7220681C4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34200" y="2530366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B92E1DC-1079-4445-A4B5-E621AD144658}"/>
                </a:ext>
              </a:extLst>
            </p:cNvPr>
            <p:cNvGrpSpPr/>
            <p:nvPr/>
          </p:nvGrpSpPr>
          <p:grpSpPr>
            <a:xfrm>
              <a:off x="5514851" y="3748015"/>
              <a:ext cx="471404" cy="453771"/>
              <a:chOff x="4846320" y="2209800"/>
              <a:chExt cx="609600" cy="609600"/>
            </a:xfrm>
          </p:grpSpPr>
          <p:sp>
            <p:nvSpPr>
              <p:cNvPr id="131" name="Rounded Rectangle 114">
                <a:extLst>
                  <a:ext uri="{FF2B5EF4-FFF2-40B4-BE49-F238E27FC236}">
                    <a16:creationId xmlns:a16="http://schemas.microsoft.com/office/drawing/2014/main" id="{9F17A905-13E5-4C71-B33F-280DB2F40AE0}"/>
                  </a:ext>
                </a:extLst>
              </p:cNvPr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EB0DD97-A9B3-4EB1-B792-EEAE28A5534C}"/>
                  </a:ext>
                </a:extLst>
              </p:cNvPr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133" name="Picture 132" descr="magnifying_glass.png">
                  <a:extLst>
                    <a:ext uri="{FF2B5EF4-FFF2-40B4-BE49-F238E27FC236}">
                      <a16:creationId xmlns:a16="http://schemas.microsoft.com/office/drawing/2014/main" id="{A11CBB48-0D95-4B27-BCEE-A770BFACA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34" name="Picture 133" descr="C:\Users\agember\AppData\Local\Microsoft\Windows\Temporary Internet Files\Content.IE5\2DGPU1UI\MC900431599[1].png">
                  <a:extLst>
                    <a:ext uri="{FF2B5EF4-FFF2-40B4-BE49-F238E27FC236}">
                      <a16:creationId xmlns:a16="http://schemas.microsoft.com/office/drawing/2014/main" id="{A404E048-D0C3-4B17-AAE3-F3A33019AB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9BB97F9-4047-4CAE-AD5C-123A0E22B932}"/>
                </a:ext>
              </a:extLst>
            </p:cNvPr>
            <p:cNvSpPr/>
            <p:nvPr/>
          </p:nvSpPr>
          <p:spPr>
            <a:xfrm>
              <a:off x="5422794" y="3427629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IDS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8E53189-F378-4564-9952-B130A7F847D6}"/>
              </a:ext>
            </a:extLst>
          </p:cNvPr>
          <p:cNvSpPr txBox="1">
            <a:spLocks/>
          </p:cNvSpPr>
          <p:nvPr/>
        </p:nvSpPr>
        <p:spPr>
          <a:xfrm>
            <a:off x="805544" y="1518394"/>
            <a:ext cx="9858704" cy="174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Marketing must access database servers only through a firewall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F27DB6-D669-4BDC-9FF1-5D75C31B9795}"/>
              </a:ext>
            </a:extLst>
          </p:cNvPr>
          <p:cNvSpPr/>
          <p:nvPr/>
        </p:nvSpPr>
        <p:spPr>
          <a:xfrm>
            <a:off x="725214" y="1766088"/>
            <a:ext cx="9858703" cy="126857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B0C81A-B08D-43B3-9136-700FE4F240AC}"/>
              </a:ext>
            </a:extLst>
          </p:cNvPr>
          <p:cNvSpPr/>
          <p:nvPr/>
        </p:nvSpPr>
        <p:spPr>
          <a:xfrm>
            <a:off x="3793757" y="3870586"/>
            <a:ext cx="4106312" cy="2034919"/>
          </a:xfrm>
          <a:custGeom>
            <a:avLst/>
            <a:gdLst>
              <a:gd name="connsiteX0" fmla="*/ 0 w 4421346"/>
              <a:gd name="connsiteY0" fmla="*/ 162289 h 2031979"/>
              <a:gd name="connsiteX1" fmla="*/ 792480 w 4421346"/>
              <a:gd name="connsiteY1" fmla="*/ 162289 h 2031979"/>
              <a:gd name="connsiteX2" fmla="*/ 812800 w 4421346"/>
              <a:gd name="connsiteY2" fmla="*/ 1848849 h 2031979"/>
              <a:gd name="connsiteX3" fmla="*/ 3393440 w 4421346"/>
              <a:gd name="connsiteY3" fmla="*/ 1798049 h 2031979"/>
              <a:gd name="connsiteX4" fmla="*/ 3393440 w 4421346"/>
              <a:gd name="connsiteY4" fmla="*/ 172449 h 2031979"/>
              <a:gd name="connsiteX5" fmla="*/ 4318000 w 4421346"/>
              <a:gd name="connsiteY5" fmla="*/ 152129 h 2031979"/>
              <a:gd name="connsiteX6" fmla="*/ 4358640 w 4421346"/>
              <a:gd name="connsiteY6" fmla="*/ 192769 h 20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46" h="2031979">
                <a:moveTo>
                  <a:pt x="0" y="162289"/>
                </a:moveTo>
                <a:cubicBezTo>
                  <a:pt x="328506" y="21742"/>
                  <a:pt x="657013" y="-118804"/>
                  <a:pt x="792480" y="162289"/>
                </a:cubicBezTo>
                <a:cubicBezTo>
                  <a:pt x="927947" y="443382"/>
                  <a:pt x="379307" y="1576222"/>
                  <a:pt x="812800" y="1848849"/>
                </a:cubicBezTo>
                <a:cubicBezTo>
                  <a:pt x="1246293" y="2121476"/>
                  <a:pt x="2963333" y="2077449"/>
                  <a:pt x="3393440" y="1798049"/>
                </a:cubicBezTo>
                <a:cubicBezTo>
                  <a:pt x="3823547" y="1518649"/>
                  <a:pt x="3239347" y="446769"/>
                  <a:pt x="3393440" y="172449"/>
                </a:cubicBezTo>
                <a:cubicBezTo>
                  <a:pt x="3547533" y="-101871"/>
                  <a:pt x="4157133" y="148742"/>
                  <a:pt x="4318000" y="152129"/>
                </a:cubicBezTo>
                <a:cubicBezTo>
                  <a:pt x="4478867" y="155516"/>
                  <a:pt x="4418753" y="174142"/>
                  <a:pt x="4358640" y="192769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2" descr="Image result for web server icon">
            <a:extLst>
              <a:ext uri="{FF2B5EF4-FFF2-40B4-BE49-F238E27FC236}">
                <a16:creationId xmlns:a16="http://schemas.microsoft.com/office/drawing/2014/main" id="{18A55CF7-9082-49D0-BE2B-9B57499C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63" y="5184783"/>
            <a:ext cx="837442" cy="8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45A305-6864-4066-9C95-DF936CCFF9B9}"/>
              </a:ext>
            </a:extLst>
          </p:cNvPr>
          <p:cNvCxnSpPr>
            <a:cxnSpLocks/>
          </p:cNvCxnSpPr>
          <p:nvPr/>
        </p:nvCxnSpPr>
        <p:spPr>
          <a:xfrm>
            <a:off x="7281335" y="5704225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2B3FB-531B-4D4E-BB4C-233C794A2A46}"/>
              </a:ext>
            </a:extLst>
          </p:cNvPr>
          <p:cNvCxnSpPr>
            <a:cxnSpLocks/>
          </p:cNvCxnSpPr>
          <p:nvPr/>
        </p:nvCxnSpPr>
        <p:spPr>
          <a:xfrm>
            <a:off x="3688770" y="5696942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12DD33A-71CD-4056-9B93-D1FDCD1C911D}"/>
              </a:ext>
            </a:extLst>
          </p:cNvPr>
          <p:cNvSpPr/>
          <p:nvPr/>
        </p:nvSpPr>
        <p:spPr>
          <a:xfrm>
            <a:off x="7826904" y="5969001"/>
            <a:ext cx="837442" cy="3693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100502-673E-4C50-BB00-87C1D58C595C}"/>
              </a:ext>
            </a:extLst>
          </p:cNvPr>
          <p:cNvSpPr/>
          <p:nvPr/>
        </p:nvSpPr>
        <p:spPr>
          <a:xfrm>
            <a:off x="7773671" y="4621732"/>
            <a:ext cx="934901" cy="3316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Database Server</a:t>
            </a:r>
          </a:p>
        </p:txBody>
      </p:sp>
      <p:pic>
        <p:nvPicPr>
          <p:cNvPr id="47" name="Picture 4" descr="Related image">
            <a:extLst>
              <a:ext uri="{FF2B5EF4-FFF2-40B4-BE49-F238E27FC236}">
                <a16:creationId xmlns:a16="http://schemas.microsoft.com/office/drawing/2014/main" id="{4D491D75-53C3-45B4-9009-8200445B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12" y="5223700"/>
            <a:ext cx="870850" cy="8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marketing icon">
            <a:extLst>
              <a:ext uri="{FF2B5EF4-FFF2-40B4-BE49-F238E27FC236}">
                <a16:creationId xmlns:a16="http://schemas.microsoft.com/office/drawing/2014/main" id="{8D58EA2A-AB98-41D1-9AEA-035BFD62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30" y="3563124"/>
            <a:ext cx="851130" cy="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CB0A6A-B3F7-42D8-9268-9EE3D722E8E3}"/>
              </a:ext>
            </a:extLst>
          </p:cNvPr>
          <p:cNvSpPr/>
          <p:nvPr/>
        </p:nvSpPr>
        <p:spPr>
          <a:xfrm>
            <a:off x="3639051" y="3943982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1003-4E28-44F4-AD03-D417488D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4</a:t>
            </a:fld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2820BB0-B3F4-41BA-8F12-710D31C1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2080" y="3368790"/>
            <a:ext cx="2822165" cy="2808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Reachability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Waypoint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01319 L 0.00794 -0.01319 C 0.00976 -0.01551 0.01185 -0.01782 0.01367 -0.0206 C 0.01458 -0.02176 0.01523 -0.02384 0.01614 -0.025 C 0.01692 -0.02593 0.01783 -0.02616 0.01875 -0.02639 C 0.02395 -0.0287 0.02669 -0.02847 0.03281 -0.0294 C 0.03984 -0.02894 0.047 -0.03079 0.05364 -0.02801 C 0.0556 -0.02708 0.05638 -0.02245 0.05703 -0.01898 C 0.05898 -0.00833 0.05664 -0.02176 0.05872 -0.00856 C 0.06106 0.00625 0.05781 -0.0169 0.06041 0.00162 C 0.06015 0.01898 0.06002 0.03634 0.0595 0.05347 C 0.05937 0.05856 0.05872 0.06481 0.05781 0.06991 C 0.05768 0.0713 0.05729 0.07269 0.05703 0.07431 C 0.05677 0.07616 0.05651 0.07824 0.05625 0.08032 C 0.05599 0.08171 0.0556 0.0831 0.05533 0.08472 C 0.05507 0.08657 0.05481 0.08866 0.05455 0.09051 C 0.05403 0.09352 0.05325 0.09653 0.05286 0.09954 L 0.05039 0.11736 L 0.04869 0.14398 C 0.04843 0.14838 0.0483 0.15278 0.04791 0.15718 C 0.04648 0.16898 0.04713 0.16204 0.04622 0.17801 C 0.04648 0.18495 0.04661 0.1919 0.047 0.19884 C 0.04713 0.20023 0.04765 0.20162 0.04791 0.20324 C 0.04843 0.20718 0.04882 0.21111 0.04948 0.21505 L 0.05117 0.22384 C 0.05143 0.22546 0.05156 0.22708 0.05208 0.22847 C 0.05429 0.23449 0.05494 0.23727 0.05781 0.24167 C 0.06471 0.25185 0.05442 0.23472 0.06536 0.24769 C 0.06614 0.24861 0.06692 0.25 0.06783 0.25069 C 0.06914 0.25139 0.0707 0.25162 0.072 0.25208 C 0.07317 0.25255 0.07421 0.25301 0.07539 0.25347 C 0.08359 0.25787 0.07708 0.25556 0.08541 0.2581 C 0.08619 0.25903 0.08685 0.26042 0.08789 0.26088 C 0.08919 0.26157 0.10247 0.26389 0.10286 0.26389 C 0.11692 0.26574 0.12929 0.26597 0.14375 0.2669 C 0.14505 0.26782 0.14635 0.26944 0.14791 0.26991 C 0.15091 0.27083 0.15403 0.2706 0.15703 0.2713 C 0.1582 0.27153 0.15924 0.27222 0.16041 0.27292 C 0.17122 0.27222 0.18203 0.27245 0.19283 0.2713 C 0.1957 0.27106 0.19843 0.26944 0.20117 0.26829 C 0.20468 0.2669 0.20573 0.2662 0.2095 0.26389 L 0.21198 0.2625 C 0.21289 0.26204 0.21367 0.26157 0.21445 0.26088 C 0.21562 0.25995 0.21666 0.2588 0.21783 0.2581 C 0.22083 0.25579 0.22096 0.25671 0.22448 0.25509 C 0.22617 0.25417 0.22786 0.25301 0.22955 0.25208 C 0.23033 0.25162 0.23125 0.25139 0.23203 0.25069 C 0.23281 0.24954 0.23372 0.24861 0.2345 0.24769 C 0.23567 0.2463 0.23658 0.24444 0.23789 0.24329 C 0.23854 0.24236 0.23958 0.24236 0.24036 0.24167 C 0.25052 0.2338 0.23776 0.24329 0.24622 0.23588 C 0.247 0.23495 0.24791 0.23495 0.24869 0.23426 C 0.25039 0.23264 0.25182 0.2294 0.25364 0.22847 L 0.25872 0.22546 C 0.26028 0.22245 0.26289 0.22037 0.26367 0.21644 C 0.26419 0.21366 0.26497 0.21065 0.26536 0.20764 C 0.26588 0.20324 0.26666 0.19861 0.26705 0.19421 C 0.26796 0.18218 0.26823 0.17106 0.26862 0.1588 C 0.26836 0.14005 0.26836 0.12106 0.26783 0.10255 C 0.26783 0.10093 0.26718 0.09954 0.26705 0.09792 C 0.26666 0.09514 0.26653 0.09213 0.26614 0.08912 C 0.26588 0.08657 0.26562 0.08426 0.26536 0.08171 C 0.2651 0.07963 0.26471 0.07778 0.26445 0.07569 C 0.26419 0.07384 0.26367 0.06644 0.26289 0.06389 C 0.26211 0.06181 0.26119 0.05995 0.26028 0.0581 C 0.26002 0.05602 0.25976 0.05394 0.2595 0.05208 C 0.25924 0.04954 0.25898 0.04699 0.25872 0.04468 C 0.2582 0.04167 0.25755 0.03866 0.25703 0.03588 L 0.25533 0.02685 C 0.25507 0.02546 0.25468 0.02384 0.25455 0.02245 L 0.25364 0.01644 C 0.25403 0.00741 0.25351 0.00046 0.25533 -0.00718 C 0.25586 -0.00926 0.25625 -0.01134 0.25703 -0.01319 C 0.25872 -0.01667 0.25989 -0.01574 0.26198 -0.01759 C 0.26289 -0.01829 0.26354 -0.01991 0.26445 -0.0206 C 0.26614 -0.02176 0.2681 -0.02176 0.26953 -0.02338 C 0.27031 -0.02454 0.27109 -0.02569 0.272 -0.02639 C 0.27278 -0.02708 0.27369 -0.02755 0.27448 -0.02801 C 0.27799 -0.02963 0.2789 -0.02963 0.28281 -0.03079 C 0.28789 -0.03032 0.29283 -0.03056 0.29778 -0.0294 C 0.30013 -0.02894 0.30455 -0.02639 0.30455 -0.02639 C 0.30533 -0.02546 0.30612 -0.02431 0.30703 -0.02338 C 0.30781 -0.02269 0.30872 -0.02269 0.3095 -0.02199 C 0.31119 -0.02037 0.3125 -0.0169 0.31445 -0.01597 C 0.3177 -0.01458 0.31888 -0.01435 0.322 -0.01157 C 0.32291 -0.01088 0.32356 -0.00949 0.32448 -0.00856 C 0.32526 -0.00787 0.32617 -0.00764 0.32695 -0.00718 C 0.33033 -0.00556 0.32942 -0.00579 0.33203 -0.00579 L 0.33372 -0.00856 " pathEditMode="relative" ptsTypes="AAAAAAAAAAAAAAAAAAA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Intent-based network policies: Performance/QoS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B6D6A-F688-4A7B-B8F8-AF49C505EAFD}"/>
              </a:ext>
            </a:extLst>
          </p:cNvPr>
          <p:cNvGrpSpPr/>
          <p:nvPr/>
        </p:nvGrpSpPr>
        <p:grpSpPr>
          <a:xfrm>
            <a:off x="3706477" y="3587044"/>
            <a:ext cx="4813816" cy="2323473"/>
            <a:chOff x="3707421" y="3589012"/>
            <a:chExt cx="4813816" cy="232347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680316-71F0-4680-8BCE-352AE2914642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4507934" y="4245610"/>
              <a:ext cx="0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16301DA-95FA-4470-9E95-F6868598A5CB}"/>
                </a:ext>
              </a:extLst>
            </p:cNvPr>
            <p:cNvCxnSpPr>
              <a:cxnSpLocks/>
              <a:stCxn id="78" idx="1"/>
              <a:endCxn id="80" idx="3"/>
            </p:cNvCxnSpPr>
            <p:nvPr/>
          </p:nvCxnSpPr>
          <p:spPr>
            <a:xfrm>
              <a:off x="4729477" y="5683568"/>
              <a:ext cx="21305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1C2420-33A5-45B6-AA3A-032194C6F831}"/>
                </a:ext>
              </a:extLst>
            </p:cNvPr>
            <p:cNvCxnSpPr>
              <a:cxnSpLocks/>
            </p:cNvCxnSpPr>
            <p:nvPr/>
          </p:nvCxnSpPr>
          <p:spPr>
            <a:xfrm>
              <a:off x="4496041" y="4168775"/>
              <a:ext cx="1170914" cy="5429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1628E6-8D45-4C59-8365-EA1F4A755254}"/>
                </a:ext>
              </a:extLst>
            </p:cNvPr>
            <p:cNvCxnSpPr/>
            <p:nvPr/>
          </p:nvCxnSpPr>
          <p:spPr>
            <a:xfrm flipV="1">
              <a:off x="4587327" y="4893058"/>
              <a:ext cx="1226601" cy="583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39523DD-0624-4DD5-8BF4-1288ECB73753}"/>
                </a:ext>
              </a:extLst>
            </p:cNvPr>
            <p:cNvCxnSpPr>
              <a:cxnSpLocks/>
              <a:stCxn id="90" idx="2"/>
              <a:endCxn id="80" idx="0"/>
            </p:cNvCxnSpPr>
            <p:nvPr/>
          </p:nvCxnSpPr>
          <p:spPr>
            <a:xfrm>
              <a:off x="7080905" y="4245610"/>
              <a:ext cx="615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25C6828-97EA-4408-9E8C-A8349583276E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>
              <a:off x="3707421" y="4002055"/>
              <a:ext cx="3151941" cy="146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7" name="Picture 76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5A7E7A0C-71C5-4010-AC59-2CC9F896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286391" y="3787775"/>
              <a:ext cx="443086" cy="457835"/>
            </a:xfrm>
            <a:prstGeom prst="rect">
              <a:avLst/>
            </a:prstGeom>
          </p:spPr>
        </p:pic>
        <p:pic>
          <p:nvPicPr>
            <p:cNvPr id="78" name="Picture 77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6139F39D-61DE-4E0E-9ECA-96BFB009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286391" y="5454650"/>
              <a:ext cx="443086" cy="457835"/>
            </a:xfrm>
            <a:prstGeom prst="rect">
              <a:avLst/>
            </a:prstGeom>
          </p:spPr>
        </p:pic>
        <p:pic>
          <p:nvPicPr>
            <p:cNvPr id="79" name="Picture 78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19B6A444-DE44-4062-8422-9B1D753AE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630054" y="4606925"/>
              <a:ext cx="443086" cy="457835"/>
            </a:xfrm>
            <a:prstGeom prst="rect">
              <a:avLst/>
            </a:prstGeom>
          </p:spPr>
        </p:pic>
        <p:pic>
          <p:nvPicPr>
            <p:cNvPr id="80" name="Picture 7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E07FEDA8-22AB-42CB-86F4-B4A9E736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59977" y="5454650"/>
              <a:ext cx="443086" cy="457835"/>
            </a:xfrm>
            <a:prstGeom prst="rect">
              <a:avLst/>
            </a:prstGeom>
          </p:spPr>
        </p:pic>
        <p:pic>
          <p:nvPicPr>
            <p:cNvPr id="90" name="Picture 8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8EC073D9-BF94-4FB5-9D2C-A5032A1E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59362" y="3787775"/>
              <a:ext cx="443086" cy="457835"/>
            </a:xfrm>
            <a:prstGeom prst="rect">
              <a:avLst/>
            </a:prstGeom>
          </p:spPr>
        </p:pic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1095A7-FA9B-417E-B5E3-76C6F7732B4C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>
              <a:off x="7302448" y="4016693"/>
              <a:ext cx="597621" cy="14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028" name="Picture 4" descr="Image result for database icon">
              <a:extLst>
                <a:ext uri="{FF2B5EF4-FFF2-40B4-BE49-F238E27FC236}">
                  <a16:creationId xmlns:a16="http://schemas.microsoft.com/office/drawing/2014/main" id="{88F415C7-B491-46DD-A4AA-E4EDFBE8D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549" y="3589012"/>
              <a:ext cx="657688" cy="91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8E53189-F378-4564-9952-B130A7F847D6}"/>
              </a:ext>
            </a:extLst>
          </p:cNvPr>
          <p:cNvSpPr txBox="1">
            <a:spLocks/>
          </p:cNvSpPr>
          <p:nvPr/>
        </p:nvSpPr>
        <p:spPr>
          <a:xfrm>
            <a:off x="805544" y="1518394"/>
            <a:ext cx="9858704" cy="174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Marketing must access database servers with minimum bandwidth of 100 </a:t>
            </a:r>
            <a:r>
              <a:rPr lang="en-US" sz="3200" b="1" dirty="0" err="1"/>
              <a:t>mbps</a:t>
            </a:r>
            <a:r>
              <a:rPr lang="en-US" sz="3200" b="1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F27DB6-D669-4BDC-9FF1-5D75C31B9795}"/>
              </a:ext>
            </a:extLst>
          </p:cNvPr>
          <p:cNvSpPr/>
          <p:nvPr/>
        </p:nvSpPr>
        <p:spPr>
          <a:xfrm>
            <a:off x="725214" y="1766088"/>
            <a:ext cx="9858703" cy="126857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B0C81A-B08D-43B3-9136-700FE4F240AC}"/>
              </a:ext>
            </a:extLst>
          </p:cNvPr>
          <p:cNvSpPr/>
          <p:nvPr/>
        </p:nvSpPr>
        <p:spPr>
          <a:xfrm>
            <a:off x="3795578" y="3875598"/>
            <a:ext cx="4106312" cy="2034919"/>
          </a:xfrm>
          <a:custGeom>
            <a:avLst/>
            <a:gdLst>
              <a:gd name="connsiteX0" fmla="*/ 0 w 4421346"/>
              <a:gd name="connsiteY0" fmla="*/ 162289 h 2031979"/>
              <a:gd name="connsiteX1" fmla="*/ 792480 w 4421346"/>
              <a:gd name="connsiteY1" fmla="*/ 162289 h 2031979"/>
              <a:gd name="connsiteX2" fmla="*/ 812800 w 4421346"/>
              <a:gd name="connsiteY2" fmla="*/ 1848849 h 2031979"/>
              <a:gd name="connsiteX3" fmla="*/ 3393440 w 4421346"/>
              <a:gd name="connsiteY3" fmla="*/ 1798049 h 2031979"/>
              <a:gd name="connsiteX4" fmla="*/ 3393440 w 4421346"/>
              <a:gd name="connsiteY4" fmla="*/ 172449 h 2031979"/>
              <a:gd name="connsiteX5" fmla="*/ 4318000 w 4421346"/>
              <a:gd name="connsiteY5" fmla="*/ 152129 h 2031979"/>
              <a:gd name="connsiteX6" fmla="*/ 4358640 w 4421346"/>
              <a:gd name="connsiteY6" fmla="*/ 192769 h 20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46" h="2031979">
                <a:moveTo>
                  <a:pt x="0" y="162289"/>
                </a:moveTo>
                <a:cubicBezTo>
                  <a:pt x="328506" y="21742"/>
                  <a:pt x="657013" y="-118804"/>
                  <a:pt x="792480" y="162289"/>
                </a:cubicBezTo>
                <a:cubicBezTo>
                  <a:pt x="927947" y="443382"/>
                  <a:pt x="379307" y="1576222"/>
                  <a:pt x="812800" y="1848849"/>
                </a:cubicBezTo>
                <a:cubicBezTo>
                  <a:pt x="1246293" y="2121476"/>
                  <a:pt x="2963333" y="2077449"/>
                  <a:pt x="3393440" y="1798049"/>
                </a:cubicBezTo>
                <a:cubicBezTo>
                  <a:pt x="3823547" y="1518649"/>
                  <a:pt x="3239347" y="446769"/>
                  <a:pt x="3393440" y="172449"/>
                </a:cubicBezTo>
                <a:cubicBezTo>
                  <a:pt x="3547533" y="-101871"/>
                  <a:pt x="4157133" y="148742"/>
                  <a:pt x="4318000" y="152129"/>
                </a:cubicBezTo>
                <a:cubicBezTo>
                  <a:pt x="4478867" y="155516"/>
                  <a:pt x="4418753" y="174142"/>
                  <a:pt x="4358640" y="192769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2" descr="Image result for web server icon">
            <a:extLst>
              <a:ext uri="{FF2B5EF4-FFF2-40B4-BE49-F238E27FC236}">
                <a16:creationId xmlns:a16="http://schemas.microsoft.com/office/drawing/2014/main" id="{18A55CF7-9082-49D0-BE2B-9B57499C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63" y="5184783"/>
            <a:ext cx="837442" cy="8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45A305-6864-4066-9C95-DF936CCFF9B9}"/>
              </a:ext>
            </a:extLst>
          </p:cNvPr>
          <p:cNvCxnSpPr>
            <a:cxnSpLocks/>
          </p:cNvCxnSpPr>
          <p:nvPr/>
        </p:nvCxnSpPr>
        <p:spPr>
          <a:xfrm>
            <a:off x="7281335" y="5704225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2B3FB-531B-4D4E-BB4C-233C794A2A46}"/>
              </a:ext>
            </a:extLst>
          </p:cNvPr>
          <p:cNvCxnSpPr>
            <a:cxnSpLocks/>
          </p:cNvCxnSpPr>
          <p:nvPr/>
        </p:nvCxnSpPr>
        <p:spPr>
          <a:xfrm>
            <a:off x="3688770" y="5696942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12DD33A-71CD-4056-9B93-D1FDCD1C911D}"/>
              </a:ext>
            </a:extLst>
          </p:cNvPr>
          <p:cNvSpPr/>
          <p:nvPr/>
        </p:nvSpPr>
        <p:spPr>
          <a:xfrm>
            <a:off x="7826904" y="5969001"/>
            <a:ext cx="837442" cy="3693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100502-673E-4C50-BB00-87C1D58C595C}"/>
              </a:ext>
            </a:extLst>
          </p:cNvPr>
          <p:cNvSpPr/>
          <p:nvPr/>
        </p:nvSpPr>
        <p:spPr>
          <a:xfrm>
            <a:off x="7773671" y="4621732"/>
            <a:ext cx="934901" cy="3316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Database Server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79BEDF-5341-4C52-A82D-8B9BDD52484C}"/>
              </a:ext>
            </a:extLst>
          </p:cNvPr>
          <p:cNvSpPr/>
          <p:nvPr/>
        </p:nvSpPr>
        <p:spPr>
          <a:xfrm>
            <a:off x="5449754" y="3602568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74ED63-9EFE-45BB-A021-191DC2368FC1}"/>
              </a:ext>
            </a:extLst>
          </p:cNvPr>
          <p:cNvSpPr/>
          <p:nvPr/>
        </p:nvSpPr>
        <p:spPr>
          <a:xfrm>
            <a:off x="3520445" y="4739169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A1D6E1-C707-48FE-A7BC-3D2F2A355666}"/>
              </a:ext>
            </a:extLst>
          </p:cNvPr>
          <p:cNvSpPr/>
          <p:nvPr/>
        </p:nvSpPr>
        <p:spPr>
          <a:xfrm>
            <a:off x="5268569" y="6020103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332122-33E4-42B1-8DD7-ED7FA5FB690C}"/>
              </a:ext>
            </a:extLst>
          </p:cNvPr>
          <p:cNvSpPr/>
          <p:nvPr/>
        </p:nvSpPr>
        <p:spPr>
          <a:xfrm>
            <a:off x="7061096" y="4902223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508C71-9E67-42D5-901C-D432793F37FE}"/>
              </a:ext>
            </a:extLst>
          </p:cNvPr>
          <p:cNvSpPr/>
          <p:nvPr/>
        </p:nvSpPr>
        <p:spPr>
          <a:xfrm>
            <a:off x="4900602" y="4139607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8C73CA-C209-44FF-8211-966DBB7F3AA4}"/>
              </a:ext>
            </a:extLst>
          </p:cNvPr>
          <p:cNvSpPr/>
          <p:nvPr/>
        </p:nvSpPr>
        <p:spPr>
          <a:xfrm>
            <a:off x="5317647" y="5054918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2" name="Picture 4" descr="Related image">
            <a:extLst>
              <a:ext uri="{FF2B5EF4-FFF2-40B4-BE49-F238E27FC236}">
                <a16:creationId xmlns:a16="http://schemas.microsoft.com/office/drawing/2014/main" id="{4E4D1BDE-CB6B-48BF-96F2-B43430DC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12" y="5223700"/>
            <a:ext cx="870850" cy="8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marketing icon">
            <a:extLst>
              <a:ext uri="{FF2B5EF4-FFF2-40B4-BE49-F238E27FC236}">
                <a16:creationId xmlns:a16="http://schemas.microsoft.com/office/drawing/2014/main" id="{320C7E00-70D2-432C-BAFB-C61BB045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30" y="3563124"/>
            <a:ext cx="851130" cy="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CB0A6A-B3F7-42D8-9268-9EE3D722E8E3}"/>
              </a:ext>
            </a:extLst>
          </p:cNvPr>
          <p:cNvSpPr/>
          <p:nvPr/>
        </p:nvSpPr>
        <p:spPr>
          <a:xfrm>
            <a:off x="3639051" y="3943982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8798D-8D7A-4352-A44F-4D35B06A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5</a:t>
            </a:fld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482A2C5-31B2-404A-BF1E-A2B03E7C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70" y="3335082"/>
            <a:ext cx="2822165" cy="2808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Reachability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Waypoint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QoS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01319 L 0.00794 -0.01319 C 0.00976 -0.01551 0.01185 -0.01782 0.01367 -0.0206 C 0.01458 -0.02176 0.01523 -0.02384 0.01614 -0.025 C 0.01692 -0.02593 0.01783 -0.02616 0.01875 -0.02639 C 0.02395 -0.0287 0.02669 -0.02847 0.03281 -0.0294 C 0.03984 -0.02894 0.047 -0.03079 0.05364 -0.02801 C 0.0556 -0.02708 0.05638 -0.02245 0.05703 -0.01898 C 0.05898 -0.00833 0.05664 -0.02176 0.05872 -0.00856 C 0.06106 0.00625 0.05781 -0.0169 0.06041 0.00162 C 0.06015 0.01898 0.06002 0.03634 0.0595 0.05347 C 0.05937 0.05856 0.05872 0.06481 0.05781 0.06991 C 0.05768 0.0713 0.05729 0.07269 0.05703 0.07431 C 0.05677 0.07616 0.05651 0.07824 0.05625 0.08032 C 0.05599 0.08171 0.0556 0.0831 0.05533 0.08472 C 0.05507 0.08657 0.05481 0.08866 0.05455 0.09051 C 0.05403 0.09352 0.05325 0.09653 0.05286 0.09954 L 0.05039 0.11736 L 0.04869 0.14398 C 0.04843 0.14838 0.0483 0.15278 0.04791 0.15718 C 0.04648 0.16898 0.04713 0.16204 0.04622 0.17801 C 0.04648 0.18495 0.04661 0.1919 0.047 0.19884 C 0.04713 0.20023 0.04765 0.20162 0.04791 0.20324 C 0.04843 0.20718 0.04882 0.21111 0.04948 0.21505 L 0.05117 0.22384 C 0.05143 0.22546 0.05156 0.22708 0.05208 0.22847 C 0.05429 0.23449 0.05494 0.23727 0.05781 0.24167 C 0.06471 0.25185 0.05442 0.23472 0.06536 0.24769 C 0.06614 0.24861 0.06692 0.25 0.06783 0.25069 C 0.06914 0.25139 0.0707 0.25162 0.072 0.25208 C 0.07317 0.25255 0.07421 0.25301 0.07539 0.25347 C 0.08359 0.25787 0.07708 0.25556 0.08541 0.2581 C 0.08619 0.25903 0.08685 0.26042 0.08789 0.26088 C 0.08919 0.26157 0.10247 0.26389 0.10286 0.26389 C 0.11692 0.26574 0.12929 0.26597 0.14375 0.2669 C 0.14505 0.26782 0.14635 0.26944 0.14791 0.26991 C 0.15091 0.27083 0.15403 0.2706 0.15703 0.2713 C 0.1582 0.27153 0.15924 0.27222 0.16041 0.27292 C 0.17122 0.27222 0.18203 0.27245 0.19283 0.2713 C 0.1957 0.27106 0.19843 0.26944 0.20117 0.26829 C 0.20468 0.2669 0.20573 0.2662 0.2095 0.26389 L 0.21198 0.2625 C 0.21289 0.26204 0.21367 0.26157 0.21445 0.26088 C 0.21562 0.25995 0.21666 0.2588 0.21783 0.2581 C 0.22083 0.25579 0.22096 0.25671 0.22448 0.25509 C 0.22617 0.25417 0.22786 0.25301 0.22955 0.25208 C 0.23033 0.25162 0.23125 0.25139 0.23203 0.25069 C 0.23281 0.24954 0.23372 0.24861 0.2345 0.24769 C 0.23567 0.2463 0.23658 0.24444 0.23789 0.24329 C 0.23854 0.24236 0.23958 0.24236 0.24036 0.24167 C 0.25052 0.2338 0.23776 0.24329 0.24622 0.23588 C 0.247 0.23495 0.24791 0.23495 0.24869 0.23426 C 0.25039 0.23264 0.25182 0.2294 0.25364 0.22847 L 0.25872 0.22546 C 0.26028 0.22245 0.26289 0.22037 0.26367 0.21644 C 0.26419 0.21366 0.26497 0.21065 0.26536 0.20764 C 0.26588 0.20324 0.26666 0.19861 0.26705 0.19421 C 0.26796 0.18218 0.26823 0.17106 0.26862 0.1588 C 0.26836 0.14005 0.26836 0.12106 0.26783 0.10255 C 0.26783 0.10093 0.26718 0.09954 0.26705 0.09792 C 0.26666 0.09514 0.26653 0.09213 0.26614 0.08912 C 0.26588 0.08657 0.26562 0.08426 0.26536 0.08171 C 0.2651 0.07963 0.26471 0.07778 0.26445 0.07569 C 0.26419 0.07384 0.26367 0.06644 0.26289 0.06389 C 0.26211 0.06181 0.26119 0.05995 0.26028 0.0581 C 0.26002 0.05602 0.25976 0.05394 0.2595 0.05208 C 0.25924 0.04954 0.25898 0.04699 0.25872 0.04468 C 0.2582 0.04167 0.25755 0.03866 0.25703 0.03588 L 0.25533 0.02685 C 0.25507 0.02546 0.25468 0.02384 0.25455 0.02245 L 0.25364 0.01644 C 0.25403 0.00741 0.25351 0.00046 0.25533 -0.00718 C 0.25586 -0.00926 0.25625 -0.01134 0.25703 -0.01319 C 0.25872 -0.01667 0.25989 -0.01574 0.26198 -0.01759 C 0.26289 -0.01829 0.26354 -0.01991 0.26445 -0.0206 C 0.26614 -0.02176 0.2681 -0.02176 0.26953 -0.02338 C 0.27031 -0.02454 0.27109 -0.02569 0.272 -0.02639 C 0.27278 -0.02708 0.27369 -0.02755 0.27448 -0.02801 C 0.27799 -0.02963 0.2789 -0.02963 0.28281 -0.03079 C 0.28789 -0.03032 0.29283 -0.03056 0.29778 -0.0294 C 0.30013 -0.02894 0.30455 -0.02639 0.30455 -0.02639 C 0.30533 -0.02546 0.30612 -0.02431 0.30703 -0.02338 C 0.30781 -0.02269 0.30872 -0.02269 0.3095 -0.02199 C 0.31119 -0.02037 0.3125 -0.0169 0.31445 -0.01597 C 0.3177 -0.01458 0.31888 -0.01435 0.322 -0.01157 C 0.32291 -0.01088 0.32356 -0.00949 0.32448 -0.00856 C 0.32526 -0.00787 0.32617 -0.00764 0.32695 -0.00718 C 0.33033 -0.00556 0.32942 -0.00579 0.33203 -0.00579 L 0.33372 -0.00856 " pathEditMode="relative" ptsTypes="AAAAAAAAAAAAAAAAAAA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Intent-based network policies: </a:t>
            </a:r>
            <a:r>
              <a:rPr lang="en-US" dirty="0" err="1"/>
              <a:t>Stateful</a:t>
            </a:r>
            <a:r>
              <a:rPr lang="en-US" dirty="0"/>
              <a:t> Networks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B6D6A-F688-4A7B-B8F8-AF49C505EAFD}"/>
              </a:ext>
            </a:extLst>
          </p:cNvPr>
          <p:cNvGrpSpPr/>
          <p:nvPr/>
        </p:nvGrpSpPr>
        <p:grpSpPr>
          <a:xfrm>
            <a:off x="3707421" y="3427629"/>
            <a:ext cx="4813816" cy="2484856"/>
            <a:chOff x="3707421" y="3427629"/>
            <a:chExt cx="4813816" cy="2484856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680316-71F0-4680-8BCE-352AE2914642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4507934" y="4245610"/>
              <a:ext cx="0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16301DA-95FA-4470-9E95-F6868598A5CB}"/>
                </a:ext>
              </a:extLst>
            </p:cNvPr>
            <p:cNvCxnSpPr>
              <a:cxnSpLocks/>
              <a:stCxn id="78" idx="1"/>
              <a:endCxn id="80" idx="3"/>
            </p:cNvCxnSpPr>
            <p:nvPr/>
          </p:nvCxnSpPr>
          <p:spPr>
            <a:xfrm>
              <a:off x="4729477" y="5683568"/>
              <a:ext cx="21305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1C2420-33A5-45B6-AA3A-032194C6F831}"/>
                </a:ext>
              </a:extLst>
            </p:cNvPr>
            <p:cNvCxnSpPr>
              <a:cxnSpLocks/>
            </p:cNvCxnSpPr>
            <p:nvPr/>
          </p:nvCxnSpPr>
          <p:spPr>
            <a:xfrm>
              <a:off x="4496041" y="4168775"/>
              <a:ext cx="1170914" cy="5429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1628E6-8D45-4C59-8365-EA1F4A755254}"/>
                </a:ext>
              </a:extLst>
            </p:cNvPr>
            <p:cNvCxnSpPr/>
            <p:nvPr/>
          </p:nvCxnSpPr>
          <p:spPr>
            <a:xfrm flipV="1">
              <a:off x="4587327" y="4893058"/>
              <a:ext cx="1226601" cy="583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39523DD-0624-4DD5-8BF4-1288ECB73753}"/>
                </a:ext>
              </a:extLst>
            </p:cNvPr>
            <p:cNvCxnSpPr>
              <a:cxnSpLocks/>
              <a:stCxn id="90" idx="2"/>
              <a:endCxn id="80" idx="0"/>
            </p:cNvCxnSpPr>
            <p:nvPr/>
          </p:nvCxnSpPr>
          <p:spPr>
            <a:xfrm>
              <a:off x="7080905" y="4245610"/>
              <a:ext cx="615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25C6828-97EA-4408-9E8C-A8349583276E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>
              <a:off x="3707421" y="4002055"/>
              <a:ext cx="3151941" cy="146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7" name="Picture 76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5A7E7A0C-71C5-4010-AC59-2CC9F896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286391" y="3787775"/>
              <a:ext cx="443086" cy="457835"/>
            </a:xfrm>
            <a:prstGeom prst="rect">
              <a:avLst/>
            </a:prstGeom>
          </p:spPr>
        </p:pic>
        <p:pic>
          <p:nvPicPr>
            <p:cNvPr id="78" name="Picture 77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6139F39D-61DE-4E0E-9ECA-96BFB009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286391" y="5454650"/>
              <a:ext cx="443086" cy="457835"/>
            </a:xfrm>
            <a:prstGeom prst="rect">
              <a:avLst/>
            </a:prstGeom>
          </p:spPr>
        </p:pic>
        <p:pic>
          <p:nvPicPr>
            <p:cNvPr id="79" name="Picture 78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19B6A444-DE44-4062-8422-9B1D753AE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630054" y="4606925"/>
              <a:ext cx="443086" cy="457835"/>
            </a:xfrm>
            <a:prstGeom prst="rect">
              <a:avLst/>
            </a:prstGeom>
          </p:spPr>
        </p:pic>
        <p:pic>
          <p:nvPicPr>
            <p:cNvPr id="80" name="Picture 7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E07FEDA8-22AB-42CB-86F4-B4A9E736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59977" y="5454650"/>
              <a:ext cx="443086" cy="45783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5D13E9-D19A-4E36-B4D2-018ECEF32415}"/>
                </a:ext>
              </a:extLst>
            </p:cNvPr>
            <p:cNvSpPr/>
            <p:nvPr/>
          </p:nvSpPr>
          <p:spPr>
            <a:xfrm>
              <a:off x="5888319" y="5184782"/>
              <a:ext cx="613531" cy="3581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H-IDS</a:t>
              </a:r>
              <a:endParaRPr lang="en-US" sz="1400" b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93EC6D2-9742-4ED8-9CAB-395CB918D3A8}"/>
                </a:ext>
              </a:extLst>
            </p:cNvPr>
            <p:cNvSpPr/>
            <p:nvPr/>
          </p:nvSpPr>
          <p:spPr>
            <a:xfrm>
              <a:off x="4752275" y="4698088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L-IDS</a:t>
              </a:r>
            </a:p>
          </p:txBody>
        </p:sp>
        <p:pic>
          <p:nvPicPr>
            <p:cNvPr id="90" name="Picture 8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8EC073D9-BF94-4FB5-9D2C-A5032A1E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59362" y="3787775"/>
              <a:ext cx="443086" cy="457835"/>
            </a:xfrm>
            <a:prstGeom prst="rect">
              <a:avLst/>
            </a:prstGeom>
          </p:spPr>
        </p:pic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1095A7-FA9B-417E-B5E3-76C6F7732B4C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>
              <a:off x="7302448" y="4016693"/>
              <a:ext cx="597621" cy="14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028" name="Picture 4" descr="Image result for database icon">
              <a:extLst>
                <a:ext uri="{FF2B5EF4-FFF2-40B4-BE49-F238E27FC236}">
                  <a16:creationId xmlns:a16="http://schemas.microsoft.com/office/drawing/2014/main" id="{88F415C7-B491-46DD-A4AA-E4EDFBE8D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549" y="3589012"/>
              <a:ext cx="657688" cy="91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179F04C-D958-4280-B137-652A0832B6B8}"/>
                </a:ext>
              </a:extLst>
            </p:cNvPr>
            <p:cNvGrpSpPr/>
            <p:nvPr/>
          </p:nvGrpSpPr>
          <p:grpSpPr>
            <a:xfrm>
              <a:off x="4915333" y="4996815"/>
              <a:ext cx="471404" cy="453771"/>
              <a:chOff x="4846320" y="2209800"/>
              <a:chExt cx="609600" cy="609600"/>
            </a:xfrm>
          </p:grpSpPr>
          <p:sp>
            <p:nvSpPr>
              <p:cNvPr id="119" name="Rounded Rectangle 114">
                <a:extLst>
                  <a:ext uri="{FF2B5EF4-FFF2-40B4-BE49-F238E27FC236}">
                    <a16:creationId xmlns:a16="http://schemas.microsoft.com/office/drawing/2014/main" id="{563549F2-440A-473E-B390-CCC41844126C}"/>
                  </a:ext>
                </a:extLst>
              </p:cNvPr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B59952F-DF5C-4019-BEC2-A28076F44975}"/>
                  </a:ext>
                </a:extLst>
              </p:cNvPr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121" name="Picture 120" descr="magnifying_glass.png">
                  <a:extLst>
                    <a:ext uri="{FF2B5EF4-FFF2-40B4-BE49-F238E27FC236}">
                      <a16:creationId xmlns:a16="http://schemas.microsoft.com/office/drawing/2014/main" id="{C2B23251-0E21-4DDD-AF6A-1AFE06CD98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2" name="Picture 121" descr="C:\Users\agember\AppData\Local\Microsoft\Windows\Temporary Internet Files\Content.IE5\2DGPU1UI\MC900431599[1].png">
                  <a:extLst>
                    <a:ext uri="{FF2B5EF4-FFF2-40B4-BE49-F238E27FC236}">
                      <a16:creationId xmlns:a16="http://schemas.microsoft.com/office/drawing/2014/main" id="{80ACFD9E-BEF6-4EF9-8465-79FA80F32F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B92E1DC-1079-4445-A4B5-E621AD144658}"/>
                </a:ext>
              </a:extLst>
            </p:cNvPr>
            <p:cNvGrpSpPr/>
            <p:nvPr/>
          </p:nvGrpSpPr>
          <p:grpSpPr>
            <a:xfrm>
              <a:off x="5514851" y="3748015"/>
              <a:ext cx="471404" cy="453771"/>
              <a:chOff x="4846320" y="2209800"/>
              <a:chExt cx="609600" cy="609600"/>
            </a:xfrm>
          </p:grpSpPr>
          <p:sp>
            <p:nvSpPr>
              <p:cNvPr id="131" name="Rounded Rectangle 114">
                <a:extLst>
                  <a:ext uri="{FF2B5EF4-FFF2-40B4-BE49-F238E27FC236}">
                    <a16:creationId xmlns:a16="http://schemas.microsoft.com/office/drawing/2014/main" id="{9F17A905-13E5-4C71-B33F-280DB2F40AE0}"/>
                  </a:ext>
                </a:extLst>
              </p:cNvPr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EB0DD97-A9B3-4EB1-B792-EEAE28A5534C}"/>
                  </a:ext>
                </a:extLst>
              </p:cNvPr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133" name="Picture 132" descr="magnifying_glass.png">
                  <a:extLst>
                    <a:ext uri="{FF2B5EF4-FFF2-40B4-BE49-F238E27FC236}">
                      <a16:creationId xmlns:a16="http://schemas.microsoft.com/office/drawing/2014/main" id="{A11CBB48-0D95-4B27-BCEE-A770BFACA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34" name="Picture 133" descr="C:\Users\agember\AppData\Local\Microsoft\Windows\Temporary Internet Files\Content.IE5\2DGPU1UI\MC900431599[1].png">
                  <a:extLst>
                    <a:ext uri="{FF2B5EF4-FFF2-40B4-BE49-F238E27FC236}">
                      <a16:creationId xmlns:a16="http://schemas.microsoft.com/office/drawing/2014/main" id="{A404E048-D0C3-4B17-AAE3-F3A33019AB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9BB97F9-4047-4CAE-AD5C-123A0E22B932}"/>
                </a:ext>
              </a:extLst>
            </p:cNvPr>
            <p:cNvSpPr/>
            <p:nvPr/>
          </p:nvSpPr>
          <p:spPr>
            <a:xfrm>
              <a:off x="5422794" y="3427629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L-IDS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8E53189-F378-4564-9952-B130A7F847D6}"/>
              </a:ext>
            </a:extLst>
          </p:cNvPr>
          <p:cNvSpPr txBox="1">
            <a:spLocks/>
          </p:cNvSpPr>
          <p:nvPr/>
        </p:nvSpPr>
        <p:spPr>
          <a:xfrm>
            <a:off x="805544" y="1518394"/>
            <a:ext cx="10515600" cy="1819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Lightweight Intrusion Detection System (L-IDS) must forward traffic with more than 2 failed connection to Heavyweight IDS (H-IDS)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F27DB6-D669-4BDC-9FF1-5D75C31B9795}"/>
              </a:ext>
            </a:extLst>
          </p:cNvPr>
          <p:cNvSpPr/>
          <p:nvPr/>
        </p:nvSpPr>
        <p:spPr>
          <a:xfrm>
            <a:off x="728455" y="1766532"/>
            <a:ext cx="10515599" cy="132046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Image result for web server icon">
            <a:extLst>
              <a:ext uri="{FF2B5EF4-FFF2-40B4-BE49-F238E27FC236}">
                <a16:creationId xmlns:a16="http://schemas.microsoft.com/office/drawing/2014/main" id="{18A55CF7-9082-49D0-BE2B-9B57499C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63" y="5184783"/>
            <a:ext cx="837442" cy="8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45A305-6864-4066-9C95-DF936CCFF9B9}"/>
              </a:ext>
            </a:extLst>
          </p:cNvPr>
          <p:cNvCxnSpPr>
            <a:cxnSpLocks/>
          </p:cNvCxnSpPr>
          <p:nvPr/>
        </p:nvCxnSpPr>
        <p:spPr>
          <a:xfrm>
            <a:off x="7281335" y="5704225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2B3FB-531B-4D4E-BB4C-233C794A2A46}"/>
              </a:ext>
            </a:extLst>
          </p:cNvPr>
          <p:cNvCxnSpPr>
            <a:cxnSpLocks/>
          </p:cNvCxnSpPr>
          <p:nvPr/>
        </p:nvCxnSpPr>
        <p:spPr>
          <a:xfrm>
            <a:off x="3688770" y="5696942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12DD33A-71CD-4056-9B93-D1FDCD1C911D}"/>
              </a:ext>
            </a:extLst>
          </p:cNvPr>
          <p:cNvSpPr/>
          <p:nvPr/>
        </p:nvSpPr>
        <p:spPr>
          <a:xfrm>
            <a:off x="7826904" y="5969001"/>
            <a:ext cx="837442" cy="3693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100502-673E-4C50-BB00-87C1D58C595C}"/>
              </a:ext>
            </a:extLst>
          </p:cNvPr>
          <p:cNvSpPr/>
          <p:nvPr/>
        </p:nvSpPr>
        <p:spPr>
          <a:xfrm>
            <a:off x="7773671" y="4621732"/>
            <a:ext cx="934901" cy="3316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Database Server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DF312E-9D9F-4D54-99C5-DD822B4D90FD}"/>
              </a:ext>
            </a:extLst>
          </p:cNvPr>
          <p:cNvSpPr/>
          <p:nvPr/>
        </p:nvSpPr>
        <p:spPr>
          <a:xfrm>
            <a:off x="3661649" y="3896445"/>
            <a:ext cx="4419600" cy="1933759"/>
          </a:xfrm>
          <a:custGeom>
            <a:avLst/>
            <a:gdLst>
              <a:gd name="connsiteX0" fmla="*/ 0 w 4419600"/>
              <a:gd name="connsiteY0" fmla="*/ 176640 h 1933759"/>
              <a:gd name="connsiteX1" fmla="*/ 792480 w 4419600"/>
              <a:gd name="connsiteY1" fmla="*/ 125840 h 1933759"/>
              <a:gd name="connsiteX2" fmla="*/ 2072640 w 4419600"/>
              <a:gd name="connsiteY2" fmla="*/ 969120 h 1933759"/>
              <a:gd name="connsiteX3" fmla="*/ 762000 w 4419600"/>
              <a:gd name="connsiteY3" fmla="*/ 1781920 h 1933759"/>
              <a:gd name="connsiteX4" fmla="*/ 3352800 w 4419600"/>
              <a:gd name="connsiteY4" fmla="*/ 1771760 h 1933759"/>
              <a:gd name="connsiteX5" fmla="*/ 3342640 w 4419600"/>
              <a:gd name="connsiteY5" fmla="*/ 125840 h 1933759"/>
              <a:gd name="connsiteX6" fmla="*/ 4419600 w 4419600"/>
              <a:gd name="connsiteY6" fmla="*/ 237600 h 19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9600" h="1933759">
                <a:moveTo>
                  <a:pt x="0" y="176640"/>
                </a:moveTo>
                <a:cubicBezTo>
                  <a:pt x="223520" y="85200"/>
                  <a:pt x="447040" y="-6240"/>
                  <a:pt x="792480" y="125840"/>
                </a:cubicBezTo>
                <a:cubicBezTo>
                  <a:pt x="1137920" y="257920"/>
                  <a:pt x="2077720" y="693107"/>
                  <a:pt x="2072640" y="969120"/>
                </a:cubicBezTo>
                <a:cubicBezTo>
                  <a:pt x="2067560" y="1245133"/>
                  <a:pt x="548640" y="1648147"/>
                  <a:pt x="762000" y="1781920"/>
                </a:cubicBezTo>
                <a:cubicBezTo>
                  <a:pt x="975360" y="1915693"/>
                  <a:pt x="2922693" y="2047773"/>
                  <a:pt x="3352800" y="1771760"/>
                </a:cubicBezTo>
                <a:cubicBezTo>
                  <a:pt x="3782907" y="1495747"/>
                  <a:pt x="3164840" y="381533"/>
                  <a:pt x="3342640" y="125840"/>
                </a:cubicBezTo>
                <a:cubicBezTo>
                  <a:pt x="3520440" y="-129853"/>
                  <a:pt x="3970020" y="53873"/>
                  <a:pt x="4419600" y="2376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Image result for marketing icon">
            <a:extLst>
              <a:ext uri="{FF2B5EF4-FFF2-40B4-BE49-F238E27FC236}">
                <a16:creationId xmlns:a16="http://schemas.microsoft.com/office/drawing/2014/main" id="{7F3B802D-6F05-49AB-B556-73618915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30" y="3563124"/>
            <a:ext cx="851130" cy="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26AFCB3-C69D-4EB8-8B84-D4F7F2BBC863}"/>
              </a:ext>
            </a:extLst>
          </p:cNvPr>
          <p:cNvGrpSpPr/>
          <p:nvPr/>
        </p:nvGrpSpPr>
        <p:grpSpPr>
          <a:xfrm>
            <a:off x="5639291" y="5499110"/>
            <a:ext cx="471404" cy="453771"/>
            <a:chOff x="9636035" y="4974820"/>
            <a:chExt cx="471404" cy="45377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D78CFBD-A459-497F-8E8A-32200DA930F8}"/>
                </a:ext>
              </a:extLst>
            </p:cNvPr>
            <p:cNvGrpSpPr/>
            <p:nvPr/>
          </p:nvGrpSpPr>
          <p:grpSpPr>
            <a:xfrm>
              <a:off x="9636035" y="4974820"/>
              <a:ext cx="471404" cy="453771"/>
              <a:chOff x="8298039" y="3952997"/>
              <a:chExt cx="471404" cy="453771"/>
            </a:xfrm>
            <a:solidFill>
              <a:srgbClr val="FF0000"/>
            </a:solidFill>
          </p:grpSpPr>
          <p:sp>
            <p:nvSpPr>
              <p:cNvPr id="55" name="Rounded Rectangle 114">
                <a:extLst>
                  <a:ext uri="{FF2B5EF4-FFF2-40B4-BE49-F238E27FC236}">
                    <a16:creationId xmlns:a16="http://schemas.microsoft.com/office/drawing/2014/main" id="{ED887BE8-FA1A-4D08-B27F-E75DD7C89FA3}"/>
                  </a:ext>
                </a:extLst>
              </p:cNvPr>
              <p:cNvSpPr/>
              <p:nvPr/>
            </p:nvSpPr>
            <p:spPr>
              <a:xfrm>
                <a:off x="8298039" y="3952997"/>
                <a:ext cx="471404" cy="453771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6" name="Picture 55" descr="magnifying_glass.png">
                <a:extLst>
                  <a:ext uri="{FF2B5EF4-FFF2-40B4-BE49-F238E27FC236}">
                    <a16:creationId xmlns:a16="http://schemas.microsoft.com/office/drawing/2014/main" id="{97A4A9EA-49A6-4A79-9E85-2568D42DD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45181" y="3998374"/>
                <a:ext cx="377123" cy="363017"/>
              </a:xfrm>
              <a:prstGeom prst="rect">
                <a:avLst/>
              </a:prstGeo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54" name="Picture 53" descr="C:\Users\agember\AppData\Local\Microsoft\Windows\Temporary Internet Files\Content.IE5\2DGPU1UI\MC900431599[1].png">
              <a:extLst>
                <a:ext uri="{FF2B5EF4-FFF2-40B4-BE49-F238E27FC236}">
                  <a16:creationId xmlns:a16="http://schemas.microsoft.com/office/drawing/2014/main" id="{95D1E37D-899F-4C74-BE57-D09492B47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86124" y="5124737"/>
              <a:ext cx="265164" cy="255246"/>
            </a:xfrm>
            <a:prstGeom prst="rect">
              <a:avLst/>
            </a:prstGeom>
            <a:noFill/>
          </p:spPr>
        </p:pic>
      </p:grpSp>
      <p:pic>
        <p:nvPicPr>
          <p:cNvPr id="57" name="Picture 4" descr="Related image">
            <a:extLst>
              <a:ext uri="{FF2B5EF4-FFF2-40B4-BE49-F238E27FC236}">
                <a16:creationId xmlns:a16="http://schemas.microsoft.com/office/drawing/2014/main" id="{C565845E-8BB9-4C3D-BE7C-1FD6E6FF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12" y="5223700"/>
            <a:ext cx="870850" cy="8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A55907-7C29-400E-AA20-013BEFB65FA9}"/>
              </a:ext>
            </a:extLst>
          </p:cNvPr>
          <p:cNvSpPr/>
          <p:nvPr/>
        </p:nvSpPr>
        <p:spPr>
          <a:xfrm>
            <a:off x="3702757" y="3988117"/>
            <a:ext cx="4297680" cy="57150"/>
          </a:xfrm>
          <a:custGeom>
            <a:avLst/>
            <a:gdLst>
              <a:gd name="connsiteX0" fmla="*/ 0 w 4297680"/>
              <a:gd name="connsiteY0" fmla="*/ 0 h 57150"/>
              <a:gd name="connsiteX1" fmla="*/ 4297680 w 4297680"/>
              <a:gd name="connsiteY1" fmla="*/ 57150 h 57150"/>
              <a:gd name="connsiteX2" fmla="*/ 4297680 w 4297680"/>
              <a:gd name="connsiteY2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7680" h="57150">
                <a:moveTo>
                  <a:pt x="0" y="0"/>
                </a:moveTo>
                <a:lnTo>
                  <a:pt x="4297680" y="57150"/>
                </a:lnTo>
                <a:lnTo>
                  <a:pt x="4297680" y="5715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8C09A-0F54-4C6D-A0C4-5D10C84A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6</a:t>
            </a:fld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DFB83-A02C-44E2-9D73-158E0D55BB38}"/>
              </a:ext>
            </a:extLst>
          </p:cNvPr>
          <p:cNvSpPr/>
          <p:nvPr/>
        </p:nvSpPr>
        <p:spPr>
          <a:xfrm>
            <a:off x="3626609" y="3929108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628F7-4F29-4C6F-AB4F-1268304EA894}"/>
              </a:ext>
            </a:extLst>
          </p:cNvPr>
          <p:cNvSpPr/>
          <p:nvPr/>
        </p:nvSpPr>
        <p:spPr>
          <a:xfrm>
            <a:off x="3609640" y="3929108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B0A6A-B3F7-42D8-9268-9EE3D722E8E3}"/>
              </a:ext>
            </a:extLst>
          </p:cNvPr>
          <p:cNvSpPr/>
          <p:nvPr/>
        </p:nvSpPr>
        <p:spPr>
          <a:xfrm>
            <a:off x="3609640" y="3929108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16C2D814-372F-47B8-B8F6-701C671C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70" y="3335082"/>
            <a:ext cx="2822165" cy="2808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Reachability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Waypoint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QoS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Stateful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-0.00324 L -0.01145 -0.00324 L 0.03633 -0.0051 L 0.11967 -0.00672 C 0.13334 -0.00718 0.12292 -0.00926 0.13568 -0.01019 C 0.1418 -0.01042 0.14818 -0.01019 0.15443 -0.01019 L 0.15443 -0.01019 " pathEditMode="relative" ptsTypes="AAAAA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-0.01181 L -0.01015 -0.01181 L 0.06472 -0.00834 L 0.09844 -0.00672 C 0.10508 -0.00625 0.11159 -0.00556 0.1181 -0.0051 C 0.12097 -0.0044 0.1237 -0.00324 0.12656 -0.00324 C 0.13347 -0.00324 0.14037 -0.00463 0.14727 -0.0051 C 0.14935 -0.0051 0.15156 -0.0051 0.15378 -0.0051 L 0.15664 -0.025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0.01505 L -0.00364 -0.01505 L 0.00664 -0.01181 C 0.00781 -0.01135 0.00912 -0.01065 0.01042 -0.01019 C 0.01289 -0.00949 0.01537 -0.00926 0.01784 -0.00857 C 0.0194 -0.00811 0.02097 -0.00718 0.02253 -0.00672 C 0.02748 -0.00602 0.03255 -0.00579 0.0375 -0.0051 L 0.04883 -0.00186 C 0.05065 -0.00116 0.05248 -0.00047 0.05443 -0.00023 C 0.05729 0.00046 0.06003 0.00092 0.06289 0.00162 C 0.06589 0.00231 0.06927 0.00324 0.07227 0.00486 C 0.07409 0.00578 0.07787 0.0081 0.07787 0.0081 C 0.07917 0.00995 0.08021 0.0118 0.08164 0.01319 C 0.08242 0.01412 0.08347 0.01435 0.08438 0.01481 C 0.09271 0.01898 0.08425 0.01412 0.09102 0.01828 C 0.09219 0.0199 0.09336 0.02176 0.09479 0.02314 C 0.09584 0.0243 0.10052 0.02615 0.1013 0.02662 C 0.10261 0.02824 0.10365 0.03009 0.10508 0.03148 C 0.10586 0.0324 0.1069 0.03264 0.10781 0.0331 C 0.10938 0.03426 0.11107 0.03495 0.1125 0.03657 C 0.11393 0.03796 0.11498 0.04004 0.11628 0.04143 C 0.11719 0.04236 0.1181 0.04282 0.11914 0.04328 C 0.12149 0.04444 0.12344 0.0449 0.12565 0.04652 C 0.12696 0.04745 0.12813 0.04884 0.12943 0.04977 C 0.13034 0.05046 0.13138 0.05069 0.13229 0.05162 C 0.13425 0.05347 0.13789 0.0581 0.13789 0.0581 C 0.14115 0.06713 0.13893 0.0618 0.14531 0.07314 C 0.14896 0.07963 0.14701 0.07685 0.15104 0.08148 C 0.15156 0.0831 0.15196 0.08518 0.15287 0.08657 C 0.15365 0.08773 0.15482 0.0875 0.15573 0.08819 C 0.15664 0.08912 0.15755 0.09051 0.15847 0.09143 C 0.15925 0.09352 0.16146 0.09861 0.16133 0.10162 C 0.16081 0.10902 0.1569 0.1162 0.15378 0.1199 L 0.14818 0.12662 C 0.14597 0.12916 0.14362 0.13171 0.14167 0.13495 C 0.14063 0.13634 0.13959 0.13819 0.1388 0.13981 C 0.13802 0.14143 0.13776 0.14375 0.13698 0.1449 C 0.1362 0.14606 0.13503 0.1456 0.13412 0.14652 C 0.12318 0.1574 0.13386 0.15 0.12292 0.15648 L 0.12005 0.15833 C 0.11446 0.16574 0.11758 0.1618 0.11068 0.1699 C 0.10977 0.17106 0.10886 0.17245 0.10781 0.17314 C 0.10664 0.1743 0.10534 0.17569 0.10417 0.17662 C 0.10326 0.17731 0.10222 0.17731 0.1013 0.17824 C 0.09935 0.18009 0.09727 0.18217 0.09571 0.18495 C 0.09479 0.18657 0.09401 0.18865 0.09284 0.18981 C 0.09206 0.19097 0.09089 0.19074 0.09011 0.19166 C 0.08802 0.19352 0.08633 0.19606 0.08438 0.19814 L 0.07878 0.20486 L 0.07604 0.20833 C 0.075 0.20926 0.07422 0.21088 0.07318 0.21157 L 0.07031 0.21319 C 0.06823 0.21689 0.06732 0.21921 0.06472 0.22152 C 0.06003 0.22569 0.06224 0.21944 0.05625 0.22986 C 0.05274 0.23634 0.05417 0.23287 0.05156 0.23981 C 0.05261 0.24166 0.05326 0.24375 0.05443 0.2449 C 0.05547 0.24606 0.0569 0.24606 0.05821 0.24652 C 0.05912 0.24699 0.06003 0.24768 0.06094 0.24838 L 0.1125 0.24652 C 0.11446 0.24652 0.11628 0.24537 0.11823 0.2449 C 0.12071 0.24421 0.12318 0.24375 0.12565 0.24328 C 0.13216 0.24213 0.1388 0.24213 0.14531 0.23981 C 0.14883 0.23889 0.15222 0.23703 0.15573 0.23657 C 0.16185 0.23588 0.16823 0.23657 0.17448 0.23657 L 0.17448 0.23657 " pathEditMode="relative" ptsTypes="AAAAAAAAAAAAAAAAAAAAAAAAAAAAAAAAAAAAAAAAAAAAAAAAAAAAAAAAAAAAAAA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5" grpId="1" animBg="1"/>
      <p:bldP spid="53" grpId="0" animBg="1"/>
      <p:bldP spid="53" grpId="1" animBg="1"/>
      <p:bldP spid="53" grpId="2" animBg="1"/>
      <p:bldP spid="51" grpId="0" animBg="1"/>
      <p:bldP spid="51" grpId="1" animBg="1"/>
      <p:bldP spid="51" grpId="2" animBg="1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82B043-6DEA-4A11-B827-BD44200EC708}"/>
              </a:ext>
            </a:extLst>
          </p:cNvPr>
          <p:cNvSpPr/>
          <p:nvPr/>
        </p:nvSpPr>
        <p:spPr>
          <a:xfrm>
            <a:off x="737603" y="3266059"/>
            <a:ext cx="8303527" cy="328027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Intent-based network policies: Temporal (Time based)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B6D6A-F688-4A7B-B8F8-AF49C505EAFD}"/>
              </a:ext>
            </a:extLst>
          </p:cNvPr>
          <p:cNvGrpSpPr/>
          <p:nvPr/>
        </p:nvGrpSpPr>
        <p:grpSpPr>
          <a:xfrm>
            <a:off x="3688770" y="3590946"/>
            <a:ext cx="4813816" cy="2378055"/>
            <a:chOff x="3707421" y="3589012"/>
            <a:chExt cx="4813816" cy="237805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680316-71F0-4680-8BCE-352AE2914642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4507934" y="4245610"/>
              <a:ext cx="0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16301DA-95FA-4470-9E95-F6868598A5CB}"/>
                </a:ext>
              </a:extLst>
            </p:cNvPr>
            <p:cNvCxnSpPr>
              <a:cxnSpLocks/>
              <a:stCxn id="78" idx="1"/>
              <a:endCxn id="80" idx="3"/>
            </p:cNvCxnSpPr>
            <p:nvPr/>
          </p:nvCxnSpPr>
          <p:spPr>
            <a:xfrm>
              <a:off x="4729477" y="5683568"/>
              <a:ext cx="21305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1C2420-33A5-45B6-AA3A-032194C6F831}"/>
                </a:ext>
              </a:extLst>
            </p:cNvPr>
            <p:cNvCxnSpPr>
              <a:cxnSpLocks/>
            </p:cNvCxnSpPr>
            <p:nvPr/>
          </p:nvCxnSpPr>
          <p:spPr>
            <a:xfrm>
              <a:off x="4496041" y="4168775"/>
              <a:ext cx="1170914" cy="5429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1628E6-8D45-4C59-8365-EA1F4A755254}"/>
                </a:ext>
              </a:extLst>
            </p:cNvPr>
            <p:cNvCxnSpPr/>
            <p:nvPr/>
          </p:nvCxnSpPr>
          <p:spPr>
            <a:xfrm flipV="1">
              <a:off x="4587327" y="4893058"/>
              <a:ext cx="1226601" cy="583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39523DD-0624-4DD5-8BF4-1288ECB73753}"/>
                </a:ext>
              </a:extLst>
            </p:cNvPr>
            <p:cNvCxnSpPr>
              <a:cxnSpLocks/>
              <a:stCxn id="90" idx="2"/>
              <a:endCxn id="80" idx="0"/>
            </p:cNvCxnSpPr>
            <p:nvPr/>
          </p:nvCxnSpPr>
          <p:spPr>
            <a:xfrm>
              <a:off x="7080905" y="4245610"/>
              <a:ext cx="615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25C6828-97EA-4408-9E8C-A8349583276E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>
              <a:off x="3707421" y="4002055"/>
              <a:ext cx="3151941" cy="146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7" name="Picture 76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5A7E7A0C-71C5-4010-AC59-2CC9F896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86391" y="3787775"/>
              <a:ext cx="443086" cy="457835"/>
            </a:xfrm>
            <a:prstGeom prst="rect">
              <a:avLst/>
            </a:prstGeom>
          </p:spPr>
        </p:pic>
        <p:pic>
          <p:nvPicPr>
            <p:cNvPr id="78" name="Picture 77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6139F39D-61DE-4E0E-9ECA-96BFB009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86391" y="5454650"/>
              <a:ext cx="443086" cy="457835"/>
            </a:xfrm>
            <a:prstGeom prst="rect">
              <a:avLst/>
            </a:prstGeom>
          </p:spPr>
        </p:pic>
        <p:pic>
          <p:nvPicPr>
            <p:cNvPr id="79" name="Picture 78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19B6A444-DE44-4062-8422-9B1D753AE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630054" y="4606925"/>
              <a:ext cx="443086" cy="457835"/>
            </a:xfrm>
            <a:prstGeom prst="rect">
              <a:avLst/>
            </a:prstGeom>
          </p:spPr>
        </p:pic>
        <p:pic>
          <p:nvPicPr>
            <p:cNvPr id="80" name="Picture 7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E07FEDA8-22AB-42CB-86F4-B4A9E736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859977" y="5454650"/>
              <a:ext cx="443086" cy="45783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5D13E9-D19A-4E36-B4D2-018ECEF32415}"/>
                </a:ext>
              </a:extLst>
            </p:cNvPr>
            <p:cNvSpPr/>
            <p:nvPr/>
          </p:nvSpPr>
          <p:spPr>
            <a:xfrm>
              <a:off x="5888320" y="5184783"/>
              <a:ext cx="539750" cy="3220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FW</a:t>
              </a:r>
              <a:endParaRPr lang="en-US" sz="1400" b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93EC6D2-9742-4ED8-9CAB-395CB918D3A8}"/>
                </a:ext>
              </a:extLst>
            </p:cNvPr>
            <p:cNvSpPr/>
            <p:nvPr/>
          </p:nvSpPr>
          <p:spPr>
            <a:xfrm>
              <a:off x="4752275" y="4698088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IDS</a:t>
              </a:r>
            </a:p>
          </p:txBody>
        </p:sp>
        <p:pic>
          <p:nvPicPr>
            <p:cNvPr id="90" name="Picture 8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8EC073D9-BF94-4FB5-9D2C-A5032A1E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859362" y="3787775"/>
              <a:ext cx="443086" cy="457835"/>
            </a:xfrm>
            <a:prstGeom prst="rect">
              <a:avLst/>
            </a:prstGeom>
          </p:spPr>
        </p:pic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1095A7-FA9B-417E-B5E3-76C6F7732B4C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>
              <a:off x="7302448" y="4016693"/>
              <a:ext cx="597621" cy="14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028" name="Picture 4" descr="Image result for database icon">
              <a:extLst>
                <a:ext uri="{FF2B5EF4-FFF2-40B4-BE49-F238E27FC236}">
                  <a16:creationId xmlns:a16="http://schemas.microsoft.com/office/drawing/2014/main" id="{88F415C7-B491-46DD-A4AA-E4EDFBE8D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549" y="3589012"/>
              <a:ext cx="657688" cy="91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179F04C-D958-4280-B137-652A0832B6B8}"/>
                </a:ext>
              </a:extLst>
            </p:cNvPr>
            <p:cNvGrpSpPr/>
            <p:nvPr/>
          </p:nvGrpSpPr>
          <p:grpSpPr>
            <a:xfrm>
              <a:off x="4915333" y="4996815"/>
              <a:ext cx="471404" cy="453771"/>
              <a:chOff x="4846320" y="2209800"/>
              <a:chExt cx="609600" cy="609600"/>
            </a:xfrm>
          </p:grpSpPr>
          <p:sp>
            <p:nvSpPr>
              <p:cNvPr id="119" name="Rounded Rectangle 114">
                <a:extLst>
                  <a:ext uri="{FF2B5EF4-FFF2-40B4-BE49-F238E27FC236}">
                    <a16:creationId xmlns:a16="http://schemas.microsoft.com/office/drawing/2014/main" id="{563549F2-440A-473E-B390-CCC41844126C}"/>
                  </a:ext>
                </a:extLst>
              </p:cNvPr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B59952F-DF5C-4019-BEC2-A28076F44975}"/>
                  </a:ext>
                </a:extLst>
              </p:cNvPr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121" name="Picture 120" descr="magnifying_glass.png">
                  <a:extLst>
                    <a:ext uri="{FF2B5EF4-FFF2-40B4-BE49-F238E27FC236}">
                      <a16:creationId xmlns:a16="http://schemas.microsoft.com/office/drawing/2014/main" id="{C2B23251-0E21-4DDD-AF6A-1AFE06CD98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2" name="Picture 121" descr="C:\Users\agember\AppData\Local\Microsoft\Windows\Temporary Internet Files\Content.IE5\2DGPU1UI\MC900431599[1].png">
                  <a:extLst>
                    <a:ext uri="{FF2B5EF4-FFF2-40B4-BE49-F238E27FC236}">
                      <a16:creationId xmlns:a16="http://schemas.microsoft.com/office/drawing/2014/main" id="{80ACFD9E-BEF6-4EF9-8465-79FA80F32F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23" name="Group 58">
              <a:extLst>
                <a:ext uri="{FF2B5EF4-FFF2-40B4-BE49-F238E27FC236}">
                  <a16:creationId xmlns:a16="http://schemas.microsoft.com/office/drawing/2014/main" id="{F9DABBD6-7E2A-4235-9A76-21485E140EE8}"/>
                </a:ext>
              </a:extLst>
            </p:cNvPr>
            <p:cNvGrpSpPr/>
            <p:nvPr/>
          </p:nvGrpSpPr>
          <p:grpSpPr>
            <a:xfrm>
              <a:off x="5653383" y="5459395"/>
              <a:ext cx="537003" cy="507672"/>
              <a:chOff x="6934200" y="2514600"/>
              <a:chExt cx="762000" cy="762000"/>
            </a:xfrm>
          </p:grpSpPr>
          <p:sp>
            <p:nvSpPr>
              <p:cNvPr id="124" name="Rounded Rectangle 49">
                <a:extLst>
                  <a:ext uri="{FF2B5EF4-FFF2-40B4-BE49-F238E27FC236}">
                    <a16:creationId xmlns:a16="http://schemas.microsoft.com/office/drawing/2014/main" id="{49E91522-2D05-4EF1-BA2C-AB58B44FF63A}"/>
                  </a:ext>
                </a:extLst>
              </p:cNvPr>
              <p:cNvSpPr/>
              <p:nvPr/>
            </p:nvSpPr>
            <p:spPr>
              <a:xfrm>
                <a:off x="6934200" y="2514600"/>
                <a:ext cx="762000" cy="7620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25" name="Picture 124" descr="firewall.png">
                <a:extLst>
                  <a:ext uri="{FF2B5EF4-FFF2-40B4-BE49-F238E27FC236}">
                    <a16:creationId xmlns:a16="http://schemas.microsoft.com/office/drawing/2014/main" id="{C79FAAA2-2457-41C1-A7D3-7220681C4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34200" y="2530366"/>
                <a:ext cx="685800" cy="685800"/>
              </a:xfrm>
              <a:prstGeom prst="rect">
                <a:avLst/>
              </a:prstGeom>
            </p:spPr>
          </p:pic>
        </p:grp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8E53189-F378-4564-9952-B130A7F847D6}"/>
              </a:ext>
            </a:extLst>
          </p:cNvPr>
          <p:cNvSpPr txBox="1">
            <a:spLocks/>
          </p:cNvSpPr>
          <p:nvPr/>
        </p:nvSpPr>
        <p:spPr>
          <a:xfrm>
            <a:off x="805544" y="1518394"/>
            <a:ext cx="9858704" cy="174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Marketing cannot access database servers from 5 pm to 9 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F27DB6-D669-4BDC-9FF1-5D75C31B9795}"/>
              </a:ext>
            </a:extLst>
          </p:cNvPr>
          <p:cNvSpPr/>
          <p:nvPr/>
        </p:nvSpPr>
        <p:spPr>
          <a:xfrm>
            <a:off x="725214" y="1766088"/>
            <a:ext cx="9858703" cy="126857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Image result for web server icon">
            <a:extLst>
              <a:ext uri="{FF2B5EF4-FFF2-40B4-BE49-F238E27FC236}">
                <a16:creationId xmlns:a16="http://schemas.microsoft.com/office/drawing/2014/main" id="{18A55CF7-9082-49D0-BE2B-9B57499C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63" y="5184783"/>
            <a:ext cx="837442" cy="8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45A305-6864-4066-9C95-DF936CCFF9B9}"/>
              </a:ext>
            </a:extLst>
          </p:cNvPr>
          <p:cNvCxnSpPr>
            <a:cxnSpLocks/>
          </p:cNvCxnSpPr>
          <p:nvPr/>
        </p:nvCxnSpPr>
        <p:spPr>
          <a:xfrm>
            <a:off x="7281335" y="5704225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2B3FB-531B-4D4E-BB4C-233C794A2A46}"/>
              </a:ext>
            </a:extLst>
          </p:cNvPr>
          <p:cNvCxnSpPr>
            <a:cxnSpLocks/>
          </p:cNvCxnSpPr>
          <p:nvPr/>
        </p:nvCxnSpPr>
        <p:spPr>
          <a:xfrm>
            <a:off x="3688770" y="5696942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12DD33A-71CD-4056-9B93-D1FDCD1C911D}"/>
              </a:ext>
            </a:extLst>
          </p:cNvPr>
          <p:cNvSpPr/>
          <p:nvPr/>
        </p:nvSpPr>
        <p:spPr>
          <a:xfrm>
            <a:off x="7826904" y="5969001"/>
            <a:ext cx="837442" cy="3693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100502-673E-4C50-BB00-87C1D58C595C}"/>
              </a:ext>
            </a:extLst>
          </p:cNvPr>
          <p:cNvSpPr/>
          <p:nvPr/>
        </p:nvSpPr>
        <p:spPr>
          <a:xfrm>
            <a:off x="7773671" y="4621732"/>
            <a:ext cx="934901" cy="3316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Database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31AA0-9133-430C-85EC-D6E009CA3945}"/>
              </a:ext>
            </a:extLst>
          </p:cNvPr>
          <p:cNvSpPr/>
          <p:nvPr/>
        </p:nvSpPr>
        <p:spPr>
          <a:xfrm>
            <a:off x="1009614" y="4634135"/>
            <a:ext cx="1443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9 am to 5 pm</a:t>
            </a:r>
            <a:endParaRPr lang="en-US" dirty="0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228FA15-57F3-4198-92EE-B8C8239B6DCD}"/>
              </a:ext>
            </a:extLst>
          </p:cNvPr>
          <p:cNvCxnSpPr>
            <a:cxnSpLocks/>
          </p:cNvCxnSpPr>
          <p:nvPr/>
        </p:nvCxnSpPr>
        <p:spPr>
          <a:xfrm>
            <a:off x="3575417" y="4005819"/>
            <a:ext cx="4378458" cy="24774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sun icon">
            <a:extLst>
              <a:ext uri="{FF2B5EF4-FFF2-40B4-BE49-F238E27FC236}">
                <a16:creationId xmlns:a16="http://schemas.microsoft.com/office/drawing/2014/main" id="{2B5F700A-9E98-4E13-B6FD-68F9BF1C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22" y="3579634"/>
            <a:ext cx="948579" cy="9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lated image">
            <a:extLst>
              <a:ext uri="{FF2B5EF4-FFF2-40B4-BE49-F238E27FC236}">
                <a16:creationId xmlns:a16="http://schemas.microsoft.com/office/drawing/2014/main" id="{53680C0C-7D17-4591-A100-83AA281A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12" y="5223700"/>
            <a:ext cx="870850" cy="8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marketing icon">
            <a:extLst>
              <a:ext uri="{FF2B5EF4-FFF2-40B4-BE49-F238E27FC236}">
                <a16:creationId xmlns:a16="http://schemas.microsoft.com/office/drawing/2014/main" id="{6888FDFD-369A-444D-90AF-F946C56B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30" y="3563124"/>
            <a:ext cx="851130" cy="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CB0A6A-B3F7-42D8-9268-9EE3D722E8E3}"/>
              </a:ext>
            </a:extLst>
          </p:cNvPr>
          <p:cNvSpPr/>
          <p:nvPr/>
        </p:nvSpPr>
        <p:spPr>
          <a:xfrm>
            <a:off x="3353186" y="3860260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9183-0AE9-48B5-992D-64F3B2CE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7</a:t>
            </a:fld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CF45BEA-BCCA-48FE-B32C-433D4122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70" y="3335082"/>
            <a:ext cx="2822165" cy="2808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Reachability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Waypoint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QoS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Stateful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Temporal</a:t>
            </a:r>
          </a:p>
        </p:txBody>
      </p:sp>
    </p:spTree>
    <p:extLst>
      <p:ext uri="{BB962C8B-B14F-4D97-AF65-F5344CB8AC3E}">
        <p14:creationId xmlns:p14="http://schemas.microsoft.com/office/powerpoint/2010/main" val="10154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2.08333E-6 -1.11111E-6 C 0.01445 0.00023 0.0289 0.0007 0.04336 0.00093 C 0.27291 0.00394 0.1845 -0.00069 0.27291 0.00417 C 0.27747 0.00486 0.28203 0.00602 0.28737 0.00648 C 0.32396 0.00972 0.33242 0.00857 0.37591 0.00857 L 0.37591 0.0088 " pathEditMode="relative" rAng="0" ptsTypes="AAA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9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82B043-6DEA-4A11-B827-BD44200EC708}"/>
              </a:ext>
            </a:extLst>
          </p:cNvPr>
          <p:cNvSpPr/>
          <p:nvPr/>
        </p:nvSpPr>
        <p:spPr>
          <a:xfrm>
            <a:off x="737603" y="3266059"/>
            <a:ext cx="8177797" cy="32802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Intent-based network policies: Temporal (Time based)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B6D6A-F688-4A7B-B8F8-AF49C505EAFD}"/>
              </a:ext>
            </a:extLst>
          </p:cNvPr>
          <p:cNvGrpSpPr/>
          <p:nvPr/>
        </p:nvGrpSpPr>
        <p:grpSpPr>
          <a:xfrm>
            <a:off x="3716607" y="3590946"/>
            <a:ext cx="4813816" cy="2378055"/>
            <a:chOff x="3707421" y="3589012"/>
            <a:chExt cx="4813816" cy="237805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680316-71F0-4680-8BCE-352AE2914642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4507934" y="4245610"/>
              <a:ext cx="0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16301DA-95FA-4470-9E95-F6868598A5CB}"/>
                </a:ext>
              </a:extLst>
            </p:cNvPr>
            <p:cNvCxnSpPr>
              <a:cxnSpLocks/>
              <a:stCxn id="78" idx="1"/>
              <a:endCxn id="80" idx="3"/>
            </p:cNvCxnSpPr>
            <p:nvPr/>
          </p:nvCxnSpPr>
          <p:spPr>
            <a:xfrm>
              <a:off x="4729477" y="5683568"/>
              <a:ext cx="21305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1C2420-33A5-45B6-AA3A-032194C6F831}"/>
                </a:ext>
              </a:extLst>
            </p:cNvPr>
            <p:cNvCxnSpPr>
              <a:cxnSpLocks/>
            </p:cNvCxnSpPr>
            <p:nvPr/>
          </p:nvCxnSpPr>
          <p:spPr>
            <a:xfrm>
              <a:off x="4496041" y="4168775"/>
              <a:ext cx="1170914" cy="5429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1628E6-8D45-4C59-8365-EA1F4A755254}"/>
                </a:ext>
              </a:extLst>
            </p:cNvPr>
            <p:cNvCxnSpPr/>
            <p:nvPr/>
          </p:nvCxnSpPr>
          <p:spPr>
            <a:xfrm flipV="1">
              <a:off x="4587327" y="4893058"/>
              <a:ext cx="1226601" cy="583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39523DD-0624-4DD5-8BF4-1288ECB73753}"/>
                </a:ext>
              </a:extLst>
            </p:cNvPr>
            <p:cNvCxnSpPr>
              <a:cxnSpLocks/>
              <a:stCxn id="90" idx="2"/>
              <a:endCxn id="80" idx="0"/>
            </p:cNvCxnSpPr>
            <p:nvPr/>
          </p:nvCxnSpPr>
          <p:spPr>
            <a:xfrm>
              <a:off x="7080905" y="4245610"/>
              <a:ext cx="615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25C6828-97EA-4408-9E8C-A8349583276E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>
              <a:off x="3707421" y="4002055"/>
              <a:ext cx="3151941" cy="146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7" name="Picture 76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5A7E7A0C-71C5-4010-AC59-2CC9F896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286391" y="3787775"/>
              <a:ext cx="443086" cy="457835"/>
            </a:xfrm>
            <a:prstGeom prst="rect">
              <a:avLst/>
            </a:prstGeom>
          </p:spPr>
        </p:pic>
        <p:pic>
          <p:nvPicPr>
            <p:cNvPr id="78" name="Picture 77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6139F39D-61DE-4E0E-9ECA-96BFB009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286391" y="5454650"/>
              <a:ext cx="443086" cy="457835"/>
            </a:xfrm>
            <a:prstGeom prst="rect">
              <a:avLst/>
            </a:prstGeom>
          </p:spPr>
        </p:pic>
        <p:pic>
          <p:nvPicPr>
            <p:cNvPr id="79" name="Picture 78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19B6A444-DE44-4062-8422-9B1D753AE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630054" y="4606925"/>
              <a:ext cx="443086" cy="457835"/>
            </a:xfrm>
            <a:prstGeom prst="rect">
              <a:avLst/>
            </a:prstGeom>
          </p:spPr>
        </p:pic>
        <p:pic>
          <p:nvPicPr>
            <p:cNvPr id="80" name="Picture 7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E07FEDA8-22AB-42CB-86F4-B4A9E736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59977" y="5454650"/>
              <a:ext cx="443086" cy="45783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5D13E9-D19A-4E36-B4D2-018ECEF32415}"/>
                </a:ext>
              </a:extLst>
            </p:cNvPr>
            <p:cNvSpPr/>
            <p:nvPr/>
          </p:nvSpPr>
          <p:spPr>
            <a:xfrm>
              <a:off x="5888320" y="5184783"/>
              <a:ext cx="539750" cy="3220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FW</a:t>
              </a:r>
              <a:endParaRPr lang="en-US" sz="1400" b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93EC6D2-9742-4ED8-9CAB-395CB918D3A8}"/>
                </a:ext>
              </a:extLst>
            </p:cNvPr>
            <p:cNvSpPr/>
            <p:nvPr/>
          </p:nvSpPr>
          <p:spPr>
            <a:xfrm>
              <a:off x="4752275" y="4698088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IDS</a:t>
              </a:r>
            </a:p>
          </p:txBody>
        </p:sp>
        <p:pic>
          <p:nvPicPr>
            <p:cNvPr id="90" name="Picture 8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8EC073D9-BF94-4FB5-9D2C-A5032A1E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59362" y="3787775"/>
              <a:ext cx="443086" cy="457835"/>
            </a:xfrm>
            <a:prstGeom prst="rect">
              <a:avLst/>
            </a:prstGeom>
          </p:spPr>
        </p:pic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1095A7-FA9B-417E-B5E3-76C6F7732B4C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>
              <a:off x="7302448" y="4016693"/>
              <a:ext cx="597621" cy="14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028" name="Picture 4" descr="Image result for database icon">
              <a:extLst>
                <a:ext uri="{FF2B5EF4-FFF2-40B4-BE49-F238E27FC236}">
                  <a16:creationId xmlns:a16="http://schemas.microsoft.com/office/drawing/2014/main" id="{88F415C7-B491-46DD-A4AA-E4EDFBE8D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549" y="3589012"/>
              <a:ext cx="657688" cy="91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179F04C-D958-4280-B137-652A0832B6B8}"/>
                </a:ext>
              </a:extLst>
            </p:cNvPr>
            <p:cNvGrpSpPr/>
            <p:nvPr/>
          </p:nvGrpSpPr>
          <p:grpSpPr>
            <a:xfrm>
              <a:off x="4915333" y="4996815"/>
              <a:ext cx="471404" cy="453771"/>
              <a:chOff x="4846320" y="2209800"/>
              <a:chExt cx="609600" cy="609600"/>
            </a:xfrm>
          </p:grpSpPr>
          <p:sp>
            <p:nvSpPr>
              <p:cNvPr id="119" name="Rounded Rectangle 114">
                <a:extLst>
                  <a:ext uri="{FF2B5EF4-FFF2-40B4-BE49-F238E27FC236}">
                    <a16:creationId xmlns:a16="http://schemas.microsoft.com/office/drawing/2014/main" id="{563549F2-440A-473E-B390-CCC41844126C}"/>
                  </a:ext>
                </a:extLst>
              </p:cNvPr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B59952F-DF5C-4019-BEC2-A28076F44975}"/>
                  </a:ext>
                </a:extLst>
              </p:cNvPr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121" name="Picture 120" descr="magnifying_glass.png">
                  <a:extLst>
                    <a:ext uri="{FF2B5EF4-FFF2-40B4-BE49-F238E27FC236}">
                      <a16:creationId xmlns:a16="http://schemas.microsoft.com/office/drawing/2014/main" id="{C2B23251-0E21-4DDD-AF6A-1AFE06CD98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2" name="Picture 121" descr="C:\Users\agember\AppData\Local\Microsoft\Windows\Temporary Internet Files\Content.IE5\2DGPU1UI\MC900431599[1].png">
                  <a:extLst>
                    <a:ext uri="{FF2B5EF4-FFF2-40B4-BE49-F238E27FC236}">
                      <a16:creationId xmlns:a16="http://schemas.microsoft.com/office/drawing/2014/main" id="{80ACFD9E-BEF6-4EF9-8465-79FA80F32F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23" name="Group 58">
              <a:extLst>
                <a:ext uri="{FF2B5EF4-FFF2-40B4-BE49-F238E27FC236}">
                  <a16:creationId xmlns:a16="http://schemas.microsoft.com/office/drawing/2014/main" id="{F9DABBD6-7E2A-4235-9A76-21485E140EE8}"/>
                </a:ext>
              </a:extLst>
            </p:cNvPr>
            <p:cNvGrpSpPr/>
            <p:nvPr/>
          </p:nvGrpSpPr>
          <p:grpSpPr>
            <a:xfrm>
              <a:off x="5653383" y="5459395"/>
              <a:ext cx="537003" cy="507672"/>
              <a:chOff x="6934200" y="2514600"/>
              <a:chExt cx="762000" cy="762000"/>
            </a:xfrm>
          </p:grpSpPr>
          <p:sp>
            <p:nvSpPr>
              <p:cNvPr id="124" name="Rounded Rectangle 49">
                <a:extLst>
                  <a:ext uri="{FF2B5EF4-FFF2-40B4-BE49-F238E27FC236}">
                    <a16:creationId xmlns:a16="http://schemas.microsoft.com/office/drawing/2014/main" id="{49E91522-2D05-4EF1-BA2C-AB58B44FF63A}"/>
                  </a:ext>
                </a:extLst>
              </p:cNvPr>
              <p:cNvSpPr/>
              <p:nvPr/>
            </p:nvSpPr>
            <p:spPr>
              <a:xfrm>
                <a:off x="6934200" y="2514600"/>
                <a:ext cx="762000" cy="7620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25" name="Picture 124" descr="firewall.png">
                <a:extLst>
                  <a:ext uri="{FF2B5EF4-FFF2-40B4-BE49-F238E27FC236}">
                    <a16:creationId xmlns:a16="http://schemas.microsoft.com/office/drawing/2014/main" id="{C79FAAA2-2457-41C1-A7D3-7220681C4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34200" y="2530366"/>
                <a:ext cx="685800" cy="685800"/>
              </a:xfrm>
              <a:prstGeom prst="rect">
                <a:avLst/>
              </a:prstGeom>
            </p:spPr>
          </p:pic>
        </p:grp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8E53189-F378-4564-9952-B130A7F847D6}"/>
              </a:ext>
            </a:extLst>
          </p:cNvPr>
          <p:cNvSpPr txBox="1">
            <a:spLocks/>
          </p:cNvSpPr>
          <p:nvPr/>
        </p:nvSpPr>
        <p:spPr>
          <a:xfrm>
            <a:off x="805544" y="1518394"/>
            <a:ext cx="9858704" cy="174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Marketing cannot access database servers from 5 pm to 9 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F27DB6-D669-4BDC-9FF1-5D75C31B9795}"/>
              </a:ext>
            </a:extLst>
          </p:cNvPr>
          <p:cNvSpPr/>
          <p:nvPr/>
        </p:nvSpPr>
        <p:spPr>
          <a:xfrm>
            <a:off x="725214" y="1766088"/>
            <a:ext cx="9858703" cy="126857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Image result for web server icon">
            <a:extLst>
              <a:ext uri="{FF2B5EF4-FFF2-40B4-BE49-F238E27FC236}">
                <a16:creationId xmlns:a16="http://schemas.microsoft.com/office/drawing/2014/main" id="{18A55CF7-9082-49D0-BE2B-9B57499C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63" y="5184783"/>
            <a:ext cx="837442" cy="8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45A305-6864-4066-9C95-DF936CCFF9B9}"/>
              </a:ext>
            </a:extLst>
          </p:cNvPr>
          <p:cNvCxnSpPr>
            <a:cxnSpLocks/>
          </p:cNvCxnSpPr>
          <p:nvPr/>
        </p:nvCxnSpPr>
        <p:spPr>
          <a:xfrm>
            <a:off x="7281335" y="5704225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2B3FB-531B-4D4E-BB4C-233C794A2A46}"/>
              </a:ext>
            </a:extLst>
          </p:cNvPr>
          <p:cNvCxnSpPr>
            <a:cxnSpLocks/>
          </p:cNvCxnSpPr>
          <p:nvPr/>
        </p:nvCxnSpPr>
        <p:spPr>
          <a:xfrm>
            <a:off x="3688770" y="5696942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12DD33A-71CD-4056-9B93-D1FDCD1C911D}"/>
              </a:ext>
            </a:extLst>
          </p:cNvPr>
          <p:cNvSpPr/>
          <p:nvPr/>
        </p:nvSpPr>
        <p:spPr>
          <a:xfrm>
            <a:off x="7826904" y="5969001"/>
            <a:ext cx="837442" cy="3693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100502-673E-4C50-BB00-87C1D58C595C}"/>
              </a:ext>
            </a:extLst>
          </p:cNvPr>
          <p:cNvSpPr/>
          <p:nvPr/>
        </p:nvSpPr>
        <p:spPr>
          <a:xfrm>
            <a:off x="7773671" y="4621732"/>
            <a:ext cx="934901" cy="3316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Database Server</a:t>
            </a:r>
          </a:p>
        </p:txBody>
      </p:sp>
      <p:pic>
        <p:nvPicPr>
          <p:cNvPr id="5" name="Picture 4" descr="Image result for moon icon">
            <a:extLst>
              <a:ext uri="{FF2B5EF4-FFF2-40B4-BE49-F238E27FC236}">
                <a16:creationId xmlns:a16="http://schemas.microsoft.com/office/drawing/2014/main" id="{44576987-EB22-4D09-9ABF-677BB2F5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29" y="360425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831AA0-9133-430C-85EC-D6E009CA3945}"/>
              </a:ext>
            </a:extLst>
          </p:cNvPr>
          <p:cNvSpPr/>
          <p:nvPr/>
        </p:nvSpPr>
        <p:spPr>
          <a:xfrm>
            <a:off x="1087963" y="4823533"/>
            <a:ext cx="1496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5 pm to 9 am </a:t>
            </a:r>
            <a:endParaRPr lang="en-US" dirty="0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228FA15-57F3-4198-92EE-B8C8239B6DCD}"/>
              </a:ext>
            </a:extLst>
          </p:cNvPr>
          <p:cNvCxnSpPr>
            <a:cxnSpLocks/>
          </p:cNvCxnSpPr>
          <p:nvPr/>
        </p:nvCxnSpPr>
        <p:spPr>
          <a:xfrm>
            <a:off x="3769862" y="3977281"/>
            <a:ext cx="492634" cy="1"/>
          </a:xfrm>
          <a:prstGeom prst="curvedConnector3">
            <a:avLst>
              <a:gd name="adj1" fmla="val 561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x.png">
            <a:extLst>
              <a:ext uri="{FF2B5EF4-FFF2-40B4-BE49-F238E27FC236}">
                <a16:creationId xmlns:a16="http://schemas.microsoft.com/office/drawing/2014/main" id="{B6E2A0F5-53D2-4EF3-AD3A-22A97CB94AE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0265" y="3820616"/>
            <a:ext cx="288358" cy="336146"/>
          </a:xfrm>
          <a:prstGeom prst="rect">
            <a:avLst/>
          </a:prstGeom>
        </p:spPr>
      </p:pic>
      <p:pic>
        <p:nvPicPr>
          <p:cNvPr id="51" name="Picture 2" descr="Image result for marketing icon">
            <a:extLst>
              <a:ext uri="{FF2B5EF4-FFF2-40B4-BE49-F238E27FC236}">
                <a16:creationId xmlns:a16="http://schemas.microsoft.com/office/drawing/2014/main" id="{B17200F7-38A4-4678-A8E0-3FB5FF9E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30" y="3563124"/>
            <a:ext cx="851130" cy="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CB0A6A-B3F7-42D8-9268-9EE3D722E8E3}"/>
              </a:ext>
            </a:extLst>
          </p:cNvPr>
          <p:cNvSpPr/>
          <p:nvPr/>
        </p:nvSpPr>
        <p:spPr>
          <a:xfrm>
            <a:off x="3353186" y="3860260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pic>
        <p:nvPicPr>
          <p:cNvPr id="50" name="Picture 4" descr="Related image">
            <a:extLst>
              <a:ext uri="{FF2B5EF4-FFF2-40B4-BE49-F238E27FC236}">
                <a16:creationId xmlns:a16="http://schemas.microsoft.com/office/drawing/2014/main" id="{63415BE9-2A80-41CD-85CA-EC8376CB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12" y="5223700"/>
            <a:ext cx="870850" cy="8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861B2-B11C-4901-93EF-DB067378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8</a:t>
            </a:fld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D09D2D6B-0061-4757-AA1E-599E6F23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70" y="3335082"/>
            <a:ext cx="2822165" cy="2808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Reachability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Waypoint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QoS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Stateful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Temporal</a:t>
            </a:r>
          </a:p>
        </p:txBody>
      </p:sp>
    </p:spTree>
    <p:extLst>
      <p:ext uri="{BB962C8B-B14F-4D97-AF65-F5344CB8AC3E}">
        <p14:creationId xmlns:p14="http://schemas.microsoft.com/office/powerpoint/2010/main" val="38979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1412 L -0.00039 -0.01412 C 0.00208 -0.01366 0.00456 -0.01296 0.00703 -0.01273 C 0.04622 -0.00879 0.03112 -0.01504 0.04622 -0.00833 C 0.047 -0.00741 0.04779 -0.00602 0.0487 -0.00532 C 0.05495 -0.00092 0.05638 -0.00254 0.0638 -0.00254 L 0.0638 -0.00254 " pathEditMode="relative" ptsTypes="AAAAA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Intent-based network policies: Group based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B6D6A-F688-4A7B-B8F8-AF49C505EAFD}"/>
              </a:ext>
            </a:extLst>
          </p:cNvPr>
          <p:cNvGrpSpPr/>
          <p:nvPr/>
        </p:nvGrpSpPr>
        <p:grpSpPr>
          <a:xfrm>
            <a:off x="3707421" y="3427629"/>
            <a:ext cx="4813816" cy="2539438"/>
            <a:chOff x="3707421" y="3427629"/>
            <a:chExt cx="4813816" cy="2539438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680316-71F0-4680-8BCE-352AE2914642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4507934" y="4245610"/>
              <a:ext cx="0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16301DA-95FA-4470-9E95-F6868598A5CB}"/>
                </a:ext>
              </a:extLst>
            </p:cNvPr>
            <p:cNvCxnSpPr>
              <a:cxnSpLocks/>
              <a:stCxn id="78" idx="1"/>
              <a:endCxn id="80" idx="3"/>
            </p:cNvCxnSpPr>
            <p:nvPr/>
          </p:nvCxnSpPr>
          <p:spPr>
            <a:xfrm>
              <a:off x="4729477" y="5683568"/>
              <a:ext cx="21305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1C2420-33A5-45B6-AA3A-032194C6F831}"/>
                </a:ext>
              </a:extLst>
            </p:cNvPr>
            <p:cNvCxnSpPr>
              <a:cxnSpLocks/>
            </p:cNvCxnSpPr>
            <p:nvPr/>
          </p:nvCxnSpPr>
          <p:spPr>
            <a:xfrm>
              <a:off x="4496041" y="4168775"/>
              <a:ext cx="1170914" cy="5429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1628E6-8D45-4C59-8365-EA1F4A755254}"/>
                </a:ext>
              </a:extLst>
            </p:cNvPr>
            <p:cNvCxnSpPr/>
            <p:nvPr/>
          </p:nvCxnSpPr>
          <p:spPr>
            <a:xfrm flipV="1">
              <a:off x="4587327" y="4893058"/>
              <a:ext cx="1226601" cy="583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39523DD-0624-4DD5-8BF4-1288ECB73753}"/>
                </a:ext>
              </a:extLst>
            </p:cNvPr>
            <p:cNvCxnSpPr>
              <a:cxnSpLocks/>
              <a:stCxn id="90" idx="2"/>
              <a:endCxn id="80" idx="0"/>
            </p:cNvCxnSpPr>
            <p:nvPr/>
          </p:nvCxnSpPr>
          <p:spPr>
            <a:xfrm>
              <a:off x="7080905" y="4245610"/>
              <a:ext cx="615" cy="120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25C6828-97EA-4408-9E8C-A8349583276E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>
              <a:off x="3707421" y="4002055"/>
              <a:ext cx="3151941" cy="146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7" name="Picture 76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5A7E7A0C-71C5-4010-AC59-2CC9F896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86391" y="3787775"/>
              <a:ext cx="443086" cy="457835"/>
            </a:xfrm>
            <a:prstGeom prst="rect">
              <a:avLst/>
            </a:prstGeom>
          </p:spPr>
        </p:pic>
        <p:pic>
          <p:nvPicPr>
            <p:cNvPr id="78" name="Picture 77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6139F39D-61DE-4E0E-9ECA-96BFB009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86391" y="5454650"/>
              <a:ext cx="443086" cy="457835"/>
            </a:xfrm>
            <a:prstGeom prst="rect">
              <a:avLst/>
            </a:prstGeom>
          </p:spPr>
        </p:pic>
        <p:pic>
          <p:nvPicPr>
            <p:cNvPr id="79" name="Picture 78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19B6A444-DE44-4062-8422-9B1D753AE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630054" y="4606925"/>
              <a:ext cx="443086" cy="457835"/>
            </a:xfrm>
            <a:prstGeom prst="rect">
              <a:avLst/>
            </a:prstGeom>
          </p:spPr>
        </p:pic>
        <p:pic>
          <p:nvPicPr>
            <p:cNvPr id="80" name="Picture 7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E07FEDA8-22AB-42CB-86F4-B4A9E736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859977" y="5454650"/>
              <a:ext cx="443086" cy="45783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5D13E9-D19A-4E36-B4D2-018ECEF32415}"/>
                </a:ext>
              </a:extLst>
            </p:cNvPr>
            <p:cNvSpPr/>
            <p:nvPr/>
          </p:nvSpPr>
          <p:spPr>
            <a:xfrm>
              <a:off x="5888320" y="5184783"/>
              <a:ext cx="539750" cy="3220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FW</a:t>
              </a:r>
              <a:endParaRPr lang="en-US" sz="1400" b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93EC6D2-9742-4ED8-9CAB-395CB918D3A8}"/>
                </a:ext>
              </a:extLst>
            </p:cNvPr>
            <p:cNvSpPr/>
            <p:nvPr/>
          </p:nvSpPr>
          <p:spPr>
            <a:xfrm>
              <a:off x="4752275" y="4698088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IDS</a:t>
              </a:r>
            </a:p>
          </p:txBody>
        </p:sp>
        <p:pic>
          <p:nvPicPr>
            <p:cNvPr id="90" name="Picture 89" descr="https://cdn2.iconfinder.com/data/icons/networking-icons-1/512/networking_icons-09.png">
              <a:extLst>
                <a:ext uri="{FF2B5EF4-FFF2-40B4-BE49-F238E27FC236}">
                  <a16:creationId xmlns:a16="http://schemas.microsoft.com/office/drawing/2014/main" id="{8EC073D9-BF94-4FB5-9D2C-A5032A1E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859362" y="3787775"/>
              <a:ext cx="443086" cy="457835"/>
            </a:xfrm>
            <a:prstGeom prst="rect">
              <a:avLst/>
            </a:prstGeom>
          </p:spPr>
        </p:pic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1095A7-FA9B-417E-B5E3-76C6F7732B4C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>
              <a:off x="7302448" y="4016693"/>
              <a:ext cx="597621" cy="14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028" name="Picture 4" descr="Image result for database icon">
              <a:extLst>
                <a:ext uri="{FF2B5EF4-FFF2-40B4-BE49-F238E27FC236}">
                  <a16:creationId xmlns:a16="http://schemas.microsoft.com/office/drawing/2014/main" id="{88F415C7-B491-46DD-A4AA-E4EDFBE8D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549" y="3589012"/>
              <a:ext cx="657688" cy="91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179F04C-D958-4280-B137-652A0832B6B8}"/>
                </a:ext>
              </a:extLst>
            </p:cNvPr>
            <p:cNvGrpSpPr/>
            <p:nvPr/>
          </p:nvGrpSpPr>
          <p:grpSpPr>
            <a:xfrm>
              <a:off x="4915333" y="4996815"/>
              <a:ext cx="471404" cy="453771"/>
              <a:chOff x="4846320" y="2209800"/>
              <a:chExt cx="609600" cy="609600"/>
            </a:xfrm>
          </p:grpSpPr>
          <p:sp>
            <p:nvSpPr>
              <p:cNvPr id="119" name="Rounded Rectangle 114">
                <a:extLst>
                  <a:ext uri="{FF2B5EF4-FFF2-40B4-BE49-F238E27FC236}">
                    <a16:creationId xmlns:a16="http://schemas.microsoft.com/office/drawing/2014/main" id="{563549F2-440A-473E-B390-CCC41844126C}"/>
                  </a:ext>
                </a:extLst>
              </p:cNvPr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B59952F-DF5C-4019-BEC2-A28076F44975}"/>
                  </a:ext>
                </a:extLst>
              </p:cNvPr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121" name="Picture 120" descr="magnifying_glass.png">
                  <a:extLst>
                    <a:ext uri="{FF2B5EF4-FFF2-40B4-BE49-F238E27FC236}">
                      <a16:creationId xmlns:a16="http://schemas.microsoft.com/office/drawing/2014/main" id="{C2B23251-0E21-4DDD-AF6A-1AFE06CD98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2" name="Picture 121" descr="C:\Users\agember\AppData\Local\Microsoft\Windows\Temporary Internet Files\Content.IE5\2DGPU1UI\MC900431599[1].png">
                  <a:extLst>
                    <a:ext uri="{FF2B5EF4-FFF2-40B4-BE49-F238E27FC236}">
                      <a16:creationId xmlns:a16="http://schemas.microsoft.com/office/drawing/2014/main" id="{80ACFD9E-BEF6-4EF9-8465-79FA80F32F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23" name="Group 58">
              <a:extLst>
                <a:ext uri="{FF2B5EF4-FFF2-40B4-BE49-F238E27FC236}">
                  <a16:creationId xmlns:a16="http://schemas.microsoft.com/office/drawing/2014/main" id="{F9DABBD6-7E2A-4235-9A76-21485E140EE8}"/>
                </a:ext>
              </a:extLst>
            </p:cNvPr>
            <p:cNvGrpSpPr/>
            <p:nvPr/>
          </p:nvGrpSpPr>
          <p:grpSpPr>
            <a:xfrm>
              <a:off x="5653383" y="5459395"/>
              <a:ext cx="537003" cy="507672"/>
              <a:chOff x="6934200" y="2514600"/>
              <a:chExt cx="762000" cy="762000"/>
            </a:xfrm>
          </p:grpSpPr>
          <p:sp>
            <p:nvSpPr>
              <p:cNvPr id="124" name="Rounded Rectangle 49">
                <a:extLst>
                  <a:ext uri="{FF2B5EF4-FFF2-40B4-BE49-F238E27FC236}">
                    <a16:creationId xmlns:a16="http://schemas.microsoft.com/office/drawing/2014/main" id="{49E91522-2D05-4EF1-BA2C-AB58B44FF63A}"/>
                  </a:ext>
                </a:extLst>
              </p:cNvPr>
              <p:cNvSpPr/>
              <p:nvPr/>
            </p:nvSpPr>
            <p:spPr>
              <a:xfrm>
                <a:off x="6934200" y="2514600"/>
                <a:ext cx="762000" cy="7620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25" name="Picture 124" descr="firewall.png">
                <a:extLst>
                  <a:ext uri="{FF2B5EF4-FFF2-40B4-BE49-F238E27FC236}">
                    <a16:creationId xmlns:a16="http://schemas.microsoft.com/office/drawing/2014/main" id="{C79FAAA2-2457-41C1-A7D3-7220681C4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34200" y="2530366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B92E1DC-1079-4445-A4B5-E621AD144658}"/>
                </a:ext>
              </a:extLst>
            </p:cNvPr>
            <p:cNvGrpSpPr/>
            <p:nvPr/>
          </p:nvGrpSpPr>
          <p:grpSpPr>
            <a:xfrm>
              <a:off x="5514851" y="3748015"/>
              <a:ext cx="471404" cy="453771"/>
              <a:chOff x="4846320" y="2209800"/>
              <a:chExt cx="609600" cy="609600"/>
            </a:xfrm>
          </p:grpSpPr>
          <p:sp>
            <p:nvSpPr>
              <p:cNvPr id="131" name="Rounded Rectangle 114">
                <a:extLst>
                  <a:ext uri="{FF2B5EF4-FFF2-40B4-BE49-F238E27FC236}">
                    <a16:creationId xmlns:a16="http://schemas.microsoft.com/office/drawing/2014/main" id="{9F17A905-13E5-4C71-B33F-280DB2F40AE0}"/>
                  </a:ext>
                </a:extLst>
              </p:cNvPr>
              <p:cNvSpPr/>
              <p:nvPr/>
            </p:nvSpPr>
            <p:spPr>
              <a:xfrm>
                <a:off x="4846320" y="2209800"/>
                <a:ext cx="609600" cy="609600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EB0DD97-A9B3-4EB1-B792-EEAE28A5534C}"/>
                  </a:ext>
                </a:extLst>
              </p:cNvPr>
              <p:cNvGrpSpPr/>
              <p:nvPr/>
            </p:nvGrpSpPr>
            <p:grpSpPr>
              <a:xfrm>
                <a:off x="4876798" y="2270760"/>
                <a:ext cx="518164" cy="487680"/>
                <a:chOff x="609600" y="1652131"/>
                <a:chExt cx="359837" cy="338667"/>
              </a:xfrm>
            </p:grpSpPr>
            <p:pic>
              <p:nvPicPr>
                <p:cNvPr id="133" name="Picture 132" descr="magnifying_glass.png">
                  <a:extLst>
                    <a:ext uri="{FF2B5EF4-FFF2-40B4-BE49-F238E27FC236}">
                      <a16:creationId xmlns:a16="http://schemas.microsoft.com/office/drawing/2014/main" id="{A11CBB48-0D95-4B27-BCEE-A770BFACA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30769" y="1652131"/>
                  <a:ext cx="338668" cy="338667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34" name="Picture 133" descr="C:\Users\agember\AppData\Local\Microsoft\Windows\Temporary Internet Files\Content.IE5\2DGPU1UI\MC900431599[1].png">
                  <a:extLst>
                    <a:ext uri="{FF2B5EF4-FFF2-40B4-BE49-F238E27FC236}">
                      <a16:creationId xmlns:a16="http://schemas.microsoft.com/office/drawing/2014/main" id="{A404E048-D0C3-4B17-AAE3-F3A33019AB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238125" cy="238125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9BB97F9-4047-4CAE-AD5C-123A0E22B932}"/>
                </a:ext>
              </a:extLst>
            </p:cNvPr>
            <p:cNvSpPr/>
            <p:nvPr/>
          </p:nvSpPr>
          <p:spPr>
            <a:xfrm>
              <a:off x="5422794" y="3427629"/>
              <a:ext cx="565372" cy="32141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IDS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08E53189-F378-4564-9952-B130A7F847D6}"/>
              </a:ext>
            </a:extLst>
          </p:cNvPr>
          <p:cNvSpPr txBox="1">
            <a:spLocks/>
          </p:cNvSpPr>
          <p:nvPr/>
        </p:nvSpPr>
        <p:spPr>
          <a:xfrm>
            <a:off x="805544" y="1518394"/>
            <a:ext cx="9858704" cy="174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Marketing must access database servers only after going through an IDS with minimum bandwidth of 50 </a:t>
            </a:r>
            <a:r>
              <a:rPr lang="en-US" sz="3200" b="1" dirty="0" err="1"/>
              <a:t>mbps</a:t>
            </a:r>
            <a:r>
              <a:rPr lang="en-US" sz="3200" b="1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F27DB6-D669-4BDC-9FF1-5D75C31B9795}"/>
              </a:ext>
            </a:extLst>
          </p:cNvPr>
          <p:cNvSpPr/>
          <p:nvPr/>
        </p:nvSpPr>
        <p:spPr>
          <a:xfrm>
            <a:off x="725214" y="1766088"/>
            <a:ext cx="9858703" cy="126857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Image result for web server icon">
            <a:extLst>
              <a:ext uri="{FF2B5EF4-FFF2-40B4-BE49-F238E27FC236}">
                <a16:creationId xmlns:a16="http://schemas.microsoft.com/office/drawing/2014/main" id="{18A55CF7-9082-49D0-BE2B-9B57499C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63" y="5184783"/>
            <a:ext cx="837442" cy="8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45A305-6864-4066-9C95-DF936CCFF9B9}"/>
              </a:ext>
            </a:extLst>
          </p:cNvPr>
          <p:cNvCxnSpPr>
            <a:cxnSpLocks/>
          </p:cNvCxnSpPr>
          <p:nvPr/>
        </p:nvCxnSpPr>
        <p:spPr>
          <a:xfrm>
            <a:off x="7281335" y="5704225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2B3FB-531B-4D4E-BB4C-233C794A2A46}"/>
              </a:ext>
            </a:extLst>
          </p:cNvPr>
          <p:cNvCxnSpPr>
            <a:cxnSpLocks/>
          </p:cNvCxnSpPr>
          <p:nvPr/>
        </p:nvCxnSpPr>
        <p:spPr>
          <a:xfrm>
            <a:off x="3688770" y="5696942"/>
            <a:ext cx="597621" cy="145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5748DF9-3F9C-4D50-B8FA-7FEF89FD7BA5}"/>
              </a:ext>
            </a:extLst>
          </p:cNvPr>
          <p:cNvSpPr/>
          <p:nvPr/>
        </p:nvSpPr>
        <p:spPr>
          <a:xfrm>
            <a:off x="2879145" y="4540643"/>
            <a:ext cx="1049330" cy="3689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Marketing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2DD33A-71CD-4056-9B93-D1FDCD1C911D}"/>
              </a:ext>
            </a:extLst>
          </p:cNvPr>
          <p:cNvSpPr/>
          <p:nvPr/>
        </p:nvSpPr>
        <p:spPr>
          <a:xfrm>
            <a:off x="7826904" y="5969001"/>
            <a:ext cx="837442" cy="3693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100502-673E-4C50-BB00-87C1D58C595C}"/>
              </a:ext>
            </a:extLst>
          </p:cNvPr>
          <p:cNvSpPr/>
          <p:nvPr/>
        </p:nvSpPr>
        <p:spPr>
          <a:xfrm>
            <a:off x="7773671" y="4621732"/>
            <a:ext cx="934901" cy="3316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Database Server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79BEDF-5341-4C52-A82D-8B9BDD52484C}"/>
              </a:ext>
            </a:extLst>
          </p:cNvPr>
          <p:cNvSpPr/>
          <p:nvPr/>
        </p:nvSpPr>
        <p:spPr>
          <a:xfrm>
            <a:off x="6009824" y="3602568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74ED63-9EFE-45BB-A021-191DC2368FC1}"/>
              </a:ext>
            </a:extLst>
          </p:cNvPr>
          <p:cNvSpPr/>
          <p:nvPr/>
        </p:nvSpPr>
        <p:spPr>
          <a:xfrm>
            <a:off x="3520445" y="4739169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A1D6E1-C707-48FE-A7BC-3D2F2A355666}"/>
              </a:ext>
            </a:extLst>
          </p:cNvPr>
          <p:cNvSpPr/>
          <p:nvPr/>
        </p:nvSpPr>
        <p:spPr>
          <a:xfrm>
            <a:off x="5268569" y="6020103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332122-33E4-42B1-8DD7-ED7FA5FB690C}"/>
              </a:ext>
            </a:extLst>
          </p:cNvPr>
          <p:cNvSpPr/>
          <p:nvPr/>
        </p:nvSpPr>
        <p:spPr>
          <a:xfrm>
            <a:off x="7061096" y="4902223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508C71-9E67-42D5-901C-D432793F37FE}"/>
              </a:ext>
            </a:extLst>
          </p:cNvPr>
          <p:cNvSpPr/>
          <p:nvPr/>
        </p:nvSpPr>
        <p:spPr>
          <a:xfrm>
            <a:off x="4480749" y="4436280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8C73CA-C209-44FF-8211-966DBB7F3AA4}"/>
              </a:ext>
            </a:extLst>
          </p:cNvPr>
          <p:cNvSpPr/>
          <p:nvPr/>
        </p:nvSpPr>
        <p:spPr>
          <a:xfrm>
            <a:off x="5317647" y="5054918"/>
            <a:ext cx="93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 </a:t>
            </a:r>
            <a:r>
              <a:rPr lang="en-US" sz="1400" dirty="0" err="1">
                <a:solidFill>
                  <a:srgbClr val="FF0000"/>
                </a:solidFill>
              </a:rPr>
              <a:t>mbps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2F0F67-6985-4D2B-8237-2519705B5B30}"/>
              </a:ext>
            </a:extLst>
          </p:cNvPr>
          <p:cNvSpPr/>
          <p:nvPr/>
        </p:nvSpPr>
        <p:spPr>
          <a:xfrm>
            <a:off x="3759200" y="3862328"/>
            <a:ext cx="4267200" cy="1933947"/>
          </a:xfrm>
          <a:custGeom>
            <a:avLst/>
            <a:gdLst>
              <a:gd name="connsiteX0" fmla="*/ 0 w 4267200"/>
              <a:gd name="connsiteY0" fmla="*/ 191512 h 1933947"/>
              <a:gd name="connsiteX1" fmla="*/ 802640 w 4267200"/>
              <a:gd name="connsiteY1" fmla="*/ 150872 h 1933947"/>
              <a:gd name="connsiteX2" fmla="*/ 802640 w 4267200"/>
              <a:gd name="connsiteY2" fmla="*/ 150872 h 1933947"/>
              <a:gd name="connsiteX3" fmla="*/ 2032000 w 4267200"/>
              <a:gd name="connsiteY3" fmla="*/ 923032 h 1933947"/>
              <a:gd name="connsiteX4" fmla="*/ 762000 w 4267200"/>
              <a:gd name="connsiteY4" fmla="*/ 1786632 h 1933947"/>
              <a:gd name="connsiteX5" fmla="*/ 3332480 w 4267200"/>
              <a:gd name="connsiteY5" fmla="*/ 1766312 h 1933947"/>
              <a:gd name="connsiteX6" fmla="*/ 3271520 w 4267200"/>
              <a:gd name="connsiteY6" fmla="*/ 140712 h 1933947"/>
              <a:gd name="connsiteX7" fmla="*/ 4267200 w 4267200"/>
              <a:gd name="connsiteY7" fmla="*/ 191512 h 193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1933947">
                <a:moveTo>
                  <a:pt x="0" y="191512"/>
                </a:moveTo>
                <a:lnTo>
                  <a:pt x="802640" y="150872"/>
                </a:lnTo>
                <a:lnTo>
                  <a:pt x="802640" y="150872"/>
                </a:lnTo>
                <a:cubicBezTo>
                  <a:pt x="1007533" y="279565"/>
                  <a:pt x="2038773" y="650405"/>
                  <a:pt x="2032000" y="923032"/>
                </a:cubicBezTo>
                <a:cubicBezTo>
                  <a:pt x="2025227" y="1195659"/>
                  <a:pt x="545253" y="1646085"/>
                  <a:pt x="762000" y="1786632"/>
                </a:cubicBezTo>
                <a:cubicBezTo>
                  <a:pt x="978747" y="1927179"/>
                  <a:pt x="2914227" y="2040632"/>
                  <a:pt x="3332480" y="1766312"/>
                </a:cubicBezTo>
                <a:cubicBezTo>
                  <a:pt x="3750733" y="1491992"/>
                  <a:pt x="3115733" y="403179"/>
                  <a:pt x="3271520" y="140712"/>
                </a:cubicBezTo>
                <a:cubicBezTo>
                  <a:pt x="3427307" y="-121755"/>
                  <a:pt x="3847253" y="34878"/>
                  <a:pt x="4267200" y="19151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4F24E0F-5995-4FA1-9B77-D03876AA6080}"/>
              </a:ext>
            </a:extLst>
          </p:cNvPr>
          <p:cNvSpPr/>
          <p:nvPr/>
        </p:nvSpPr>
        <p:spPr>
          <a:xfrm>
            <a:off x="3718560" y="3831778"/>
            <a:ext cx="4318000" cy="2000884"/>
          </a:xfrm>
          <a:custGeom>
            <a:avLst/>
            <a:gdLst>
              <a:gd name="connsiteX0" fmla="*/ 0 w 4318000"/>
              <a:gd name="connsiteY0" fmla="*/ 1857822 h 2000884"/>
              <a:gd name="connsiteX1" fmla="*/ 741680 w 4318000"/>
              <a:gd name="connsiteY1" fmla="*/ 1827342 h 2000884"/>
              <a:gd name="connsiteX2" fmla="*/ 802640 w 4318000"/>
              <a:gd name="connsiteY2" fmla="*/ 130622 h 2000884"/>
              <a:gd name="connsiteX3" fmla="*/ 4318000 w 4318000"/>
              <a:gd name="connsiteY3" fmla="*/ 242382 h 20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0" h="2000884">
                <a:moveTo>
                  <a:pt x="0" y="1857822"/>
                </a:moveTo>
                <a:cubicBezTo>
                  <a:pt x="303953" y="1986515"/>
                  <a:pt x="607907" y="2115209"/>
                  <a:pt x="741680" y="1827342"/>
                </a:cubicBezTo>
                <a:cubicBezTo>
                  <a:pt x="875453" y="1539475"/>
                  <a:pt x="206587" y="394782"/>
                  <a:pt x="802640" y="130622"/>
                </a:cubicBezTo>
                <a:cubicBezTo>
                  <a:pt x="1398693" y="-133538"/>
                  <a:pt x="2858346" y="54422"/>
                  <a:pt x="4318000" y="24238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 descr="Image result for marketing icon">
            <a:extLst>
              <a:ext uri="{FF2B5EF4-FFF2-40B4-BE49-F238E27FC236}">
                <a16:creationId xmlns:a16="http://schemas.microsoft.com/office/drawing/2014/main" id="{38C7C14E-5737-449D-A4EC-5AFEBBCEB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44" y="3605180"/>
            <a:ext cx="851130" cy="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CB0A6A-B3F7-42D8-9268-9EE3D722E8E3}"/>
              </a:ext>
            </a:extLst>
          </p:cNvPr>
          <p:cNvSpPr/>
          <p:nvPr/>
        </p:nvSpPr>
        <p:spPr>
          <a:xfrm>
            <a:off x="3639051" y="3943982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pic>
        <p:nvPicPr>
          <p:cNvPr id="56" name="Picture 2" descr="Image result for marketing icon">
            <a:extLst>
              <a:ext uri="{FF2B5EF4-FFF2-40B4-BE49-F238E27FC236}">
                <a16:creationId xmlns:a16="http://schemas.microsoft.com/office/drawing/2014/main" id="{B113170C-C647-4577-956E-A2E410F71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19" y="5213094"/>
            <a:ext cx="851130" cy="8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9F9C941-808C-42C7-A0AB-C21BA38973EB}"/>
              </a:ext>
            </a:extLst>
          </p:cNvPr>
          <p:cNvSpPr/>
          <p:nvPr/>
        </p:nvSpPr>
        <p:spPr>
          <a:xfrm>
            <a:off x="3608972" y="5582355"/>
            <a:ext cx="435256" cy="25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E3C621-4F62-44A5-A15C-8C00EC5CDAEA}"/>
              </a:ext>
            </a:extLst>
          </p:cNvPr>
          <p:cNvSpPr/>
          <p:nvPr/>
        </p:nvSpPr>
        <p:spPr>
          <a:xfrm>
            <a:off x="2976349" y="6142918"/>
            <a:ext cx="1049330" cy="3689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Marketing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5C63-542E-4CE8-BDD8-510A6CF8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9</a:t>
            </a:fld>
            <a:endParaRPr 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647B1B8-2D09-4AB6-8AF6-92573B9A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70" y="3335082"/>
            <a:ext cx="2822165" cy="3176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Reachability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Waypoint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QoS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Stateful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Temporal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1020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208 L -0.00391 -0.00208 C -0.00092 -0.00278 0.00221 -0.00394 0.00533 -0.00394 C 0.01823 -0.00394 0.03125 -0.00324 0.04427 -0.00208 C 0.04739 -0.00185 0.05052 -0.00093 0.05351 -0.00023 L 0.06484 0.00139 C 0.06588 0.00324 0.06679 0.00532 0.06796 0.00694 C 0.07187 0.01227 0.07239 0.01204 0.07617 0.01435 C 0.08554 0.02685 0.08099 0.02384 0.08854 0.02708 C 0.08945 0.02824 0.09036 0.02986 0.09153 0.03079 C 0.09765 0.03542 0.09375 0.02917 0.09869 0.03611 C 0.09948 0.03727 0.1 0.03889 0.10078 0.03981 C 0.10182 0.0412 0.10299 0.04213 0.1039 0.04352 C 0.10494 0.04514 0.10586 0.04745 0.10703 0.04907 C 0.10898 0.05162 0.11132 0.05324 0.11315 0.05625 C 0.11692 0.06296 0.11432 0.05903 0.12135 0.06736 C 0.12539 0.07199 0.1233 0.07014 0.12747 0.07269 C 0.13645 0.08866 0.12513 0.06921 0.13372 0.08194 C 0.1388 0.08958 0.13437 0.08588 0.13984 0.08912 C 0.14127 0.09097 0.14244 0.09352 0.14401 0.09468 C 0.14557 0.09583 0.14739 0.0956 0.14908 0.09653 C 0.15117 0.09745 0.15325 0.09884 0.1552 0.10023 L 0.16145 0.1037 L 0.16445 0.10556 C 0.16549 0.10694 0.16653 0.10833 0.16757 0.10926 C 0.16849 0.11019 0.17096 0.10926 0.1707 0.11111 C 0.17018 0.11366 0.16796 0.11389 0.16653 0.11481 C 0.16419 0.11597 0.15377 0.11806 0.15221 0.11852 C 0.13776 0.12245 0.15377 0.11829 0.14401 0.12199 C 0.14114 0.12315 0.1375 0.12338 0.13476 0.12569 C 0.13359 0.12662 0.13281 0.1287 0.13164 0.1294 C 0.12291 0.13449 0.12083 0.13264 0.11419 0.13843 C 0.11302 0.13958 0.11224 0.1412 0.11106 0.14213 C 0.11015 0.14306 0.10898 0.14329 0.10794 0.14398 C 0.10481 0.14606 0.09882 0.15 0.09674 0.15486 C 0.08997 0.17083 0.09713 0.15579 0.09049 0.16597 C 0.08867 0.16875 0.08737 0.17269 0.08541 0.175 C 0.08333 0.17755 0.08099 0.17917 0.07929 0.18241 C 0.07435 0.1912 0.07487 0.18889 0.072 0.19699 C 0.07096 0.2 0.06979 0.20301 0.06901 0.20602 C 0.06692 0.21343 0.06927 0.21042 0.06588 0.21713 C 0.06393 0.22106 0.06171 0.22431 0.05976 0.22801 L 0.05664 0.23356 C 0.05573 0.23819 0.05403 0.2412 0.05872 0.24074 C 0.06796 0.24028 0.07721 0.23843 0.08645 0.23727 C 0.08776 0.23657 0.08919 0.23588 0.09049 0.23542 C 0.10221 0.23148 0.11132 0.23264 0.12448 0.23171 C 0.1569 0.22338 0.1276 0.23032 0.20768 0.22801 L 0.26002 0.22616 C 0.272 0.22384 0.27031 0.22963 0.27031 0.2044 C 0.27031 0.00949 0.27656 0.06852 0.26823 -0.00579 C 0.28177 -0.02176 0.27096 -0.01065 0.30937 -0.00764 C 0.3125 -0.00741 0.31549 -0.00625 0.31862 -0.00579 C 0.33593 -0.0037 0.33554 -0.00394 0.34843 -0.00394 L 0.34843 -0.00394 " pathEditMode="relative" ptsTypes="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1 -0.00162 L 0.00951 -0.00162 C 0.02084 0.00509 0.01797 0.00509 0.03451 0.00116 L 0.0444 -0.00463 C 0.04531 -0.00509 0.04623 -0.00533 0.04701 -0.00625 L 0.05196 -0.01204 C 0.05248 -0.01366 0.05313 -0.01505 0.05365 -0.01644 C 0.05404 -0.01806 0.05443 -0.01945 0.05443 -0.02107 C 0.05443 -0.03426 0.05404 -0.04769 0.05365 -0.06088 C 0.05339 -0.06875 0.05313 -0.07477 0.05196 -0.08171 C 0.05104 -0.08704 0.04922 -0.09491 0.04857 -0.10093 C 0.04766 -0.10995 0.0474 -0.11852 0.04701 -0.12755 C 0.04727 -0.16759 0.04701 -0.20764 0.04779 -0.24769 C 0.04779 -0.2507 0.04896 -0.25347 0.04948 -0.25648 C 0.04987 -0.25903 0.05065 -0.26389 0.05196 -0.26551 C 0.05339 -0.26713 0.05547 -0.26667 0.0569 -0.26829 C 0.06081 -0.27292 0.05847 -0.27107 0.06446 -0.27269 L 0.08867 -0.2713 C 0.0905 -0.27107 0.10391 -0.26875 0.10612 -0.26829 C 0.1086 -0.26783 0.11107 -0.26713 0.11367 -0.2669 C 0.12253 -0.2662 0.13138 -0.26574 0.14037 -0.26551 L 0.20117 -0.2625 C 0.22031 -0.2581 0.19753 -0.26296 0.24037 -0.25949 C 0.24206 -0.25926 0.24362 -0.2581 0.24531 -0.2581 C 0.2556 -0.25671 0.26589 -0.25602 0.27617 -0.25509 C 0.28334 -0.25556 0.29063 -0.25648 0.29779 -0.25648 C 0.34401 -0.25648 0.33294 -0.27408 0.34623 -0.2507 L 0.34701 -0.24908 L 0.34792 -0.24769 " pathEditMode="relative" ptsTypes="AAAAAAAAAAAAAAAAAAAAAAAAAAA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" grpId="0" animBg="1"/>
      <p:bldP spid="3" grpId="1" animBg="1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9229</TotalTime>
  <Words>2191</Words>
  <Application>Microsoft Office PowerPoint</Application>
  <PresentationFormat>Widescreen</PresentationFormat>
  <Paragraphs>749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</vt:lpstr>
      <vt:lpstr>Calibri</vt:lpstr>
      <vt:lpstr>Calibri Light</vt:lpstr>
      <vt:lpstr>Wingdings</vt:lpstr>
      <vt:lpstr>Office Theme</vt:lpstr>
      <vt:lpstr>Supporting Diverse Dynamic Intent-based Policies using Janus</vt:lpstr>
      <vt:lpstr>Intent-based policies</vt:lpstr>
      <vt:lpstr>Intent-based network policies: Reachability</vt:lpstr>
      <vt:lpstr>Intent-based network policies: Waypoint</vt:lpstr>
      <vt:lpstr>Intent-based network policies: Performance/QoS</vt:lpstr>
      <vt:lpstr>Intent-based network policies: Stateful Networks</vt:lpstr>
      <vt:lpstr>Intent-based network policies: Temporal (Time based)</vt:lpstr>
      <vt:lpstr>Intent-based network policies: Temporal (Time based)</vt:lpstr>
      <vt:lpstr>Intent-based network policies: Group based</vt:lpstr>
      <vt:lpstr>Existing Works</vt:lpstr>
      <vt:lpstr>Janus: System Design</vt:lpstr>
      <vt:lpstr>Design Overview</vt:lpstr>
      <vt:lpstr>Challenge A: Group Atomicity</vt:lpstr>
      <vt:lpstr>Challenge B: Avoid Excessive path changes</vt:lpstr>
      <vt:lpstr>Challenge B: Avoid Excessive path changes</vt:lpstr>
      <vt:lpstr>Heuristics used in Janus</vt:lpstr>
      <vt:lpstr>Configuring policies at group atomicity</vt:lpstr>
      <vt:lpstr>Configuring Stateful Policies</vt:lpstr>
      <vt:lpstr>Time-based joint optimization problem</vt:lpstr>
      <vt:lpstr>Greedy approach for configuring temporal policy</vt:lpstr>
      <vt:lpstr>Negotiating configuration of more policies</vt:lpstr>
      <vt:lpstr>Negotiating configuration of more policies</vt:lpstr>
      <vt:lpstr>Implementation and Evaluation</vt:lpstr>
      <vt:lpstr>Implementation</vt:lpstr>
      <vt:lpstr>PowerPoint Presentation</vt:lpstr>
      <vt:lpstr>Evaluation: How many candidate paths to consider?</vt:lpstr>
      <vt:lpstr>Evaluation: Penalty for Soft constraints</vt:lpstr>
      <vt:lpstr>Evaluation: Configuring temporal policies</vt:lpstr>
      <vt:lpstr>Evaluation: Negotiation to configure more policies</vt:lpstr>
      <vt:lpstr>Extension, Future Work and Conclusion</vt:lpstr>
      <vt:lpstr>Extension to other QoS metrics</vt:lpstr>
      <vt:lpstr>Future Work: Fast/consistent bulk rule update</vt:lpstr>
      <vt:lpstr>Conclusion</vt:lpstr>
      <vt:lpstr>Backup Slides</vt:lpstr>
      <vt:lpstr>Use Policy Graph Abstractions (PGA) to specify Intents</vt:lpstr>
      <vt:lpstr>Extension to Policy Graphs</vt:lpstr>
      <vt:lpstr>Evaluation: ILP VS Janus with 5 candidate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nidhi</dc:creator>
  <cp:lastModifiedBy>anubhav nidhi</cp:lastModifiedBy>
  <cp:revision>305</cp:revision>
  <dcterms:created xsi:type="dcterms:W3CDTF">2017-11-27T16:58:00Z</dcterms:created>
  <dcterms:modified xsi:type="dcterms:W3CDTF">2017-12-22T00:21:27Z</dcterms:modified>
</cp:coreProperties>
</file>