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93" r:id="rId5"/>
    <p:sldId id="288" r:id="rId6"/>
    <p:sldId id="258" r:id="rId7"/>
    <p:sldId id="265" r:id="rId8"/>
    <p:sldId id="266" r:id="rId9"/>
    <p:sldId id="267" r:id="rId10"/>
    <p:sldId id="268" r:id="rId11"/>
    <p:sldId id="294" r:id="rId12"/>
    <p:sldId id="291" r:id="rId13"/>
    <p:sldId id="269" r:id="rId14"/>
    <p:sldId id="272" r:id="rId15"/>
    <p:sldId id="271" r:id="rId16"/>
    <p:sldId id="273" r:id="rId17"/>
    <p:sldId id="280" r:id="rId18"/>
    <p:sldId id="289" r:id="rId19"/>
    <p:sldId id="276" r:id="rId20"/>
    <p:sldId id="295" r:id="rId21"/>
    <p:sldId id="277" r:id="rId22"/>
    <p:sldId id="292" r:id="rId23"/>
    <p:sldId id="278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FFBC75-F2DF-4C33-8CA9-F9434566292D}">
          <p14:sldIdLst>
            <p14:sldId id="256"/>
            <p14:sldId id="257"/>
            <p14:sldId id="293"/>
            <p14:sldId id="288"/>
            <p14:sldId id="258"/>
            <p14:sldId id="265"/>
            <p14:sldId id="266"/>
            <p14:sldId id="267"/>
            <p14:sldId id="268"/>
            <p14:sldId id="294"/>
            <p14:sldId id="291"/>
            <p14:sldId id="269"/>
            <p14:sldId id="272"/>
            <p14:sldId id="271"/>
            <p14:sldId id="273"/>
            <p14:sldId id="280"/>
            <p14:sldId id="289"/>
            <p14:sldId id="276"/>
            <p14:sldId id="295"/>
            <p14:sldId id="277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A5A"/>
    <a:srgbClr val="6600CC"/>
    <a:srgbClr val="EF4141"/>
    <a:srgbClr val="F79642"/>
    <a:srgbClr val="006600"/>
    <a:srgbClr val="4D009A"/>
    <a:srgbClr val="FFFFFF"/>
    <a:srgbClr val="C6514A"/>
    <a:srgbClr val="4AAEC6"/>
    <a:srgbClr val="4A8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2883" autoAdjust="0"/>
  </p:normalViewPr>
  <p:slideViewPr>
    <p:cSldViewPr snapToGrid="0">
      <p:cViewPr>
        <p:scale>
          <a:sx n="60" d="100"/>
          <a:sy n="60" d="100"/>
        </p:scale>
        <p:origin x="-105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aid\Documents\NSD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All persistant state</c:v>
                </c:pt>
              </c:strCache>
            </c:strRef>
          </c:tx>
          <c:spPr>
            <a:ln w="57150">
              <a:solidFill>
                <a:srgbClr val="9CBA5A"/>
              </a:solidFill>
            </a:ln>
          </c:spPr>
          <c:marker>
            <c:symbol val="none"/>
          </c:marker>
          <c:cat>
            <c:numRef>
              <c:f>Sheet1!$C$2:$C$362</c:f>
              <c:numCache>
                <c:formatCode>General</c:formatCode>
                <c:ptCount val="36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  <c:pt idx="201">
                  <c:v>20100</c:v>
                </c:pt>
                <c:pt idx="202">
                  <c:v>20200</c:v>
                </c:pt>
                <c:pt idx="203">
                  <c:v>20300</c:v>
                </c:pt>
                <c:pt idx="204">
                  <c:v>20400</c:v>
                </c:pt>
                <c:pt idx="205">
                  <c:v>20500</c:v>
                </c:pt>
                <c:pt idx="206">
                  <c:v>20600</c:v>
                </c:pt>
                <c:pt idx="207">
                  <c:v>20700</c:v>
                </c:pt>
                <c:pt idx="208">
                  <c:v>20800</c:v>
                </c:pt>
                <c:pt idx="209">
                  <c:v>20900</c:v>
                </c:pt>
                <c:pt idx="210">
                  <c:v>21000</c:v>
                </c:pt>
                <c:pt idx="211">
                  <c:v>21100</c:v>
                </c:pt>
                <c:pt idx="212">
                  <c:v>21200</c:v>
                </c:pt>
                <c:pt idx="213">
                  <c:v>21300</c:v>
                </c:pt>
                <c:pt idx="214">
                  <c:v>21400</c:v>
                </c:pt>
                <c:pt idx="215">
                  <c:v>21500</c:v>
                </c:pt>
                <c:pt idx="216">
                  <c:v>21600</c:v>
                </c:pt>
                <c:pt idx="217">
                  <c:v>21700</c:v>
                </c:pt>
                <c:pt idx="218">
                  <c:v>21800</c:v>
                </c:pt>
                <c:pt idx="219">
                  <c:v>21900</c:v>
                </c:pt>
                <c:pt idx="220">
                  <c:v>22000</c:v>
                </c:pt>
                <c:pt idx="221">
                  <c:v>22100</c:v>
                </c:pt>
                <c:pt idx="222">
                  <c:v>22200</c:v>
                </c:pt>
                <c:pt idx="223">
                  <c:v>22300</c:v>
                </c:pt>
                <c:pt idx="224">
                  <c:v>22400</c:v>
                </c:pt>
                <c:pt idx="225">
                  <c:v>22500</c:v>
                </c:pt>
                <c:pt idx="226">
                  <c:v>22600</c:v>
                </c:pt>
                <c:pt idx="227">
                  <c:v>22700</c:v>
                </c:pt>
                <c:pt idx="228">
                  <c:v>22800</c:v>
                </c:pt>
                <c:pt idx="229">
                  <c:v>22900</c:v>
                </c:pt>
                <c:pt idx="230">
                  <c:v>23000</c:v>
                </c:pt>
                <c:pt idx="231">
                  <c:v>23100</c:v>
                </c:pt>
                <c:pt idx="232">
                  <c:v>23200</c:v>
                </c:pt>
                <c:pt idx="233">
                  <c:v>23300</c:v>
                </c:pt>
                <c:pt idx="234">
                  <c:v>23400</c:v>
                </c:pt>
                <c:pt idx="235">
                  <c:v>23500</c:v>
                </c:pt>
                <c:pt idx="236">
                  <c:v>23600</c:v>
                </c:pt>
                <c:pt idx="237">
                  <c:v>23700</c:v>
                </c:pt>
                <c:pt idx="238">
                  <c:v>23800</c:v>
                </c:pt>
                <c:pt idx="239">
                  <c:v>23900</c:v>
                </c:pt>
                <c:pt idx="240">
                  <c:v>24000</c:v>
                </c:pt>
                <c:pt idx="241">
                  <c:v>24100</c:v>
                </c:pt>
                <c:pt idx="242">
                  <c:v>24200</c:v>
                </c:pt>
                <c:pt idx="243">
                  <c:v>24300</c:v>
                </c:pt>
                <c:pt idx="244">
                  <c:v>24400</c:v>
                </c:pt>
                <c:pt idx="245">
                  <c:v>24500</c:v>
                </c:pt>
                <c:pt idx="246">
                  <c:v>24600</c:v>
                </c:pt>
                <c:pt idx="247">
                  <c:v>24700</c:v>
                </c:pt>
                <c:pt idx="248">
                  <c:v>24800</c:v>
                </c:pt>
                <c:pt idx="249">
                  <c:v>24900</c:v>
                </c:pt>
                <c:pt idx="250">
                  <c:v>25000</c:v>
                </c:pt>
                <c:pt idx="251">
                  <c:v>25100</c:v>
                </c:pt>
                <c:pt idx="252">
                  <c:v>25200</c:v>
                </c:pt>
                <c:pt idx="253">
                  <c:v>25300</c:v>
                </c:pt>
                <c:pt idx="254">
                  <c:v>25400</c:v>
                </c:pt>
                <c:pt idx="255">
                  <c:v>25500</c:v>
                </c:pt>
                <c:pt idx="256">
                  <c:v>25600</c:v>
                </c:pt>
                <c:pt idx="257">
                  <c:v>25700</c:v>
                </c:pt>
                <c:pt idx="258">
                  <c:v>25800</c:v>
                </c:pt>
                <c:pt idx="259">
                  <c:v>25900</c:v>
                </c:pt>
                <c:pt idx="260">
                  <c:v>26000</c:v>
                </c:pt>
                <c:pt idx="261">
                  <c:v>26100</c:v>
                </c:pt>
                <c:pt idx="262">
                  <c:v>26200</c:v>
                </c:pt>
                <c:pt idx="263">
                  <c:v>26300</c:v>
                </c:pt>
                <c:pt idx="264">
                  <c:v>26400</c:v>
                </c:pt>
                <c:pt idx="265">
                  <c:v>26500</c:v>
                </c:pt>
                <c:pt idx="266">
                  <c:v>26600</c:v>
                </c:pt>
                <c:pt idx="267">
                  <c:v>26700</c:v>
                </c:pt>
                <c:pt idx="268">
                  <c:v>26800</c:v>
                </c:pt>
                <c:pt idx="269">
                  <c:v>26900</c:v>
                </c:pt>
                <c:pt idx="270">
                  <c:v>27000</c:v>
                </c:pt>
                <c:pt idx="271">
                  <c:v>27100</c:v>
                </c:pt>
                <c:pt idx="272">
                  <c:v>27200</c:v>
                </c:pt>
                <c:pt idx="273">
                  <c:v>27300</c:v>
                </c:pt>
                <c:pt idx="274">
                  <c:v>27400</c:v>
                </c:pt>
                <c:pt idx="275">
                  <c:v>27500</c:v>
                </c:pt>
                <c:pt idx="276">
                  <c:v>27600</c:v>
                </c:pt>
                <c:pt idx="277">
                  <c:v>27700</c:v>
                </c:pt>
                <c:pt idx="278">
                  <c:v>27800</c:v>
                </c:pt>
                <c:pt idx="279">
                  <c:v>27900</c:v>
                </c:pt>
                <c:pt idx="280">
                  <c:v>28000</c:v>
                </c:pt>
                <c:pt idx="281">
                  <c:v>28100</c:v>
                </c:pt>
                <c:pt idx="282">
                  <c:v>28200</c:v>
                </c:pt>
                <c:pt idx="283">
                  <c:v>28300</c:v>
                </c:pt>
                <c:pt idx="284">
                  <c:v>28400</c:v>
                </c:pt>
                <c:pt idx="285">
                  <c:v>28500</c:v>
                </c:pt>
                <c:pt idx="286">
                  <c:v>28600</c:v>
                </c:pt>
                <c:pt idx="287">
                  <c:v>28700</c:v>
                </c:pt>
                <c:pt idx="288">
                  <c:v>28800</c:v>
                </c:pt>
                <c:pt idx="289">
                  <c:v>28900</c:v>
                </c:pt>
                <c:pt idx="290">
                  <c:v>29000</c:v>
                </c:pt>
                <c:pt idx="291">
                  <c:v>29100</c:v>
                </c:pt>
                <c:pt idx="292">
                  <c:v>29200</c:v>
                </c:pt>
                <c:pt idx="293">
                  <c:v>29300</c:v>
                </c:pt>
                <c:pt idx="294">
                  <c:v>29400</c:v>
                </c:pt>
                <c:pt idx="295">
                  <c:v>29500</c:v>
                </c:pt>
                <c:pt idx="296">
                  <c:v>29600</c:v>
                </c:pt>
                <c:pt idx="297">
                  <c:v>29700</c:v>
                </c:pt>
                <c:pt idx="298">
                  <c:v>29800</c:v>
                </c:pt>
                <c:pt idx="299">
                  <c:v>29900</c:v>
                </c:pt>
                <c:pt idx="300">
                  <c:v>30000</c:v>
                </c:pt>
                <c:pt idx="301">
                  <c:v>30100</c:v>
                </c:pt>
                <c:pt idx="302">
                  <c:v>30200</c:v>
                </c:pt>
                <c:pt idx="303">
                  <c:v>30300</c:v>
                </c:pt>
                <c:pt idx="304">
                  <c:v>30400</c:v>
                </c:pt>
                <c:pt idx="305">
                  <c:v>30500</c:v>
                </c:pt>
                <c:pt idx="306">
                  <c:v>30600</c:v>
                </c:pt>
                <c:pt idx="307">
                  <c:v>30700</c:v>
                </c:pt>
                <c:pt idx="308">
                  <c:v>30800</c:v>
                </c:pt>
                <c:pt idx="309">
                  <c:v>30900</c:v>
                </c:pt>
                <c:pt idx="310">
                  <c:v>31000</c:v>
                </c:pt>
                <c:pt idx="311">
                  <c:v>31100</c:v>
                </c:pt>
                <c:pt idx="312">
                  <c:v>31200</c:v>
                </c:pt>
                <c:pt idx="313">
                  <c:v>31300</c:v>
                </c:pt>
                <c:pt idx="314">
                  <c:v>31400</c:v>
                </c:pt>
                <c:pt idx="315">
                  <c:v>31500</c:v>
                </c:pt>
                <c:pt idx="316">
                  <c:v>31600</c:v>
                </c:pt>
                <c:pt idx="317">
                  <c:v>31700</c:v>
                </c:pt>
                <c:pt idx="318">
                  <c:v>31800</c:v>
                </c:pt>
                <c:pt idx="319">
                  <c:v>31900</c:v>
                </c:pt>
                <c:pt idx="320">
                  <c:v>32000</c:v>
                </c:pt>
                <c:pt idx="321">
                  <c:v>32100</c:v>
                </c:pt>
                <c:pt idx="322">
                  <c:v>32200</c:v>
                </c:pt>
                <c:pt idx="323">
                  <c:v>32300</c:v>
                </c:pt>
                <c:pt idx="324">
                  <c:v>32400</c:v>
                </c:pt>
                <c:pt idx="325">
                  <c:v>32500</c:v>
                </c:pt>
                <c:pt idx="326">
                  <c:v>32600</c:v>
                </c:pt>
                <c:pt idx="327">
                  <c:v>32700</c:v>
                </c:pt>
                <c:pt idx="328">
                  <c:v>32800</c:v>
                </c:pt>
                <c:pt idx="329">
                  <c:v>32900</c:v>
                </c:pt>
                <c:pt idx="330">
                  <c:v>33000</c:v>
                </c:pt>
                <c:pt idx="331">
                  <c:v>33100</c:v>
                </c:pt>
                <c:pt idx="332">
                  <c:v>33200</c:v>
                </c:pt>
                <c:pt idx="333">
                  <c:v>33300</c:v>
                </c:pt>
                <c:pt idx="334">
                  <c:v>33400</c:v>
                </c:pt>
                <c:pt idx="335">
                  <c:v>33500</c:v>
                </c:pt>
                <c:pt idx="336">
                  <c:v>33600</c:v>
                </c:pt>
                <c:pt idx="337">
                  <c:v>33700</c:v>
                </c:pt>
                <c:pt idx="338">
                  <c:v>33800</c:v>
                </c:pt>
                <c:pt idx="339">
                  <c:v>33900</c:v>
                </c:pt>
                <c:pt idx="340">
                  <c:v>34000</c:v>
                </c:pt>
                <c:pt idx="341">
                  <c:v>34100</c:v>
                </c:pt>
                <c:pt idx="342">
                  <c:v>34200</c:v>
                </c:pt>
                <c:pt idx="343">
                  <c:v>34300</c:v>
                </c:pt>
                <c:pt idx="344">
                  <c:v>34400</c:v>
                </c:pt>
                <c:pt idx="345">
                  <c:v>34500</c:v>
                </c:pt>
                <c:pt idx="346">
                  <c:v>34600</c:v>
                </c:pt>
                <c:pt idx="347">
                  <c:v>34700</c:v>
                </c:pt>
                <c:pt idx="348">
                  <c:v>34800</c:v>
                </c:pt>
                <c:pt idx="349">
                  <c:v>34900</c:v>
                </c:pt>
                <c:pt idx="350">
                  <c:v>35000</c:v>
                </c:pt>
                <c:pt idx="351">
                  <c:v>35100</c:v>
                </c:pt>
                <c:pt idx="352">
                  <c:v>35200</c:v>
                </c:pt>
                <c:pt idx="353">
                  <c:v>35300</c:v>
                </c:pt>
                <c:pt idx="354">
                  <c:v>35400</c:v>
                </c:pt>
                <c:pt idx="355">
                  <c:v>35500</c:v>
                </c:pt>
                <c:pt idx="356">
                  <c:v>35600</c:v>
                </c:pt>
                <c:pt idx="357">
                  <c:v>35700</c:v>
                </c:pt>
                <c:pt idx="358">
                  <c:v>35800</c:v>
                </c:pt>
                <c:pt idx="359">
                  <c:v>35900</c:v>
                </c:pt>
                <c:pt idx="360">
                  <c:v>36000</c:v>
                </c:pt>
              </c:numCache>
            </c:numRef>
          </c:cat>
          <c:val>
            <c:numRef>
              <c:f>Sheet1!$D$2:$D$362</c:f>
              <c:numCache>
                <c:formatCode>General</c:formatCode>
                <c:ptCount val="361"/>
                <c:pt idx="0">
                  <c:v>1296.3271484375</c:v>
                </c:pt>
                <c:pt idx="1">
                  <c:v>1298.3994140625</c:v>
                </c:pt>
                <c:pt idx="2">
                  <c:v>1299.00537109375</c:v>
                </c:pt>
                <c:pt idx="3">
                  <c:v>1299.42578125</c:v>
                </c:pt>
                <c:pt idx="4">
                  <c:v>1299.4267578125</c:v>
                </c:pt>
                <c:pt idx="5">
                  <c:v>1302.529296875</c:v>
                </c:pt>
                <c:pt idx="6">
                  <c:v>1304.263671875</c:v>
                </c:pt>
                <c:pt idx="7">
                  <c:v>1304.8193359375</c:v>
                </c:pt>
                <c:pt idx="8">
                  <c:v>1305.03173828125</c:v>
                </c:pt>
                <c:pt idx="9">
                  <c:v>1305.84716796875</c:v>
                </c:pt>
                <c:pt idx="10">
                  <c:v>1306.0634765625</c:v>
                </c:pt>
                <c:pt idx="11">
                  <c:v>1306.06494140625</c:v>
                </c:pt>
                <c:pt idx="12">
                  <c:v>1306.06494140625</c:v>
                </c:pt>
                <c:pt idx="13">
                  <c:v>1306.0654296875</c:v>
                </c:pt>
                <c:pt idx="14">
                  <c:v>1306.0654296875</c:v>
                </c:pt>
                <c:pt idx="15">
                  <c:v>1306.76904296875</c:v>
                </c:pt>
                <c:pt idx="16">
                  <c:v>1308.59619140625</c:v>
                </c:pt>
                <c:pt idx="17">
                  <c:v>1308.59716796875</c:v>
                </c:pt>
                <c:pt idx="18">
                  <c:v>1309.0166015625</c:v>
                </c:pt>
                <c:pt idx="19">
                  <c:v>1309.017578125</c:v>
                </c:pt>
                <c:pt idx="20">
                  <c:v>1309.017578125</c:v>
                </c:pt>
                <c:pt idx="21">
                  <c:v>1309.01806640625</c:v>
                </c:pt>
                <c:pt idx="22">
                  <c:v>1309.2275390625</c:v>
                </c:pt>
                <c:pt idx="23">
                  <c:v>1309.97607421875</c:v>
                </c:pt>
                <c:pt idx="24">
                  <c:v>1310.837890625</c:v>
                </c:pt>
                <c:pt idx="25">
                  <c:v>1311.8603515625</c:v>
                </c:pt>
                <c:pt idx="26">
                  <c:v>1312.283203125</c:v>
                </c:pt>
                <c:pt idx="27">
                  <c:v>1312.49267578125</c:v>
                </c:pt>
                <c:pt idx="28">
                  <c:v>1312.49658203125</c:v>
                </c:pt>
                <c:pt idx="29">
                  <c:v>1312.4970703125</c:v>
                </c:pt>
                <c:pt idx="30">
                  <c:v>1313.52197265625</c:v>
                </c:pt>
                <c:pt idx="31">
                  <c:v>1313.73486328125</c:v>
                </c:pt>
                <c:pt idx="32">
                  <c:v>1314.1552734375</c:v>
                </c:pt>
                <c:pt idx="33">
                  <c:v>1314.15966796875</c:v>
                </c:pt>
                <c:pt idx="34">
                  <c:v>1315.1884765625</c:v>
                </c:pt>
                <c:pt idx="35">
                  <c:v>1315.189453125</c:v>
                </c:pt>
                <c:pt idx="36">
                  <c:v>1319.53466796875</c:v>
                </c:pt>
                <c:pt idx="37">
                  <c:v>1321.40185546875</c:v>
                </c:pt>
                <c:pt idx="38">
                  <c:v>1324.197265625</c:v>
                </c:pt>
                <c:pt idx="39">
                  <c:v>1325.2060546875</c:v>
                </c:pt>
                <c:pt idx="40">
                  <c:v>1325.4169921875</c:v>
                </c:pt>
                <c:pt idx="41">
                  <c:v>1326.046875</c:v>
                </c:pt>
                <c:pt idx="42">
                  <c:v>1326.46923828125</c:v>
                </c:pt>
                <c:pt idx="43">
                  <c:v>1329.67724609375</c:v>
                </c:pt>
                <c:pt idx="44">
                  <c:v>1331.3154296875</c:v>
                </c:pt>
                <c:pt idx="45">
                  <c:v>1331.52587890625</c:v>
                </c:pt>
                <c:pt idx="46">
                  <c:v>1331.734375</c:v>
                </c:pt>
                <c:pt idx="47">
                  <c:v>1331.73583984375</c:v>
                </c:pt>
                <c:pt idx="48">
                  <c:v>1331.73583984375</c:v>
                </c:pt>
                <c:pt idx="49">
                  <c:v>1332.27587890625</c:v>
                </c:pt>
                <c:pt idx="50">
                  <c:v>1338.3291015625</c:v>
                </c:pt>
                <c:pt idx="51">
                  <c:v>1342.57666015625</c:v>
                </c:pt>
                <c:pt idx="52">
                  <c:v>1348.1806640625</c:v>
                </c:pt>
                <c:pt idx="53">
                  <c:v>1353.3544921875</c:v>
                </c:pt>
                <c:pt idx="54">
                  <c:v>1357.6357421875</c:v>
                </c:pt>
                <c:pt idx="55">
                  <c:v>1361.2734375</c:v>
                </c:pt>
                <c:pt idx="56">
                  <c:v>1363.99658203125</c:v>
                </c:pt>
                <c:pt idx="57">
                  <c:v>1365.392578125</c:v>
                </c:pt>
                <c:pt idx="58">
                  <c:v>1367.47216796875</c:v>
                </c:pt>
                <c:pt idx="59">
                  <c:v>1370.4541015625</c:v>
                </c:pt>
                <c:pt idx="60">
                  <c:v>1374.57763671875</c:v>
                </c:pt>
                <c:pt idx="61">
                  <c:v>1380.68798828125</c:v>
                </c:pt>
                <c:pt idx="62">
                  <c:v>1388.15625</c:v>
                </c:pt>
                <c:pt idx="63">
                  <c:v>1395.13134765625</c:v>
                </c:pt>
                <c:pt idx="64">
                  <c:v>1402.9443359375</c:v>
                </c:pt>
                <c:pt idx="65">
                  <c:v>1407.5869140625</c:v>
                </c:pt>
                <c:pt idx="66">
                  <c:v>1413.18505859375</c:v>
                </c:pt>
                <c:pt idx="67">
                  <c:v>1416.931640625</c:v>
                </c:pt>
                <c:pt idx="68">
                  <c:v>1420.732421875</c:v>
                </c:pt>
                <c:pt idx="69">
                  <c:v>1424.5986328125</c:v>
                </c:pt>
                <c:pt idx="70">
                  <c:v>1428.26123046875</c:v>
                </c:pt>
                <c:pt idx="71">
                  <c:v>1431.48095703125</c:v>
                </c:pt>
                <c:pt idx="72">
                  <c:v>1434.2529296875</c:v>
                </c:pt>
                <c:pt idx="73">
                  <c:v>1439.84716796875</c:v>
                </c:pt>
                <c:pt idx="74">
                  <c:v>1444.22412109375</c:v>
                </c:pt>
                <c:pt idx="75">
                  <c:v>1446.083984375</c:v>
                </c:pt>
                <c:pt idx="76">
                  <c:v>1449.2138671875</c:v>
                </c:pt>
                <c:pt idx="77">
                  <c:v>1453.8681640625</c:v>
                </c:pt>
                <c:pt idx="78">
                  <c:v>1458.94873046875</c:v>
                </c:pt>
                <c:pt idx="79">
                  <c:v>1461.4013671875</c:v>
                </c:pt>
                <c:pt idx="80">
                  <c:v>1463.94873046875</c:v>
                </c:pt>
                <c:pt idx="81">
                  <c:v>1466.716796875</c:v>
                </c:pt>
                <c:pt idx="82">
                  <c:v>1469.57958984375</c:v>
                </c:pt>
                <c:pt idx="83">
                  <c:v>1471.01318359375</c:v>
                </c:pt>
                <c:pt idx="84">
                  <c:v>1473.64599609375</c:v>
                </c:pt>
                <c:pt idx="85">
                  <c:v>1475.0712890625</c:v>
                </c:pt>
                <c:pt idx="86">
                  <c:v>1477.689453125</c:v>
                </c:pt>
                <c:pt idx="87">
                  <c:v>1480.8759765625</c:v>
                </c:pt>
                <c:pt idx="88">
                  <c:v>1483.91796875</c:v>
                </c:pt>
                <c:pt idx="89">
                  <c:v>1487.625</c:v>
                </c:pt>
                <c:pt idx="90">
                  <c:v>1489.9150390625</c:v>
                </c:pt>
                <c:pt idx="91">
                  <c:v>1494.24267578125</c:v>
                </c:pt>
                <c:pt idx="92">
                  <c:v>1495.8994140625</c:v>
                </c:pt>
                <c:pt idx="93">
                  <c:v>1498.99951171875</c:v>
                </c:pt>
                <c:pt idx="94">
                  <c:v>1501.72998046875</c:v>
                </c:pt>
                <c:pt idx="95">
                  <c:v>1504.8134765625</c:v>
                </c:pt>
                <c:pt idx="96">
                  <c:v>1509.076171875</c:v>
                </c:pt>
                <c:pt idx="97">
                  <c:v>1511.517578125</c:v>
                </c:pt>
                <c:pt idx="98">
                  <c:v>1514.6103515625</c:v>
                </c:pt>
                <c:pt idx="99">
                  <c:v>1516.869140625</c:v>
                </c:pt>
                <c:pt idx="100">
                  <c:v>1519.6728515625</c:v>
                </c:pt>
                <c:pt idx="101">
                  <c:v>1524.64453125</c:v>
                </c:pt>
                <c:pt idx="102">
                  <c:v>1524.64892578125</c:v>
                </c:pt>
                <c:pt idx="103">
                  <c:v>1524.650390625</c:v>
                </c:pt>
                <c:pt idx="104">
                  <c:v>1524.650390625</c:v>
                </c:pt>
                <c:pt idx="105">
                  <c:v>1524.65087890625</c:v>
                </c:pt>
                <c:pt idx="106">
                  <c:v>1524.65087890625</c:v>
                </c:pt>
                <c:pt idx="107">
                  <c:v>1524.65087890625</c:v>
                </c:pt>
                <c:pt idx="108">
                  <c:v>1524.65087890625</c:v>
                </c:pt>
                <c:pt idx="109">
                  <c:v>1524.65087890625</c:v>
                </c:pt>
                <c:pt idx="110">
                  <c:v>1527.37353515625</c:v>
                </c:pt>
                <c:pt idx="111">
                  <c:v>1527.79931640625</c:v>
                </c:pt>
                <c:pt idx="112">
                  <c:v>1529.68017578125</c:v>
                </c:pt>
                <c:pt idx="113">
                  <c:v>1533.3046875</c:v>
                </c:pt>
                <c:pt idx="114">
                  <c:v>1533.6279296875</c:v>
                </c:pt>
                <c:pt idx="115">
                  <c:v>1537.50732421875</c:v>
                </c:pt>
                <c:pt idx="116">
                  <c:v>1538.5830078125</c:v>
                </c:pt>
                <c:pt idx="117">
                  <c:v>1541.2099609375</c:v>
                </c:pt>
                <c:pt idx="118">
                  <c:v>1543.119140625</c:v>
                </c:pt>
                <c:pt idx="119">
                  <c:v>1546.017578125</c:v>
                </c:pt>
                <c:pt idx="120">
                  <c:v>1546.65380859375</c:v>
                </c:pt>
                <c:pt idx="121">
                  <c:v>1546.6552734375</c:v>
                </c:pt>
                <c:pt idx="122">
                  <c:v>1546.65576171875</c:v>
                </c:pt>
                <c:pt idx="123">
                  <c:v>1546.65625</c:v>
                </c:pt>
                <c:pt idx="124">
                  <c:v>1546.65625</c:v>
                </c:pt>
                <c:pt idx="125">
                  <c:v>1546.65625</c:v>
                </c:pt>
                <c:pt idx="126">
                  <c:v>1546.65625</c:v>
                </c:pt>
                <c:pt idx="127">
                  <c:v>1546.65625</c:v>
                </c:pt>
                <c:pt idx="128">
                  <c:v>1546.65625</c:v>
                </c:pt>
                <c:pt idx="129">
                  <c:v>1546.65673828125</c:v>
                </c:pt>
                <c:pt idx="130">
                  <c:v>1546.65673828125</c:v>
                </c:pt>
                <c:pt idx="131">
                  <c:v>1547.09375</c:v>
                </c:pt>
                <c:pt idx="132">
                  <c:v>1550.4140625</c:v>
                </c:pt>
                <c:pt idx="133">
                  <c:v>1551.05126953125</c:v>
                </c:pt>
                <c:pt idx="134">
                  <c:v>1551.052734375</c:v>
                </c:pt>
                <c:pt idx="135">
                  <c:v>1551.052734375</c:v>
                </c:pt>
                <c:pt idx="136">
                  <c:v>1551.05322265625</c:v>
                </c:pt>
                <c:pt idx="137">
                  <c:v>1551.05322265625</c:v>
                </c:pt>
                <c:pt idx="138">
                  <c:v>1551.05322265625</c:v>
                </c:pt>
                <c:pt idx="139">
                  <c:v>1551.05322265625</c:v>
                </c:pt>
                <c:pt idx="140">
                  <c:v>1551.05322265625</c:v>
                </c:pt>
                <c:pt idx="141">
                  <c:v>1551.05322265625</c:v>
                </c:pt>
                <c:pt idx="142">
                  <c:v>1551.05322265625</c:v>
                </c:pt>
                <c:pt idx="143">
                  <c:v>1551.0537109375</c:v>
                </c:pt>
                <c:pt idx="144">
                  <c:v>1551.05419921875</c:v>
                </c:pt>
                <c:pt idx="145">
                  <c:v>1551.05419921875</c:v>
                </c:pt>
                <c:pt idx="146">
                  <c:v>1551.05419921875</c:v>
                </c:pt>
                <c:pt idx="147">
                  <c:v>1551.05419921875</c:v>
                </c:pt>
                <c:pt idx="148">
                  <c:v>1551.0546875</c:v>
                </c:pt>
                <c:pt idx="149">
                  <c:v>1551.0546875</c:v>
                </c:pt>
                <c:pt idx="150">
                  <c:v>1551.0546875</c:v>
                </c:pt>
                <c:pt idx="151">
                  <c:v>1551.0546875</c:v>
                </c:pt>
                <c:pt idx="152">
                  <c:v>1551.0546875</c:v>
                </c:pt>
                <c:pt idx="153">
                  <c:v>1551.0546875</c:v>
                </c:pt>
                <c:pt idx="154">
                  <c:v>1551.0546875</c:v>
                </c:pt>
                <c:pt idx="155">
                  <c:v>1551.0546875</c:v>
                </c:pt>
                <c:pt idx="156">
                  <c:v>1551.0546875</c:v>
                </c:pt>
                <c:pt idx="157">
                  <c:v>1551.0546875</c:v>
                </c:pt>
                <c:pt idx="158">
                  <c:v>1551.0546875</c:v>
                </c:pt>
                <c:pt idx="159">
                  <c:v>1551.0546875</c:v>
                </c:pt>
                <c:pt idx="160">
                  <c:v>1551.0546875</c:v>
                </c:pt>
                <c:pt idx="161">
                  <c:v>1551.0546875</c:v>
                </c:pt>
                <c:pt idx="162">
                  <c:v>1551.05517578125</c:v>
                </c:pt>
                <c:pt idx="163">
                  <c:v>1551.05517578125</c:v>
                </c:pt>
                <c:pt idx="164">
                  <c:v>1551.05517578125</c:v>
                </c:pt>
                <c:pt idx="165">
                  <c:v>1551.05517578125</c:v>
                </c:pt>
                <c:pt idx="166">
                  <c:v>1551.05517578125</c:v>
                </c:pt>
                <c:pt idx="167">
                  <c:v>1551.05517578125</c:v>
                </c:pt>
                <c:pt idx="168">
                  <c:v>1551.05517578125</c:v>
                </c:pt>
                <c:pt idx="169">
                  <c:v>1551.05517578125</c:v>
                </c:pt>
                <c:pt idx="170">
                  <c:v>1551.05517578125</c:v>
                </c:pt>
                <c:pt idx="171">
                  <c:v>1551.05517578125</c:v>
                </c:pt>
                <c:pt idx="172">
                  <c:v>1551.05517578125</c:v>
                </c:pt>
                <c:pt idx="173">
                  <c:v>1551.05517578125</c:v>
                </c:pt>
                <c:pt idx="174">
                  <c:v>1551.05517578125</c:v>
                </c:pt>
                <c:pt idx="175">
                  <c:v>1551.05517578125</c:v>
                </c:pt>
                <c:pt idx="176">
                  <c:v>1551.05517578125</c:v>
                </c:pt>
                <c:pt idx="177">
                  <c:v>1551.05517578125</c:v>
                </c:pt>
                <c:pt idx="178">
                  <c:v>1551.05517578125</c:v>
                </c:pt>
                <c:pt idx="179">
                  <c:v>1551.05517578125</c:v>
                </c:pt>
                <c:pt idx="180">
                  <c:v>1551.05517578125</c:v>
                </c:pt>
                <c:pt idx="181">
                  <c:v>1551.05517578125</c:v>
                </c:pt>
                <c:pt idx="182">
                  <c:v>1551.05517578125</c:v>
                </c:pt>
                <c:pt idx="183">
                  <c:v>1551.05517578125</c:v>
                </c:pt>
                <c:pt idx="184">
                  <c:v>1551.05517578125</c:v>
                </c:pt>
                <c:pt idx="185">
                  <c:v>1551.05517578125</c:v>
                </c:pt>
                <c:pt idx="186">
                  <c:v>1551.05517578125</c:v>
                </c:pt>
                <c:pt idx="187">
                  <c:v>1551.05517578125</c:v>
                </c:pt>
                <c:pt idx="188">
                  <c:v>1551.05517578125</c:v>
                </c:pt>
                <c:pt idx="189">
                  <c:v>1551.05517578125</c:v>
                </c:pt>
                <c:pt idx="190">
                  <c:v>1551.05517578125</c:v>
                </c:pt>
                <c:pt idx="191">
                  <c:v>1551.05517578125</c:v>
                </c:pt>
                <c:pt idx="192">
                  <c:v>1551.05517578125</c:v>
                </c:pt>
                <c:pt idx="193">
                  <c:v>1551.05517578125</c:v>
                </c:pt>
                <c:pt idx="194">
                  <c:v>1551.05517578125</c:v>
                </c:pt>
                <c:pt idx="195">
                  <c:v>1551.05517578125</c:v>
                </c:pt>
                <c:pt idx="196">
                  <c:v>1551.05517578125</c:v>
                </c:pt>
                <c:pt idx="197">
                  <c:v>1551.05517578125</c:v>
                </c:pt>
                <c:pt idx="198">
                  <c:v>1551.05517578125</c:v>
                </c:pt>
                <c:pt idx="199">
                  <c:v>1551.05517578125</c:v>
                </c:pt>
                <c:pt idx="200">
                  <c:v>1551.05517578125</c:v>
                </c:pt>
                <c:pt idx="201">
                  <c:v>1551.05517578125</c:v>
                </c:pt>
                <c:pt idx="202">
                  <c:v>1551.05517578125</c:v>
                </c:pt>
                <c:pt idx="203">
                  <c:v>1551.05517578125</c:v>
                </c:pt>
                <c:pt idx="204">
                  <c:v>1551.05517578125</c:v>
                </c:pt>
                <c:pt idx="205">
                  <c:v>1551.05517578125</c:v>
                </c:pt>
                <c:pt idx="206">
                  <c:v>1551.05517578125</c:v>
                </c:pt>
                <c:pt idx="207">
                  <c:v>1551.05517578125</c:v>
                </c:pt>
                <c:pt idx="208">
                  <c:v>1551.05517578125</c:v>
                </c:pt>
                <c:pt idx="209">
                  <c:v>1551.05517578125</c:v>
                </c:pt>
                <c:pt idx="210">
                  <c:v>1551.05517578125</c:v>
                </c:pt>
                <c:pt idx="211">
                  <c:v>1551.05517578125</c:v>
                </c:pt>
                <c:pt idx="212">
                  <c:v>1551.05517578125</c:v>
                </c:pt>
                <c:pt idx="213">
                  <c:v>1551.05517578125</c:v>
                </c:pt>
                <c:pt idx="214">
                  <c:v>1551.05517578125</c:v>
                </c:pt>
                <c:pt idx="215">
                  <c:v>1551.05517578125</c:v>
                </c:pt>
                <c:pt idx="216">
                  <c:v>1551.05517578125</c:v>
                </c:pt>
                <c:pt idx="217">
                  <c:v>1551.05517578125</c:v>
                </c:pt>
                <c:pt idx="218">
                  <c:v>1551.05517578125</c:v>
                </c:pt>
                <c:pt idx="219">
                  <c:v>1551.05517578125</c:v>
                </c:pt>
                <c:pt idx="220">
                  <c:v>1551.05517578125</c:v>
                </c:pt>
                <c:pt idx="221">
                  <c:v>1551.05517578125</c:v>
                </c:pt>
                <c:pt idx="222">
                  <c:v>1551.05517578125</c:v>
                </c:pt>
                <c:pt idx="223">
                  <c:v>1553.1416015625</c:v>
                </c:pt>
                <c:pt idx="224">
                  <c:v>1555.8291015625</c:v>
                </c:pt>
                <c:pt idx="225">
                  <c:v>1559.6669921875</c:v>
                </c:pt>
                <c:pt idx="226">
                  <c:v>1560.330078125</c:v>
                </c:pt>
                <c:pt idx="227">
                  <c:v>1561.74365234375</c:v>
                </c:pt>
                <c:pt idx="228">
                  <c:v>1561.9541015625</c:v>
                </c:pt>
                <c:pt idx="229">
                  <c:v>1563.4072265625</c:v>
                </c:pt>
                <c:pt idx="230">
                  <c:v>1563.4150390625</c:v>
                </c:pt>
                <c:pt idx="231">
                  <c:v>1563.837890625</c:v>
                </c:pt>
                <c:pt idx="232">
                  <c:v>1563.84228515625</c:v>
                </c:pt>
                <c:pt idx="233">
                  <c:v>1564.46826171875</c:v>
                </c:pt>
                <c:pt idx="234">
                  <c:v>1565.91064453125</c:v>
                </c:pt>
                <c:pt idx="235">
                  <c:v>1566.09130859375</c:v>
                </c:pt>
                <c:pt idx="236">
                  <c:v>1566.0927734375</c:v>
                </c:pt>
                <c:pt idx="237">
                  <c:v>1566.09375</c:v>
                </c:pt>
                <c:pt idx="238">
                  <c:v>1566.50927734375</c:v>
                </c:pt>
                <c:pt idx="239">
                  <c:v>1566.50927734375</c:v>
                </c:pt>
                <c:pt idx="240">
                  <c:v>1566.82666015625</c:v>
                </c:pt>
                <c:pt idx="241">
                  <c:v>1567.83837890625</c:v>
                </c:pt>
                <c:pt idx="242">
                  <c:v>1568.4736328125</c:v>
                </c:pt>
                <c:pt idx="243">
                  <c:v>1569.30322265625</c:v>
                </c:pt>
                <c:pt idx="244">
                  <c:v>1569.72314453125</c:v>
                </c:pt>
                <c:pt idx="245">
                  <c:v>1570.3427734375</c:v>
                </c:pt>
                <c:pt idx="246">
                  <c:v>1570.34521484375</c:v>
                </c:pt>
                <c:pt idx="247">
                  <c:v>1570.34521484375</c:v>
                </c:pt>
                <c:pt idx="248">
                  <c:v>1570.34521484375</c:v>
                </c:pt>
                <c:pt idx="249">
                  <c:v>1570.34521484375</c:v>
                </c:pt>
                <c:pt idx="250">
                  <c:v>1570.3466796875</c:v>
                </c:pt>
                <c:pt idx="251">
                  <c:v>1570.34716796875</c:v>
                </c:pt>
                <c:pt idx="252">
                  <c:v>1570.34716796875</c:v>
                </c:pt>
                <c:pt idx="253">
                  <c:v>1570.34716796875</c:v>
                </c:pt>
                <c:pt idx="254">
                  <c:v>1570.34716796875</c:v>
                </c:pt>
                <c:pt idx="255">
                  <c:v>1570.34716796875</c:v>
                </c:pt>
                <c:pt idx="256">
                  <c:v>1570.34765625</c:v>
                </c:pt>
                <c:pt idx="257">
                  <c:v>1570.3486328125</c:v>
                </c:pt>
                <c:pt idx="258">
                  <c:v>1570.3486328125</c:v>
                </c:pt>
                <c:pt idx="259">
                  <c:v>1570.3486328125</c:v>
                </c:pt>
                <c:pt idx="260">
                  <c:v>1570.34912109375</c:v>
                </c:pt>
                <c:pt idx="261">
                  <c:v>1570.349609375</c:v>
                </c:pt>
                <c:pt idx="262">
                  <c:v>1571.1767578125</c:v>
                </c:pt>
                <c:pt idx="263">
                  <c:v>1571.17724609375</c:v>
                </c:pt>
                <c:pt idx="264">
                  <c:v>1571.17724609375</c:v>
                </c:pt>
                <c:pt idx="265">
                  <c:v>1571.17724609375</c:v>
                </c:pt>
                <c:pt idx="266">
                  <c:v>1571.17724609375</c:v>
                </c:pt>
                <c:pt idx="267">
                  <c:v>1571.17724609375</c:v>
                </c:pt>
                <c:pt idx="268">
                  <c:v>1571.177734375</c:v>
                </c:pt>
                <c:pt idx="269">
                  <c:v>1571.49951171875</c:v>
                </c:pt>
                <c:pt idx="270">
                  <c:v>1571.50048828125</c:v>
                </c:pt>
                <c:pt idx="271">
                  <c:v>1571.50048828125</c:v>
                </c:pt>
                <c:pt idx="272">
                  <c:v>1571.50048828125</c:v>
                </c:pt>
                <c:pt idx="273">
                  <c:v>1571.5009765625</c:v>
                </c:pt>
                <c:pt idx="274">
                  <c:v>1571.5009765625</c:v>
                </c:pt>
                <c:pt idx="275">
                  <c:v>1573.85498046875</c:v>
                </c:pt>
                <c:pt idx="276">
                  <c:v>1579.7197265625</c:v>
                </c:pt>
                <c:pt idx="277">
                  <c:v>1579.72119140625</c:v>
                </c:pt>
                <c:pt idx="278">
                  <c:v>1583.7568359375</c:v>
                </c:pt>
                <c:pt idx="279">
                  <c:v>1584.392578125</c:v>
                </c:pt>
                <c:pt idx="280">
                  <c:v>1584.3994140625</c:v>
                </c:pt>
                <c:pt idx="281">
                  <c:v>1584.61376953125</c:v>
                </c:pt>
                <c:pt idx="282">
                  <c:v>1585.25341796875</c:v>
                </c:pt>
                <c:pt idx="283">
                  <c:v>1585.57421875</c:v>
                </c:pt>
                <c:pt idx="284">
                  <c:v>1585.78955078125</c:v>
                </c:pt>
                <c:pt idx="285">
                  <c:v>1585.791015625</c:v>
                </c:pt>
                <c:pt idx="286">
                  <c:v>1588.87646484375</c:v>
                </c:pt>
                <c:pt idx="287">
                  <c:v>1589.09375</c:v>
                </c:pt>
                <c:pt idx="288">
                  <c:v>1589.09521484375</c:v>
                </c:pt>
                <c:pt idx="289">
                  <c:v>1589.734375</c:v>
                </c:pt>
                <c:pt idx="290">
                  <c:v>1589.73583984375</c:v>
                </c:pt>
                <c:pt idx="291">
                  <c:v>1590.16552734375</c:v>
                </c:pt>
                <c:pt idx="292">
                  <c:v>1590.1669921875</c:v>
                </c:pt>
                <c:pt idx="293">
                  <c:v>1592.45751953125</c:v>
                </c:pt>
                <c:pt idx="294">
                  <c:v>1593.3046875</c:v>
                </c:pt>
                <c:pt idx="295">
                  <c:v>1593.30615234375</c:v>
                </c:pt>
                <c:pt idx="296">
                  <c:v>1595.103515625</c:v>
                </c:pt>
                <c:pt idx="297">
                  <c:v>1596.7919921875</c:v>
                </c:pt>
                <c:pt idx="298">
                  <c:v>1597.00634765625</c:v>
                </c:pt>
                <c:pt idx="299">
                  <c:v>1597.0078125</c:v>
                </c:pt>
                <c:pt idx="300">
                  <c:v>1598.7158203125</c:v>
                </c:pt>
                <c:pt idx="301">
                  <c:v>1599.9814453125</c:v>
                </c:pt>
                <c:pt idx="302">
                  <c:v>1602.5634765625</c:v>
                </c:pt>
                <c:pt idx="303">
                  <c:v>1602.5673828125</c:v>
                </c:pt>
                <c:pt idx="304">
                  <c:v>1603.60986328125</c:v>
                </c:pt>
                <c:pt idx="305">
                  <c:v>1604.66943359375</c:v>
                </c:pt>
                <c:pt idx="306">
                  <c:v>1606.10302734375</c:v>
                </c:pt>
                <c:pt idx="307">
                  <c:v>1606.31689453125</c:v>
                </c:pt>
                <c:pt idx="308">
                  <c:v>1608.60986328125</c:v>
                </c:pt>
                <c:pt idx="309">
                  <c:v>1609.13916015625</c:v>
                </c:pt>
                <c:pt idx="310">
                  <c:v>1609.3544921875</c:v>
                </c:pt>
                <c:pt idx="311">
                  <c:v>1609.35546875</c:v>
                </c:pt>
                <c:pt idx="312">
                  <c:v>1609.35546875</c:v>
                </c:pt>
                <c:pt idx="313">
                  <c:v>1609.35595703125</c:v>
                </c:pt>
                <c:pt idx="314">
                  <c:v>1609.35595703125</c:v>
                </c:pt>
                <c:pt idx="315">
                  <c:v>1609.35595703125</c:v>
                </c:pt>
                <c:pt idx="316">
                  <c:v>1609.35595703125</c:v>
                </c:pt>
                <c:pt idx="317">
                  <c:v>1609.35595703125</c:v>
                </c:pt>
                <c:pt idx="318">
                  <c:v>1609.35595703125</c:v>
                </c:pt>
                <c:pt idx="319">
                  <c:v>1609.35595703125</c:v>
                </c:pt>
                <c:pt idx="320">
                  <c:v>1609.3564453125</c:v>
                </c:pt>
                <c:pt idx="321">
                  <c:v>1609.3564453125</c:v>
                </c:pt>
                <c:pt idx="322">
                  <c:v>1609.99365234375</c:v>
                </c:pt>
                <c:pt idx="323">
                  <c:v>1611.27978515625</c:v>
                </c:pt>
                <c:pt idx="324">
                  <c:v>1613.35546875</c:v>
                </c:pt>
                <c:pt idx="325">
                  <c:v>1613.56884765625</c:v>
                </c:pt>
                <c:pt idx="326">
                  <c:v>1616.28662109375</c:v>
                </c:pt>
                <c:pt idx="327">
                  <c:v>1617.29541015625</c:v>
                </c:pt>
                <c:pt idx="328">
                  <c:v>1617.29638671875</c:v>
                </c:pt>
                <c:pt idx="329">
                  <c:v>1617.29736328125</c:v>
                </c:pt>
                <c:pt idx="330">
                  <c:v>1618.92919921875</c:v>
                </c:pt>
                <c:pt idx="331">
                  <c:v>1619.56689453125</c:v>
                </c:pt>
                <c:pt idx="332">
                  <c:v>1619.99658203125</c:v>
                </c:pt>
                <c:pt idx="333">
                  <c:v>1620.63330078125</c:v>
                </c:pt>
                <c:pt idx="334">
                  <c:v>1620.9580078125</c:v>
                </c:pt>
                <c:pt idx="335">
                  <c:v>1622.2451171875</c:v>
                </c:pt>
                <c:pt idx="336">
                  <c:v>1622.24658203125</c:v>
                </c:pt>
                <c:pt idx="337">
                  <c:v>1623.7236328125</c:v>
                </c:pt>
                <c:pt idx="338">
                  <c:v>1625.62451171875</c:v>
                </c:pt>
                <c:pt idx="339">
                  <c:v>1627.64404296875</c:v>
                </c:pt>
                <c:pt idx="340">
                  <c:v>1628.46826171875</c:v>
                </c:pt>
                <c:pt idx="341">
                  <c:v>1628.69775390625</c:v>
                </c:pt>
                <c:pt idx="342">
                  <c:v>1629.482421875</c:v>
                </c:pt>
                <c:pt idx="343">
                  <c:v>1630.33154296875</c:v>
                </c:pt>
                <c:pt idx="344">
                  <c:v>1630.337890625</c:v>
                </c:pt>
                <c:pt idx="345">
                  <c:v>1630.7646484375</c:v>
                </c:pt>
                <c:pt idx="346">
                  <c:v>1631.40576171875</c:v>
                </c:pt>
                <c:pt idx="347">
                  <c:v>1631.40673828125</c:v>
                </c:pt>
                <c:pt idx="348">
                  <c:v>1634.123046875</c:v>
                </c:pt>
                <c:pt idx="349">
                  <c:v>1634.76318359375</c:v>
                </c:pt>
                <c:pt idx="350">
                  <c:v>1635.40185546875</c:v>
                </c:pt>
                <c:pt idx="351">
                  <c:v>1636.3740234375</c:v>
                </c:pt>
                <c:pt idx="352">
                  <c:v>1638.2412109375</c:v>
                </c:pt>
                <c:pt idx="353">
                  <c:v>1639.87548828125</c:v>
                </c:pt>
                <c:pt idx="354">
                  <c:v>1640.0908203125</c:v>
                </c:pt>
                <c:pt idx="355">
                  <c:v>1642.48291015625</c:v>
                </c:pt>
                <c:pt idx="356">
                  <c:v>1642.697265625</c:v>
                </c:pt>
                <c:pt idx="357">
                  <c:v>1644.18359375</c:v>
                </c:pt>
                <c:pt idx="358">
                  <c:v>1644.1865234375</c:v>
                </c:pt>
                <c:pt idx="359">
                  <c:v>1649.03466796875</c:v>
                </c:pt>
                <c:pt idx="360">
                  <c:v>1649.25341796875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All updatable state</c:v>
                </c:pt>
              </c:strCache>
            </c:strRef>
          </c:tx>
          <c:spPr>
            <a:ln w="57150">
              <a:solidFill>
                <a:srgbClr val="6600CC"/>
              </a:solidFill>
            </a:ln>
          </c:spPr>
          <c:marker>
            <c:symbol val="none"/>
          </c:marker>
          <c:cat>
            <c:numRef>
              <c:f>Sheet1!$C$2:$C$362</c:f>
              <c:numCache>
                <c:formatCode>General</c:formatCode>
                <c:ptCount val="36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  <c:pt idx="201">
                  <c:v>20100</c:v>
                </c:pt>
                <c:pt idx="202">
                  <c:v>20200</c:v>
                </c:pt>
                <c:pt idx="203">
                  <c:v>20300</c:v>
                </c:pt>
                <c:pt idx="204">
                  <c:v>20400</c:v>
                </c:pt>
                <c:pt idx="205">
                  <c:v>20500</c:v>
                </c:pt>
                <c:pt idx="206">
                  <c:v>20600</c:v>
                </c:pt>
                <c:pt idx="207">
                  <c:v>20700</c:v>
                </c:pt>
                <c:pt idx="208">
                  <c:v>20800</c:v>
                </c:pt>
                <c:pt idx="209">
                  <c:v>20900</c:v>
                </c:pt>
                <c:pt idx="210">
                  <c:v>21000</c:v>
                </c:pt>
                <c:pt idx="211">
                  <c:v>21100</c:v>
                </c:pt>
                <c:pt idx="212">
                  <c:v>21200</c:v>
                </c:pt>
                <c:pt idx="213">
                  <c:v>21300</c:v>
                </c:pt>
                <c:pt idx="214">
                  <c:v>21400</c:v>
                </c:pt>
                <c:pt idx="215">
                  <c:v>21500</c:v>
                </c:pt>
                <c:pt idx="216">
                  <c:v>21600</c:v>
                </c:pt>
                <c:pt idx="217">
                  <c:v>21700</c:v>
                </c:pt>
                <c:pt idx="218">
                  <c:v>21800</c:v>
                </c:pt>
                <c:pt idx="219">
                  <c:v>21900</c:v>
                </c:pt>
                <c:pt idx="220">
                  <c:v>22000</c:v>
                </c:pt>
                <c:pt idx="221">
                  <c:v>22100</c:v>
                </c:pt>
                <c:pt idx="222">
                  <c:v>22200</c:v>
                </c:pt>
                <c:pt idx="223">
                  <c:v>22300</c:v>
                </c:pt>
                <c:pt idx="224">
                  <c:v>22400</c:v>
                </c:pt>
                <c:pt idx="225">
                  <c:v>22500</c:v>
                </c:pt>
                <c:pt idx="226">
                  <c:v>22600</c:v>
                </c:pt>
                <c:pt idx="227">
                  <c:v>22700</c:v>
                </c:pt>
                <c:pt idx="228">
                  <c:v>22800</c:v>
                </c:pt>
                <c:pt idx="229">
                  <c:v>22900</c:v>
                </c:pt>
                <c:pt idx="230">
                  <c:v>23000</c:v>
                </c:pt>
                <c:pt idx="231">
                  <c:v>23100</c:v>
                </c:pt>
                <c:pt idx="232">
                  <c:v>23200</c:v>
                </c:pt>
                <c:pt idx="233">
                  <c:v>23300</c:v>
                </c:pt>
                <c:pt idx="234">
                  <c:v>23400</c:v>
                </c:pt>
                <c:pt idx="235">
                  <c:v>23500</c:v>
                </c:pt>
                <c:pt idx="236">
                  <c:v>23600</c:v>
                </c:pt>
                <c:pt idx="237">
                  <c:v>23700</c:v>
                </c:pt>
                <c:pt idx="238">
                  <c:v>23800</c:v>
                </c:pt>
                <c:pt idx="239">
                  <c:v>23900</c:v>
                </c:pt>
                <c:pt idx="240">
                  <c:v>24000</c:v>
                </c:pt>
                <c:pt idx="241">
                  <c:v>24100</c:v>
                </c:pt>
                <c:pt idx="242">
                  <c:v>24200</c:v>
                </c:pt>
                <c:pt idx="243">
                  <c:v>24300</c:v>
                </c:pt>
                <c:pt idx="244">
                  <c:v>24400</c:v>
                </c:pt>
                <c:pt idx="245">
                  <c:v>24500</c:v>
                </c:pt>
                <c:pt idx="246">
                  <c:v>24600</c:v>
                </c:pt>
                <c:pt idx="247">
                  <c:v>24700</c:v>
                </c:pt>
                <c:pt idx="248">
                  <c:v>24800</c:v>
                </c:pt>
                <c:pt idx="249">
                  <c:v>24900</c:v>
                </c:pt>
                <c:pt idx="250">
                  <c:v>25000</c:v>
                </c:pt>
                <c:pt idx="251">
                  <c:v>25100</c:v>
                </c:pt>
                <c:pt idx="252">
                  <c:v>25200</c:v>
                </c:pt>
                <c:pt idx="253">
                  <c:v>25300</c:v>
                </c:pt>
                <c:pt idx="254">
                  <c:v>25400</c:v>
                </c:pt>
                <c:pt idx="255">
                  <c:v>25500</c:v>
                </c:pt>
                <c:pt idx="256">
                  <c:v>25600</c:v>
                </c:pt>
                <c:pt idx="257">
                  <c:v>25700</c:v>
                </c:pt>
                <c:pt idx="258">
                  <c:v>25800</c:v>
                </c:pt>
                <c:pt idx="259">
                  <c:v>25900</c:v>
                </c:pt>
                <c:pt idx="260">
                  <c:v>26000</c:v>
                </c:pt>
                <c:pt idx="261">
                  <c:v>26100</c:v>
                </c:pt>
                <c:pt idx="262">
                  <c:v>26200</c:v>
                </c:pt>
                <c:pt idx="263">
                  <c:v>26300</c:v>
                </c:pt>
                <c:pt idx="264">
                  <c:v>26400</c:v>
                </c:pt>
                <c:pt idx="265">
                  <c:v>26500</c:v>
                </c:pt>
                <c:pt idx="266">
                  <c:v>26600</c:v>
                </c:pt>
                <c:pt idx="267">
                  <c:v>26700</c:v>
                </c:pt>
                <c:pt idx="268">
                  <c:v>26800</c:v>
                </c:pt>
                <c:pt idx="269">
                  <c:v>26900</c:v>
                </c:pt>
                <c:pt idx="270">
                  <c:v>27000</c:v>
                </c:pt>
                <c:pt idx="271">
                  <c:v>27100</c:v>
                </c:pt>
                <c:pt idx="272">
                  <c:v>27200</c:v>
                </c:pt>
                <c:pt idx="273">
                  <c:v>27300</c:v>
                </c:pt>
                <c:pt idx="274">
                  <c:v>27400</c:v>
                </c:pt>
                <c:pt idx="275">
                  <c:v>27500</c:v>
                </c:pt>
                <c:pt idx="276">
                  <c:v>27600</c:v>
                </c:pt>
                <c:pt idx="277">
                  <c:v>27700</c:v>
                </c:pt>
                <c:pt idx="278">
                  <c:v>27800</c:v>
                </c:pt>
                <c:pt idx="279">
                  <c:v>27900</c:v>
                </c:pt>
                <c:pt idx="280">
                  <c:v>28000</c:v>
                </c:pt>
                <c:pt idx="281">
                  <c:v>28100</c:v>
                </c:pt>
                <c:pt idx="282">
                  <c:v>28200</c:v>
                </c:pt>
                <c:pt idx="283">
                  <c:v>28300</c:v>
                </c:pt>
                <c:pt idx="284">
                  <c:v>28400</c:v>
                </c:pt>
                <c:pt idx="285">
                  <c:v>28500</c:v>
                </c:pt>
                <c:pt idx="286">
                  <c:v>28600</c:v>
                </c:pt>
                <c:pt idx="287">
                  <c:v>28700</c:v>
                </c:pt>
                <c:pt idx="288">
                  <c:v>28800</c:v>
                </c:pt>
                <c:pt idx="289">
                  <c:v>28900</c:v>
                </c:pt>
                <c:pt idx="290">
                  <c:v>29000</c:v>
                </c:pt>
                <c:pt idx="291">
                  <c:v>29100</c:v>
                </c:pt>
                <c:pt idx="292">
                  <c:v>29200</c:v>
                </c:pt>
                <c:pt idx="293">
                  <c:v>29300</c:v>
                </c:pt>
                <c:pt idx="294">
                  <c:v>29400</c:v>
                </c:pt>
                <c:pt idx="295">
                  <c:v>29500</c:v>
                </c:pt>
                <c:pt idx="296">
                  <c:v>29600</c:v>
                </c:pt>
                <c:pt idx="297">
                  <c:v>29700</c:v>
                </c:pt>
                <c:pt idx="298">
                  <c:v>29800</c:v>
                </c:pt>
                <c:pt idx="299">
                  <c:v>29900</c:v>
                </c:pt>
                <c:pt idx="300">
                  <c:v>30000</c:v>
                </c:pt>
                <c:pt idx="301">
                  <c:v>30100</c:v>
                </c:pt>
                <c:pt idx="302">
                  <c:v>30200</c:v>
                </c:pt>
                <c:pt idx="303">
                  <c:v>30300</c:v>
                </c:pt>
                <c:pt idx="304">
                  <c:v>30400</c:v>
                </c:pt>
                <c:pt idx="305">
                  <c:v>30500</c:v>
                </c:pt>
                <c:pt idx="306">
                  <c:v>30600</c:v>
                </c:pt>
                <c:pt idx="307">
                  <c:v>30700</c:v>
                </c:pt>
                <c:pt idx="308">
                  <c:v>30800</c:v>
                </c:pt>
                <c:pt idx="309">
                  <c:v>30900</c:v>
                </c:pt>
                <c:pt idx="310">
                  <c:v>31000</c:v>
                </c:pt>
                <c:pt idx="311">
                  <c:v>31100</c:v>
                </c:pt>
                <c:pt idx="312">
                  <c:v>31200</c:v>
                </c:pt>
                <c:pt idx="313">
                  <c:v>31300</c:v>
                </c:pt>
                <c:pt idx="314">
                  <c:v>31400</c:v>
                </c:pt>
                <c:pt idx="315">
                  <c:v>31500</c:v>
                </c:pt>
                <c:pt idx="316">
                  <c:v>31600</c:v>
                </c:pt>
                <c:pt idx="317">
                  <c:v>31700</c:v>
                </c:pt>
                <c:pt idx="318">
                  <c:v>31800</c:v>
                </c:pt>
                <c:pt idx="319">
                  <c:v>31900</c:v>
                </c:pt>
                <c:pt idx="320">
                  <c:v>32000</c:v>
                </c:pt>
                <c:pt idx="321">
                  <c:v>32100</c:v>
                </c:pt>
                <c:pt idx="322">
                  <c:v>32200</c:v>
                </c:pt>
                <c:pt idx="323">
                  <c:v>32300</c:v>
                </c:pt>
                <c:pt idx="324">
                  <c:v>32400</c:v>
                </c:pt>
                <c:pt idx="325">
                  <c:v>32500</c:v>
                </c:pt>
                <c:pt idx="326">
                  <c:v>32600</c:v>
                </c:pt>
                <c:pt idx="327">
                  <c:v>32700</c:v>
                </c:pt>
                <c:pt idx="328">
                  <c:v>32800</c:v>
                </c:pt>
                <c:pt idx="329">
                  <c:v>32900</c:v>
                </c:pt>
                <c:pt idx="330">
                  <c:v>33000</c:v>
                </c:pt>
                <c:pt idx="331">
                  <c:v>33100</c:v>
                </c:pt>
                <c:pt idx="332">
                  <c:v>33200</c:v>
                </c:pt>
                <c:pt idx="333">
                  <c:v>33300</c:v>
                </c:pt>
                <c:pt idx="334">
                  <c:v>33400</c:v>
                </c:pt>
                <c:pt idx="335">
                  <c:v>33500</c:v>
                </c:pt>
                <c:pt idx="336">
                  <c:v>33600</c:v>
                </c:pt>
                <c:pt idx="337">
                  <c:v>33700</c:v>
                </c:pt>
                <c:pt idx="338">
                  <c:v>33800</c:v>
                </c:pt>
                <c:pt idx="339">
                  <c:v>33900</c:v>
                </c:pt>
                <c:pt idx="340">
                  <c:v>34000</c:v>
                </c:pt>
                <c:pt idx="341">
                  <c:v>34100</c:v>
                </c:pt>
                <c:pt idx="342">
                  <c:v>34200</c:v>
                </c:pt>
                <c:pt idx="343">
                  <c:v>34300</c:v>
                </c:pt>
                <c:pt idx="344">
                  <c:v>34400</c:v>
                </c:pt>
                <c:pt idx="345">
                  <c:v>34500</c:v>
                </c:pt>
                <c:pt idx="346">
                  <c:v>34600</c:v>
                </c:pt>
                <c:pt idx="347">
                  <c:v>34700</c:v>
                </c:pt>
                <c:pt idx="348">
                  <c:v>34800</c:v>
                </c:pt>
                <c:pt idx="349">
                  <c:v>34900</c:v>
                </c:pt>
                <c:pt idx="350">
                  <c:v>35000</c:v>
                </c:pt>
                <c:pt idx="351">
                  <c:v>35100</c:v>
                </c:pt>
                <c:pt idx="352">
                  <c:v>35200</c:v>
                </c:pt>
                <c:pt idx="353">
                  <c:v>35300</c:v>
                </c:pt>
                <c:pt idx="354">
                  <c:v>35400</c:v>
                </c:pt>
                <c:pt idx="355">
                  <c:v>35500</c:v>
                </c:pt>
                <c:pt idx="356">
                  <c:v>35600</c:v>
                </c:pt>
                <c:pt idx="357">
                  <c:v>35700</c:v>
                </c:pt>
                <c:pt idx="358">
                  <c:v>35800</c:v>
                </c:pt>
                <c:pt idx="359">
                  <c:v>35900</c:v>
                </c:pt>
                <c:pt idx="360">
                  <c:v>36000</c:v>
                </c:pt>
              </c:numCache>
            </c:numRef>
          </c:cat>
          <c:val>
            <c:numRef>
              <c:f>Sheet1!$E$2:$E$362</c:f>
              <c:numCache>
                <c:formatCode>General</c:formatCode>
                <c:ptCount val="361"/>
                <c:pt idx="0">
                  <c:v>1.560546875</c:v>
                </c:pt>
                <c:pt idx="1">
                  <c:v>3.6328125</c:v>
                </c:pt>
                <c:pt idx="2">
                  <c:v>4.23876953125</c:v>
                </c:pt>
                <c:pt idx="3">
                  <c:v>4.6591796875</c:v>
                </c:pt>
                <c:pt idx="4">
                  <c:v>4.66015625</c:v>
                </c:pt>
                <c:pt idx="5">
                  <c:v>7.7626953125</c:v>
                </c:pt>
                <c:pt idx="6">
                  <c:v>9.4970703125</c:v>
                </c:pt>
                <c:pt idx="7">
                  <c:v>10.052734375</c:v>
                </c:pt>
                <c:pt idx="8">
                  <c:v>10.26513671875</c:v>
                </c:pt>
                <c:pt idx="9">
                  <c:v>11.08056640625</c:v>
                </c:pt>
                <c:pt idx="10">
                  <c:v>11.296875</c:v>
                </c:pt>
                <c:pt idx="11">
                  <c:v>11.29833984375</c:v>
                </c:pt>
                <c:pt idx="12">
                  <c:v>11.29833984375</c:v>
                </c:pt>
                <c:pt idx="13">
                  <c:v>11.298828125</c:v>
                </c:pt>
                <c:pt idx="14">
                  <c:v>11.298828125</c:v>
                </c:pt>
                <c:pt idx="15">
                  <c:v>12.00244140625</c:v>
                </c:pt>
                <c:pt idx="16">
                  <c:v>13.82958984375</c:v>
                </c:pt>
                <c:pt idx="17">
                  <c:v>13.83056640625</c:v>
                </c:pt>
                <c:pt idx="18">
                  <c:v>14.25</c:v>
                </c:pt>
                <c:pt idx="19">
                  <c:v>14.2509765625</c:v>
                </c:pt>
                <c:pt idx="20">
                  <c:v>14.2509765625</c:v>
                </c:pt>
                <c:pt idx="21">
                  <c:v>14.25146484375</c:v>
                </c:pt>
                <c:pt idx="22">
                  <c:v>14.4609375</c:v>
                </c:pt>
                <c:pt idx="23">
                  <c:v>15.20947265625</c:v>
                </c:pt>
                <c:pt idx="24">
                  <c:v>16.0712890625</c:v>
                </c:pt>
                <c:pt idx="25">
                  <c:v>17.09375</c:v>
                </c:pt>
                <c:pt idx="26">
                  <c:v>17.5166015625</c:v>
                </c:pt>
                <c:pt idx="27">
                  <c:v>17.72607421875</c:v>
                </c:pt>
                <c:pt idx="28">
                  <c:v>17.72998046875</c:v>
                </c:pt>
                <c:pt idx="29">
                  <c:v>17.73046875</c:v>
                </c:pt>
                <c:pt idx="30">
                  <c:v>18.75537109375</c:v>
                </c:pt>
                <c:pt idx="31">
                  <c:v>18.96826171875</c:v>
                </c:pt>
                <c:pt idx="32">
                  <c:v>19.388671875</c:v>
                </c:pt>
                <c:pt idx="33">
                  <c:v>19.39306640625</c:v>
                </c:pt>
                <c:pt idx="34">
                  <c:v>20.421875</c:v>
                </c:pt>
                <c:pt idx="35">
                  <c:v>20.4228515625</c:v>
                </c:pt>
                <c:pt idx="36">
                  <c:v>24.76806640625</c:v>
                </c:pt>
                <c:pt idx="37">
                  <c:v>26.63525390625</c:v>
                </c:pt>
                <c:pt idx="38">
                  <c:v>29.4306640625</c:v>
                </c:pt>
                <c:pt idx="39">
                  <c:v>30.439453125</c:v>
                </c:pt>
                <c:pt idx="40">
                  <c:v>30.650390625</c:v>
                </c:pt>
                <c:pt idx="41">
                  <c:v>31.2802734375</c:v>
                </c:pt>
                <c:pt idx="42">
                  <c:v>31.70263671875</c:v>
                </c:pt>
                <c:pt idx="43">
                  <c:v>34.91064453125</c:v>
                </c:pt>
                <c:pt idx="44">
                  <c:v>36.548828125</c:v>
                </c:pt>
                <c:pt idx="45">
                  <c:v>36.75927734375</c:v>
                </c:pt>
                <c:pt idx="46">
                  <c:v>36.9677734375</c:v>
                </c:pt>
                <c:pt idx="47">
                  <c:v>36.96923828125</c:v>
                </c:pt>
                <c:pt idx="48">
                  <c:v>36.96923828125</c:v>
                </c:pt>
                <c:pt idx="49">
                  <c:v>37.50927734375</c:v>
                </c:pt>
                <c:pt idx="50">
                  <c:v>43.5625</c:v>
                </c:pt>
                <c:pt idx="51">
                  <c:v>47.81005859375</c:v>
                </c:pt>
                <c:pt idx="52">
                  <c:v>53.4140625</c:v>
                </c:pt>
                <c:pt idx="53">
                  <c:v>58.587890625</c:v>
                </c:pt>
                <c:pt idx="54">
                  <c:v>62.869140625</c:v>
                </c:pt>
                <c:pt idx="55">
                  <c:v>66.5068359375</c:v>
                </c:pt>
                <c:pt idx="56">
                  <c:v>69.22998046875</c:v>
                </c:pt>
                <c:pt idx="57">
                  <c:v>70.6259765625</c:v>
                </c:pt>
                <c:pt idx="58">
                  <c:v>72.70556640625</c:v>
                </c:pt>
                <c:pt idx="59">
                  <c:v>75.6875</c:v>
                </c:pt>
                <c:pt idx="60">
                  <c:v>79.81103515625</c:v>
                </c:pt>
                <c:pt idx="61">
                  <c:v>85.92138671875</c:v>
                </c:pt>
                <c:pt idx="62">
                  <c:v>93.3896484375</c:v>
                </c:pt>
                <c:pt idx="63">
                  <c:v>100.36474609375</c:v>
                </c:pt>
                <c:pt idx="64">
                  <c:v>108.177734375</c:v>
                </c:pt>
                <c:pt idx="65">
                  <c:v>112.8203125</c:v>
                </c:pt>
                <c:pt idx="66">
                  <c:v>118.41845703125</c:v>
                </c:pt>
                <c:pt idx="67">
                  <c:v>122.1650390625</c:v>
                </c:pt>
                <c:pt idx="68">
                  <c:v>125.9658203125</c:v>
                </c:pt>
                <c:pt idx="69">
                  <c:v>129.83203125</c:v>
                </c:pt>
                <c:pt idx="70">
                  <c:v>133.49462890625</c:v>
                </c:pt>
                <c:pt idx="71">
                  <c:v>136.71435546875</c:v>
                </c:pt>
                <c:pt idx="72">
                  <c:v>139.486328125</c:v>
                </c:pt>
                <c:pt idx="73">
                  <c:v>145.08056640625</c:v>
                </c:pt>
                <c:pt idx="74">
                  <c:v>149.45751953125</c:v>
                </c:pt>
                <c:pt idx="75">
                  <c:v>151.3173828125</c:v>
                </c:pt>
                <c:pt idx="76">
                  <c:v>154.447265625</c:v>
                </c:pt>
                <c:pt idx="77">
                  <c:v>159.1015625</c:v>
                </c:pt>
                <c:pt idx="78">
                  <c:v>164.18212890625</c:v>
                </c:pt>
                <c:pt idx="79">
                  <c:v>166.634765625</c:v>
                </c:pt>
                <c:pt idx="80">
                  <c:v>169.18212890625</c:v>
                </c:pt>
                <c:pt idx="81">
                  <c:v>171.9501953125</c:v>
                </c:pt>
                <c:pt idx="82">
                  <c:v>174.81298828125</c:v>
                </c:pt>
                <c:pt idx="83">
                  <c:v>176.24658203125</c:v>
                </c:pt>
                <c:pt idx="84">
                  <c:v>178.87939453125</c:v>
                </c:pt>
                <c:pt idx="85">
                  <c:v>180.3046875</c:v>
                </c:pt>
                <c:pt idx="86">
                  <c:v>182.9228515625</c:v>
                </c:pt>
                <c:pt idx="87">
                  <c:v>186.109375</c:v>
                </c:pt>
                <c:pt idx="88">
                  <c:v>189.1513671875</c:v>
                </c:pt>
                <c:pt idx="89">
                  <c:v>192.8583984375</c:v>
                </c:pt>
                <c:pt idx="90">
                  <c:v>195.1484375</c:v>
                </c:pt>
                <c:pt idx="91">
                  <c:v>199.47607421875</c:v>
                </c:pt>
                <c:pt idx="92">
                  <c:v>201.1328125</c:v>
                </c:pt>
                <c:pt idx="93">
                  <c:v>204.23291015625</c:v>
                </c:pt>
                <c:pt idx="94">
                  <c:v>206.96337890625</c:v>
                </c:pt>
                <c:pt idx="95">
                  <c:v>210.046875</c:v>
                </c:pt>
                <c:pt idx="96">
                  <c:v>214.3095703125</c:v>
                </c:pt>
                <c:pt idx="97">
                  <c:v>216.7509765625</c:v>
                </c:pt>
                <c:pt idx="98">
                  <c:v>219.84375</c:v>
                </c:pt>
                <c:pt idx="99">
                  <c:v>222.1025390625</c:v>
                </c:pt>
                <c:pt idx="100">
                  <c:v>224.90625</c:v>
                </c:pt>
                <c:pt idx="101">
                  <c:v>229.8779296875</c:v>
                </c:pt>
                <c:pt idx="102">
                  <c:v>229.88232421875</c:v>
                </c:pt>
                <c:pt idx="103">
                  <c:v>229.8837890625</c:v>
                </c:pt>
                <c:pt idx="104">
                  <c:v>229.8837890625</c:v>
                </c:pt>
                <c:pt idx="105">
                  <c:v>229.88427734375</c:v>
                </c:pt>
                <c:pt idx="106">
                  <c:v>229.88427734375</c:v>
                </c:pt>
                <c:pt idx="107">
                  <c:v>229.88427734375</c:v>
                </c:pt>
                <c:pt idx="108">
                  <c:v>229.88427734375</c:v>
                </c:pt>
                <c:pt idx="109">
                  <c:v>229.88427734375</c:v>
                </c:pt>
                <c:pt idx="110">
                  <c:v>232.60693359375</c:v>
                </c:pt>
                <c:pt idx="111">
                  <c:v>233.03271484375</c:v>
                </c:pt>
                <c:pt idx="112">
                  <c:v>234.91357421875</c:v>
                </c:pt>
                <c:pt idx="113">
                  <c:v>238.5380859375</c:v>
                </c:pt>
                <c:pt idx="114">
                  <c:v>238.861328125</c:v>
                </c:pt>
                <c:pt idx="115">
                  <c:v>242.74072265625</c:v>
                </c:pt>
                <c:pt idx="116">
                  <c:v>243.81640625</c:v>
                </c:pt>
                <c:pt idx="117">
                  <c:v>246.443359375</c:v>
                </c:pt>
                <c:pt idx="118">
                  <c:v>248.3525390625</c:v>
                </c:pt>
                <c:pt idx="119">
                  <c:v>251.2509765625</c:v>
                </c:pt>
                <c:pt idx="120">
                  <c:v>251.88720703125</c:v>
                </c:pt>
                <c:pt idx="121">
                  <c:v>251.888671875</c:v>
                </c:pt>
                <c:pt idx="122">
                  <c:v>251.88916015625</c:v>
                </c:pt>
                <c:pt idx="123">
                  <c:v>251.8896484375</c:v>
                </c:pt>
                <c:pt idx="124">
                  <c:v>251.8896484375</c:v>
                </c:pt>
                <c:pt idx="125">
                  <c:v>251.8896484375</c:v>
                </c:pt>
                <c:pt idx="126">
                  <c:v>251.8896484375</c:v>
                </c:pt>
                <c:pt idx="127">
                  <c:v>251.8896484375</c:v>
                </c:pt>
                <c:pt idx="128">
                  <c:v>251.8896484375</c:v>
                </c:pt>
                <c:pt idx="129">
                  <c:v>251.89013671875</c:v>
                </c:pt>
                <c:pt idx="130">
                  <c:v>251.89013671875</c:v>
                </c:pt>
                <c:pt idx="131">
                  <c:v>252.3271484375</c:v>
                </c:pt>
                <c:pt idx="132">
                  <c:v>255.6474609375</c:v>
                </c:pt>
                <c:pt idx="133">
                  <c:v>256.28466796875</c:v>
                </c:pt>
                <c:pt idx="134">
                  <c:v>256.2861328125</c:v>
                </c:pt>
                <c:pt idx="135">
                  <c:v>256.2861328125</c:v>
                </c:pt>
                <c:pt idx="136">
                  <c:v>256.28662109375</c:v>
                </c:pt>
                <c:pt idx="137">
                  <c:v>256.28662109375</c:v>
                </c:pt>
                <c:pt idx="138">
                  <c:v>256.28662109375</c:v>
                </c:pt>
                <c:pt idx="139">
                  <c:v>256.28662109375</c:v>
                </c:pt>
                <c:pt idx="140">
                  <c:v>256.28662109375</c:v>
                </c:pt>
                <c:pt idx="141">
                  <c:v>256.28662109375</c:v>
                </c:pt>
                <c:pt idx="142">
                  <c:v>256.28662109375</c:v>
                </c:pt>
                <c:pt idx="143">
                  <c:v>256.287109375</c:v>
                </c:pt>
                <c:pt idx="144">
                  <c:v>256.28759765625</c:v>
                </c:pt>
                <c:pt idx="145">
                  <c:v>256.28759765625</c:v>
                </c:pt>
                <c:pt idx="146">
                  <c:v>256.28759765625</c:v>
                </c:pt>
                <c:pt idx="147">
                  <c:v>256.28759765625</c:v>
                </c:pt>
                <c:pt idx="148">
                  <c:v>256.2880859375</c:v>
                </c:pt>
                <c:pt idx="149">
                  <c:v>256.2880859375</c:v>
                </c:pt>
                <c:pt idx="150">
                  <c:v>256.2880859375</c:v>
                </c:pt>
                <c:pt idx="151">
                  <c:v>256.2880859375</c:v>
                </c:pt>
                <c:pt idx="152">
                  <c:v>256.2880859375</c:v>
                </c:pt>
                <c:pt idx="153">
                  <c:v>256.2880859375</c:v>
                </c:pt>
                <c:pt idx="154">
                  <c:v>256.2880859375</c:v>
                </c:pt>
                <c:pt idx="155">
                  <c:v>256.2880859375</c:v>
                </c:pt>
                <c:pt idx="156">
                  <c:v>256.2880859375</c:v>
                </c:pt>
                <c:pt idx="157">
                  <c:v>256.2880859375</c:v>
                </c:pt>
                <c:pt idx="158">
                  <c:v>256.2880859375</c:v>
                </c:pt>
                <c:pt idx="159">
                  <c:v>256.2880859375</c:v>
                </c:pt>
                <c:pt idx="160">
                  <c:v>256.2880859375</c:v>
                </c:pt>
                <c:pt idx="161">
                  <c:v>256.2880859375</c:v>
                </c:pt>
                <c:pt idx="162">
                  <c:v>256.28857421875</c:v>
                </c:pt>
                <c:pt idx="163">
                  <c:v>256.28857421875</c:v>
                </c:pt>
                <c:pt idx="164">
                  <c:v>256.28857421875</c:v>
                </c:pt>
                <c:pt idx="165">
                  <c:v>256.28857421875</c:v>
                </c:pt>
                <c:pt idx="166">
                  <c:v>256.28857421875</c:v>
                </c:pt>
                <c:pt idx="167">
                  <c:v>256.28857421875</c:v>
                </c:pt>
                <c:pt idx="168">
                  <c:v>256.28857421875</c:v>
                </c:pt>
                <c:pt idx="169">
                  <c:v>256.28857421875</c:v>
                </c:pt>
                <c:pt idx="170">
                  <c:v>256.28857421875</c:v>
                </c:pt>
                <c:pt idx="171">
                  <c:v>256.28857421875</c:v>
                </c:pt>
                <c:pt idx="172">
                  <c:v>256.28857421875</c:v>
                </c:pt>
                <c:pt idx="173">
                  <c:v>256.28857421875</c:v>
                </c:pt>
                <c:pt idx="174">
                  <c:v>256.28857421875</c:v>
                </c:pt>
                <c:pt idx="175">
                  <c:v>256.28857421875</c:v>
                </c:pt>
                <c:pt idx="176">
                  <c:v>256.28857421875</c:v>
                </c:pt>
                <c:pt idx="177">
                  <c:v>256.28857421875</c:v>
                </c:pt>
                <c:pt idx="178">
                  <c:v>256.28857421875</c:v>
                </c:pt>
                <c:pt idx="179">
                  <c:v>256.28857421875</c:v>
                </c:pt>
                <c:pt idx="180">
                  <c:v>256.28857421875</c:v>
                </c:pt>
                <c:pt idx="181">
                  <c:v>256.28857421875</c:v>
                </c:pt>
                <c:pt idx="182">
                  <c:v>256.28857421875</c:v>
                </c:pt>
                <c:pt idx="183">
                  <c:v>256.28857421875</c:v>
                </c:pt>
                <c:pt idx="184">
                  <c:v>256.28857421875</c:v>
                </c:pt>
                <c:pt idx="185">
                  <c:v>256.28857421875</c:v>
                </c:pt>
                <c:pt idx="186">
                  <c:v>256.28857421875</c:v>
                </c:pt>
                <c:pt idx="187">
                  <c:v>256.28857421875</c:v>
                </c:pt>
                <c:pt idx="188">
                  <c:v>256.28857421875</c:v>
                </c:pt>
                <c:pt idx="189">
                  <c:v>256.28857421875</c:v>
                </c:pt>
                <c:pt idx="190">
                  <c:v>256.28857421875</c:v>
                </c:pt>
                <c:pt idx="191">
                  <c:v>256.28857421875</c:v>
                </c:pt>
                <c:pt idx="192">
                  <c:v>256.28857421875</c:v>
                </c:pt>
                <c:pt idx="193">
                  <c:v>256.28857421875</c:v>
                </c:pt>
                <c:pt idx="194">
                  <c:v>256.28857421875</c:v>
                </c:pt>
                <c:pt idx="195">
                  <c:v>256.28857421875</c:v>
                </c:pt>
                <c:pt idx="196">
                  <c:v>256.28857421875</c:v>
                </c:pt>
                <c:pt idx="197">
                  <c:v>256.28857421875</c:v>
                </c:pt>
                <c:pt idx="198">
                  <c:v>256.28857421875</c:v>
                </c:pt>
                <c:pt idx="199">
                  <c:v>256.28857421875</c:v>
                </c:pt>
                <c:pt idx="200">
                  <c:v>256.28857421875</c:v>
                </c:pt>
                <c:pt idx="201">
                  <c:v>256.28857421875</c:v>
                </c:pt>
                <c:pt idx="202">
                  <c:v>256.28857421875</c:v>
                </c:pt>
                <c:pt idx="203">
                  <c:v>256.28857421875</c:v>
                </c:pt>
                <c:pt idx="204">
                  <c:v>256.28857421875</c:v>
                </c:pt>
                <c:pt idx="205">
                  <c:v>256.28857421875</c:v>
                </c:pt>
                <c:pt idx="206">
                  <c:v>256.28857421875</c:v>
                </c:pt>
                <c:pt idx="207">
                  <c:v>256.28857421875</c:v>
                </c:pt>
                <c:pt idx="208">
                  <c:v>256.28857421875</c:v>
                </c:pt>
                <c:pt idx="209">
                  <c:v>256.28857421875</c:v>
                </c:pt>
                <c:pt idx="210">
                  <c:v>256.28857421875</c:v>
                </c:pt>
                <c:pt idx="211">
                  <c:v>256.28857421875</c:v>
                </c:pt>
                <c:pt idx="212">
                  <c:v>256.28857421875</c:v>
                </c:pt>
                <c:pt idx="213">
                  <c:v>256.28857421875</c:v>
                </c:pt>
                <c:pt idx="214">
                  <c:v>256.28857421875</c:v>
                </c:pt>
                <c:pt idx="215">
                  <c:v>256.28857421875</c:v>
                </c:pt>
                <c:pt idx="216">
                  <c:v>256.28857421875</c:v>
                </c:pt>
                <c:pt idx="217">
                  <c:v>256.28857421875</c:v>
                </c:pt>
                <c:pt idx="218">
                  <c:v>256.28857421875</c:v>
                </c:pt>
                <c:pt idx="219">
                  <c:v>256.28857421875</c:v>
                </c:pt>
                <c:pt idx="220">
                  <c:v>256.28857421875</c:v>
                </c:pt>
                <c:pt idx="221">
                  <c:v>256.28857421875</c:v>
                </c:pt>
                <c:pt idx="222">
                  <c:v>256.28857421875</c:v>
                </c:pt>
                <c:pt idx="223">
                  <c:v>258.375</c:v>
                </c:pt>
                <c:pt idx="224">
                  <c:v>261.0625</c:v>
                </c:pt>
                <c:pt idx="225">
                  <c:v>264.900390625</c:v>
                </c:pt>
                <c:pt idx="226">
                  <c:v>265.5634765625</c:v>
                </c:pt>
                <c:pt idx="227">
                  <c:v>266.97705078125</c:v>
                </c:pt>
                <c:pt idx="228">
                  <c:v>267.1875</c:v>
                </c:pt>
                <c:pt idx="229">
                  <c:v>268.640625</c:v>
                </c:pt>
                <c:pt idx="230">
                  <c:v>268.6484375</c:v>
                </c:pt>
                <c:pt idx="231">
                  <c:v>269.0712890625</c:v>
                </c:pt>
                <c:pt idx="232">
                  <c:v>269.07568359375</c:v>
                </c:pt>
                <c:pt idx="233">
                  <c:v>269.70166015625</c:v>
                </c:pt>
                <c:pt idx="234">
                  <c:v>271.14404296875</c:v>
                </c:pt>
                <c:pt idx="235">
                  <c:v>271.32470703125</c:v>
                </c:pt>
                <c:pt idx="236">
                  <c:v>271.326171875</c:v>
                </c:pt>
                <c:pt idx="237">
                  <c:v>271.3271484375</c:v>
                </c:pt>
                <c:pt idx="238">
                  <c:v>271.74267578125</c:v>
                </c:pt>
                <c:pt idx="239">
                  <c:v>271.74267578125</c:v>
                </c:pt>
                <c:pt idx="240">
                  <c:v>272.06005859375</c:v>
                </c:pt>
                <c:pt idx="241">
                  <c:v>273.07177734375</c:v>
                </c:pt>
                <c:pt idx="242">
                  <c:v>273.70703125</c:v>
                </c:pt>
                <c:pt idx="243">
                  <c:v>274.53662109375</c:v>
                </c:pt>
                <c:pt idx="244">
                  <c:v>274.95654296875</c:v>
                </c:pt>
                <c:pt idx="245">
                  <c:v>275.576171875</c:v>
                </c:pt>
                <c:pt idx="246">
                  <c:v>275.57861328125</c:v>
                </c:pt>
                <c:pt idx="247">
                  <c:v>275.57861328125</c:v>
                </c:pt>
                <c:pt idx="248">
                  <c:v>275.57861328125</c:v>
                </c:pt>
                <c:pt idx="249">
                  <c:v>275.57861328125</c:v>
                </c:pt>
                <c:pt idx="250">
                  <c:v>275.580078125</c:v>
                </c:pt>
                <c:pt idx="251">
                  <c:v>275.58056640625</c:v>
                </c:pt>
                <c:pt idx="252">
                  <c:v>275.58056640625</c:v>
                </c:pt>
                <c:pt idx="253">
                  <c:v>275.58056640625</c:v>
                </c:pt>
                <c:pt idx="254">
                  <c:v>275.58056640625</c:v>
                </c:pt>
                <c:pt idx="255">
                  <c:v>275.58056640625</c:v>
                </c:pt>
                <c:pt idx="256">
                  <c:v>275.5810546875</c:v>
                </c:pt>
                <c:pt idx="257">
                  <c:v>275.58203125</c:v>
                </c:pt>
                <c:pt idx="258">
                  <c:v>275.58203125</c:v>
                </c:pt>
                <c:pt idx="259">
                  <c:v>275.58203125</c:v>
                </c:pt>
                <c:pt idx="260">
                  <c:v>275.58251953125</c:v>
                </c:pt>
                <c:pt idx="261">
                  <c:v>275.5830078125</c:v>
                </c:pt>
                <c:pt idx="262">
                  <c:v>276.41015625</c:v>
                </c:pt>
                <c:pt idx="263">
                  <c:v>276.41064453125</c:v>
                </c:pt>
                <c:pt idx="264">
                  <c:v>276.41064453125</c:v>
                </c:pt>
                <c:pt idx="265">
                  <c:v>276.41064453125</c:v>
                </c:pt>
                <c:pt idx="266">
                  <c:v>276.41064453125</c:v>
                </c:pt>
                <c:pt idx="267">
                  <c:v>276.41064453125</c:v>
                </c:pt>
                <c:pt idx="268">
                  <c:v>276.4111328125</c:v>
                </c:pt>
                <c:pt idx="269">
                  <c:v>276.73291015625</c:v>
                </c:pt>
                <c:pt idx="270">
                  <c:v>276.73388671875</c:v>
                </c:pt>
                <c:pt idx="271">
                  <c:v>276.73388671875</c:v>
                </c:pt>
                <c:pt idx="272">
                  <c:v>276.73388671875</c:v>
                </c:pt>
                <c:pt idx="273">
                  <c:v>276.734375</c:v>
                </c:pt>
                <c:pt idx="274">
                  <c:v>276.734375</c:v>
                </c:pt>
                <c:pt idx="275">
                  <c:v>279.08837890625</c:v>
                </c:pt>
                <c:pt idx="276">
                  <c:v>284.953125</c:v>
                </c:pt>
                <c:pt idx="277">
                  <c:v>284.95458984375</c:v>
                </c:pt>
                <c:pt idx="278">
                  <c:v>288.990234375</c:v>
                </c:pt>
                <c:pt idx="279">
                  <c:v>289.6259765625</c:v>
                </c:pt>
                <c:pt idx="280">
                  <c:v>289.6328125</c:v>
                </c:pt>
                <c:pt idx="281">
                  <c:v>289.84716796875</c:v>
                </c:pt>
                <c:pt idx="282">
                  <c:v>290.48681640625</c:v>
                </c:pt>
                <c:pt idx="283">
                  <c:v>290.8076171875</c:v>
                </c:pt>
                <c:pt idx="284">
                  <c:v>291.02294921875</c:v>
                </c:pt>
                <c:pt idx="285">
                  <c:v>291.0244140625</c:v>
                </c:pt>
                <c:pt idx="286">
                  <c:v>294.10986328125</c:v>
                </c:pt>
                <c:pt idx="287">
                  <c:v>294.3271484375</c:v>
                </c:pt>
                <c:pt idx="288">
                  <c:v>294.32861328125</c:v>
                </c:pt>
                <c:pt idx="289">
                  <c:v>294.9677734375</c:v>
                </c:pt>
                <c:pt idx="290">
                  <c:v>294.96923828125</c:v>
                </c:pt>
                <c:pt idx="291">
                  <c:v>295.39892578125</c:v>
                </c:pt>
                <c:pt idx="292">
                  <c:v>295.400390625</c:v>
                </c:pt>
                <c:pt idx="293">
                  <c:v>297.69091796875</c:v>
                </c:pt>
                <c:pt idx="294">
                  <c:v>298.5380859375</c:v>
                </c:pt>
                <c:pt idx="295">
                  <c:v>298.53955078125</c:v>
                </c:pt>
                <c:pt idx="296">
                  <c:v>300.3369140625</c:v>
                </c:pt>
                <c:pt idx="297">
                  <c:v>302.025390625</c:v>
                </c:pt>
                <c:pt idx="298">
                  <c:v>302.23974609375</c:v>
                </c:pt>
                <c:pt idx="299">
                  <c:v>302.2412109375</c:v>
                </c:pt>
                <c:pt idx="300">
                  <c:v>303.94921875</c:v>
                </c:pt>
                <c:pt idx="301">
                  <c:v>305.21484375</c:v>
                </c:pt>
                <c:pt idx="302">
                  <c:v>307.796875</c:v>
                </c:pt>
                <c:pt idx="303">
                  <c:v>307.80078125</c:v>
                </c:pt>
                <c:pt idx="304">
                  <c:v>308.84326171875</c:v>
                </c:pt>
                <c:pt idx="305">
                  <c:v>309.90283203125</c:v>
                </c:pt>
                <c:pt idx="306">
                  <c:v>311.33642578125</c:v>
                </c:pt>
                <c:pt idx="307">
                  <c:v>311.55029296875</c:v>
                </c:pt>
                <c:pt idx="308">
                  <c:v>313.84326171875</c:v>
                </c:pt>
                <c:pt idx="309">
                  <c:v>314.37255859375</c:v>
                </c:pt>
                <c:pt idx="310">
                  <c:v>314.587890625</c:v>
                </c:pt>
                <c:pt idx="311">
                  <c:v>314.5888671875</c:v>
                </c:pt>
                <c:pt idx="312">
                  <c:v>314.5888671875</c:v>
                </c:pt>
                <c:pt idx="313">
                  <c:v>314.58935546875</c:v>
                </c:pt>
                <c:pt idx="314">
                  <c:v>314.58935546875</c:v>
                </c:pt>
                <c:pt idx="315">
                  <c:v>314.58935546875</c:v>
                </c:pt>
                <c:pt idx="316">
                  <c:v>314.58935546875</c:v>
                </c:pt>
                <c:pt idx="317">
                  <c:v>314.58935546875</c:v>
                </c:pt>
                <c:pt idx="318">
                  <c:v>314.58935546875</c:v>
                </c:pt>
                <c:pt idx="319">
                  <c:v>314.58935546875</c:v>
                </c:pt>
                <c:pt idx="320">
                  <c:v>314.58984375</c:v>
                </c:pt>
                <c:pt idx="321">
                  <c:v>314.58984375</c:v>
                </c:pt>
                <c:pt idx="322">
                  <c:v>315.22705078125</c:v>
                </c:pt>
                <c:pt idx="323">
                  <c:v>316.51318359375</c:v>
                </c:pt>
                <c:pt idx="324">
                  <c:v>318.5888671875</c:v>
                </c:pt>
                <c:pt idx="325">
                  <c:v>318.80224609375</c:v>
                </c:pt>
                <c:pt idx="326">
                  <c:v>321.52001953125</c:v>
                </c:pt>
                <c:pt idx="327">
                  <c:v>322.52880859375</c:v>
                </c:pt>
                <c:pt idx="328">
                  <c:v>322.52978515625</c:v>
                </c:pt>
                <c:pt idx="329">
                  <c:v>322.53076171875</c:v>
                </c:pt>
                <c:pt idx="330">
                  <c:v>324.16259765625</c:v>
                </c:pt>
                <c:pt idx="331">
                  <c:v>324.80029296875</c:v>
                </c:pt>
                <c:pt idx="332">
                  <c:v>325.22998046875</c:v>
                </c:pt>
                <c:pt idx="333">
                  <c:v>325.86669921875</c:v>
                </c:pt>
                <c:pt idx="334">
                  <c:v>326.19140625</c:v>
                </c:pt>
                <c:pt idx="335">
                  <c:v>327.478515625</c:v>
                </c:pt>
                <c:pt idx="336">
                  <c:v>327.47998046875</c:v>
                </c:pt>
                <c:pt idx="337">
                  <c:v>328.95703125</c:v>
                </c:pt>
                <c:pt idx="338">
                  <c:v>330.85791015625</c:v>
                </c:pt>
                <c:pt idx="339">
                  <c:v>332.87744140625</c:v>
                </c:pt>
                <c:pt idx="340">
                  <c:v>333.70166015625</c:v>
                </c:pt>
                <c:pt idx="341">
                  <c:v>333.93115234375</c:v>
                </c:pt>
                <c:pt idx="342">
                  <c:v>334.7158203125</c:v>
                </c:pt>
                <c:pt idx="343">
                  <c:v>335.56494140625</c:v>
                </c:pt>
                <c:pt idx="344">
                  <c:v>335.5712890625</c:v>
                </c:pt>
                <c:pt idx="345">
                  <c:v>335.998046875</c:v>
                </c:pt>
                <c:pt idx="346">
                  <c:v>336.63916015625</c:v>
                </c:pt>
                <c:pt idx="347">
                  <c:v>336.64013671875</c:v>
                </c:pt>
                <c:pt idx="348">
                  <c:v>339.3564453125</c:v>
                </c:pt>
                <c:pt idx="349">
                  <c:v>339.99658203125</c:v>
                </c:pt>
                <c:pt idx="350">
                  <c:v>340.63525390625</c:v>
                </c:pt>
                <c:pt idx="351">
                  <c:v>341.607421875</c:v>
                </c:pt>
                <c:pt idx="352">
                  <c:v>343.474609375</c:v>
                </c:pt>
                <c:pt idx="353">
                  <c:v>345.10888671875</c:v>
                </c:pt>
                <c:pt idx="354">
                  <c:v>345.32421875</c:v>
                </c:pt>
                <c:pt idx="355">
                  <c:v>347.71630859375</c:v>
                </c:pt>
                <c:pt idx="356">
                  <c:v>347.9306640625</c:v>
                </c:pt>
                <c:pt idx="357">
                  <c:v>349.4169921875</c:v>
                </c:pt>
                <c:pt idx="358">
                  <c:v>349.419921875</c:v>
                </c:pt>
                <c:pt idx="359">
                  <c:v>354.26806640625</c:v>
                </c:pt>
                <c:pt idx="360">
                  <c:v>354.48681640625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Sheet1!$F$1</c:f>
              <c:strCache>
                <c:ptCount val="1"/>
                <c:pt idx="0">
                  <c:v>Flowspace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Sheet1!$C$2:$C$362</c:f>
              <c:numCache>
                <c:formatCode>General</c:formatCode>
                <c:ptCount val="36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  <c:pt idx="201">
                  <c:v>20100</c:v>
                </c:pt>
                <c:pt idx="202">
                  <c:v>20200</c:v>
                </c:pt>
                <c:pt idx="203">
                  <c:v>20300</c:v>
                </c:pt>
                <c:pt idx="204">
                  <c:v>20400</c:v>
                </c:pt>
                <c:pt idx="205">
                  <c:v>20500</c:v>
                </c:pt>
                <c:pt idx="206">
                  <c:v>20600</c:v>
                </c:pt>
                <c:pt idx="207">
                  <c:v>20700</c:v>
                </c:pt>
                <c:pt idx="208">
                  <c:v>20800</c:v>
                </c:pt>
                <c:pt idx="209">
                  <c:v>20900</c:v>
                </c:pt>
                <c:pt idx="210">
                  <c:v>21000</c:v>
                </c:pt>
                <c:pt idx="211">
                  <c:v>21100</c:v>
                </c:pt>
                <c:pt idx="212">
                  <c:v>21200</c:v>
                </c:pt>
                <c:pt idx="213">
                  <c:v>21300</c:v>
                </c:pt>
                <c:pt idx="214">
                  <c:v>21400</c:v>
                </c:pt>
                <c:pt idx="215">
                  <c:v>21500</c:v>
                </c:pt>
                <c:pt idx="216">
                  <c:v>21600</c:v>
                </c:pt>
                <c:pt idx="217">
                  <c:v>21700</c:v>
                </c:pt>
                <c:pt idx="218">
                  <c:v>21800</c:v>
                </c:pt>
                <c:pt idx="219">
                  <c:v>21900</c:v>
                </c:pt>
                <c:pt idx="220">
                  <c:v>22000</c:v>
                </c:pt>
                <c:pt idx="221">
                  <c:v>22100</c:v>
                </c:pt>
                <c:pt idx="222">
                  <c:v>22200</c:v>
                </c:pt>
                <c:pt idx="223">
                  <c:v>22300</c:v>
                </c:pt>
                <c:pt idx="224">
                  <c:v>22400</c:v>
                </c:pt>
                <c:pt idx="225">
                  <c:v>22500</c:v>
                </c:pt>
                <c:pt idx="226">
                  <c:v>22600</c:v>
                </c:pt>
                <c:pt idx="227">
                  <c:v>22700</c:v>
                </c:pt>
                <c:pt idx="228">
                  <c:v>22800</c:v>
                </c:pt>
                <c:pt idx="229">
                  <c:v>22900</c:v>
                </c:pt>
                <c:pt idx="230">
                  <c:v>23000</c:v>
                </c:pt>
                <c:pt idx="231">
                  <c:v>23100</c:v>
                </c:pt>
                <c:pt idx="232">
                  <c:v>23200</c:v>
                </c:pt>
                <c:pt idx="233">
                  <c:v>23300</c:v>
                </c:pt>
                <c:pt idx="234">
                  <c:v>23400</c:v>
                </c:pt>
                <c:pt idx="235">
                  <c:v>23500</c:v>
                </c:pt>
                <c:pt idx="236">
                  <c:v>23600</c:v>
                </c:pt>
                <c:pt idx="237">
                  <c:v>23700</c:v>
                </c:pt>
                <c:pt idx="238">
                  <c:v>23800</c:v>
                </c:pt>
                <c:pt idx="239">
                  <c:v>23900</c:v>
                </c:pt>
                <c:pt idx="240">
                  <c:v>24000</c:v>
                </c:pt>
                <c:pt idx="241">
                  <c:v>24100</c:v>
                </c:pt>
                <c:pt idx="242">
                  <c:v>24200</c:v>
                </c:pt>
                <c:pt idx="243">
                  <c:v>24300</c:v>
                </c:pt>
                <c:pt idx="244">
                  <c:v>24400</c:v>
                </c:pt>
                <c:pt idx="245">
                  <c:v>24500</c:v>
                </c:pt>
                <c:pt idx="246">
                  <c:v>24600</c:v>
                </c:pt>
                <c:pt idx="247">
                  <c:v>24700</c:v>
                </c:pt>
                <c:pt idx="248">
                  <c:v>24800</c:v>
                </c:pt>
                <c:pt idx="249">
                  <c:v>24900</c:v>
                </c:pt>
                <c:pt idx="250">
                  <c:v>25000</c:v>
                </c:pt>
                <c:pt idx="251">
                  <c:v>25100</c:v>
                </c:pt>
                <c:pt idx="252">
                  <c:v>25200</c:v>
                </c:pt>
                <c:pt idx="253">
                  <c:v>25300</c:v>
                </c:pt>
                <c:pt idx="254">
                  <c:v>25400</c:v>
                </c:pt>
                <c:pt idx="255">
                  <c:v>25500</c:v>
                </c:pt>
                <c:pt idx="256">
                  <c:v>25600</c:v>
                </c:pt>
                <c:pt idx="257">
                  <c:v>25700</c:v>
                </c:pt>
                <c:pt idx="258">
                  <c:v>25800</c:v>
                </c:pt>
                <c:pt idx="259">
                  <c:v>25900</c:v>
                </c:pt>
                <c:pt idx="260">
                  <c:v>26000</c:v>
                </c:pt>
                <c:pt idx="261">
                  <c:v>26100</c:v>
                </c:pt>
                <c:pt idx="262">
                  <c:v>26200</c:v>
                </c:pt>
                <c:pt idx="263">
                  <c:v>26300</c:v>
                </c:pt>
                <c:pt idx="264">
                  <c:v>26400</c:v>
                </c:pt>
                <c:pt idx="265">
                  <c:v>26500</c:v>
                </c:pt>
                <c:pt idx="266">
                  <c:v>26600</c:v>
                </c:pt>
                <c:pt idx="267">
                  <c:v>26700</c:v>
                </c:pt>
                <c:pt idx="268">
                  <c:v>26800</c:v>
                </c:pt>
                <c:pt idx="269">
                  <c:v>26900</c:v>
                </c:pt>
                <c:pt idx="270">
                  <c:v>27000</c:v>
                </c:pt>
                <c:pt idx="271">
                  <c:v>27100</c:v>
                </c:pt>
                <c:pt idx="272">
                  <c:v>27200</c:v>
                </c:pt>
                <c:pt idx="273">
                  <c:v>27300</c:v>
                </c:pt>
                <c:pt idx="274">
                  <c:v>27400</c:v>
                </c:pt>
                <c:pt idx="275">
                  <c:v>27500</c:v>
                </c:pt>
                <c:pt idx="276">
                  <c:v>27600</c:v>
                </c:pt>
                <c:pt idx="277">
                  <c:v>27700</c:v>
                </c:pt>
                <c:pt idx="278">
                  <c:v>27800</c:v>
                </c:pt>
                <c:pt idx="279">
                  <c:v>27900</c:v>
                </c:pt>
                <c:pt idx="280">
                  <c:v>28000</c:v>
                </c:pt>
                <c:pt idx="281">
                  <c:v>28100</c:v>
                </c:pt>
                <c:pt idx="282">
                  <c:v>28200</c:v>
                </c:pt>
                <c:pt idx="283">
                  <c:v>28300</c:v>
                </c:pt>
                <c:pt idx="284">
                  <c:v>28400</c:v>
                </c:pt>
                <c:pt idx="285">
                  <c:v>28500</c:v>
                </c:pt>
                <c:pt idx="286">
                  <c:v>28600</c:v>
                </c:pt>
                <c:pt idx="287">
                  <c:v>28700</c:v>
                </c:pt>
                <c:pt idx="288">
                  <c:v>28800</c:v>
                </c:pt>
                <c:pt idx="289">
                  <c:v>28900</c:v>
                </c:pt>
                <c:pt idx="290">
                  <c:v>29000</c:v>
                </c:pt>
                <c:pt idx="291">
                  <c:v>29100</c:v>
                </c:pt>
                <c:pt idx="292">
                  <c:v>29200</c:v>
                </c:pt>
                <c:pt idx="293">
                  <c:v>29300</c:v>
                </c:pt>
                <c:pt idx="294">
                  <c:v>29400</c:v>
                </c:pt>
                <c:pt idx="295">
                  <c:v>29500</c:v>
                </c:pt>
                <c:pt idx="296">
                  <c:v>29600</c:v>
                </c:pt>
                <c:pt idx="297">
                  <c:v>29700</c:v>
                </c:pt>
                <c:pt idx="298">
                  <c:v>29800</c:v>
                </c:pt>
                <c:pt idx="299">
                  <c:v>29900</c:v>
                </c:pt>
                <c:pt idx="300">
                  <c:v>30000</c:v>
                </c:pt>
                <c:pt idx="301">
                  <c:v>30100</c:v>
                </c:pt>
                <c:pt idx="302">
                  <c:v>30200</c:v>
                </c:pt>
                <c:pt idx="303">
                  <c:v>30300</c:v>
                </c:pt>
                <c:pt idx="304">
                  <c:v>30400</c:v>
                </c:pt>
                <c:pt idx="305">
                  <c:v>30500</c:v>
                </c:pt>
                <c:pt idx="306">
                  <c:v>30600</c:v>
                </c:pt>
                <c:pt idx="307">
                  <c:v>30700</c:v>
                </c:pt>
                <c:pt idx="308">
                  <c:v>30800</c:v>
                </c:pt>
                <c:pt idx="309">
                  <c:v>30900</c:v>
                </c:pt>
                <c:pt idx="310">
                  <c:v>31000</c:v>
                </c:pt>
                <c:pt idx="311">
                  <c:v>31100</c:v>
                </c:pt>
                <c:pt idx="312">
                  <c:v>31200</c:v>
                </c:pt>
                <c:pt idx="313">
                  <c:v>31300</c:v>
                </c:pt>
                <c:pt idx="314">
                  <c:v>31400</c:v>
                </c:pt>
                <c:pt idx="315">
                  <c:v>31500</c:v>
                </c:pt>
                <c:pt idx="316">
                  <c:v>31600</c:v>
                </c:pt>
                <c:pt idx="317">
                  <c:v>31700</c:v>
                </c:pt>
                <c:pt idx="318">
                  <c:v>31800</c:v>
                </c:pt>
                <c:pt idx="319">
                  <c:v>31900</c:v>
                </c:pt>
                <c:pt idx="320">
                  <c:v>32000</c:v>
                </c:pt>
                <c:pt idx="321">
                  <c:v>32100</c:v>
                </c:pt>
                <c:pt idx="322">
                  <c:v>32200</c:v>
                </c:pt>
                <c:pt idx="323">
                  <c:v>32300</c:v>
                </c:pt>
                <c:pt idx="324">
                  <c:v>32400</c:v>
                </c:pt>
                <c:pt idx="325">
                  <c:v>32500</c:v>
                </c:pt>
                <c:pt idx="326">
                  <c:v>32600</c:v>
                </c:pt>
                <c:pt idx="327">
                  <c:v>32700</c:v>
                </c:pt>
                <c:pt idx="328">
                  <c:v>32800</c:v>
                </c:pt>
                <c:pt idx="329">
                  <c:v>32900</c:v>
                </c:pt>
                <c:pt idx="330">
                  <c:v>33000</c:v>
                </c:pt>
                <c:pt idx="331">
                  <c:v>33100</c:v>
                </c:pt>
                <c:pt idx="332">
                  <c:v>33200</c:v>
                </c:pt>
                <c:pt idx="333">
                  <c:v>33300</c:v>
                </c:pt>
                <c:pt idx="334">
                  <c:v>33400</c:v>
                </c:pt>
                <c:pt idx="335">
                  <c:v>33500</c:v>
                </c:pt>
                <c:pt idx="336">
                  <c:v>33600</c:v>
                </c:pt>
                <c:pt idx="337">
                  <c:v>33700</c:v>
                </c:pt>
                <c:pt idx="338">
                  <c:v>33800</c:v>
                </c:pt>
                <c:pt idx="339">
                  <c:v>33900</c:v>
                </c:pt>
                <c:pt idx="340">
                  <c:v>34000</c:v>
                </c:pt>
                <c:pt idx="341">
                  <c:v>34100</c:v>
                </c:pt>
                <c:pt idx="342">
                  <c:v>34200</c:v>
                </c:pt>
                <c:pt idx="343">
                  <c:v>34300</c:v>
                </c:pt>
                <c:pt idx="344">
                  <c:v>34400</c:v>
                </c:pt>
                <c:pt idx="345">
                  <c:v>34500</c:v>
                </c:pt>
                <c:pt idx="346">
                  <c:v>34600</c:v>
                </c:pt>
                <c:pt idx="347">
                  <c:v>34700</c:v>
                </c:pt>
                <c:pt idx="348">
                  <c:v>34800</c:v>
                </c:pt>
                <c:pt idx="349">
                  <c:v>34900</c:v>
                </c:pt>
                <c:pt idx="350">
                  <c:v>35000</c:v>
                </c:pt>
                <c:pt idx="351">
                  <c:v>35100</c:v>
                </c:pt>
                <c:pt idx="352">
                  <c:v>35200</c:v>
                </c:pt>
                <c:pt idx="353">
                  <c:v>35300</c:v>
                </c:pt>
                <c:pt idx="354">
                  <c:v>35400</c:v>
                </c:pt>
                <c:pt idx="355">
                  <c:v>35500</c:v>
                </c:pt>
                <c:pt idx="356">
                  <c:v>35600</c:v>
                </c:pt>
                <c:pt idx="357">
                  <c:v>35700</c:v>
                </c:pt>
                <c:pt idx="358">
                  <c:v>35800</c:v>
                </c:pt>
                <c:pt idx="359">
                  <c:v>35900</c:v>
                </c:pt>
                <c:pt idx="360">
                  <c:v>36000</c:v>
                </c:pt>
              </c:numCache>
            </c:numRef>
          </c:cat>
          <c:val>
            <c:numRef>
              <c:f>Sheet1!$F$2:$F$362</c:f>
              <c:numCache>
                <c:formatCode>General</c:formatCode>
                <c:ptCount val="361"/>
                <c:pt idx="0">
                  <c:v>1.5205078125</c:v>
                </c:pt>
                <c:pt idx="1">
                  <c:v>2.9287109375</c:v>
                </c:pt>
                <c:pt idx="2">
                  <c:v>1.875</c:v>
                </c:pt>
                <c:pt idx="3">
                  <c:v>2.9326171875</c:v>
                </c:pt>
                <c:pt idx="4">
                  <c:v>2.3408203125</c:v>
                </c:pt>
                <c:pt idx="5">
                  <c:v>3.4365234375</c:v>
                </c:pt>
                <c:pt idx="6">
                  <c:v>1.38671875</c:v>
                </c:pt>
                <c:pt idx="7">
                  <c:v>2.5009765625</c:v>
                </c:pt>
                <c:pt idx="8">
                  <c:v>2.4990234375</c:v>
                </c:pt>
                <c:pt idx="9">
                  <c:v>2.345703125</c:v>
                </c:pt>
                <c:pt idx="10">
                  <c:v>2.349609375</c:v>
                </c:pt>
                <c:pt idx="11">
                  <c:v>2.5166015625</c:v>
                </c:pt>
                <c:pt idx="12">
                  <c:v>2.3525390625</c:v>
                </c:pt>
                <c:pt idx="13">
                  <c:v>2.517578125</c:v>
                </c:pt>
                <c:pt idx="14">
                  <c:v>2.353515625</c:v>
                </c:pt>
                <c:pt idx="15">
                  <c:v>3.44921875</c:v>
                </c:pt>
                <c:pt idx="16">
                  <c:v>3.4521484375</c:v>
                </c:pt>
                <c:pt idx="17">
                  <c:v>1.876953125</c:v>
                </c:pt>
                <c:pt idx="18">
                  <c:v>2.3388671875</c:v>
                </c:pt>
                <c:pt idx="19">
                  <c:v>2.3408203125</c:v>
                </c:pt>
                <c:pt idx="20">
                  <c:v>3.4521484375</c:v>
                </c:pt>
                <c:pt idx="21">
                  <c:v>2.341796875</c:v>
                </c:pt>
                <c:pt idx="22">
                  <c:v>2.3349609375</c:v>
                </c:pt>
                <c:pt idx="23">
                  <c:v>3.947265625</c:v>
                </c:pt>
                <c:pt idx="24">
                  <c:v>2.3427734375</c:v>
                </c:pt>
                <c:pt idx="25">
                  <c:v>1.8896484375</c:v>
                </c:pt>
                <c:pt idx="26">
                  <c:v>2.341796875</c:v>
                </c:pt>
                <c:pt idx="27">
                  <c:v>2.34375</c:v>
                </c:pt>
                <c:pt idx="28">
                  <c:v>3.955078125</c:v>
                </c:pt>
                <c:pt idx="29">
                  <c:v>3.9609375</c:v>
                </c:pt>
                <c:pt idx="30">
                  <c:v>2.33984375</c:v>
                </c:pt>
                <c:pt idx="31">
                  <c:v>2.341796875</c:v>
                </c:pt>
                <c:pt idx="32">
                  <c:v>2.333984375</c:v>
                </c:pt>
                <c:pt idx="33">
                  <c:v>3.9580078125</c:v>
                </c:pt>
                <c:pt idx="34">
                  <c:v>2.341796875</c:v>
                </c:pt>
                <c:pt idx="35">
                  <c:v>2.34375</c:v>
                </c:pt>
                <c:pt idx="36">
                  <c:v>1.87890625</c:v>
                </c:pt>
                <c:pt idx="37">
                  <c:v>1.87890625</c:v>
                </c:pt>
                <c:pt idx="38">
                  <c:v>3.26953125</c:v>
                </c:pt>
                <c:pt idx="39">
                  <c:v>1.8828125</c:v>
                </c:pt>
                <c:pt idx="40">
                  <c:v>1.884765625</c:v>
                </c:pt>
                <c:pt idx="41">
                  <c:v>1.884765625</c:v>
                </c:pt>
                <c:pt idx="42">
                  <c:v>1.8818359375</c:v>
                </c:pt>
                <c:pt idx="43">
                  <c:v>2.0478515625</c:v>
                </c:pt>
                <c:pt idx="44">
                  <c:v>2.5537109375</c:v>
                </c:pt>
                <c:pt idx="45">
                  <c:v>2.556640625</c:v>
                </c:pt>
                <c:pt idx="46">
                  <c:v>2.556640625</c:v>
                </c:pt>
                <c:pt idx="47">
                  <c:v>2.5576171875</c:v>
                </c:pt>
                <c:pt idx="48">
                  <c:v>2.5576171875</c:v>
                </c:pt>
                <c:pt idx="49">
                  <c:v>1.876953125</c:v>
                </c:pt>
                <c:pt idx="50">
                  <c:v>1.06640625</c:v>
                </c:pt>
                <c:pt idx="51">
                  <c:v>3.5439453125</c:v>
                </c:pt>
                <c:pt idx="52">
                  <c:v>3.537109375</c:v>
                </c:pt>
                <c:pt idx="53">
                  <c:v>1.87109375</c:v>
                </c:pt>
                <c:pt idx="54">
                  <c:v>1.8798828125</c:v>
                </c:pt>
                <c:pt idx="55">
                  <c:v>3.541015625</c:v>
                </c:pt>
                <c:pt idx="56">
                  <c:v>3.53515625</c:v>
                </c:pt>
                <c:pt idx="57">
                  <c:v>1.8798828125</c:v>
                </c:pt>
                <c:pt idx="58">
                  <c:v>1.5439453125</c:v>
                </c:pt>
                <c:pt idx="59">
                  <c:v>1.5458984375</c:v>
                </c:pt>
                <c:pt idx="60">
                  <c:v>1.87890625</c:v>
                </c:pt>
                <c:pt idx="61">
                  <c:v>3.5400390625</c:v>
                </c:pt>
                <c:pt idx="62">
                  <c:v>3.8681640625</c:v>
                </c:pt>
                <c:pt idx="63">
                  <c:v>3.8681640625</c:v>
                </c:pt>
                <c:pt idx="64">
                  <c:v>3.86328125</c:v>
                </c:pt>
                <c:pt idx="65">
                  <c:v>1.875</c:v>
                </c:pt>
                <c:pt idx="66">
                  <c:v>1.548828125</c:v>
                </c:pt>
                <c:pt idx="67">
                  <c:v>1.544921875</c:v>
                </c:pt>
                <c:pt idx="68">
                  <c:v>1.8671875</c:v>
                </c:pt>
                <c:pt idx="69">
                  <c:v>4.208984375</c:v>
                </c:pt>
                <c:pt idx="70">
                  <c:v>1.54296875</c:v>
                </c:pt>
                <c:pt idx="71">
                  <c:v>4.21484375</c:v>
                </c:pt>
                <c:pt idx="72">
                  <c:v>1.8671875</c:v>
                </c:pt>
                <c:pt idx="73">
                  <c:v>4.2138671875</c:v>
                </c:pt>
                <c:pt idx="74">
                  <c:v>1.8876953125</c:v>
                </c:pt>
                <c:pt idx="75">
                  <c:v>1.873046875</c:v>
                </c:pt>
                <c:pt idx="76">
                  <c:v>4.21875</c:v>
                </c:pt>
                <c:pt idx="77">
                  <c:v>4.2099609375</c:v>
                </c:pt>
                <c:pt idx="78">
                  <c:v>4.2099609375</c:v>
                </c:pt>
                <c:pt idx="79">
                  <c:v>4.2119140625</c:v>
                </c:pt>
                <c:pt idx="80">
                  <c:v>4.216796875</c:v>
                </c:pt>
                <c:pt idx="81">
                  <c:v>1.876953125</c:v>
                </c:pt>
                <c:pt idx="82">
                  <c:v>4.2177734375</c:v>
                </c:pt>
                <c:pt idx="83">
                  <c:v>1.87890625</c:v>
                </c:pt>
                <c:pt idx="84">
                  <c:v>4.212890625</c:v>
                </c:pt>
                <c:pt idx="85">
                  <c:v>1.8720703125</c:v>
                </c:pt>
                <c:pt idx="86">
                  <c:v>4.2158203125</c:v>
                </c:pt>
                <c:pt idx="87">
                  <c:v>4.115234375</c:v>
                </c:pt>
                <c:pt idx="88">
                  <c:v>4.1123046875</c:v>
                </c:pt>
                <c:pt idx="89">
                  <c:v>1.884765625</c:v>
                </c:pt>
                <c:pt idx="90">
                  <c:v>4.1171875</c:v>
                </c:pt>
                <c:pt idx="91">
                  <c:v>1.8837890625</c:v>
                </c:pt>
                <c:pt idx="92">
                  <c:v>1.8740234375</c:v>
                </c:pt>
                <c:pt idx="93">
                  <c:v>4.1181640625</c:v>
                </c:pt>
                <c:pt idx="94">
                  <c:v>2.4208984375</c:v>
                </c:pt>
                <c:pt idx="95">
                  <c:v>1.87109375</c:v>
                </c:pt>
                <c:pt idx="96">
                  <c:v>4.1103515625</c:v>
                </c:pt>
                <c:pt idx="97">
                  <c:v>2.4208984375</c:v>
                </c:pt>
                <c:pt idx="98">
                  <c:v>4.1181640625</c:v>
                </c:pt>
                <c:pt idx="99">
                  <c:v>4.1201171875</c:v>
                </c:pt>
                <c:pt idx="100">
                  <c:v>1.8935546875</c:v>
                </c:pt>
                <c:pt idx="101">
                  <c:v>1.888671875</c:v>
                </c:pt>
                <c:pt idx="102">
                  <c:v>2.7119140625</c:v>
                </c:pt>
                <c:pt idx="103">
                  <c:v>1.8935546875</c:v>
                </c:pt>
                <c:pt idx="104">
                  <c:v>1.8935546875</c:v>
                </c:pt>
                <c:pt idx="105">
                  <c:v>1.89453125</c:v>
                </c:pt>
                <c:pt idx="106">
                  <c:v>1.89453125</c:v>
                </c:pt>
                <c:pt idx="107">
                  <c:v>1.89453125</c:v>
                </c:pt>
                <c:pt idx="108">
                  <c:v>2.7158203125</c:v>
                </c:pt>
                <c:pt idx="109">
                  <c:v>1.89453125</c:v>
                </c:pt>
                <c:pt idx="110">
                  <c:v>2.4619140625</c:v>
                </c:pt>
                <c:pt idx="111">
                  <c:v>2.46484375</c:v>
                </c:pt>
                <c:pt idx="112">
                  <c:v>1.076171875</c:v>
                </c:pt>
                <c:pt idx="113">
                  <c:v>2.98828125</c:v>
                </c:pt>
                <c:pt idx="114">
                  <c:v>3.4619140625</c:v>
                </c:pt>
                <c:pt idx="115">
                  <c:v>1.8896484375</c:v>
                </c:pt>
                <c:pt idx="116">
                  <c:v>1.548828125</c:v>
                </c:pt>
                <c:pt idx="117">
                  <c:v>2.35546875</c:v>
                </c:pt>
                <c:pt idx="118">
                  <c:v>3.353515625</c:v>
                </c:pt>
                <c:pt idx="119">
                  <c:v>2.3388671875</c:v>
                </c:pt>
                <c:pt idx="120">
                  <c:v>3.37890625</c:v>
                </c:pt>
                <c:pt idx="121">
                  <c:v>2.341796875</c:v>
                </c:pt>
                <c:pt idx="122">
                  <c:v>2.3427734375</c:v>
                </c:pt>
                <c:pt idx="123">
                  <c:v>2.34375</c:v>
                </c:pt>
                <c:pt idx="124">
                  <c:v>2.34375</c:v>
                </c:pt>
                <c:pt idx="125">
                  <c:v>3.3837890625</c:v>
                </c:pt>
                <c:pt idx="126">
                  <c:v>2.34375</c:v>
                </c:pt>
                <c:pt idx="127">
                  <c:v>2.34375</c:v>
                </c:pt>
                <c:pt idx="128">
                  <c:v>3.3837890625</c:v>
                </c:pt>
                <c:pt idx="129">
                  <c:v>3.384765625</c:v>
                </c:pt>
                <c:pt idx="130">
                  <c:v>2.3447265625</c:v>
                </c:pt>
                <c:pt idx="131">
                  <c:v>3.375</c:v>
                </c:pt>
                <c:pt idx="132">
                  <c:v>3.3740234375</c:v>
                </c:pt>
                <c:pt idx="133">
                  <c:v>3.3798828125</c:v>
                </c:pt>
                <c:pt idx="134">
                  <c:v>2.34765625</c:v>
                </c:pt>
                <c:pt idx="135">
                  <c:v>2.34765625</c:v>
                </c:pt>
                <c:pt idx="136">
                  <c:v>3.3837890625</c:v>
                </c:pt>
                <c:pt idx="137">
                  <c:v>2.3486328125</c:v>
                </c:pt>
                <c:pt idx="138">
                  <c:v>2.3486328125</c:v>
                </c:pt>
                <c:pt idx="139">
                  <c:v>2.3486328125</c:v>
                </c:pt>
                <c:pt idx="140">
                  <c:v>2.3486328125</c:v>
                </c:pt>
                <c:pt idx="141">
                  <c:v>2.3486328125</c:v>
                </c:pt>
                <c:pt idx="142">
                  <c:v>2.3486328125</c:v>
                </c:pt>
                <c:pt idx="143">
                  <c:v>3.384765625</c:v>
                </c:pt>
                <c:pt idx="144">
                  <c:v>3.3857421875</c:v>
                </c:pt>
                <c:pt idx="145">
                  <c:v>2.3505859375</c:v>
                </c:pt>
                <c:pt idx="146">
                  <c:v>3.3857421875</c:v>
                </c:pt>
                <c:pt idx="147">
                  <c:v>2.3505859375</c:v>
                </c:pt>
                <c:pt idx="148">
                  <c:v>2.3515625</c:v>
                </c:pt>
                <c:pt idx="149">
                  <c:v>3.38671875</c:v>
                </c:pt>
                <c:pt idx="150">
                  <c:v>2.3515625</c:v>
                </c:pt>
                <c:pt idx="151">
                  <c:v>2.3515625</c:v>
                </c:pt>
                <c:pt idx="152">
                  <c:v>3.38671875</c:v>
                </c:pt>
                <c:pt idx="153">
                  <c:v>2.3515625</c:v>
                </c:pt>
                <c:pt idx="154">
                  <c:v>2.3515625</c:v>
                </c:pt>
                <c:pt idx="155">
                  <c:v>3.38671875</c:v>
                </c:pt>
                <c:pt idx="156">
                  <c:v>2.3515625</c:v>
                </c:pt>
                <c:pt idx="157">
                  <c:v>2.3515625</c:v>
                </c:pt>
                <c:pt idx="158">
                  <c:v>3.38671875</c:v>
                </c:pt>
                <c:pt idx="159">
                  <c:v>3.38671875</c:v>
                </c:pt>
                <c:pt idx="160">
                  <c:v>2.3515625</c:v>
                </c:pt>
                <c:pt idx="161">
                  <c:v>3.38671875</c:v>
                </c:pt>
                <c:pt idx="162">
                  <c:v>2.3525390625</c:v>
                </c:pt>
                <c:pt idx="163">
                  <c:v>2.3525390625</c:v>
                </c:pt>
                <c:pt idx="164">
                  <c:v>2.3525390625</c:v>
                </c:pt>
                <c:pt idx="165">
                  <c:v>2.3525390625</c:v>
                </c:pt>
                <c:pt idx="166">
                  <c:v>2.3525390625</c:v>
                </c:pt>
                <c:pt idx="167">
                  <c:v>2.3525390625</c:v>
                </c:pt>
                <c:pt idx="168">
                  <c:v>3.3876953125</c:v>
                </c:pt>
                <c:pt idx="169">
                  <c:v>2.3525390625</c:v>
                </c:pt>
                <c:pt idx="170">
                  <c:v>2.3525390625</c:v>
                </c:pt>
                <c:pt idx="171">
                  <c:v>2.3525390625</c:v>
                </c:pt>
                <c:pt idx="172">
                  <c:v>3.3876953125</c:v>
                </c:pt>
                <c:pt idx="173">
                  <c:v>2.3525390625</c:v>
                </c:pt>
                <c:pt idx="174">
                  <c:v>3.3876953125</c:v>
                </c:pt>
                <c:pt idx="175">
                  <c:v>2.3525390625</c:v>
                </c:pt>
                <c:pt idx="176">
                  <c:v>2.3525390625</c:v>
                </c:pt>
                <c:pt idx="177">
                  <c:v>3.3876953125</c:v>
                </c:pt>
                <c:pt idx="178">
                  <c:v>2.3525390625</c:v>
                </c:pt>
                <c:pt idx="179">
                  <c:v>2.3525390625</c:v>
                </c:pt>
                <c:pt idx="180">
                  <c:v>3.3876953125</c:v>
                </c:pt>
                <c:pt idx="181">
                  <c:v>2.3525390625</c:v>
                </c:pt>
                <c:pt idx="182">
                  <c:v>2.3525390625</c:v>
                </c:pt>
                <c:pt idx="183">
                  <c:v>3.3876953125</c:v>
                </c:pt>
                <c:pt idx="184">
                  <c:v>2.3525390625</c:v>
                </c:pt>
                <c:pt idx="185">
                  <c:v>2.3525390625</c:v>
                </c:pt>
                <c:pt idx="186">
                  <c:v>3.3876953125</c:v>
                </c:pt>
                <c:pt idx="187">
                  <c:v>2.3525390625</c:v>
                </c:pt>
                <c:pt idx="188">
                  <c:v>2.3525390625</c:v>
                </c:pt>
                <c:pt idx="189">
                  <c:v>3.3876953125</c:v>
                </c:pt>
                <c:pt idx="190">
                  <c:v>2.3525390625</c:v>
                </c:pt>
                <c:pt idx="191">
                  <c:v>2.3525390625</c:v>
                </c:pt>
                <c:pt idx="192">
                  <c:v>3.3876953125</c:v>
                </c:pt>
                <c:pt idx="193">
                  <c:v>3.3876953125</c:v>
                </c:pt>
                <c:pt idx="194">
                  <c:v>2.3525390625</c:v>
                </c:pt>
                <c:pt idx="195">
                  <c:v>3.3876953125</c:v>
                </c:pt>
                <c:pt idx="196">
                  <c:v>2.3525390625</c:v>
                </c:pt>
                <c:pt idx="197">
                  <c:v>2.3525390625</c:v>
                </c:pt>
                <c:pt idx="198">
                  <c:v>3.3876953125</c:v>
                </c:pt>
                <c:pt idx="199">
                  <c:v>2.3525390625</c:v>
                </c:pt>
                <c:pt idx="200">
                  <c:v>2.3525390625</c:v>
                </c:pt>
                <c:pt idx="201">
                  <c:v>2.3525390625</c:v>
                </c:pt>
                <c:pt idx="202">
                  <c:v>2.3525390625</c:v>
                </c:pt>
                <c:pt idx="203">
                  <c:v>3.3876953125</c:v>
                </c:pt>
                <c:pt idx="204">
                  <c:v>2.3525390625</c:v>
                </c:pt>
                <c:pt idx="205">
                  <c:v>2.3525390625</c:v>
                </c:pt>
                <c:pt idx="206">
                  <c:v>3.3876953125</c:v>
                </c:pt>
                <c:pt idx="207">
                  <c:v>2.3525390625</c:v>
                </c:pt>
                <c:pt idx="208">
                  <c:v>3.3876953125</c:v>
                </c:pt>
                <c:pt idx="209">
                  <c:v>2.3525390625</c:v>
                </c:pt>
                <c:pt idx="210">
                  <c:v>3.3876953125</c:v>
                </c:pt>
                <c:pt idx="211">
                  <c:v>2.3525390625</c:v>
                </c:pt>
                <c:pt idx="212">
                  <c:v>2.3525390625</c:v>
                </c:pt>
                <c:pt idx="213">
                  <c:v>2.3525390625</c:v>
                </c:pt>
                <c:pt idx="214">
                  <c:v>2.3525390625</c:v>
                </c:pt>
                <c:pt idx="215">
                  <c:v>2.3525390625</c:v>
                </c:pt>
                <c:pt idx="216">
                  <c:v>2.3525390625</c:v>
                </c:pt>
                <c:pt idx="217">
                  <c:v>3.3876953125</c:v>
                </c:pt>
                <c:pt idx="218">
                  <c:v>2.3525390625</c:v>
                </c:pt>
                <c:pt idx="219">
                  <c:v>2.3525390625</c:v>
                </c:pt>
                <c:pt idx="220">
                  <c:v>3.3876953125</c:v>
                </c:pt>
                <c:pt idx="221">
                  <c:v>2.3525390625</c:v>
                </c:pt>
                <c:pt idx="222">
                  <c:v>2.3525390625</c:v>
                </c:pt>
                <c:pt idx="223">
                  <c:v>1.8828125</c:v>
                </c:pt>
                <c:pt idx="224">
                  <c:v>3.3837890625</c:v>
                </c:pt>
                <c:pt idx="225">
                  <c:v>2.3828125</c:v>
                </c:pt>
                <c:pt idx="226">
                  <c:v>1.8837890625</c:v>
                </c:pt>
                <c:pt idx="227">
                  <c:v>1.8837890625</c:v>
                </c:pt>
                <c:pt idx="228">
                  <c:v>1.884765625</c:v>
                </c:pt>
                <c:pt idx="229">
                  <c:v>1.884765625</c:v>
                </c:pt>
                <c:pt idx="230">
                  <c:v>2.865234375</c:v>
                </c:pt>
                <c:pt idx="231">
                  <c:v>2.8681640625</c:v>
                </c:pt>
                <c:pt idx="232">
                  <c:v>2.36328125</c:v>
                </c:pt>
                <c:pt idx="233">
                  <c:v>1.8857421875</c:v>
                </c:pt>
                <c:pt idx="234">
                  <c:v>1.5546875</c:v>
                </c:pt>
                <c:pt idx="235">
                  <c:v>1.896484375</c:v>
                </c:pt>
                <c:pt idx="236">
                  <c:v>1.8994140625</c:v>
                </c:pt>
                <c:pt idx="237">
                  <c:v>1.900390625</c:v>
                </c:pt>
                <c:pt idx="238">
                  <c:v>1.900390625</c:v>
                </c:pt>
                <c:pt idx="239">
                  <c:v>1.900390625</c:v>
                </c:pt>
                <c:pt idx="240">
                  <c:v>1.8857421875</c:v>
                </c:pt>
                <c:pt idx="241">
                  <c:v>1.890625</c:v>
                </c:pt>
                <c:pt idx="242">
                  <c:v>1.8857421875</c:v>
                </c:pt>
                <c:pt idx="243">
                  <c:v>1.8857421875</c:v>
                </c:pt>
                <c:pt idx="244">
                  <c:v>1.8857421875</c:v>
                </c:pt>
                <c:pt idx="245">
                  <c:v>1.890625</c:v>
                </c:pt>
                <c:pt idx="246">
                  <c:v>1.892578125</c:v>
                </c:pt>
                <c:pt idx="247">
                  <c:v>3.71484375</c:v>
                </c:pt>
                <c:pt idx="248">
                  <c:v>1.892578125</c:v>
                </c:pt>
                <c:pt idx="249">
                  <c:v>3.71484375</c:v>
                </c:pt>
                <c:pt idx="250">
                  <c:v>1.8916015625</c:v>
                </c:pt>
                <c:pt idx="251">
                  <c:v>3.716796875</c:v>
                </c:pt>
                <c:pt idx="252">
                  <c:v>1.892578125</c:v>
                </c:pt>
                <c:pt idx="253">
                  <c:v>1.8984375</c:v>
                </c:pt>
                <c:pt idx="254">
                  <c:v>3.716796875</c:v>
                </c:pt>
                <c:pt idx="255">
                  <c:v>1.8984375</c:v>
                </c:pt>
                <c:pt idx="256">
                  <c:v>1.8994140625</c:v>
                </c:pt>
                <c:pt idx="257">
                  <c:v>1.8994140625</c:v>
                </c:pt>
                <c:pt idx="258">
                  <c:v>1.892578125</c:v>
                </c:pt>
                <c:pt idx="259">
                  <c:v>1.892578125</c:v>
                </c:pt>
                <c:pt idx="260">
                  <c:v>1.8935546875</c:v>
                </c:pt>
                <c:pt idx="261">
                  <c:v>2.216796875</c:v>
                </c:pt>
                <c:pt idx="262">
                  <c:v>1.8994140625</c:v>
                </c:pt>
                <c:pt idx="263">
                  <c:v>1.900390625</c:v>
                </c:pt>
                <c:pt idx="264">
                  <c:v>1.900390625</c:v>
                </c:pt>
                <c:pt idx="265">
                  <c:v>3.7177734375</c:v>
                </c:pt>
                <c:pt idx="266">
                  <c:v>3.7177734375</c:v>
                </c:pt>
                <c:pt idx="267">
                  <c:v>1.900390625</c:v>
                </c:pt>
                <c:pt idx="268">
                  <c:v>1.9013671875</c:v>
                </c:pt>
                <c:pt idx="269">
                  <c:v>1.8984375</c:v>
                </c:pt>
                <c:pt idx="270">
                  <c:v>1.900390625</c:v>
                </c:pt>
                <c:pt idx="271">
                  <c:v>4.23046875</c:v>
                </c:pt>
                <c:pt idx="272">
                  <c:v>1.900390625</c:v>
                </c:pt>
                <c:pt idx="273">
                  <c:v>1.9013671875</c:v>
                </c:pt>
                <c:pt idx="274">
                  <c:v>1.9013671875</c:v>
                </c:pt>
                <c:pt idx="275">
                  <c:v>1.591796875</c:v>
                </c:pt>
                <c:pt idx="276">
                  <c:v>1.8876953125</c:v>
                </c:pt>
                <c:pt idx="277">
                  <c:v>1.890625</c:v>
                </c:pt>
                <c:pt idx="278">
                  <c:v>1.9931640625</c:v>
                </c:pt>
                <c:pt idx="279">
                  <c:v>1.890625</c:v>
                </c:pt>
                <c:pt idx="280">
                  <c:v>1.890625</c:v>
                </c:pt>
                <c:pt idx="281">
                  <c:v>1.9921875</c:v>
                </c:pt>
                <c:pt idx="282">
                  <c:v>1.88671875</c:v>
                </c:pt>
                <c:pt idx="283">
                  <c:v>2.96875</c:v>
                </c:pt>
                <c:pt idx="284">
                  <c:v>2.361328125</c:v>
                </c:pt>
                <c:pt idx="285">
                  <c:v>2.3642578125</c:v>
                </c:pt>
                <c:pt idx="286">
                  <c:v>3.0517578125</c:v>
                </c:pt>
                <c:pt idx="287">
                  <c:v>3.0546875</c:v>
                </c:pt>
                <c:pt idx="288">
                  <c:v>3.0576171875</c:v>
                </c:pt>
                <c:pt idx="289">
                  <c:v>2.36328125</c:v>
                </c:pt>
                <c:pt idx="290">
                  <c:v>3.0576171875</c:v>
                </c:pt>
                <c:pt idx="291">
                  <c:v>3.0546875</c:v>
                </c:pt>
                <c:pt idx="292">
                  <c:v>2.3662109375</c:v>
                </c:pt>
                <c:pt idx="293">
                  <c:v>1.9873046875</c:v>
                </c:pt>
                <c:pt idx="294">
                  <c:v>1.8779296875</c:v>
                </c:pt>
                <c:pt idx="295">
                  <c:v>1.880859375</c:v>
                </c:pt>
                <c:pt idx="296">
                  <c:v>2.955078125</c:v>
                </c:pt>
                <c:pt idx="297">
                  <c:v>1.8828125</c:v>
                </c:pt>
                <c:pt idx="298">
                  <c:v>1.8818359375</c:v>
                </c:pt>
                <c:pt idx="299">
                  <c:v>2.0517578125</c:v>
                </c:pt>
                <c:pt idx="300">
                  <c:v>1.9912109375</c:v>
                </c:pt>
                <c:pt idx="301">
                  <c:v>1.9921875</c:v>
                </c:pt>
                <c:pt idx="302">
                  <c:v>2.4033203125</c:v>
                </c:pt>
                <c:pt idx="303">
                  <c:v>2.4052734375</c:v>
                </c:pt>
                <c:pt idx="304">
                  <c:v>1.896484375</c:v>
                </c:pt>
                <c:pt idx="305">
                  <c:v>2.8779296875</c:v>
                </c:pt>
                <c:pt idx="306">
                  <c:v>1.8984375</c:v>
                </c:pt>
                <c:pt idx="307">
                  <c:v>1.900390625</c:v>
                </c:pt>
                <c:pt idx="308">
                  <c:v>3.2216796875</c:v>
                </c:pt>
                <c:pt idx="309">
                  <c:v>3.71484375</c:v>
                </c:pt>
                <c:pt idx="310">
                  <c:v>3.7255859375</c:v>
                </c:pt>
                <c:pt idx="311">
                  <c:v>3.7275390625</c:v>
                </c:pt>
                <c:pt idx="312">
                  <c:v>2.3759765625</c:v>
                </c:pt>
                <c:pt idx="313">
                  <c:v>2.376953125</c:v>
                </c:pt>
                <c:pt idx="314">
                  <c:v>2.376953125</c:v>
                </c:pt>
                <c:pt idx="315">
                  <c:v>2.376953125</c:v>
                </c:pt>
                <c:pt idx="316">
                  <c:v>2.376953125</c:v>
                </c:pt>
                <c:pt idx="317">
                  <c:v>2.376953125</c:v>
                </c:pt>
                <c:pt idx="318">
                  <c:v>3.728515625</c:v>
                </c:pt>
                <c:pt idx="319">
                  <c:v>2.376953125</c:v>
                </c:pt>
                <c:pt idx="320">
                  <c:v>3.7294921875</c:v>
                </c:pt>
                <c:pt idx="321">
                  <c:v>2.3779296875</c:v>
                </c:pt>
                <c:pt idx="322">
                  <c:v>2.373046875</c:v>
                </c:pt>
                <c:pt idx="323">
                  <c:v>3.716796875</c:v>
                </c:pt>
                <c:pt idx="324">
                  <c:v>1.8896484375</c:v>
                </c:pt>
                <c:pt idx="325">
                  <c:v>2.3681640625</c:v>
                </c:pt>
                <c:pt idx="326">
                  <c:v>1.8984375</c:v>
                </c:pt>
                <c:pt idx="327">
                  <c:v>3.224609375</c:v>
                </c:pt>
                <c:pt idx="328">
                  <c:v>1.9033203125</c:v>
                </c:pt>
                <c:pt idx="329">
                  <c:v>1.900390625</c:v>
                </c:pt>
                <c:pt idx="330">
                  <c:v>1.8857421875</c:v>
                </c:pt>
                <c:pt idx="331">
                  <c:v>2.3212890625</c:v>
                </c:pt>
                <c:pt idx="332">
                  <c:v>1.8876953125</c:v>
                </c:pt>
                <c:pt idx="333">
                  <c:v>1.8828125</c:v>
                </c:pt>
                <c:pt idx="334">
                  <c:v>3.298828125</c:v>
                </c:pt>
                <c:pt idx="335">
                  <c:v>2.3583984375</c:v>
                </c:pt>
                <c:pt idx="336">
                  <c:v>2.361328125</c:v>
                </c:pt>
                <c:pt idx="337">
                  <c:v>2.02734375</c:v>
                </c:pt>
                <c:pt idx="338">
                  <c:v>2.0302734375</c:v>
                </c:pt>
                <c:pt idx="339">
                  <c:v>3.626953125</c:v>
                </c:pt>
                <c:pt idx="340">
                  <c:v>1.8818359375</c:v>
                </c:pt>
                <c:pt idx="341">
                  <c:v>1.8837890625</c:v>
                </c:pt>
                <c:pt idx="342">
                  <c:v>2.970703125</c:v>
                </c:pt>
                <c:pt idx="343">
                  <c:v>2.9677734375</c:v>
                </c:pt>
                <c:pt idx="344">
                  <c:v>1.8896484375</c:v>
                </c:pt>
                <c:pt idx="345">
                  <c:v>1.888671875</c:v>
                </c:pt>
                <c:pt idx="346">
                  <c:v>2.3583984375</c:v>
                </c:pt>
                <c:pt idx="347">
                  <c:v>2.96875</c:v>
                </c:pt>
                <c:pt idx="348">
                  <c:v>1.8896484375</c:v>
                </c:pt>
                <c:pt idx="349">
                  <c:v>1.8896484375</c:v>
                </c:pt>
                <c:pt idx="350">
                  <c:v>1.888671875</c:v>
                </c:pt>
                <c:pt idx="351">
                  <c:v>2.9609375</c:v>
                </c:pt>
                <c:pt idx="352">
                  <c:v>2.3525390625</c:v>
                </c:pt>
                <c:pt idx="353">
                  <c:v>3.287109375</c:v>
                </c:pt>
                <c:pt idx="354">
                  <c:v>2.3583984375</c:v>
                </c:pt>
                <c:pt idx="355">
                  <c:v>3.2939453125</c:v>
                </c:pt>
                <c:pt idx="356">
                  <c:v>2.0341796875</c:v>
                </c:pt>
                <c:pt idx="357">
                  <c:v>2.033203125</c:v>
                </c:pt>
                <c:pt idx="358">
                  <c:v>3.30859375</c:v>
                </c:pt>
                <c:pt idx="359">
                  <c:v>3.302734375</c:v>
                </c:pt>
                <c:pt idx="360">
                  <c:v>3.3037109375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898304"/>
        <c:axId val="188904576"/>
      </c:lineChart>
      <c:catAx>
        <c:axId val="188898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packet number</a:t>
                </a:r>
              </a:p>
            </c:rich>
          </c:tx>
          <c:layout>
            <c:manualLayout>
              <c:xMode val="edge"/>
              <c:yMode val="edge"/>
              <c:x val="0.43667079450094692"/>
              <c:y val="0.86266860458742667"/>
            </c:manualLayout>
          </c:layout>
          <c:overlay val="0"/>
        </c:title>
        <c:numFmt formatCode="[&gt;=1000]\ #,##0,\ &quot;k&quot;;General" sourceLinked="0"/>
        <c:majorTickMark val="out"/>
        <c:minorTickMark val="none"/>
        <c:tickLblPos val="nextTo"/>
        <c:spPr>
          <a:ln w="15875" cmpd="sng">
            <a:noFill/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188904576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188904576"/>
        <c:scaling>
          <c:logBase val="10"/>
          <c:orientation val="minMax"/>
        </c:scaling>
        <c:delete val="0"/>
        <c:axPos val="l"/>
        <c:majorGridlines>
          <c:spPr>
            <a:ln cmpd="sng"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 dirty="0"/>
                  <a:t>per </a:t>
                </a:r>
                <a:r>
                  <a:rPr lang="en-US" sz="2000" b="0" dirty="0" err="1"/>
                  <a:t>pkt</a:t>
                </a:r>
                <a:r>
                  <a:rPr lang="en-US" sz="2000" b="0" baseline="0" dirty="0"/>
                  <a:t> state transfer (KB)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4.004624061974623E-2"/>
              <c:y val="6.3946541125025722E-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8898304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54657614940180588"/>
          <c:y val="0.35311475045100332"/>
          <c:w val="0.39211596660032305"/>
          <c:h val="0.30761046105240908"/>
        </c:manualLayout>
      </c:layout>
      <c:overlay val="1"/>
      <c:spPr>
        <a:ln w="38100"/>
      </c:spPr>
      <c:txPr>
        <a:bodyPr/>
        <a:lstStyle/>
        <a:p>
          <a:pPr>
            <a:defRPr sz="1600"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32144-73D6-4BB9-8A13-F314ED8D3D6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466-C345-48DE-A904-4617CBA7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6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3BD96E-9166-4122-ACB3-8D8BE6E1813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C5FFAE-33C3-415B-8F5D-AF202585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4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9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11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6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28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2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9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4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3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9197A-31AF-48D6-826D-105E34546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8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5FFAE-33C3-415B-8F5D-AF202585A0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FF80-7120-4633-AC5C-E9E3F5FFFBD9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0C7D-A577-4947-A53E-0D203BE199A0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948-76C6-455D-A5D5-79C8EF07D851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7C36-B7CE-42BC-9B2E-8E3FBA3F09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9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CB3-B8B9-43FB-8230-2226FC4DBD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93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94CC-F41C-494C-A5A3-1E4CBEA50D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1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F154-933F-4998-A12E-3A32F1191F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49D-899F-4002-8BBE-37F6589344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6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5D3B-F579-4071-A243-D2B5BC94B5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14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BB0-0C2D-4E23-917D-0FA0052856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2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653B-E788-485E-B5A6-722CEBACB4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DD0-91F5-44FE-B6EB-425E11A6253C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5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00C9-6FFB-47D1-9EEF-B8CC6AEE98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BB99-75E9-456E-A9DF-C01A3C3117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88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0019-07A3-4E65-8260-4F09A99C30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1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90E8-8A57-4C43-BD48-813F64A2767C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0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0651-64FD-4993-AD02-A0BCEB8732A6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BBC-4D10-41F1-8F69-3864A386D592}" type="datetime1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DCD4-3736-4F67-AECD-F61578FE955A}" type="datetime1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5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5EB5-DA58-4379-BF21-E80A8CB0384F}" type="datetime1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173-191E-475F-82D0-5961B5FC78B5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FF01-B6FF-4667-B4CE-C695325EB853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3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9898D-6516-4B6F-813D-E1F7E00A5D61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59B5-09B5-4AED-AB91-05B3E44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7EFB-C256-4C0C-8BA8-A66A94CFB8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9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35" y="1397479"/>
            <a:ext cx="10827327" cy="201073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+mn-lt"/>
              </a:rPr>
              <a:t>Paving the Way for NFV</a:t>
            </a:r>
            <a:r>
              <a:rPr lang="en-US" sz="4800" b="1" dirty="0" smtClean="0">
                <a:latin typeface="+mn-lt"/>
              </a:rPr>
              <a:t>: Simplifying </a:t>
            </a:r>
            <a:r>
              <a:rPr lang="en-US" sz="4800" b="1" dirty="0" err="1">
                <a:latin typeface="+mn-lt"/>
              </a:rPr>
              <a:t>Middlebox</a:t>
            </a:r>
            <a:r>
              <a:rPr lang="en-US" sz="4800" b="1" dirty="0">
                <a:latin typeface="+mn-lt"/>
              </a:rPr>
              <a:t> Modifications with </a:t>
            </a:r>
            <a:r>
              <a:rPr lang="en-US" sz="4800" b="1" dirty="0" err="1">
                <a:latin typeface="+mn-lt"/>
              </a:rPr>
              <a:t>StateAlyzr</a:t>
            </a:r>
            <a:endParaRPr lang="en-US" sz="4800" b="1" dirty="0">
              <a:latin typeface="+mn-lt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81200" y="3920706"/>
            <a:ext cx="82296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Junaid Khalid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, Aaron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Gember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-Jacobson, </a:t>
            </a:r>
          </a:p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Roney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Michael, Archie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Abhashkumar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, Aditya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Akella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38" y="5177231"/>
            <a:ext cx="3838523" cy="1309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StateAlyzr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19400" y="2181540"/>
            <a:ext cx="7048500" cy="2006600"/>
            <a:chOff x="2794000" y="2184400"/>
            <a:chExt cx="7048500" cy="2006600"/>
          </a:xfrm>
        </p:grpSpPr>
        <p:sp>
          <p:nvSpPr>
            <p:cNvPr id="8" name="Rounded Rectangle 7"/>
            <p:cNvSpPr/>
            <p:nvPr/>
          </p:nvSpPr>
          <p:spPr>
            <a:xfrm>
              <a:off x="2794000" y="2184400"/>
              <a:ext cx="7048500" cy="2006600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08300" y="2784584"/>
              <a:ext cx="952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All </a:t>
              </a: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State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19855" y="2297746"/>
            <a:ext cx="5838190" cy="1774188"/>
            <a:chOff x="3915410" y="2305052"/>
            <a:chExt cx="5838190" cy="1774188"/>
          </a:xfrm>
        </p:grpSpPr>
        <p:sp>
          <p:nvSpPr>
            <p:cNvPr id="25" name="Rounded Rectangle 24"/>
            <p:cNvSpPr/>
            <p:nvPr/>
          </p:nvSpPr>
          <p:spPr>
            <a:xfrm>
              <a:off x="3949700" y="2305052"/>
              <a:ext cx="5803900" cy="1774188"/>
            </a:xfrm>
            <a:prstGeom prst="roundRect">
              <a:avLst/>
            </a:prstGeom>
            <a:solidFill>
              <a:srgbClr val="F7964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15410" y="2784584"/>
              <a:ext cx="169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Per-/Cross- Flow State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56580" y="2407601"/>
            <a:ext cx="4008120" cy="1584960"/>
            <a:chOff x="5656580" y="2410460"/>
            <a:chExt cx="4008120" cy="1584960"/>
          </a:xfrm>
        </p:grpSpPr>
        <p:sp>
          <p:nvSpPr>
            <p:cNvPr id="26" name="Rounded Rectangle 25"/>
            <p:cNvSpPr/>
            <p:nvPr/>
          </p:nvSpPr>
          <p:spPr>
            <a:xfrm>
              <a:off x="5656580" y="2410460"/>
              <a:ext cx="4008120" cy="1584960"/>
            </a:xfrm>
            <a:prstGeom prst="roundRect">
              <a:avLst/>
            </a:prstGeom>
            <a:solidFill>
              <a:srgbClr val="9CBA5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56580" y="2613705"/>
              <a:ext cx="1696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Output- Impacting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State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53300" y="2496185"/>
            <a:ext cx="2249170" cy="1407796"/>
            <a:chOff x="7353300" y="2496185"/>
            <a:chExt cx="2249170" cy="1407796"/>
          </a:xfrm>
        </p:grpSpPr>
        <p:sp>
          <p:nvSpPr>
            <p:cNvPr id="27" name="Rounded Rectangle 26"/>
            <p:cNvSpPr/>
            <p:nvPr/>
          </p:nvSpPr>
          <p:spPr>
            <a:xfrm>
              <a:off x="7353300" y="2496185"/>
              <a:ext cx="2249170" cy="140779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60640" y="2770605"/>
              <a:ext cx="169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</a:rPr>
                <a:t>UpdateableState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91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3"/>
          <p:cNvSpPr/>
          <p:nvPr/>
        </p:nvSpPr>
        <p:spPr>
          <a:xfrm>
            <a:off x="2295524" y="3065410"/>
            <a:ext cx="3810000" cy="2286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while (!done)</a:t>
            </a:r>
          </a:p>
        </p:txBody>
      </p:sp>
      <p:sp>
        <p:nvSpPr>
          <p:cNvPr id="50" name="CustomShape 3"/>
          <p:cNvSpPr/>
          <p:nvPr/>
        </p:nvSpPr>
        <p:spPr>
          <a:xfrm>
            <a:off x="2676524" y="3522610"/>
            <a:ext cx="24384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packet = receive()</a:t>
            </a:r>
          </a:p>
        </p:txBody>
      </p:sp>
      <p:sp>
        <p:nvSpPr>
          <p:cNvPr id="68" name="CustomShape 3"/>
          <p:cNvSpPr/>
          <p:nvPr/>
        </p:nvSpPr>
        <p:spPr>
          <a:xfrm>
            <a:off x="2676524" y="4741810"/>
            <a:ext cx="1676400" cy="4572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send(packet)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505324" y="4741810"/>
            <a:ext cx="1447800" cy="4572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write(log)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95524" y="268441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Packet processing loop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34124" y="497041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Packet processing procedures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848724" y="4437010"/>
            <a:ext cx="7620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foo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</a:t>
            </a:r>
          </a:p>
        </p:txBody>
      </p:sp>
      <p:cxnSp>
        <p:nvCxnSpPr>
          <p:cNvPr id="80" name="Straight Arrow Connector 79"/>
          <p:cNvCxnSpPr>
            <a:endCxn id="78" idx="1"/>
          </p:cNvCxnSpPr>
          <p:nvPr/>
        </p:nvCxnSpPr>
        <p:spPr>
          <a:xfrm>
            <a:off x="8315324" y="4665610"/>
            <a:ext cx="53340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83" name="CustomShape 3"/>
          <p:cNvSpPr/>
          <p:nvPr/>
        </p:nvSpPr>
        <p:spPr>
          <a:xfrm>
            <a:off x="6410324" y="4437010"/>
            <a:ext cx="20574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process(packet)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2676524" y="4132210"/>
            <a:ext cx="20574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process(packet)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2219324" y="1846210"/>
            <a:ext cx="3581400" cy="762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19324" y="146521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56"/>
          <p:cNvCxnSpPr/>
          <p:nvPr/>
        </p:nvCxnSpPr>
        <p:spPr>
          <a:xfrm rot="5400000">
            <a:off x="2813684" y="2166250"/>
            <a:ext cx="609600" cy="118872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88" name="CustomShape 3"/>
          <p:cNvSpPr/>
          <p:nvPr/>
        </p:nvSpPr>
        <p:spPr>
          <a:xfrm>
            <a:off x="3590924" y="1998610"/>
            <a:ext cx="2057400" cy="4572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loopProcedure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90" name="CustomShape 3"/>
          <p:cNvSpPr/>
          <p:nvPr/>
        </p:nvSpPr>
        <p:spPr>
          <a:xfrm>
            <a:off x="2371724" y="1998610"/>
            <a:ext cx="9906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init()</a:t>
            </a:r>
          </a:p>
        </p:txBody>
      </p:sp>
      <p:cxnSp>
        <p:nvCxnSpPr>
          <p:cNvPr id="91" name="Straight Arrow Connector 90"/>
          <p:cNvCxnSpPr>
            <a:stCxn id="84" idx="3"/>
            <a:endCxn id="83" idx="1"/>
          </p:cNvCxnSpPr>
          <p:nvPr/>
        </p:nvCxnSpPr>
        <p:spPr>
          <a:xfrm>
            <a:off x="4733924" y="4360810"/>
            <a:ext cx="1676400" cy="3048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2" name="CustomShape 3"/>
          <p:cNvSpPr/>
          <p:nvPr/>
        </p:nvSpPr>
        <p:spPr>
          <a:xfrm>
            <a:off x="7172324" y="3827410"/>
            <a:ext cx="16764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raiseEvent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</a:t>
            </a:r>
          </a:p>
        </p:txBody>
      </p:sp>
      <p:cxnSp>
        <p:nvCxnSpPr>
          <p:cNvPr id="93" name="Straight Arrow Connector 56"/>
          <p:cNvCxnSpPr>
            <a:stCxn id="78" idx="0"/>
            <a:endCxn id="92" idx="3"/>
          </p:cNvCxnSpPr>
          <p:nvPr/>
        </p:nvCxnSpPr>
        <p:spPr>
          <a:xfrm rot="16200000" flipV="1">
            <a:off x="8848724" y="4056010"/>
            <a:ext cx="381000" cy="381000"/>
          </a:xfrm>
          <a:prstGeom prst="curved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941717" y="0"/>
            <a:ext cx="10514163" cy="135425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Logical structure of </a:t>
            </a:r>
            <a:br>
              <a:rPr lang="en-US" b="1" dirty="0" smtClean="0">
                <a:latin typeface="+mn-lt"/>
              </a:rPr>
            </a:br>
            <a:r>
              <a:rPr lang="en-US" b="1" dirty="0" err="1">
                <a:latin typeface="+mn-lt"/>
              </a:rPr>
              <a:t>m</a:t>
            </a:r>
            <a:r>
              <a:rPr lang="en-US" b="1" dirty="0" err="1" smtClean="0">
                <a:latin typeface="+mn-lt"/>
              </a:rPr>
              <a:t>iddlebox</a:t>
            </a:r>
            <a:r>
              <a:rPr lang="en-US" b="1" dirty="0" smtClean="0">
                <a:latin typeface="+mn-lt"/>
              </a:rPr>
              <a:t> code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8" grpId="0" animBg="1"/>
      <p:bldP spid="71" grpId="0" animBg="1"/>
      <p:bldP spid="74" grpId="0"/>
      <p:bldP spid="77" grpId="0"/>
      <p:bldP spid="78" grpId="0" animBg="1"/>
      <p:bldP spid="83" grpId="0" animBg="1"/>
      <p:bldP spid="84" grpId="0" animBg="1"/>
      <p:bldP spid="85" grpId="0" animBg="1"/>
      <p:bldP spid="86" grpId="0"/>
      <p:bldP spid="88" grpId="0" animBg="1"/>
      <p:bldP spid="90" grpId="0" animBg="1"/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1. Per-/cross-flow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state identification</a:t>
            </a:r>
            <a:endParaRPr lang="en-US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431" y="1415381"/>
            <a:ext cx="707242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solidFill>
                  <a:srgbClr val="0070C0"/>
                </a:solidFill>
              </a:rPr>
              <a:t>Variables</a:t>
            </a:r>
            <a:r>
              <a:rPr lang="en-US" sz="2800" smtClean="0">
                <a:solidFill>
                  <a:srgbClr val="7030A0"/>
                </a:solidFill>
              </a:rPr>
              <a:t> </a:t>
            </a:r>
            <a:r>
              <a:rPr lang="en-US" sz="2800" smtClean="0"/>
              <a:t>corresponding to per-/cross-flow state must be </a:t>
            </a:r>
            <a:r>
              <a:rPr lang="en-US" sz="2800" b="1" i="1" smtClean="0">
                <a:solidFill>
                  <a:srgbClr val="0070C0"/>
                </a:solidFill>
              </a:rPr>
              <a:t>persistent</a:t>
            </a:r>
            <a:endParaRPr lang="en-US" sz="2800" b="1" i="1" dirty="0" smtClean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smtClean="0"/>
              <a:t>Persistent  state can be stored in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smtClean="0"/>
              <a:t>Global variables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smtClean="0"/>
              <a:t>Static variables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smtClean="0">
                <a:solidFill>
                  <a:srgbClr val="0070C0"/>
                </a:solidFill>
              </a:rPr>
              <a:t>Local variables declared in loop proc.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smtClean="0">
                <a:solidFill>
                  <a:schemeClr val="accent2">
                    <a:lumMod val="75000"/>
                  </a:schemeClr>
                </a:solidFill>
              </a:rPr>
              <a:t>Formal Params of loop proc.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53659" y="5054970"/>
            <a:ext cx="1958603" cy="263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76517" y="5318368"/>
            <a:ext cx="1364344" cy="251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26748" y="4983406"/>
            <a:ext cx="6438100" cy="19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loopProcedure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*</a:t>
            </a:r>
            <a:r>
              <a:rPr lang="en-US" dirty="0" smtClean="0">
                <a:latin typeface="Courier New" panose="02070309020205020404" pitchFamily="49" charset="0"/>
              </a:rPr>
              <a:t>threshold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count = 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pcap_pkthdr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pcapHdr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pkt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pcap_next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extPcap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pcapHdr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dirty="0" smtClean="0"/>
              <a:t>     .</a:t>
            </a:r>
          </a:p>
          <a:p>
            <a:pPr>
              <a:lnSpc>
                <a:spcPts val="1800"/>
              </a:lnSpc>
            </a:pPr>
            <a:r>
              <a:rPr lang="en-US" dirty="0"/>
              <a:t> </a:t>
            </a:r>
            <a:r>
              <a:rPr lang="en-US" dirty="0" smtClean="0"/>
              <a:t>    .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812262" y="1351453"/>
            <a:ext cx="4138476" cy="3953061"/>
            <a:chOff x="7812262" y="1351453"/>
            <a:chExt cx="4138476" cy="3953061"/>
          </a:xfrm>
        </p:grpSpPr>
        <p:sp>
          <p:nvSpPr>
            <p:cNvPr id="3" name="Rectangle 2"/>
            <p:cNvSpPr/>
            <p:nvPr/>
          </p:nvSpPr>
          <p:spPr>
            <a:xfrm>
              <a:off x="9217241" y="1710399"/>
              <a:ext cx="1282262" cy="34828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230193" y="2876071"/>
              <a:ext cx="12693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223717" y="4029957"/>
              <a:ext cx="12693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230193" y="5193266"/>
              <a:ext cx="12693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9223717" y="2006121"/>
              <a:ext cx="1269310" cy="635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217241" y="2316047"/>
              <a:ext cx="1269310" cy="635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236669" y="3194365"/>
              <a:ext cx="1269310" cy="635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230193" y="3504291"/>
              <a:ext cx="1269310" cy="635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9243145" y="4368549"/>
              <a:ext cx="1269310" cy="635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9236669" y="4678475"/>
              <a:ext cx="1269310" cy="635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721054" y="1625490"/>
              <a:ext cx="4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21054" y="2788798"/>
              <a:ext cx="4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21054" y="3990445"/>
              <a:ext cx="4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29820" y="2265951"/>
              <a:ext cx="380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</a:p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36982" y="3436648"/>
              <a:ext cx="380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</a:p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30145" y="4601531"/>
              <a:ext cx="380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</a:p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48966" y="1870485"/>
              <a:ext cx="147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Stack frame of</a:t>
              </a:r>
            </a:p>
            <a:p>
              <a:pPr algn="ctr"/>
              <a:r>
                <a:rPr lang="en-US" sz="1600" b="1" dirty="0" smtClean="0"/>
                <a:t>main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61872" y="2864631"/>
              <a:ext cx="147293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/>
                <a:t>p</a:t>
              </a:r>
              <a:r>
                <a:rPr lang="en-US" sz="1600" dirty="0" smtClean="0"/>
                <a:t>arameters</a:t>
              </a:r>
            </a:p>
            <a:p>
              <a:r>
                <a:rPr lang="en-US" sz="1600" dirty="0" smtClean="0"/>
                <a:t>return address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l</a:t>
              </a:r>
              <a:r>
                <a:rPr lang="en-US" sz="1600" dirty="0" smtClean="0"/>
                <a:t>ocal variables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77801" y="4011852"/>
              <a:ext cx="147293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/>
                <a:t>p</a:t>
              </a:r>
              <a:r>
                <a:rPr lang="en-US" sz="1600" dirty="0" smtClean="0"/>
                <a:t>arameters</a:t>
              </a:r>
            </a:p>
            <a:p>
              <a:r>
                <a:rPr lang="en-US" sz="1600" dirty="0" smtClean="0"/>
                <a:t>return address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l</a:t>
              </a:r>
              <a:r>
                <a:rPr lang="en-US" sz="1600" dirty="0" smtClean="0"/>
                <a:t>ocal variables</a:t>
              </a:r>
              <a:endParaRPr lang="en-US" sz="1600" dirty="0"/>
            </a:p>
            <a:p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477640" y="1709709"/>
              <a:ext cx="147293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/>
                <a:t>p</a:t>
              </a:r>
              <a:r>
                <a:rPr lang="en-US" sz="1600" dirty="0" smtClean="0"/>
                <a:t>arameters</a:t>
              </a:r>
            </a:p>
            <a:p>
              <a:r>
                <a:rPr lang="en-US" sz="1600" dirty="0" smtClean="0"/>
                <a:t>return address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/>
                <a:t>l</a:t>
              </a:r>
              <a:r>
                <a:rPr lang="en-US" sz="1600" dirty="0" smtClean="0"/>
                <a:t>ocal variables</a:t>
              </a:r>
              <a:endParaRPr 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49983" y="3208446"/>
              <a:ext cx="147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Stack frame of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b="1" dirty="0" smtClean="0"/>
                <a:t>foo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12262" y="4156081"/>
              <a:ext cx="147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Stack frame of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b="1" i="1" dirty="0" err="1" smtClean="0">
                  <a:solidFill>
                    <a:srgbClr val="0070C0"/>
                  </a:solidFill>
                </a:rPr>
                <a:t>loopProcedure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27211" y="1351453"/>
              <a:ext cx="1620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Stack origin</a:t>
              </a:r>
              <a:endParaRPr lang="en-US" b="1" dirty="0"/>
            </a:p>
          </p:txBody>
        </p:sp>
      </p:grpSp>
      <p:sp>
        <p:nvSpPr>
          <p:cNvPr id="61" name="Left Bracket 60"/>
          <p:cNvSpPr/>
          <p:nvPr/>
        </p:nvSpPr>
        <p:spPr>
          <a:xfrm>
            <a:off x="7848966" y="1825545"/>
            <a:ext cx="75834" cy="20239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608433" y="3459508"/>
            <a:ext cx="555417" cy="6463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93615" y="2310590"/>
            <a:ext cx="555417" cy="6463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12</a:t>
            </a:fld>
            <a:endParaRPr lang="en-US"/>
          </a:p>
        </p:txBody>
      </p:sp>
      <p:sp>
        <p:nvSpPr>
          <p:cNvPr id="4" name="&quot;No&quot; Symbol 3"/>
          <p:cNvSpPr/>
          <p:nvPr/>
        </p:nvSpPr>
        <p:spPr>
          <a:xfrm>
            <a:off x="9542725" y="3440072"/>
            <a:ext cx="621125" cy="589885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&quot;No&quot; Symbol 35"/>
          <p:cNvSpPr/>
          <p:nvPr/>
        </p:nvSpPr>
        <p:spPr>
          <a:xfrm>
            <a:off x="9567237" y="2316047"/>
            <a:ext cx="621125" cy="589885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61" grpId="0" animBg="1"/>
      <p:bldP spid="63" grpId="0" animBg="1"/>
      <p:bldP spid="64" grpId="0" animBg="1"/>
      <p:bldP spid="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95" y="2575445"/>
            <a:ext cx="8064516" cy="1718771"/>
          </a:xfrm>
        </p:spPr>
        <p:txBody>
          <a:bodyPr/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mtClean="0"/>
              <a:t>Improve precision by considering variables which are </a:t>
            </a:r>
            <a:r>
              <a:rPr lang="en-US" b="1" i="1" smtClean="0">
                <a:solidFill>
                  <a:srgbClr val="0070C0"/>
                </a:solidFill>
              </a:rPr>
              <a:t>used</a:t>
            </a:r>
            <a:r>
              <a:rPr lang="en-US" smtClean="0"/>
              <a:t> in </a:t>
            </a:r>
            <a:r>
              <a:rPr lang="en-US" b="1" i="1" smtClean="0">
                <a:solidFill>
                  <a:srgbClr val="0070C0"/>
                </a:solidFill>
              </a:rPr>
              <a:t>packet processing code</a:t>
            </a:r>
            <a:endParaRPr lang="en-US" b="1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1717" y="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1. Per-/cross-flow </a:t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>s</a:t>
            </a:r>
            <a:r>
              <a:rPr lang="en-US" b="1" dirty="0" smtClean="0">
                <a:latin typeface="+mn-lt"/>
              </a:rPr>
              <a:t>tate identification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82880" y="6350002"/>
            <a:ext cx="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82880" y="6350002"/>
            <a:ext cx="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6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2511" y="0"/>
            <a:ext cx="325022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862198" y="2920159"/>
            <a:ext cx="914400" cy="464457"/>
            <a:chOff x="10668480" y="3803902"/>
            <a:chExt cx="914400" cy="464457"/>
          </a:xfrm>
        </p:grpSpPr>
        <p:sp>
          <p:nvSpPr>
            <p:cNvPr id="9" name="Parallelogram 8"/>
            <p:cNvSpPr/>
            <p:nvPr/>
          </p:nvSpPr>
          <p:spPr>
            <a:xfrm>
              <a:off x="10668480" y="3803902"/>
              <a:ext cx="914400" cy="46445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1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5564" y="3806694"/>
              <a:ext cx="827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Conf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Cube 13"/>
          <p:cNvSpPr/>
          <p:nvPr/>
        </p:nvSpPr>
        <p:spPr>
          <a:xfrm>
            <a:off x="10862198" y="1109357"/>
            <a:ext cx="914400" cy="490586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an 14"/>
          <p:cNvSpPr/>
          <p:nvPr/>
        </p:nvSpPr>
        <p:spPr>
          <a:xfrm>
            <a:off x="10862198" y="1718957"/>
            <a:ext cx="914400" cy="493776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10862198" y="2328557"/>
            <a:ext cx="914400" cy="493776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862198" y="3480597"/>
            <a:ext cx="844826" cy="533463"/>
            <a:chOff x="10110422" y="3480597"/>
            <a:chExt cx="844826" cy="533463"/>
          </a:xfrm>
        </p:grpSpPr>
        <p:sp>
          <p:nvSpPr>
            <p:cNvPr id="19" name="Flowchart: Punched Tape 18"/>
            <p:cNvSpPr/>
            <p:nvPr/>
          </p:nvSpPr>
          <p:spPr>
            <a:xfrm>
              <a:off x="10110422" y="3480597"/>
              <a:ext cx="844826" cy="533463"/>
            </a:xfrm>
            <a:prstGeom prst="flowChartPunchedTape">
              <a:avLst/>
            </a:prstGeom>
            <a:solidFill>
              <a:srgbClr val="EF414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30764" y="3516495"/>
              <a:ext cx="724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Init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10692423" y="3464579"/>
            <a:ext cx="106162" cy="602719"/>
          </a:xfrm>
          <a:prstGeom prst="leftBrace">
            <a:avLst>
              <a:gd name="adj1" fmla="val 11522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878343" y="3547955"/>
            <a:ext cx="181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Initialization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16022" y="393676"/>
            <a:ext cx="2576560" cy="1325281"/>
            <a:chOff x="416022" y="393676"/>
            <a:chExt cx="2576560" cy="1325281"/>
          </a:xfrm>
        </p:grpSpPr>
        <p:sp>
          <p:nvSpPr>
            <p:cNvPr id="11" name="Rectangle 10"/>
            <p:cNvSpPr/>
            <p:nvPr/>
          </p:nvSpPr>
          <p:spPr>
            <a:xfrm>
              <a:off x="416022" y="393676"/>
              <a:ext cx="24310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How to identify packet processing code?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022" y="393676"/>
              <a:ext cx="2576560" cy="132528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84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3"/>
          <p:cNvSpPr/>
          <p:nvPr/>
        </p:nvSpPr>
        <p:spPr>
          <a:xfrm>
            <a:off x="3298824" y="2846752"/>
            <a:ext cx="3810000" cy="2286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while (!done)</a:t>
            </a:r>
          </a:p>
        </p:txBody>
      </p:sp>
      <p:sp>
        <p:nvSpPr>
          <p:cNvPr id="50" name="CustomShape 3"/>
          <p:cNvSpPr/>
          <p:nvPr/>
        </p:nvSpPr>
        <p:spPr>
          <a:xfrm>
            <a:off x="3679824" y="3303952"/>
            <a:ext cx="24384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packet = receive()</a:t>
            </a:r>
          </a:p>
        </p:txBody>
      </p:sp>
      <p:sp>
        <p:nvSpPr>
          <p:cNvPr id="68" name="CustomShape 3"/>
          <p:cNvSpPr/>
          <p:nvPr/>
        </p:nvSpPr>
        <p:spPr>
          <a:xfrm>
            <a:off x="3679824" y="4523152"/>
            <a:ext cx="1676400" cy="4572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send(packet)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5508624" y="4523152"/>
            <a:ext cx="1447800" cy="4572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write(log)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98824" y="2465752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Packet processing loop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7261224" y="1627552"/>
            <a:ext cx="3429000" cy="10668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while (event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dequeue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61222" y="1246552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Event thread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37424" y="475175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Packet processing procedures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852024" y="4218352"/>
            <a:ext cx="7620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foo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79" name="CustomShape 3"/>
          <p:cNvSpPr/>
          <p:nvPr/>
        </p:nvSpPr>
        <p:spPr>
          <a:xfrm>
            <a:off x="7642224" y="2999152"/>
            <a:ext cx="2895600" cy="457200"/>
          </a:xfrm>
          <a:prstGeom prst="rect">
            <a:avLst/>
          </a:prstGeom>
          <a:solidFill>
            <a:srgbClr val="9CBA5A"/>
          </a:solidFill>
          <a:ln w="25400" cap="flat" cmpd="sng" algn="ctr">
            <a:solidFill>
              <a:srgbClr val="9CBA5A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processIndirect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(event)</a:t>
            </a:r>
          </a:p>
        </p:txBody>
      </p:sp>
      <p:cxnSp>
        <p:nvCxnSpPr>
          <p:cNvPr id="80" name="Straight Arrow Connector 79"/>
          <p:cNvCxnSpPr>
            <a:endCxn id="78" idx="1"/>
          </p:cNvCxnSpPr>
          <p:nvPr/>
        </p:nvCxnSpPr>
        <p:spPr>
          <a:xfrm>
            <a:off x="9318624" y="4446952"/>
            <a:ext cx="53340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1" name="Straight Arrow Connector 80"/>
          <p:cNvCxnSpPr>
            <a:stCxn id="82" idx="2"/>
            <a:endCxn id="79" idx="0"/>
          </p:cNvCxnSpPr>
          <p:nvPr/>
        </p:nvCxnSpPr>
        <p:spPr>
          <a:xfrm>
            <a:off x="9090024" y="2541952"/>
            <a:ext cx="0" cy="4572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82" name="CustomShape 3"/>
          <p:cNvSpPr/>
          <p:nvPr/>
        </p:nvSpPr>
        <p:spPr>
          <a:xfrm>
            <a:off x="7642224" y="2084752"/>
            <a:ext cx="2895600" cy="457200"/>
          </a:xfrm>
          <a:prstGeom prst="rect">
            <a:avLst/>
          </a:prstGeom>
          <a:solidFill>
            <a:srgbClr val="9CBA5A"/>
          </a:solidFill>
          <a:ln w="25400" cap="flat" cmpd="sng" algn="ctr">
            <a:solidFill>
              <a:srgbClr val="9CBA5A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processIndirect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(event)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7413624" y="4218352"/>
            <a:ext cx="20574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process(packet)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3679824" y="3913552"/>
            <a:ext cx="20574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process(packet)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3222624" y="1627552"/>
            <a:ext cx="3581400" cy="762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22624" y="12465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56"/>
          <p:cNvCxnSpPr/>
          <p:nvPr/>
        </p:nvCxnSpPr>
        <p:spPr>
          <a:xfrm rot="5400000">
            <a:off x="3816984" y="1947592"/>
            <a:ext cx="609600" cy="118872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88" name="CustomShape 3"/>
          <p:cNvSpPr/>
          <p:nvPr/>
        </p:nvSpPr>
        <p:spPr>
          <a:xfrm>
            <a:off x="4594224" y="1779952"/>
            <a:ext cx="2057400" cy="45720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loopProcedure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</a:t>
            </a:r>
          </a:p>
        </p:txBody>
      </p:sp>
      <p:cxnSp>
        <p:nvCxnSpPr>
          <p:cNvPr id="89" name="Straight Arrow Connector 56"/>
          <p:cNvCxnSpPr/>
          <p:nvPr/>
        </p:nvCxnSpPr>
        <p:spPr>
          <a:xfrm rot="5160000" flipH="1" flipV="1">
            <a:off x="5728080" y="262047"/>
            <a:ext cx="18288" cy="3017520"/>
          </a:xfrm>
          <a:prstGeom prst="curvedConnector3">
            <a:avLst>
              <a:gd name="adj1" fmla="val 180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0" name="CustomShape 3"/>
          <p:cNvSpPr/>
          <p:nvPr/>
        </p:nvSpPr>
        <p:spPr>
          <a:xfrm>
            <a:off x="3375024" y="1779952"/>
            <a:ext cx="9906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init()</a:t>
            </a:r>
          </a:p>
        </p:txBody>
      </p:sp>
      <p:cxnSp>
        <p:nvCxnSpPr>
          <p:cNvPr id="91" name="Straight Arrow Connector 90"/>
          <p:cNvCxnSpPr>
            <a:stCxn id="84" idx="3"/>
            <a:endCxn id="83" idx="1"/>
          </p:cNvCxnSpPr>
          <p:nvPr/>
        </p:nvCxnSpPr>
        <p:spPr>
          <a:xfrm>
            <a:off x="5737224" y="4142152"/>
            <a:ext cx="1676400" cy="3048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2" name="CustomShape 3"/>
          <p:cNvSpPr/>
          <p:nvPr/>
        </p:nvSpPr>
        <p:spPr>
          <a:xfrm>
            <a:off x="8175624" y="3608752"/>
            <a:ext cx="1676400" cy="457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rIns="4572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raiseEvent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</a:t>
            </a:r>
          </a:p>
        </p:txBody>
      </p:sp>
      <p:cxnSp>
        <p:nvCxnSpPr>
          <p:cNvPr id="93" name="Straight Arrow Connector 56"/>
          <p:cNvCxnSpPr>
            <a:stCxn id="78" idx="0"/>
            <a:endCxn id="92" idx="3"/>
          </p:cNvCxnSpPr>
          <p:nvPr/>
        </p:nvCxnSpPr>
        <p:spPr>
          <a:xfrm rot="16200000" flipV="1">
            <a:off x="9852024" y="3837352"/>
            <a:ext cx="381000" cy="381000"/>
          </a:xfrm>
          <a:prstGeom prst="curved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941717" y="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1. Per-/cross-flow </a:t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>s</a:t>
            </a:r>
            <a:r>
              <a:rPr lang="en-US" b="1" dirty="0" smtClean="0">
                <a:latin typeface="+mn-lt"/>
              </a:rPr>
              <a:t>tate identification</a:t>
            </a:r>
            <a:endParaRPr lang="en-US" b="1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7224" y="4147994"/>
            <a:ext cx="1676400" cy="304800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9427355" y="4441666"/>
            <a:ext cx="533400" cy="0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" name="TextBox 1"/>
          <p:cNvSpPr txBox="1"/>
          <p:nvPr/>
        </p:nvSpPr>
        <p:spPr>
          <a:xfrm>
            <a:off x="2016124" y="5591695"/>
            <a:ext cx="9705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Computes </a:t>
            </a:r>
            <a:r>
              <a:rPr lang="en-US" sz="2400" dirty="0"/>
              <a:t>a </a:t>
            </a:r>
            <a:r>
              <a:rPr lang="en-US" sz="2400" b="1" i="1" dirty="0">
                <a:solidFill>
                  <a:srgbClr val="0070C0"/>
                </a:solidFill>
              </a:rPr>
              <a:t>forward slice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from packet </a:t>
            </a:r>
            <a:r>
              <a:rPr lang="en-US" sz="2400" dirty="0" err="1"/>
              <a:t>recv</a:t>
            </a:r>
            <a:r>
              <a:rPr lang="en-US" sz="2400" dirty="0"/>
              <a:t> function</a:t>
            </a:r>
            <a:r>
              <a:rPr lang="en-US" sz="2400" dirty="0" smtClean="0"/>
              <a:t>. Any procedure appearing </a:t>
            </a:r>
            <a:r>
              <a:rPr lang="en-US" sz="2400" b="1" i="1" dirty="0" smtClean="0">
                <a:solidFill>
                  <a:srgbClr val="0070C0"/>
                </a:solidFill>
              </a:rPr>
              <a:t>in the slice </a:t>
            </a:r>
            <a:r>
              <a:rPr lang="en-US" sz="2400" dirty="0" smtClean="0"/>
              <a:t>is considered as </a:t>
            </a:r>
            <a:r>
              <a:rPr lang="en-US" sz="2400" b="1" i="1" dirty="0" smtClean="0">
                <a:solidFill>
                  <a:srgbClr val="0070C0"/>
                </a:solidFill>
              </a:rPr>
              <a:t>packet processing procedure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19424" y="1258128"/>
            <a:ext cx="7915276" cy="4114909"/>
            <a:chOff x="2016124" y="1476786"/>
            <a:chExt cx="7915276" cy="411490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14724" y="1476786"/>
              <a:ext cx="2679986" cy="1134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16124" y="2760610"/>
              <a:ext cx="1498600" cy="583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016124" y="5583705"/>
              <a:ext cx="7915276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94710" y="3751210"/>
              <a:ext cx="3736690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4724" y="1488126"/>
              <a:ext cx="0" cy="127248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16124" y="2760610"/>
              <a:ext cx="0" cy="2823095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931400" y="3751210"/>
              <a:ext cx="0" cy="1840485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194710" y="1488126"/>
              <a:ext cx="0" cy="226308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9861551" y="2466402"/>
            <a:ext cx="1438274" cy="1272678"/>
          </a:xfrm>
          <a:custGeom>
            <a:avLst/>
            <a:gdLst>
              <a:gd name="connsiteX0" fmla="*/ 0 w 1490825"/>
              <a:gd name="connsiteY0" fmla="*/ 1239240 h 1272678"/>
              <a:gd name="connsiteX1" fmla="*/ 1247775 w 1490825"/>
              <a:gd name="connsiteY1" fmla="*/ 1191615 h 1272678"/>
              <a:gd name="connsiteX2" fmla="*/ 1447800 w 1490825"/>
              <a:gd name="connsiteY2" fmla="*/ 534390 h 1272678"/>
              <a:gd name="connsiteX3" fmla="*/ 695325 w 1490825"/>
              <a:gd name="connsiteY3" fmla="*/ 990 h 12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825" h="1272678">
                <a:moveTo>
                  <a:pt x="0" y="1239240"/>
                </a:moveTo>
                <a:cubicBezTo>
                  <a:pt x="503237" y="1274165"/>
                  <a:pt x="1006475" y="1309090"/>
                  <a:pt x="1247775" y="1191615"/>
                </a:cubicBezTo>
                <a:cubicBezTo>
                  <a:pt x="1489075" y="1074140"/>
                  <a:pt x="1539875" y="732828"/>
                  <a:pt x="1447800" y="534390"/>
                </a:cubicBezTo>
                <a:cubicBezTo>
                  <a:pt x="1355725" y="335952"/>
                  <a:pt x="727075" y="-21235"/>
                  <a:pt x="695325" y="99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dashDot"/>
            <a:round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7917" y="5571958"/>
            <a:ext cx="5009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 pktHdr 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pkt 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 recv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extPcap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</a:rPr>
              <a:t>src_ip = pkt-&gt;ip_src_addr;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</a:rPr>
              <a:t>packet_count ++;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</a:rPr>
              <a:t>index = src_ip + offset 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4700" y="3654792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Indirect call 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16022" y="393676"/>
            <a:ext cx="2576560" cy="1325281"/>
            <a:chOff x="416022" y="393676"/>
            <a:chExt cx="2576560" cy="1325281"/>
          </a:xfrm>
        </p:grpSpPr>
        <p:sp>
          <p:nvSpPr>
            <p:cNvPr id="46" name="Rectangle 45"/>
            <p:cNvSpPr/>
            <p:nvPr/>
          </p:nvSpPr>
          <p:spPr>
            <a:xfrm>
              <a:off x="416022" y="393676"/>
              <a:ext cx="24310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How to identify packet processing code?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022" y="393676"/>
              <a:ext cx="2576560" cy="132528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9" grpId="0" animBg="1"/>
      <p:bldP spid="82" grpId="0" animBg="1"/>
      <p:bldP spid="92" grpId="0" animBg="1"/>
      <p:bldP spid="2" grpId="0"/>
      <p:bldP spid="6" grpId="0" animBg="1"/>
      <p:bldP spid="8" grpId="1" build="allAtOnce"/>
      <p:bldP spid="8" grpId="2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1717" y="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2. Identify updateable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state</a:t>
            </a:r>
            <a:endParaRPr lang="en-US" b="1" dirty="0"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66826" y="1495428"/>
            <a:ext cx="7419975" cy="224789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Whether the state is updated while processing the packet ?</a:t>
            </a:r>
            <a:endParaRPr lang="en-US" dirty="0" smtClean="0"/>
          </a:p>
          <a:p>
            <a:r>
              <a:rPr lang="en-US" smtClean="0"/>
              <a:t> Strawman approach</a:t>
            </a:r>
            <a:endParaRPr lang="en-US" dirty="0" smtClean="0"/>
          </a:p>
          <a:p>
            <a:pPr lvl="1"/>
            <a:r>
              <a:rPr lang="en-US" smtClean="0"/>
              <a:t>Identify top-level variable on the left-hand-side(LHS) of assignment statement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4129" y="4540496"/>
            <a:ext cx="3267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Falls short due to </a:t>
            </a:r>
            <a:r>
              <a:rPr lang="en-US" sz="2800" i="1" dirty="0" smtClean="0">
                <a:solidFill>
                  <a:srgbClr val="0070C0"/>
                </a:solidFill>
              </a:rPr>
              <a:t>aliasing</a:t>
            </a:r>
            <a:r>
              <a:rPr lang="en-US" sz="2800" i="1" dirty="0" smtClean="0"/>
              <a:t> 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751509" y="4556846"/>
            <a:ext cx="4191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index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index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index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)%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23943" y="3792935"/>
            <a:ext cx="2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per-/cross-flow </a:t>
            </a:r>
            <a:r>
              <a:rPr lang="en-US" dirty="0" err="1"/>
              <a:t>var</a:t>
            </a:r>
            <a:endParaRPr lang="en-US" dirty="0"/>
          </a:p>
        </p:txBody>
      </p:sp>
      <p:cxnSp>
        <p:nvCxnSpPr>
          <p:cNvPr id="34" name="Curved Connector 33"/>
          <p:cNvCxnSpPr>
            <a:endCxn id="10" idx="0"/>
          </p:cNvCxnSpPr>
          <p:nvPr/>
        </p:nvCxnSpPr>
        <p:spPr>
          <a:xfrm rot="5400000">
            <a:off x="6822477" y="4186800"/>
            <a:ext cx="394579" cy="345513"/>
          </a:xfrm>
          <a:prstGeom prst="curvedConnector3">
            <a:avLst>
              <a:gd name="adj1" fmla="val 3442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82880" y="6350001"/>
            <a:ext cx="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11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2880" y="6350002"/>
            <a:ext cx="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6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42511" y="0"/>
            <a:ext cx="325022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678602" y="2307369"/>
            <a:ext cx="914400" cy="464457"/>
            <a:chOff x="10668480" y="3803902"/>
            <a:chExt cx="914400" cy="464457"/>
          </a:xfrm>
        </p:grpSpPr>
        <p:sp>
          <p:nvSpPr>
            <p:cNvPr id="18" name="Parallelogram 17"/>
            <p:cNvSpPr/>
            <p:nvPr/>
          </p:nvSpPr>
          <p:spPr>
            <a:xfrm>
              <a:off x="10668480" y="3803902"/>
              <a:ext cx="914400" cy="46445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1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5564" y="3806694"/>
              <a:ext cx="827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Conf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Left Brace 19"/>
          <p:cNvSpPr/>
          <p:nvPr/>
        </p:nvSpPr>
        <p:spPr>
          <a:xfrm>
            <a:off x="10308486" y="346838"/>
            <a:ext cx="185058" cy="2538248"/>
          </a:xfrm>
          <a:prstGeom prst="leftBrace">
            <a:avLst>
              <a:gd name="adj1" fmla="val 11522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376610" y="1353597"/>
            <a:ext cx="16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308486" y="3642904"/>
            <a:ext cx="0" cy="1796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10678602" y="496567"/>
            <a:ext cx="914400" cy="490586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an 23"/>
          <p:cNvSpPr/>
          <p:nvPr/>
        </p:nvSpPr>
        <p:spPr>
          <a:xfrm>
            <a:off x="10678602" y="1106167"/>
            <a:ext cx="914400" cy="493776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10678602" y="1715767"/>
            <a:ext cx="914400" cy="493776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58151" y="3198168"/>
            <a:ext cx="154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Read-only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369483" y="3198167"/>
            <a:ext cx="166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pdateable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64129" y="4239108"/>
            <a:ext cx="7503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StateAlyzr</a:t>
            </a:r>
            <a:r>
              <a:rPr lang="en-US" sz="2800" dirty="0" smtClean="0"/>
              <a:t> employs </a:t>
            </a:r>
            <a:r>
              <a:rPr lang="en-US" sz="2800" dirty="0"/>
              <a:t>flow-, context-, and field-insensitive</a:t>
            </a:r>
            <a:r>
              <a:rPr lang="en-US" sz="2800" i="1" dirty="0"/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pointer analysis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r>
              <a:rPr lang="en-US" sz="2800" i="1" dirty="0" smtClean="0"/>
              <a:t> </a:t>
            </a:r>
            <a:r>
              <a:rPr lang="en-US" sz="2800" dirty="0" smtClean="0"/>
              <a:t>identify </a:t>
            </a:r>
            <a:r>
              <a:rPr lang="en-US" sz="2800" dirty="0"/>
              <a:t>updateable </a:t>
            </a:r>
            <a:r>
              <a:rPr lang="en-US" sz="2800" dirty="0" smtClean="0"/>
              <a:t>variables</a:t>
            </a:r>
            <a:endParaRPr lang="en-US" sz="28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111511" y="3792935"/>
            <a:ext cx="4191000" cy="772807"/>
            <a:chOff x="4284267" y="5550223"/>
            <a:chExt cx="4191000" cy="772807"/>
          </a:xfrm>
        </p:grpSpPr>
        <p:sp>
          <p:nvSpPr>
            <p:cNvPr id="29" name="TextBox 28"/>
            <p:cNvSpPr txBox="1"/>
            <p:nvPr/>
          </p:nvSpPr>
          <p:spPr>
            <a:xfrm>
              <a:off x="4284267" y="5997941"/>
              <a:ext cx="4191000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in_port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pkt.src_port</a:t>
              </a:r>
              <a:r>
                <a:rPr lang="en-US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en-US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09643" y="5550223"/>
              <a:ext cx="1981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per-/cross-flow </a:t>
              </a:r>
              <a:r>
                <a:rPr lang="en-US" dirty="0" err="1" smtClean="0"/>
                <a:t>var</a:t>
              </a:r>
              <a:endParaRPr lang="en-US" dirty="0"/>
            </a:p>
          </p:txBody>
        </p:sp>
        <p:cxnSp>
          <p:nvCxnSpPr>
            <p:cNvPr id="31" name="Curved Connector 30"/>
            <p:cNvCxnSpPr>
              <a:stCxn id="30" idx="1"/>
            </p:cNvCxnSpPr>
            <p:nvPr/>
          </p:nvCxnSpPr>
          <p:spPr>
            <a:xfrm rot="10800000" flipV="1">
              <a:off x="5142051" y="5734889"/>
              <a:ext cx="267593" cy="352818"/>
            </a:xfrm>
            <a:prstGeom prst="curved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-0.0633 0.00023 C -0.09157 0.00023 -0.127 0.06088 -0.12674 0.11018 L -0.12687 0.21921 " pathEditMode="relative" rAng="16200000" ptsTypes="FfFF">
                                      <p:cBhvr>
                                        <p:cTn id="32" dur="2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4" y="1097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1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9187E-6 -1.85185E-6 L -0.0211 0.1257 C -0.02566 0.15232 -0.02827 0.19213 -0.02827 0.23334 C -0.02827 0.28033 -0.02566 0.31806 -0.0211 0.34468 L 1.19187E-6 0.47084 " pathEditMode="relative" rAng="0" ptsTypes="FffFF">
                                      <p:cBhvr>
                                        <p:cTn id="34" dur="1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" y="2354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1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35769E-7 -2.22222E-6 L -0.03348 0.12847 C -0.0409 0.15579 -0.04507 0.19653 -0.04507 0.23889 C -0.04507 0.28704 -0.0409 0.32547 -0.03348 0.35278 L 2.35769E-7 0.48218 " pathEditMode="relative" rAng="0" ptsTypes="FffFF">
                                      <p:cBhvr>
                                        <p:cTn id="36" dur="1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2409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1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2.43293E-6 L -0.02682 0.13113 C -0.03294 0.15865 -0.03607 0.20028 -0.03607 0.24306 C -0.03607 0.29255 -0.03294 0.33163 -0.02682 0.35916 L 1.04167E-6 0.49098 " pathEditMode="relative" rAng="0" ptsTypes="FffFF">
                                      <p:cBhvr>
                                        <p:cTn id="3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245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33" grpId="0"/>
      <p:bldP spid="33" grpId="1"/>
      <p:bldP spid="20" grpId="0" animBg="1"/>
      <p:bldP spid="20" grpId="1" animBg="1"/>
      <p:bldP spid="21" grpId="0"/>
      <p:bldP spid="21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1717" y="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3. Identify states’ </a:t>
            </a:r>
            <a:br>
              <a:rPr lang="en-US" b="1" dirty="0" smtClean="0">
                <a:latin typeface="+mn-lt"/>
              </a:rPr>
            </a:br>
            <a:r>
              <a:rPr lang="en-US" b="1" dirty="0" err="1">
                <a:latin typeface="+mn-lt"/>
              </a:rPr>
              <a:t>f</a:t>
            </a:r>
            <a:r>
              <a:rPr lang="en-US" b="1" dirty="0" err="1" smtClean="0">
                <a:latin typeface="+mn-lt"/>
              </a:rPr>
              <a:t>lowspace</a:t>
            </a:r>
            <a:r>
              <a:rPr lang="en-US" b="1" dirty="0" smtClean="0">
                <a:latin typeface="+mn-lt"/>
              </a:rPr>
              <a:t> dimensions</a:t>
            </a:r>
            <a:endParaRPr lang="en-US" b="1" dirty="0">
              <a:latin typeface="+mn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43001" y="1466850"/>
            <a:ext cx="7779204" cy="1981200"/>
          </a:xfrm>
        </p:spPr>
        <p:txBody>
          <a:bodyPr/>
          <a:lstStyle/>
          <a:p>
            <a:pPr marL="0" indent="0">
              <a:buNone/>
            </a:pPr>
            <a:r>
              <a:rPr lang="en-US" sz="2800" smtClean="0"/>
              <a:t>Identify a set of </a:t>
            </a:r>
            <a:r>
              <a:rPr lang="en-US" sz="2800" b="1" i="1" smtClean="0">
                <a:solidFill>
                  <a:srgbClr val="0070C0"/>
                </a:solidFill>
              </a:rPr>
              <a:t>packet header </a:t>
            </a:r>
            <a:r>
              <a:rPr lang="en-US" sz="2800" i="1" smtClean="0"/>
              <a:t>fields</a:t>
            </a:r>
            <a:r>
              <a:rPr lang="en-US" sz="2800" smtClean="0"/>
              <a:t> that delineate the subset of traffic that relates to the state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7974" y="3810002"/>
            <a:ext cx="341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Common access patterns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5962651" y="3451471"/>
            <a:ext cx="647700" cy="736194"/>
            <a:chOff x="5962650" y="4293297"/>
            <a:chExt cx="647700" cy="736194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72200" y="4293297"/>
              <a:ext cx="0" cy="428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62650" y="4721714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994272"/>
            <a:ext cx="4267200" cy="457200"/>
            <a:chOff x="4495800" y="3836097"/>
            <a:chExt cx="4267200" cy="457200"/>
          </a:xfrm>
        </p:grpSpPr>
        <p:grpSp>
          <p:nvGrpSpPr>
            <p:cNvPr id="16" name="Group 15"/>
            <p:cNvGrpSpPr/>
            <p:nvPr/>
          </p:nvGrpSpPr>
          <p:grpSpPr>
            <a:xfrm>
              <a:off x="4495800" y="3836097"/>
              <a:ext cx="4267200" cy="457200"/>
              <a:chOff x="4495800" y="3836097"/>
              <a:chExt cx="4267200" cy="457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495800" y="3836097"/>
                <a:ext cx="42672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5562600" y="3836097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7696200" y="3836097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6629400" y="3836097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791200" y="388003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value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33800" y="3058280"/>
            <a:ext cx="5105400" cy="387350"/>
            <a:chOff x="3657600" y="5251450"/>
            <a:chExt cx="5105400" cy="387350"/>
          </a:xfrm>
        </p:grpSpPr>
        <p:sp>
          <p:nvSpPr>
            <p:cNvPr id="23" name="Rectangle 22"/>
            <p:cNvSpPr/>
            <p:nvPr/>
          </p:nvSpPr>
          <p:spPr>
            <a:xfrm>
              <a:off x="4191000" y="5251450"/>
              <a:ext cx="10668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67400" y="5257800"/>
              <a:ext cx="10668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key &amp; value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96200" y="5257800"/>
              <a:ext cx="10668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5257800" y="5448300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5" idx="1"/>
            </p:cNvCxnSpPr>
            <p:nvPr/>
          </p:nvCxnSpPr>
          <p:spPr>
            <a:xfrm>
              <a:off x="6934200" y="5448300"/>
              <a:ext cx="76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57600" y="54483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26289" y="4241838"/>
            <a:ext cx="564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mtClean="0"/>
              <a:t>Square brackets</a:t>
            </a:r>
            <a:endParaRPr lang="en-US" sz="2400" dirty="0"/>
          </a:p>
          <a:p>
            <a:pPr lvl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entry = table[index];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277" y="4519514"/>
            <a:ext cx="3801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smtClean="0"/>
              <a:t>Pointer arithmetic</a:t>
            </a:r>
            <a:endParaRPr lang="en-US" sz="2400" dirty="0"/>
          </a:p>
          <a:p>
            <a:pPr lvl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entry = head + offset;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1063" y="4802355"/>
            <a:ext cx="28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Iteration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44368" y="5074367"/>
            <a:ext cx="523646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lookup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7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hosts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7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7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5298" y="3106404"/>
            <a:ext cx="16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</a:t>
            </a:r>
            <a:r>
              <a:rPr lang="en-US" b="1" dirty="0" err="1" smtClean="0"/>
              <a:t>ashtable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28080" y="3106404"/>
            <a:ext cx="1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Linked List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8942511" y="0"/>
            <a:ext cx="325022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0903190" y="2401965"/>
            <a:ext cx="914400" cy="464457"/>
            <a:chOff x="10668480" y="3803902"/>
            <a:chExt cx="914400" cy="464457"/>
          </a:xfrm>
        </p:grpSpPr>
        <p:sp>
          <p:nvSpPr>
            <p:cNvPr id="48" name="Parallelogram 47"/>
            <p:cNvSpPr/>
            <p:nvPr/>
          </p:nvSpPr>
          <p:spPr>
            <a:xfrm>
              <a:off x="10668480" y="3803902"/>
              <a:ext cx="914400" cy="46445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1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5564" y="3806694"/>
              <a:ext cx="827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Conf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Left Brace 50"/>
          <p:cNvSpPr/>
          <p:nvPr/>
        </p:nvSpPr>
        <p:spPr>
          <a:xfrm>
            <a:off x="10533074" y="346838"/>
            <a:ext cx="185058" cy="2538248"/>
          </a:xfrm>
          <a:prstGeom prst="leftBrace">
            <a:avLst>
              <a:gd name="adj1" fmla="val 11522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601198" y="1353597"/>
            <a:ext cx="16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</a:t>
            </a:r>
            <a:endParaRPr lang="en-US" sz="2400" b="1" dirty="0"/>
          </a:p>
        </p:txBody>
      </p:sp>
      <p:sp>
        <p:nvSpPr>
          <p:cNvPr id="54" name="Cube 53"/>
          <p:cNvSpPr/>
          <p:nvPr/>
        </p:nvSpPr>
        <p:spPr>
          <a:xfrm>
            <a:off x="10903190" y="496567"/>
            <a:ext cx="914400" cy="490586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Can 54"/>
          <p:cNvSpPr/>
          <p:nvPr/>
        </p:nvSpPr>
        <p:spPr>
          <a:xfrm>
            <a:off x="10903190" y="1106167"/>
            <a:ext cx="914400" cy="493776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10903190" y="1715767"/>
            <a:ext cx="914400" cy="493776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94385" y="2443596"/>
            <a:ext cx="154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Read-only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872439" y="1111685"/>
            <a:ext cx="166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pdateable</a:t>
            </a:r>
            <a:endParaRPr lang="en-US" sz="2400" b="1" dirty="0"/>
          </a:p>
        </p:txBody>
      </p:sp>
      <p:sp>
        <p:nvSpPr>
          <p:cNvPr id="61" name="Left Brace 60"/>
          <p:cNvSpPr/>
          <p:nvPr/>
        </p:nvSpPr>
        <p:spPr>
          <a:xfrm>
            <a:off x="10567622" y="2404757"/>
            <a:ext cx="149078" cy="571030"/>
          </a:xfrm>
          <a:prstGeom prst="leftBrace">
            <a:avLst>
              <a:gd name="adj1" fmla="val 11522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>
            <a:off x="10533073" y="432657"/>
            <a:ext cx="183627" cy="1840795"/>
          </a:xfrm>
          <a:prstGeom prst="leftBrace">
            <a:avLst>
              <a:gd name="adj1" fmla="val 11522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942511" y="1912960"/>
            <a:ext cx="3767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[</a:t>
            </a:r>
            <a:r>
              <a:rPr lang="en-US" sz="1500" b="1" dirty="0" err="1" smtClean="0"/>
              <a:t>Src</a:t>
            </a:r>
            <a:r>
              <a:rPr lang="en-US" sz="1500" b="1" dirty="0" smtClean="0"/>
              <a:t> IP, </a:t>
            </a:r>
            <a:r>
              <a:rPr lang="en-US" sz="1500" b="1" dirty="0" err="1" smtClean="0"/>
              <a:t>Dst</a:t>
            </a:r>
            <a:r>
              <a:rPr lang="en-US" sz="1500" b="1" dirty="0" smtClean="0"/>
              <a:t> IP, </a:t>
            </a:r>
            <a:r>
              <a:rPr lang="en-US" sz="1500" b="1" dirty="0" err="1" smtClean="0"/>
              <a:t>Src</a:t>
            </a:r>
            <a:r>
              <a:rPr lang="en-US" sz="1500" b="1" dirty="0" smtClean="0"/>
              <a:t> Port, </a:t>
            </a:r>
            <a:r>
              <a:rPr lang="en-US" sz="1500" b="1" dirty="0" err="1" smtClean="0"/>
              <a:t>Dst_Port</a:t>
            </a:r>
            <a:r>
              <a:rPr lang="en-US" sz="1500" b="1" dirty="0" smtClean="0"/>
              <a:t>, proto]</a:t>
            </a:r>
            <a:endParaRPr lang="en-US" sz="15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959266" y="3611097"/>
            <a:ext cx="1444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[</a:t>
            </a:r>
            <a:r>
              <a:rPr lang="en-US" sz="1500" b="1" dirty="0" err="1" smtClean="0"/>
              <a:t>Src</a:t>
            </a:r>
            <a:r>
              <a:rPr lang="en-US" sz="1500" b="1" dirty="0" smtClean="0"/>
              <a:t> IP, </a:t>
            </a:r>
            <a:r>
              <a:rPr lang="en-US" sz="1500" b="1" dirty="0" err="1" smtClean="0"/>
              <a:t>Dst</a:t>
            </a:r>
            <a:r>
              <a:rPr lang="en-US" sz="1500" b="1" dirty="0" smtClean="0"/>
              <a:t> IP]</a:t>
            </a:r>
            <a:endParaRPr lang="en-US" sz="1500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546745" y="1615458"/>
            <a:ext cx="0" cy="3584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0581221" y="3289997"/>
            <a:ext cx="0" cy="3584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6984" y="2517261"/>
            <a:ext cx="7327232" cy="95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</a:t>
            </a:r>
            <a:r>
              <a:rPr lang="en-US" sz="2800" b="1" i="1" dirty="0">
                <a:solidFill>
                  <a:srgbClr val="0070C0"/>
                </a:solidFill>
              </a:rPr>
              <a:t>chopping</a:t>
            </a:r>
            <a:r>
              <a:rPr lang="en-US" sz="2800" dirty="0"/>
              <a:t> to determine relevant </a:t>
            </a:r>
            <a:r>
              <a:rPr lang="en-US" sz="2800" b="1" i="1" dirty="0">
                <a:solidFill>
                  <a:srgbClr val="0070C0"/>
                </a:solidFill>
              </a:rPr>
              <a:t>header </a:t>
            </a:r>
            <a:r>
              <a:rPr lang="en-US" sz="2800" b="1" i="1" dirty="0" smtClean="0">
                <a:solidFill>
                  <a:srgbClr val="0070C0"/>
                </a:solidFill>
              </a:rPr>
              <a:t>fields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86495" y="5253903"/>
            <a:ext cx="5009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 pktHdr 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pkt 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 recv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extPcap</a:t>
            </a:r>
            <a:r>
              <a:rPr lang="en-US" b="1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</a:rPr>
              <a:t>src_ip = pkt-&gt;ip_src_addr;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</a:rPr>
              <a:t>packet_count ++;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</a:rPr>
              <a:t>index = src_ip + offset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</a:rPr>
              <a:t>entry = host_map[index]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097E-6 -1.85185E-6 L 3.86097E-6 -0.04282 C 3.86097E-6 -0.0618 0.01861 -0.08495 0.03397 -0.08495 L 0.06821 -0.08495 " pathEditMode="relative" rAng="0" ptsTypes="FfFF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425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647E-6 -1.91863E-6 L -0.03388 -1.91863E-6 C -0.04873 -1.91863E-6 -0.0671 0.02081 -0.0671 0.03791 L -0.0671 0.07605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1" y="379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647E-6 1.31761E-6 L -0.03361 1.31761E-6 C -0.0486 1.31761E-6 -0.06697 0.06334 -0.06697 0.11535 L -0.06697 0.23116 " pathEditMode="relative" rAng="0" ptsTypes="FfFF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8" y="115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1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6" presetClass="emph" presetSubtype="0" fill="hold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6" presetClass="emph" presetSubtype="0" fill="hold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9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6" presetClass="emph" presetSubtype="0" fill="hold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20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  <p:bldP spid="29" grpId="1" build="allAtOnce"/>
      <p:bldP spid="30" grpId="1" build="allAtOnce"/>
      <p:bldP spid="30" grpId="2" build="allAtOnce"/>
      <p:bldP spid="31" grpId="0"/>
      <p:bldP spid="31" grpId="1"/>
      <p:bldP spid="32" grpId="0"/>
      <p:bldP spid="32" grpId="2"/>
      <p:bldP spid="32" grpId="3"/>
      <p:bldP spid="2" grpId="0"/>
      <p:bldP spid="2" grpId="1"/>
      <p:bldP spid="3" grpId="0"/>
      <p:bldP spid="3" grpId="1"/>
      <p:bldP spid="51" grpId="0" animBg="1"/>
      <p:bldP spid="51" grpId="1" animBg="1"/>
      <p:bldP spid="52" grpId="0"/>
      <p:bldP spid="52" grpId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9" grpId="0"/>
      <p:bldP spid="59" grpId="1"/>
      <p:bldP spid="60" grpId="0"/>
      <p:bldP spid="60" grpId="1"/>
      <p:bldP spid="61" grpId="0" animBg="1"/>
      <p:bldP spid="61" grpId="1" animBg="1"/>
      <p:bldP spid="62" grpId="0" animBg="1"/>
      <p:bldP spid="62" grpId="1" animBg="1"/>
      <p:bldP spid="63" grpId="0"/>
      <p:bldP spid="64" grpId="0"/>
      <p:bldP spid="5" grpId="0"/>
      <p:bldP spid="5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StateAlyzr</a:t>
            </a:r>
            <a:r>
              <a:rPr lang="en-US" b="1" dirty="0" smtClean="0">
                <a:latin typeface="+mn-lt"/>
              </a:rPr>
              <a:t> steps</a:t>
            </a:r>
            <a:endParaRPr lang="en-US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3392" y="1396135"/>
            <a:ext cx="67744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Identify Per-/Cross-flow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Identify Updateable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Identify States’ </a:t>
            </a:r>
            <a:r>
              <a:rPr lang="en-US" sz="2800" b="1" dirty="0" err="1"/>
              <a:t>Flowspace</a:t>
            </a:r>
            <a:r>
              <a:rPr lang="en-US" sz="2800" b="1" dirty="0"/>
              <a:t> 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Output Impacting State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sz="2400" dirty="0"/>
              <a:t>Identify the type of output (log or packet) that updateable state affects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Tracking Run-time Update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sz="2400" dirty="0"/>
              <a:t>Insert statements to do run time monitoring to track whether a variable is updated </a:t>
            </a:r>
          </a:p>
          <a:p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582880" y="6350002"/>
            <a:ext cx="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6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33347" y="0"/>
            <a:ext cx="4059388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117180" y="770513"/>
            <a:ext cx="914400" cy="464457"/>
            <a:chOff x="10668480" y="3803902"/>
            <a:chExt cx="914400" cy="464457"/>
          </a:xfrm>
        </p:grpSpPr>
        <p:sp>
          <p:nvSpPr>
            <p:cNvPr id="17" name="Parallelogram 16"/>
            <p:cNvSpPr/>
            <p:nvPr/>
          </p:nvSpPr>
          <p:spPr>
            <a:xfrm>
              <a:off x="10668480" y="3803902"/>
              <a:ext cx="914400" cy="46445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1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5564" y="3806694"/>
              <a:ext cx="827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Conf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9930283" y="-1245294"/>
            <a:ext cx="318009" cy="3605185"/>
          </a:xfrm>
          <a:prstGeom prst="leftBrace">
            <a:avLst>
              <a:gd name="adj1" fmla="val 11522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85010" y="-67382"/>
            <a:ext cx="16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28290" y="1856260"/>
            <a:ext cx="0" cy="1572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8192405" y="719493"/>
            <a:ext cx="914400" cy="490586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an 21"/>
          <p:cNvSpPr/>
          <p:nvPr/>
        </p:nvSpPr>
        <p:spPr>
          <a:xfrm>
            <a:off x="9169498" y="716303"/>
            <a:ext cx="914400" cy="493776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10162541" y="722078"/>
            <a:ext cx="914400" cy="493776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7955" y="1284199"/>
            <a:ext cx="154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Read-only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89287" y="1284198"/>
            <a:ext cx="166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pdateable</a:t>
            </a:r>
            <a:endParaRPr lang="en-US" sz="2400" b="1" dirty="0"/>
          </a:p>
        </p:txBody>
      </p:sp>
      <p:sp>
        <p:nvSpPr>
          <p:cNvPr id="25" name="Cube 24"/>
          <p:cNvSpPr/>
          <p:nvPr/>
        </p:nvSpPr>
        <p:spPr>
          <a:xfrm>
            <a:off x="8190284" y="717898"/>
            <a:ext cx="914400" cy="490586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Can 25"/>
          <p:cNvSpPr/>
          <p:nvPr/>
        </p:nvSpPr>
        <p:spPr>
          <a:xfrm>
            <a:off x="9163148" y="715639"/>
            <a:ext cx="914400" cy="493776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0163041" y="722078"/>
            <a:ext cx="914400" cy="493776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117180" y="784284"/>
            <a:ext cx="914400" cy="464457"/>
            <a:chOff x="10668480" y="3803902"/>
            <a:chExt cx="914400" cy="464457"/>
          </a:xfrm>
        </p:grpSpPr>
        <p:sp>
          <p:nvSpPr>
            <p:cNvPr id="29" name="Parallelogram 28"/>
            <p:cNvSpPr/>
            <p:nvPr/>
          </p:nvSpPr>
          <p:spPr>
            <a:xfrm>
              <a:off x="10668480" y="3803902"/>
              <a:ext cx="914400" cy="46445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1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55564" y="3806694"/>
              <a:ext cx="827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Conf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9104684" y="6012180"/>
            <a:ext cx="523" cy="732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155965" y="6012180"/>
            <a:ext cx="0" cy="732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2.iconfinder.com/data/icons/windows-8-metro-style/512/cons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44" y="6017315"/>
            <a:ext cx="694657" cy="6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2.iconfinder.com/data/icons/windows-8-metro-style/512/cons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864" y="5960408"/>
            <a:ext cx="694657" cy="6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cdn3.iconfinder.com/data/icons/file-format-2/512/log_.log_file_file_format_document_extension_format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63" y="6060056"/>
            <a:ext cx="697370" cy="69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cdn3.iconfinder.com/data/icons/file-format-2/512/log_.log_file_file_format_document_extension_format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834" y="5960408"/>
            <a:ext cx="697370" cy="69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be 50"/>
          <p:cNvSpPr/>
          <p:nvPr/>
        </p:nvSpPr>
        <p:spPr>
          <a:xfrm>
            <a:off x="9705341" y="3516168"/>
            <a:ext cx="914400" cy="490586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an 51"/>
          <p:cNvSpPr/>
          <p:nvPr/>
        </p:nvSpPr>
        <p:spPr>
          <a:xfrm>
            <a:off x="9683013" y="4402694"/>
            <a:ext cx="914400" cy="493776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22477" y="3993264"/>
            <a:ext cx="3767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[</a:t>
            </a:r>
            <a:r>
              <a:rPr lang="en-US" sz="1500" b="1" dirty="0" err="1" smtClean="0"/>
              <a:t>Src</a:t>
            </a:r>
            <a:r>
              <a:rPr lang="en-US" sz="1500" b="1" dirty="0" smtClean="0"/>
              <a:t> IP, </a:t>
            </a:r>
            <a:r>
              <a:rPr lang="en-US" sz="1500" b="1" dirty="0" err="1" smtClean="0"/>
              <a:t>Dst</a:t>
            </a:r>
            <a:r>
              <a:rPr lang="en-US" sz="1500" b="1" dirty="0" smtClean="0"/>
              <a:t> IP, </a:t>
            </a:r>
            <a:r>
              <a:rPr lang="en-US" sz="1500" b="1" dirty="0" err="1" smtClean="0"/>
              <a:t>Src</a:t>
            </a:r>
            <a:r>
              <a:rPr lang="en-US" sz="1500" b="1" dirty="0" smtClean="0"/>
              <a:t> Port, </a:t>
            </a:r>
            <a:r>
              <a:rPr lang="en-US" sz="1500" b="1" dirty="0" err="1" smtClean="0"/>
              <a:t>Dst_Port</a:t>
            </a:r>
            <a:r>
              <a:rPr lang="en-US" sz="1500" b="1" dirty="0" smtClean="0"/>
              <a:t>, proto]</a:t>
            </a:r>
            <a:endParaRPr lang="en-US" sz="15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539168" y="4892591"/>
            <a:ext cx="1444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[</a:t>
            </a:r>
            <a:r>
              <a:rPr lang="en-US" sz="1500" b="1" dirty="0" err="1" smtClean="0"/>
              <a:t>Src</a:t>
            </a:r>
            <a:r>
              <a:rPr lang="en-US" sz="1500" b="1" dirty="0" smtClean="0"/>
              <a:t> IP, </a:t>
            </a:r>
            <a:r>
              <a:rPr lang="en-US" sz="1500" b="1" dirty="0" err="1" smtClean="0"/>
              <a:t>Dst</a:t>
            </a:r>
            <a:r>
              <a:rPr lang="en-US" sz="1500" b="1" dirty="0" smtClean="0"/>
              <a:t> IP]</a:t>
            </a:r>
            <a:endParaRPr lang="en-US" sz="1500" b="1" dirty="0"/>
          </a:p>
        </p:txBody>
      </p:sp>
      <p:sp>
        <p:nvSpPr>
          <p:cNvPr id="57" name="Cube 56"/>
          <p:cNvSpPr/>
          <p:nvPr/>
        </p:nvSpPr>
        <p:spPr>
          <a:xfrm>
            <a:off x="9705341" y="3516168"/>
            <a:ext cx="914400" cy="490586"/>
          </a:xfrm>
          <a:prstGeom prst="cub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Can 57"/>
          <p:cNvSpPr/>
          <p:nvPr/>
        </p:nvSpPr>
        <p:spPr>
          <a:xfrm>
            <a:off x="9683013" y="4405935"/>
            <a:ext cx="914400" cy="493776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ysClr val="window" lastClr="FFFFFF"/>
                </a:solidFill>
                <a:latin typeface="Calibri"/>
              </a:rPr>
              <a:t>Multi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Cube 62"/>
          <p:cNvSpPr/>
          <p:nvPr/>
        </p:nvSpPr>
        <p:spPr>
          <a:xfrm>
            <a:off x="9708493" y="3516168"/>
            <a:ext cx="914400" cy="490586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94502" y="3599878"/>
            <a:ext cx="1444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Flowspace</a:t>
            </a:r>
            <a:endParaRPr lang="en-US" sz="15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71663" y="6498774"/>
            <a:ext cx="2743200" cy="365125"/>
          </a:xfrm>
        </p:spPr>
        <p:txBody>
          <a:bodyPr/>
          <a:lstStyle/>
          <a:p>
            <a:fld id="{2BBC59B5-09B5-4AED-AB91-05B3E4433F6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058E-7 1.9889E-6 L 0.08609 1.9889E-6 C 0.12464 1.9889E-6 0.17218 0.04232 0.17218 0.07678 L 0.17218 0.15379 " pathEditMode="relative" rAng="0" ptsTypes="FfFF">
                                      <p:cBhvr>
                                        <p:cTn id="42" dur="1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9" y="76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6145E-6 3.25624E-6 L 0.04662 3.25624E-6 C 0.06746 3.25624E-6 0.09325 0.0636 0.09325 0.1154 L 0.09325 0.2315 " pathEditMode="relative" rAng="0" ptsTypes="FfFF">
                                      <p:cBhvr>
                                        <p:cTn id="46" dur="1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3" y="1156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6421E-7 -3.08048E-6 L 0.00534 -3.08048E-6 C 0.00768 -3.08048E-6 0.01081 0.08488 0.01081 0.15449 L 0.01081 0.30898 " pathEditMode="relative" rAng="0" ptsTypes="FfFF">
                                      <p:cBhvr>
                                        <p:cTn id="5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1544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98E-6 -1.10083E-6 L -0.10902 -1.10083E-6 C -0.15786 -1.10083E-6 -0.21803 0.04001 -0.21803 0.07239 L -0.21803 0.14547 " pathEditMode="relative" rAng="0" ptsTypes="FfFF">
                                      <p:cBhvr>
                                        <p:cTn id="5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1" y="7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252E-7 3.7037E-7 L -0.06434 3.7037E-7 C -0.09351 3.7037E-7 -0.12855 0.07431 -0.12855 0.13565 L -0.12855 0.27176 " pathEditMode="relative" rAng="0" ptsTypes="FfFF">
                                      <p:cBhvr>
                                        <p:cTn id="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4" y="1358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0326E-6 2.22222E-6 L -0.01511 2.22222E-6 C -0.02293 2.22222E-6 -0.03217 0.03912 -0.03217 0.07106 L -0.03217 0.14305 " pathEditMode="relative" rAng="0" ptsTypes="FfFF">
                                      <p:cBhvr>
                                        <p:cTn id="98" dur="1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715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252E-7 3.7037E-7 L 0.0366 3.7037E-7 C 0.05262 3.7037E-7 0.07346 0.07292 0.07346 0.13287 L 0.07346 0.26736 " pathEditMode="relative" rAng="0" ptsTypes="FfFF">
                                      <p:cBhvr>
                                        <p:cTn id="102" dur="1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3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/>
      <p:bldP spid="21" grpId="0" animBg="1"/>
      <p:bldP spid="22" grpId="0" animBg="1"/>
      <p:bldP spid="23" grpId="0" animBg="1"/>
      <p:bldP spid="9" grpId="0"/>
      <p:bldP spid="24" grpId="0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51" grpId="0" animBg="1"/>
      <p:bldP spid="51" grpId="1" animBg="1"/>
      <p:bldP spid="52" grpId="0" animBg="1"/>
      <p:bldP spid="52" grpId="1" animBg="1"/>
      <p:bldP spid="53" grpId="0"/>
      <p:bldP spid="54" grpId="0"/>
      <p:bldP spid="57" grpId="0" animBg="1"/>
      <p:bldP spid="57" grpId="1" animBg="1"/>
      <p:bldP spid="58" grpId="0" animBg="1"/>
      <p:bldP spid="63" grpId="0" animBg="1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5900" y="14097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 err="1" smtClean="0"/>
              <a:t>CodeSurfer</a:t>
            </a:r>
            <a:r>
              <a:rPr lang="en-US" dirty="0" smtClean="0"/>
              <a:t> to implement </a:t>
            </a:r>
            <a:r>
              <a:rPr lang="en-US" dirty="0" err="1" smtClean="0"/>
              <a:t>StateAlyzr</a:t>
            </a:r>
            <a:endParaRPr lang="en-US" dirty="0" smtClean="0"/>
          </a:p>
          <a:p>
            <a:pPr lvl="1"/>
            <a:r>
              <a:rPr lang="en-US" dirty="0" err="1" smtClean="0"/>
              <a:t>CodeSurfer</a:t>
            </a:r>
            <a:r>
              <a:rPr lang="en-US" dirty="0" smtClean="0"/>
              <a:t> has built-in support for</a:t>
            </a:r>
          </a:p>
          <a:p>
            <a:pPr lvl="2"/>
            <a:r>
              <a:rPr lang="en-US" dirty="0" smtClean="0"/>
              <a:t>Control flow graph construction</a:t>
            </a:r>
          </a:p>
          <a:p>
            <a:pPr lvl="2"/>
            <a:r>
              <a:rPr lang="en-US" dirty="0" smtClean="0"/>
              <a:t>Flow and context-insensitive pointer analysis</a:t>
            </a:r>
          </a:p>
          <a:p>
            <a:pPr lvl="2"/>
            <a:r>
              <a:rPr lang="en-US" dirty="0" smtClean="0"/>
              <a:t>Forward/backward slice and chop computation</a:t>
            </a:r>
          </a:p>
          <a:p>
            <a:pPr marL="0" indent="0">
              <a:buNone/>
            </a:pPr>
            <a:r>
              <a:rPr lang="en-US" dirty="0" smtClean="0"/>
              <a:t>Analyzed four open-source </a:t>
            </a:r>
            <a:r>
              <a:rPr lang="en-US" dirty="0" err="1" smtClean="0"/>
              <a:t>middleboxes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PRADS – a monitoring </a:t>
            </a:r>
            <a:r>
              <a:rPr lang="en-US" sz="2000" dirty="0" err="1" smtClean="0"/>
              <a:t>middlebox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Snort – an 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/>
              <a:t>HAProxy</a:t>
            </a:r>
            <a:r>
              <a:rPr lang="en-US" sz="2000" dirty="0" smtClean="0"/>
              <a:t> – a load balancing proxy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/>
              <a:t>OpenVPN</a:t>
            </a:r>
            <a:r>
              <a:rPr lang="en-US" sz="2000" dirty="0" smtClean="0"/>
              <a:t> – a VPN gateway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Implementation</a:t>
            </a:r>
            <a:endParaRPr lang="en-US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20674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 smtClean="0"/>
              <a:t>Precision</a:t>
            </a:r>
          </a:p>
          <a:p>
            <a:r>
              <a:rPr lang="en-US" sz="3200" dirty="0" smtClean="0"/>
              <a:t>Performance benefits at run time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1717" y="-310550"/>
            <a:ext cx="10514163" cy="135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</a:rPr>
              <a:t>Evaluation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Middleboxes</a:t>
            </a:r>
            <a:endParaRPr lang="en-US" b="1" dirty="0">
              <a:latin typeface="+mn-lt"/>
            </a:endParaRPr>
          </a:p>
        </p:txBody>
      </p:sp>
      <p:grpSp>
        <p:nvGrpSpPr>
          <p:cNvPr id="49" name="Group 58"/>
          <p:cNvGrpSpPr/>
          <p:nvPr/>
        </p:nvGrpSpPr>
        <p:grpSpPr>
          <a:xfrm>
            <a:off x="2410133" y="3643567"/>
            <a:ext cx="762000" cy="762000"/>
            <a:chOff x="6934200" y="2514600"/>
            <a:chExt cx="762000" cy="762000"/>
          </a:xfrm>
        </p:grpSpPr>
        <p:sp>
          <p:nvSpPr>
            <p:cNvPr id="50" name="Rounded Rectangle 49"/>
            <p:cNvSpPr/>
            <p:nvPr/>
          </p:nvSpPr>
          <p:spPr>
            <a:xfrm>
              <a:off x="6934200" y="2514600"/>
              <a:ext cx="762000" cy="76200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1" name="Picture 50" descr="firew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2530366"/>
              <a:ext cx="685800" cy="685800"/>
            </a:xfrm>
            <a:prstGeom prst="rect">
              <a:avLst/>
            </a:prstGeom>
          </p:spPr>
        </p:pic>
      </p:grpSp>
      <p:grpSp>
        <p:nvGrpSpPr>
          <p:cNvPr id="52" name="Group 28"/>
          <p:cNvGrpSpPr/>
          <p:nvPr/>
        </p:nvGrpSpPr>
        <p:grpSpPr>
          <a:xfrm>
            <a:off x="9235697" y="3643851"/>
            <a:ext cx="762000" cy="762000"/>
            <a:chOff x="1371600" y="3657600"/>
            <a:chExt cx="762000" cy="762000"/>
          </a:xfrm>
        </p:grpSpPr>
        <p:sp>
          <p:nvSpPr>
            <p:cNvPr id="53" name="Rounded Rectangle 52"/>
            <p:cNvSpPr/>
            <p:nvPr/>
          </p:nvSpPr>
          <p:spPr>
            <a:xfrm>
              <a:off x="1371600" y="3657600"/>
              <a:ext cx="762000" cy="76200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4" name="Picture 53" descr="globe_gea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0" y="3733800"/>
              <a:ext cx="609600" cy="609600"/>
            </a:xfrm>
            <a:prstGeom prst="rect">
              <a:avLst/>
            </a:prstGeom>
          </p:spPr>
        </p:pic>
      </p:grp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2239505" y="1119908"/>
            <a:ext cx="8229600" cy="937647"/>
          </a:xfrm>
        </p:spPr>
        <p:txBody>
          <a:bodyPr/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b="1" smtClean="0"/>
              <a:t>Perform sophisticated operations </a:t>
            </a:r>
            <a:br>
              <a:rPr lang="en-US" b="1" smtClean="0"/>
            </a:br>
            <a:r>
              <a:rPr lang="en-US" b="1" smtClean="0"/>
              <a:t>on network traffic</a:t>
            </a:r>
            <a:endParaRPr lang="en-US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211462" y="3157130"/>
            <a:ext cx="1328697" cy="4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800" i="1" dirty="0" smtClean="0"/>
              <a:t>Firewall</a:t>
            </a:r>
            <a:endParaRPr lang="en-US" sz="28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8946480" y="2738854"/>
            <a:ext cx="1340432" cy="815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i="1" dirty="0" smtClean="0"/>
              <a:t>Caching</a:t>
            </a:r>
            <a:br>
              <a:rPr lang="en-US" sz="2800" i="1" dirty="0" smtClean="0"/>
            </a:br>
            <a:r>
              <a:rPr lang="en-US" sz="2800" i="1" dirty="0" smtClean="0"/>
              <a:t>proxy</a:t>
            </a:r>
            <a:endParaRPr lang="en-US" sz="28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184240" y="2379782"/>
            <a:ext cx="1957651" cy="1174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i="1" dirty="0" smtClean="0"/>
              <a:t>Intrusion</a:t>
            </a:r>
            <a:br>
              <a:rPr lang="en-US" sz="2800" i="1" dirty="0" smtClean="0"/>
            </a:br>
            <a:r>
              <a:rPr lang="en-US" sz="2800" i="1" dirty="0" smtClean="0"/>
              <a:t>detection</a:t>
            </a:r>
          </a:p>
          <a:p>
            <a:pPr algn="ctr">
              <a:lnSpc>
                <a:spcPts val="2800"/>
              </a:lnSpc>
            </a:pPr>
            <a:r>
              <a:rPr lang="en-US" sz="2800" i="1" dirty="0" smtClean="0"/>
              <a:t>system (IDS)</a:t>
            </a:r>
            <a:endParaRPr lang="en-US" sz="2800" i="1" dirty="0"/>
          </a:p>
        </p:txBody>
      </p:sp>
      <p:grpSp>
        <p:nvGrpSpPr>
          <p:cNvPr id="114" name="Group 75"/>
          <p:cNvGrpSpPr/>
          <p:nvPr/>
        </p:nvGrpSpPr>
        <p:grpSpPr>
          <a:xfrm>
            <a:off x="5798225" y="3642487"/>
            <a:ext cx="729679" cy="763080"/>
            <a:chOff x="4846320" y="2209800"/>
            <a:chExt cx="609600" cy="609600"/>
          </a:xfrm>
        </p:grpSpPr>
        <p:sp>
          <p:nvSpPr>
            <p:cNvPr id="115" name="Rounded Rectangle 114"/>
            <p:cNvSpPr/>
            <p:nvPr/>
          </p:nvSpPr>
          <p:spPr>
            <a:xfrm>
              <a:off x="4846320" y="2209800"/>
              <a:ext cx="609600" cy="60960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7" name="Group 23"/>
            <p:cNvGrpSpPr/>
            <p:nvPr/>
          </p:nvGrpSpPr>
          <p:grpSpPr>
            <a:xfrm>
              <a:off x="4876798" y="2270760"/>
              <a:ext cx="518164" cy="487680"/>
              <a:chOff x="609600" y="1652131"/>
              <a:chExt cx="359837" cy="338667"/>
            </a:xfrm>
          </p:grpSpPr>
          <p:pic>
            <p:nvPicPr>
              <p:cNvPr id="122" name="Picture 121" descr="magnifying_glas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3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4" name="Content Placeholder 2"/>
          <p:cNvSpPr txBox="1">
            <a:spLocks/>
          </p:cNvSpPr>
          <p:nvPr/>
        </p:nvSpPr>
        <p:spPr>
          <a:xfrm>
            <a:off x="4499580" y="4903104"/>
            <a:ext cx="3491140" cy="98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b="1" dirty="0" smtClean="0"/>
              <a:t>Maintain state about</a:t>
            </a:r>
            <a:br>
              <a:rPr lang="en-US" b="1" dirty="0" smtClean="0"/>
            </a:br>
            <a:r>
              <a:rPr lang="en-US" b="1" dirty="0" smtClean="0"/>
              <a:t>connections and hosts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70" grpId="0"/>
      <p:bldP spid="77" grpId="0"/>
      <p:bldP spid="104" grpId="0"/>
      <p:bldP spid="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Evaluation: effectiveness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13621"/>
              </p:ext>
            </p:extLst>
          </p:nvPr>
        </p:nvGraphicFramePr>
        <p:xfrm>
          <a:off x="2949162" y="1853631"/>
          <a:ext cx="65214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07">
                  <a:extLst>
                    <a:ext uri="{9D8B030D-6E8A-4147-A177-3AD203B41FA5}">
                      <a16:colId xmlns:a16="http://schemas.microsoft.com/office/drawing/2014/main" xmlns="" val="901159708"/>
                    </a:ext>
                  </a:extLst>
                </a:gridCol>
                <a:gridCol w="1121189">
                  <a:extLst>
                    <a:ext uri="{9D8B030D-6E8A-4147-A177-3AD203B41FA5}">
                      <a16:colId xmlns:a16="http://schemas.microsoft.com/office/drawing/2014/main" xmlns="" val="239242772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733307335"/>
                    </a:ext>
                  </a:extLst>
                </a:gridCol>
                <a:gridCol w="1551289">
                  <a:extLst>
                    <a:ext uri="{9D8B030D-6E8A-4147-A177-3AD203B41FA5}">
                      <a16:colId xmlns:a16="http://schemas.microsoft.com/office/drawing/2014/main" xmlns="" val="1732604637"/>
                    </a:ext>
                  </a:extLst>
                </a:gridCol>
                <a:gridCol w="1293223">
                  <a:extLst>
                    <a:ext uri="{9D8B030D-6E8A-4147-A177-3AD203B41FA5}">
                      <a16:colId xmlns:a16="http://schemas.microsoft.com/office/drawing/2014/main" xmlns="" val="130767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</a:p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Persistent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per-/cross-flow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7475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PRADS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6517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Snort</a:t>
                      </a:r>
                      <a:r>
                        <a:rPr lang="en-US" b="1" baseline="0" dirty="0" smtClean="0"/>
                        <a:t> IDS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79442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HAproxy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872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OpenVPN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74503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169554" y="1833765"/>
            <a:ext cx="1132115" cy="2113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77842" y="1833765"/>
            <a:ext cx="1299586" cy="2120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69554" y="1306960"/>
            <a:ext cx="84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0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3404" y="1302705"/>
            <a:ext cx="84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09384" y="1306960"/>
            <a:ext cx="84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2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2366" y="4766674"/>
            <a:ext cx="647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StateAlyzr</a:t>
            </a:r>
            <a:r>
              <a:rPr lang="en-US" sz="2400" dirty="0"/>
              <a:t> offers useful </a:t>
            </a:r>
            <a:r>
              <a:rPr lang="en-US" sz="2400" b="1" i="1" dirty="0">
                <a:solidFill>
                  <a:srgbClr val="0070C0"/>
                </a:solidFill>
              </a:rPr>
              <a:t>improvements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b="1" i="1" dirty="0">
                <a:solidFill>
                  <a:srgbClr val="0070C0"/>
                </a:solidFill>
              </a:rPr>
              <a:t>precision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5953" y="5539693"/>
            <a:ext cx="805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Theoretically </a:t>
            </a:r>
            <a:r>
              <a:rPr lang="en-US" sz="2400" b="1" i="1" dirty="0" smtClean="0">
                <a:solidFill>
                  <a:srgbClr val="0070C0"/>
                </a:solidFill>
              </a:rPr>
              <a:t>proved</a:t>
            </a:r>
            <a:r>
              <a:rPr lang="en-US" sz="2400" dirty="0" smtClean="0"/>
              <a:t> the </a:t>
            </a:r>
            <a:r>
              <a:rPr lang="en-US" sz="2400" b="1" i="1" dirty="0" smtClean="0">
                <a:solidFill>
                  <a:srgbClr val="0070C0"/>
                </a:solidFill>
              </a:rPr>
              <a:t>soundness</a:t>
            </a:r>
            <a:r>
              <a:rPr lang="en-US" sz="2400" dirty="0" smtClean="0"/>
              <a:t> of our algorithms 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20</a:t>
            </a:fld>
            <a:endParaRPr lang="en-US"/>
          </a:p>
        </p:txBody>
      </p:sp>
      <p:sp>
        <p:nvSpPr>
          <p:cNvPr id="17" name="Arc 16"/>
          <p:cNvSpPr/>
          <p:nvPr/>
        </p:nvSpPr>
        <p:spPr>
          <a:xfrm rot="10800000">
            <a:off x="4735609" y="3513875"/>
            <a:ext cx="3755571" cy="1025851"/>
          </a:xfrm>
          <a:prstGeom prst="arc">
            <a:avLst>
              <a:gd name="adj1" fmla="val 10700655"/>
              <a:gd name="adj2" fmla="val 21587749"/>
            </a:avLst>
          </a:prstGeom>
          <a:ln w="28575"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5" grpId="0"/>
      <p:bldP spid="9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Highly available PRADS</a:t>
            </a:r>
            <a:endParaRPr lang="en-US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4541" y="5130568"/>
            <a:ext cx="828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Reduction in the state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/>
              <a:t>transfer by </a:t>
            </a:r>
            <a:r>
              <a:rPr lang="en-US" sz="2000" b="1" i="1" dirty="0" smtClean="0">
                <a:solidFill>
                  <a:srgbClr val="0070C0"/>
                </a:solidFill>
              </a:rPr>
              <a:t>305x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500519" y="1577442"/>
            <a:ext cx="5225698" cy="2735539"/>
            <a:chOff x="6786835" y="2136266"/>
            <a:chExt cx="5225698" cy="2735539"/>
          </a:xfrm>
        </p:grpSpPr>
        <p:grpSp>
          <p:nvGrpSpPr>
            <p:cNvPr id="11" name="Group 10"/>
            <p:cNvGrpSpPr/>
            <p:nvPr/>
          </p:nvGrpSpPr>
          <p:grpSpPr>
            <a:xfrm>
              <a:off x="6854041" y="2136266"/>
              <a:ext cx="4073716" cy="2735539"/>
              <a:chOff x="2931996" y="2684598"/>
              <a:chExt cx="4073716" cy="273553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3296835" y="3459188"/>
                <a:ext cx="1224952" cy="1676931"/>
              </a:xfrm>
              <a:prstGeom prst="line">
                <a:avLst/>
              </a:prstGeom>
              <a:noFill/>
              <a:ln w="38100" cap="flat" cmpd="sng" algn="ctr">
                <a:solidFill>
                  <a:srgbClr val="4BACC6"/>
                </a:solidFill>
                <a:prstDash val="dashDot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436188" y="3459188"/>
                <a:ext cx="1153298" cy="1600731"/>
              </a:xfrm>
              <a:prstGeom prst="line">
                <a:avLst/>
              </a:prstGeom>
              <a:noFill/>
              <a:ln w="38100" cap="flat" cmpd="sng" algn="ctr">
                <a:solidFill>
                  <a:srgbClr val="4BACC6"/>
                </a:solidFill>
                <a:prstDash val="dashDot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pic>
            <p:nvPicPr>
              <p:cNvPr id="19" name="Picture 18" descr="cisco_switch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83022" y="4831319"/>
                <a:ext cx="1405565" cy="588818"/>
              </a:xfrm>
              <a:prstGeom prst="rect">
                <a:avLst/>
              </a:prstGeom>
            </p:spPr>
          </p:pic>
          <p:grpSp>
            <p:nvGrpSpPr>
              <p:cNvPr id="20" name="Group 75"/>
              <p:cNvGrpSpPr/>
              <p:nvPr/>
            </p:nvGrpSpPr>
            <p:grpSpPr>
              <a:xfrm>
                <a:off x="6276033" y="2684598"/>
                <a:ext cx="729679" cy="763080"/>
                <a:chOff x="4846320" y="2209800"/>
                <a:chExt cx="609600" cy="6096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4846320" y="2209800"/>
                  <a:ext cx="609600" cy="60960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79646">
                        <a:shade val="51000"/>
                        <a:satMod val="130000"/>
                      </a:srgbClr>
                    </a:gs>
                    <a:gs pos="80000">
                      <a:srgbClr val="F79646">
                        <a:shade val="93000"/>
                        <a:satMod val="130000"/>
                      </a:srgbClr>
                    </a:gs>
                    <a:gs pos="100000">
                      <a:srgbClr val="F79646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" name="Group 23"/>
                <p:cNvGrpSpPr/>
                <p:nvPr/>
              </p:nvGrpSpPr>
              <p:grpSpPr>
                <a:xfrm>
                  <a:off x="4876798" y="2270760"/>
                  <a:ext cx="518164" cy="487680"/>
                  <a:chOff x="609600" y="1652131"/>
                  <a:chExt cx="359837" cy="338667"/>
                </a:xfrm>
              </p:grpSpPr>
              <p:pic>
                <p:nvPicPr>
                  <p:cNvPr id="28" name="Picture 27" descr="magnifying_glass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630769" y="1652131"/>
                    <a:ext cx="338668" cy="338667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29" name="Picture 2" descr="C:\Users\agember\AppData\Local\Microsoft\Windows\Temporary Internet Files\Content.IE5\2DGPU1UI\MC900431599[1]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609600" y="1752600"/>
                    <a:ext cx="238125" cy="238125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21" name="Group 75"/>
              <p:cNvGrpSpPr/>
              <p:nvPr/>
            </p:nvGrpSpPr>
            <p:grpSpPr>
              <a:xfrm>
                <a:off x="2931996" y="2696108"/>
                <a:ext cx="729679" cy="763080"/>
                <a:chOff x="4846320" y="2209800"/>
                <a:chExt cx="609600" cy="6096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4846320" y="2209800"/>
                  <a:ext cx="609600" cy="60960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79646">
                        <a:shade val="51000"/>
                        <a:satMod val="130000"/>
                      </a:srgbClr>
                    </a:gs>
                    <a:gs pos="80000">
                      <a:srgbClr val="F79646">
                        <a:shade val="93000"/>
                        <a:satMod val="130000"/>
                      </a:srgbClr>
                    </a:gs>
                    <a:gs pos="100000">
                      <a:srgbClr val="F79646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3" name="Group 23"/>
                <p:cNvGrpSpPr/>
                <p:nvPr/>
              </p:nvGrpSpPr>
              <p:grpSpPr>
                <a:xfrm>
                  <a:off x="4876798" y="2270760"/>
                  <a:ext cx="518164" cy="487680"/>
                  <a:chOff x="609600" y="1652131"/>
                  <a:chExt cx="359837" cy="338667"/>
                </a:xfrm>
              </p:grpSpPr>
              <p:pic>
                <p:nvPicPr>
                  <p:cNvPr id="24" name="Picture 23" descr="magnifying_glass.png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630769" y="1652131"/>
                    <a:ext cx="338668" cy="338667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25" name="Picture 2" descr="C:\Users\agember\AppData\Local\Microsoft\Windows\Temporary Internet Files\Content.IE5\2DGPU1UI\MC900431599[1]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609600" y="1752600"/>
                    <a:ext cx="238125" cy="238125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  <p:sp>
          <p:nvSpPr>
            <p:cNvPr id="48" name="TextBox 47"/>
            <p:cNvSpPr txBox="1"/>
            <p:nvPr/>
          </p:nvSpPr>
          <p:spPr>
            <a:xfrm>
              <a:off x="6786835" y="3629026"/>
              <a:ext cx="172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Primary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83448" y="3629025"/>
              <a:ext cx="2229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ysClr val="windowText" lastClr="000000"/>
                  </a:solidFill>
                </a:rPr>
                <a:t>Hot standby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90732" y="668362"/>
            <a:ext cx="4215920" cy="855638"/>
            <a:chOff x="8190732" y="668362"/>
            <a:chExt cx="4215920" cy="855638"/>
          </a:xfrm>
        </p:grpSpPr>
        <p:sp>
          <p:nvSpPr>
            <p:cNvPr id="5" name="Freeform 4"/>
            <p:cNvSpPr/>
            <p:nvPr/>
          </p:nvSpPr>
          <p:spPr>
            <a:xfrm>
              <a:off x="8255000" y="1003082"/>
              <a:ext cx="2603500" cy="520918"/>
            </a:xfrm>
            <a:custGeom>
              <a:avLst/>
              <a:gdLst>
                <a:gd name="connsiteX0" fmla="*/ 0 w 2603500"/>
                <a:gd name="connsiteY0" fmla="*/ 470118 h 520918"/>
                <a:gd name="connsiteX1" fmla="*/ 1181100 w 2603500"/>
                <a:gd name="connsiteY1" fmla="*/ 218 h 520918"/>
                <a:gd name="connsiteX2" fmla="*/ 2603500 w 2603500"/>
                <a:gd name="connsiteY2" fmla="*/ 520918 h 52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0" h="520918">
                  <a:moveTo>
                    <a:pt x="0" y="470118"/>
                  </a:moveTo>
                  <a:cubicBezTo>
                    <a:pt x="373591" y="230934"/>
                    <a:pt x="747183" y="-8249"/>
                    <a:pt x="1181100" y="218"/>
                  </a:cubicBezTo>
                  <a:cubicBezTo>
                    <a:pt x="1615017" y="8685"/>
                    <a:pt x="2408767" y="410851"/>
                    <a:pt x="2603500" y="52091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90732" y="668362"/>
              <a:ext cx="4215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en-US" dirty="0" smtClean="0">
                  <a:solidFill>
                    <a:sysClr val="windowText" lastClr="000000"/>
                  </a:solidFill>
                </a:rPr>
                <a:t>State transfer after </a:t>
              </a:r>
              <a:r>
                <a:rPr lang="en-US" dirty="0">
                  <a:solidFill>
                    <a:sysClr val="windowText" lastClr="000000"/>
                  </a:solidFill>
                </a:rPr>
                <a:t>each packet</a:t>
              </a:r>
            </a:p>
          </p:txBody>
        </p:sp>
      </p:grpSp>
      <p:graphicFrame>
        <p:nvGraphicFramePr>
          <p:cNvPr id="32" name="Chart 31" descr="&#10;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817516"/>
              </p:ext>
            </p:extLst>
          </p:nvPr>
        </p:nvGraphicFramePr>
        <p:xfrm>
          <a:off x="537124" y="1108992"/>
          <a:ext cx="5708401" cy="392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220119" y="747973"/>
            <a:ext cx="11866287" cy="57419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237" y="2002790"/>
            <a:ext cx="9185978" cy="1969770"/>
          </a:xfrm>
          <a:prstGeom prst="rect">
            <a:avLst/>
          </a:prstGeom>
          <a:noFill/>
          <a:ln w="38100" cap="rnd">
            <a:solidFill>
              <a:schemeClr val="tx1">
                <a:alpha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StateAlyzr</a:t>
            </a:r>
            <a:r>
              <a:rPr lang="en-US" sz="2800" b="1" dirty="0" smtClean="0"/>
              <a:t> </a:t>
            </a:r>
            <a:r>
              <a:rPr lang="en-US" sz="2800" dirty="0" smtClean="0"/>
              <a:t>reduced the manual effort of modifying </a:t>
            </a:r>
            <a:r>
              <a:rPr lang="en-US" sz="2800" b="1" dirty="0" smtClean="0"/>
              <a:t>PRADS</a:t>
            </a:r>
            <a:r>
              <a:rPr lang="en-US" sz="2800" dirty="0" smtClean="0"/>
              <a:t> from </a:t>
            </a:r>
            <a:r>
              <a:rPr lang="en-US" sz="2800" b="1" i="1" dirty="0" smtClean="0">
                <a:solidFill>
                  <a:srgbClr val="0070C0"/>
                </a:solidFill>
              </a:rPr>
              <a:t>120hrs</a:t>
            </a:r>
            <a:r>
              <a:rPr lang="en-US" sz="2800" dirty="0" smtClean="0"/>
              <a:t> to </a:t>
            </a:r>
            <a:r>
              <a:rPr lang="en-US" sz="2800" b="1" i="1" dirty="0" smtClean="0">
                <a:solidFill>
                  <a:srgbClr val="0070C0"/>
                </a:solidFill>
              </a:rPr>
              <a:t>6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hrs</a:t>
            </a:r>
            <a:endParaRPr lang="en-US" sz="2800" b="1" i="1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StateAlyzr</a:t>
            </a:r>
            <a:r>
              <a:rPr lang="en-US" sz="2800" dirty="0" smtClean="0"/>
              <a:t> found a compound variable which we </a:t>
            </a:r>
            <a:r>
              <a:rPr lang="en-US" sz="2800" b="1" i="1" dirty="0" smtClean="0">
                <a:solidFill>
                  <a:srgbClr val="0070C0"/>
                </a:solidFill>
              </a:rPr>
              <a:t>missed</a:t>
            </a:r>
            <a:r>
              <a:rPr lang="en-US" sz="2800" dirty="0" smtClean="0"/>
              <a:t> in our prior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1755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2" grpId="0">
        <p:bldSub>
          <a:bldChart bld="series"/>
        </p:bldSub>
      </p:bldGraphic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Summary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3999" y="1150259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Goal is to aid middlebox developers to identify state objects that need explicit handling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Novel state characterization algorithms that adapt standard program analysis tools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Ensure soundness and high precision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Ultimate goal is to fully automate the process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Network Function Virtualization (NFV)</a:t>
            </a:r>
            <a:endParaRPr lang="en-US" b="1" dirty="0">
              <a:latin typeface="+mn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371978" y="3577588"/>
            <a:ext cx="4571999" cy="954580"/>
            <a:chOff x="2286002" y="4495802"/>
            <a:chExt cx="4571998" cy="954580"/>
          </a:xfrm>
        </p:grpSpPr>
        <p:cxnSp>
          <p:nvCxnSpPr>
            <p:cNvPr id="84" name="Straight Connector 83"/>
            <p:cNvCxnSpPr/>
            <p:nvPr/>
          </p:nvCxnSpPr>
          <p:spPr>
            <a:xfrm flipH="1" flipV="1">
              <a:off x="2286002" y="4495802"/>
              <a:ext cx="1981198" cy="670562"/>
            </a:xfrm>
            <a:prstGeom prst="line">
              <a:avLst/>
            </a:prstGeom>
            <a:noFill/>
            <a:ln w="38100" cap="flat" cmpd="sng" algn="ctr">
              <a:solidFill>
                <a:srgbClr val="4BACC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5181600" y="4495802"/>
              <a:ext cx="1676400" cy="594362"/>
            </a:xfrm>
            <a:prstGeom prst="line">
              <a:avLst/>
            </a:prstGeom>
            <a:noFill/>
            <a:ln w="38100" cap="flat" cmpd="sng" algn="ctr">
              <a:solidFill>
                <a:srgbClr val="4BACC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86" name="Picture 85" descr="cisco_switc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435" y="4861564"/>
              <a:ext cx="1405565" cy="588818"/>
            </a:xfrm>
            <a:prstGeom prst="rect">
              <a:avLst/>
            </a:prstGeom>
          </p:spPr>
        </p:pic>
      </p:grpSp>
      <p:pic>
        <p:nvPicPr>
          <p:cNvPr id="87" name="Picture 86" descr="server_2u_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1375" y="2891786"/>
            <a:ext cx="3476435" cy="762000"/>
          </a:xfrm>
          <a:prstGeom prst="rect">
            <a:avLst/>
          </a:prstGeom>
        </p:spPr>
      </p:pic>
      <p:grpSp>
        <p:nvGrpSpPr>
          <p:cNvPr id="89" name="Group 75"/>
          <p:cNvGrpSpPr/>
          <p:nvPr/>
        </p:nvGrpSpPr>
        <p:grpSpPr>
          <a:xfrm>
            <a:off x="7343775" y="2129786"/>
            <a:ext cx="729679" cy="763080"/>
            <a:chOff x="4846320" y="2209800"/>
            <a:chExt cx="609600" cy="609600"/>
          </a:xfrm>
        </p:grpSpPr>
        <p:sp>
          <p:nvSpPr>
            <p:cNvPr id="90" name="Rounded Rectangle 89"/>
            <p:cNvSpPr/>
            <p:nvPr/>
          </p:nvSpPr>
          <p:spPr>
            <a:xfrm>
              <a:off x="4846320" y="2209800"/>
              <a:ext cx="609600" cy="60960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1" name="Group 23"/>
            <p:cNvGrpSpPr/>
            <p:nvPr/>
          </p:nvGrpSpPr>
          <p:grpSpPr>
            <a:xfrm>
              <a:off x="4876798" y="2270760"/>
              <a:ext cx="518164" cy="487680"/>
              <a:chOff x="609600" y="1652131"/>
              <a:chExt cx="359837" cy="338667"/>
            </a:xfrm>
          </p:grpSpPr>
          <p:pic>
            <p:nvPicPr>
              <p:cNvPr id="92" name="Picture 91" descr="magnifying_glas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3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4" name="Cube 93"/>
          <p:cNvSpPr/>
          <p:nvPr/>
        </p:nvSpPr>
        <p:spPr>
          <a:xfrm>
            <a:off x="7038975" y="2072457"/>
            <a:ext cx="381000" cy="381000"/>
          </a:xfrm>
          <a:prstGeom prst="cub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6" name="Picture 95" descr="server_2u_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5575" y="2891786"/>
            <a:ext cx="3476435" cy="762000"/>
          </a:xfrm>
          <a:prstGeom prst="rect">
            <a:avLst/>
          </a:prstGeom>
        </p:spPr>
      </p:pic>
      <p:grpSp>
        <p:nvGrpSpPr>
          <p:cNvPr id="97" name="Group 75"/>
          <p:cNvGrpSpPr/>
          <p:nvPr/>
        </p:nvGrpSpPr>
        <p:grpSpPr>
          <a:xfrm>
            <a:off x="5057775" y="2114550"/>
            <a:ext cx="729679" cy="763080"/>
            <a:chOff x="4846320" y="2209800"/>
            <a:chExt cx="609600" cy="609600"/>
          </a:xfrm>
        </p:grpSpPr>
        <p:sp>
          <p:nvSpPr>
            <p:cNvPr id="98" name="Rounded Rectangle 97"/>
            <p:cNvSpPr/>
            <p:nvPr/>
          </p:nvSpPr>
          <p:spPr>
            <a:xfrm>
              <a:off x="4846320" y="2209800"/>
              <a:ext cx="609600" cy="60960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9" name="Group 23"/>
            <p:cNvGrpSpPr/>
            <p:nvPr/>
          </p:nvGrpSpPr>
          <p:grpSpPr>
            <a:xfrm>
              <a:off x="4876798" y="2270760"/>
              <a:ext cx="518164" cy="487680"/>
              <a:chOff x="609600" y="1652131"/>
              <a:chExt cx="359837" cy="338667"/>
            </a:xfrm>
          </p:grpSpPr>
          <p:pic>
            <p:nvPicPr>
              <p:cNvPr id="100" name="Picture 99" descr="magnifying_glas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1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02" name="Freeform 101"/>
          <p:cNvSpPr/>
          <p:nvPr/>
        </p:nvSpPr>
        <p:spPr>
          <a:xfrm rot="10800000">
            <a:off x="6657976" y="1672586"/>
            <a:ext cx="1143000" cy="32766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noFill/>
          <a:ln w="762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102"/>
          <p:cNvSpPr/>
          <p:nvPr/>
        </p:nvSpPr>
        <p:spPr>
          <a:xfrm rot="10800000">
            <a:off x="6962775" y="1672586"/>
            <a:ext cx="1143000" cy="32766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noFill/>
          <a:ln w="762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Content Placeholder 65"/>
          <p:cNvSpPr txBox="1">
            <a:spLocks/>
          </p:cNvSpPr>
          <p:nvPr/>
        </p:nvSpPr>
        <p:spPr>
          <a:xfrm>
            <a:off x="2543175" y="5238752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Reroute new connections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6" name="Content Placeholder 61" descr="emblem-important-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58175" y="2038350"/>
            <a:ext cx="777236" cy="777236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>
            <a:off x="5895975" y="5543550"/>
            <a:ext cx="7620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08" name="Rectangle 107"/>
          <p:cNvSpPr/>
          <p:nvPr/>
        </p:nvSpPr>
        <p:spPr>
          <a:xfrm>
            <a:off x="5585949" y="4933952"/>
            <a:ext cx="1463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existing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9" name="Freeform 108"/>
          <p:cNvSpPr/>
          <p:nvPr/>
        </p:nvSpPr>
        <p:spPr>
          <a:xfrm rot="10800000">
            <a:off x="6657975" y="1667824"/>
            <a:ext cx="1143000" cy="32766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noFill/>
          <a:ln w="152400" cap="flat" cmpd="sng" algn="ctr">
            <a:solidFill>
              <a:srgbClr val="4F81BD"/>
            </a:solidFill>
            <a:prstDash val="solid"/>
            <a:tailEnd type="arrow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7015160" y="2612694"/>
            <a:ext cx="381000" cy="381000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117"/>
          <p:cNvSpPr/>
          <p:nvPr/>
        </p:nvSpPr>
        <p:spPr>
          <a:xfrm flipV="1">
            <a:off x="5210175" y="1657350"/>
            <a:ext cx="1143000" cy="32766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noFill/>
          <a:ln w="76200" cap="flat" cmpd="sng" algn="ctr">
            <a:solidFill>
              <a:srgbClr val="9BBB59"/>
            </a:solidFill>
            <a:prstDash val="soli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118"/>
          <p:cNvSpPr/>
          <p:nvPr/>
        </p:nvSpPr>
        <p:spPr>
          <a:xfrm rot="10800000">
            <a:off x="6972301" y="1665434"/>
            <a:ext cx="1143000" cy="32766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noFill/>
          <a:ln w="152400" cap="flat" cmpd="sng" algn="ctr">
            <a:solidFill>
              <a:srgbClr val="C0504D"/>
            </a:solidFill>
            <a:prstDash val="solid"/>
            <a:tailEnd type="arrow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5667375" y="2266950"/>
            <a:ext cx="381000" cy="381000"/>
          </a:xfrm>
          <a:prstGeom prst="cub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Freeform 120"/>
          <p:cNvSpPr/>
          <p:nvPr/>
        </p:nvSpPr>
        <p:spPr>
          <a:xfrm rot="10800000" flipH="1">
            <a:off x="5514976" y="1657350"/>
            <a:ext cx="1143000" cy="32766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noFill/>
          <a:ln w="152400" cap="flat" cmpd="sng" algn="ctr">
            <a:solidFill>
              <a:srgbClr val="4F81BD"/>
            </a:solidFill>
            <a:prstDash val="solid"/>
            <a:tailEnd type="arrow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4673" y="148558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86476" y="1785551"/>
            <a:ext cx="351394" cy="641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65324" y="1785551"/>
            <a:ext cx="284487" cy="286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19874" y="1785551"/>
            <a:ext cx="395286" cy="8162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0316" y="797316"/>
            <a:ext cx="619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NFV enables </a:t>
            </a:r>
            <a:r>
              <a:rPr lang="en-US" sz="2400" b="1" i="1" dirty="0" smtClean="0"/>
              <a:t>elastic scaling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high availability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0895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8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3.7037E-6 L -0.19063 -0.00463 " pathEditMode="relative" rAng="0" ptsTypes="AA">
                                      <p:cBhvr>
                                        <p:cTn id="82" dur="1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2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2" grpId="0" animBg="1"/>
      <p:bldP spid="102" grpId="1" animBg="1"/>
      <p:bldP spid="103" grpId="0" animBg="1"/>
      <p:bldP spid="105" grpId="0" build="p"/>
      <p:bldP spid="108" grpId="0"/>
      <p:bldP spid="109" grpId="0" animBg="1"/>
      <p:bldP spid="109" grpId="1" animBg="1"/>
      <p:bldP spid="116" grpId="0" animBg="1"/>
      <p:bldP spid="116" grpId="1" animBg="1"/>
      <p:bldP spid="118" grpId="0" animBg="1"/>
      <p:bldP spid="119" grpId="0" animBg="1"/>
      <p:bldP spid="120" grpId="0" animBg="1"/>
      <p:bldP spid="121" grpId="0" animBg="1"/>
      <p:bldP spid="4" grpId="0"/>
      <p:bldP spid="4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4" y="863601"/>
            <a:ext cx="10972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State created or updated by a middlebox applies to either a </a:t>
            </a:r>
            <a:r>
              <a:rPr lang="en-US" b="1" dirty="0" smtClean="0">
                <a:solidFill>
                  <a:srgbClr val="0070C0"/>
                </a:solidFill>
              </a:rPr>
              <a:t>single connection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0070C0"/>
                </a:solidFill>
              </a:rPr>
              <a:t>set of connections</a:t>
            </a:r>
          </a:p>
        </p:txBody>
      </p:sp>
      <p:grpSp>
        <p:nvGrpSpPr>
          <p:cNvPr id="6" name="Group 70"/>
          <p:cNvGrpSpPr/>
          <p:nvPr/>
        </p:nvGrpSpPr>
        <p:grpSpPr>
          <a:xfrm>
            <a:off x="975993" y="2278053"/>
            <a:ext cx="5842495" cy="2123420"/>
            <a:chOff x="1082913" y="2487308"/>
            <a:chExt cx="3941673" cy="1910104"/>
          </a:xfrm>
        </p:grpSpPr>
        <p:sp>
          <p:nvSpPr>
            <p:cNvPr id="5" name="Rectangle 4"/>
            <p:cNvSpPr/>
            <p:nvPr/>
          </p:nvSpPr>
          <p:spPr>
            <a:xfrm>
              <a:off x="1212333" y="2973726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2333" y="3193645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2332" y="3413564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2333" y="3632519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2333" y="3847615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>
              <a:stCxn id="7" idx="3"/>
              <a:endCxn id="12" idx="1"/>
            </p:cNvCxnSpPr>
            <p:nvPr/>
          </p:nvCxnSpPr>
          <p:spPr>
            <a:xfrm flipV="1">
              <a:off x="1594298" y="3237051"/>
              <a:ext cx="248856" cy="6655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3"/>
              <a:endCxn id="13" idx="1"/>
            </p:cNvCxnSpPr>
            <p:nvPr/>
          </p:nvCxnSpPr>
          <p:spPr>
            <a:xfrm>
              <a:off x="1594298" y="3742479"/>
              <a:ext cx="248856" cy="5690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3"/>
              <a:endCxn id="15" idx="1"/>
            </p:cNvCxnSpPr>
            <p:nvPr/>
          </p:nvCxnSpPr>
          <p:spPr>
            <a:xfrm>
              <a:off x="3159890" y="3237051"/>
              <a:ext cx="36508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0"/>
              <a:endCxn id="14" idx="1"/>
            </p:cNvCxnSpPr>
            <p:nvPr/>
          </p:nvCxnSpPr>
          <p:spPr>
            <a:xfrm flipV="1">
              <a:off x="2501522" y="2808787"/>
              <a:ext cx="1023448" cy="26332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3" idx="2"/>
              <a:endCxn id="17" idx="1"/>
            </p:cNvCxnSpPr>
            <p:nvPr/>
          </p:nvCxnSpPr>
          <p:spPr>
            <a:xfrm>
              <a:off x="2501522" y="3964327"/>
              <a:ext cx="1017118" cy="26814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3"/>
              <a:endCxn id="16" idx="1"/>
            </p:cNvCxnSpPr>
            <p:nvPr/>
          </p:nvCxnSpPr>
          <p:spPr>
            <a:xfrm>
              <a:off x="3159890" y="3799388"/>
              <a:ext cx="3587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843154" y="3072112"/>
              <a:ext cx="1316736" cy="32987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Connection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3154" y="3634449"/>
              <a:ext cx="1316736" cy="32987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Connection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970" y="2643848"/>
              <a:ext cx="1499616" cy="32987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TcpAnalyzer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24970" y="3072112"/>
              <a:ext cx="1499616" cy="32987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HttpAnalyzer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18640" y="3634449"/>
              <a:ext cx="1502781" cy="32987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TcpAnalyzer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18640" y="4067534"/>
              <a:ext cx="1502781" cy="32987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HttpAnalyzer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82913" y="2487308"/>
              <a:ext cx="1574628" cy="470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Per-</a:t>
              </a:r>
              <a:r>
                <a:rPr kumimoji="0" 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conn</a:t>
              </a: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state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1"/>
          <p:cNvGrpSpPr/>
          <p:nvPr/>
        </p:nvGrpSpPr>
        <p:grpSpPr>
          <a:xfrm>
            <a:off x="3454402" y="2267874"/>
            <a:ext cx="7609364" cy="1295400"/>
            <a:chOff x="2501522" y="2479738"/>
            <a:chExt cx="5014845" cy="1138287"/>
          </a:xfrm>
        </p:grpSpPr>
        <p:sp>
          <p:nvSpPr>
            <p:cNvPr id="19" name="Rectangle 18"/>
            <p:cNvSpPr/>
            <p:nvPr/>
          </p:nvSpPr>
          <p:spPr>
            <a:xfrm>
              <a:off x="5485318" y="2951281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5317" y="3171200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5318" y="3398106"/>
              <a:ext cx="381965" cy="2199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Elbow Connector 44"/>
            <p:cNvCxnSpPr/>
            <p:nvPr/>
          </p:nvCxnSpPr>
          <p:spPr>
            <a:xfrm rot="16200000" flipH="1">
              <a:off x="3955457" y="1930962"/>
              <a:ext cx="75926" cy="298379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3949778" y="2081814"/>
              <a:ext cx="87287" cy="2983799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6113363" y="3116220"/>
              <a:ext cx="1272395" cy="32987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ConnCount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4" name="Straight Connector 63"/>
            <p:cNvCxnSpPr>
              <a:stCxn id="20" idx="3"/>
              <a:endCxn id="63" idx="1"/>
            </p:cNvCxnSpPr>
            <p:nvPr/>
          </p:nvCxnSpPr>
          <p:spPr>
            <a:xfrm flipV="1">
              <a:off x="5867282" y="3281159"/>
              <a:ext cx="246081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781824" y="2479738"/>
              <a:ext cx="1734543" cy="45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Cross-conn state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72"/>
          <p:cNvGrpSpPr/>
          <p:nvPr/>
        </p:nvGrpSpPr>
        <p:grpSpPr>
          <a:xfrm>
            <a:off x="8225698" y="5022483"/>
            <a:ext cx="2838068" cy="875028"/>
            <a:chOff x="5990322" y="3729068"/>
            <a:chExt cx="1613990" cy="663497"/>
          </a:xfrm>
        </p:grpSpPr>
        <p:sp>
          <p:nvSpPr>
            <p:cNvPr id="69" name="TextBox 68"/>
            <p:cNvSpPr txBox="1"/>
            <p:nvPr/>
          </p:nvSpPr>
          <p:spPr>
            <a:xfrm>
              <a:off x="6252749" y="3729068"/>
              <a:ext cx="1351563" cy="396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All-</a:t>
              </a:r>
              <a:r>
                <a:rPr kumimoji="0" 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conns</a:t>
              </a: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state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90322" y="4062687"/>
              <a:ext cx="1395435" cy="32987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Statistics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72"/>
          <p:cNvGrpSpPr/>
          <p:nvPr/>
        </p:nvGrpSpPr>
        <p:grpSpPr>
          <a:xfrm>
            <a:off x="1659673" y="5086729"/>
            <a:ext cx="2838069" cy="875026"/>
            <a:chOff x="5990322" y="3729069"/>
            <a:chExt cx="1613991" cy="663496"/>
          </a:xfrm>
        </p:grpSpPr>
        <p:sp>
          <p:nvSpPr>
            <p:cNvPr id="38" name="TextBox 37"/>
            <p:cNvSpPr txBox="1"/>
            <p:nvPr/>
          </p:nvSpPr>
          <p:spPr>
            <a:xfrm>
              <a:off x="6579947" y="3729069"/>
              <a:ext cx="1024366" cy="396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state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90322" y="4062687"/>
              <a:ext cx="1395435" cy="32987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Config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+ Sig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State taxonomy</a:t>
            </a:r>
            <a:endParaRPr lang="en-US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29E-3DDF-490D-A3AB-9C026CB0D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Bro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11" y="5679511"/>
            <a:ext cx="1172893" cy="11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38" y="41564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NFV state management -&gt; </a:t>
            </a:r>
            <a:r>
              <a:rPr lang="en-US" b="1" dirty="0" err="1" smtClean="0">
                <a:latin typeface="+mn-lt"/>
              </a:rPr>
              <a:t>middlebox</a:t>
            </a:r>
            <a:r>
              <a:rPr lang="en-US" b="1" dirty="0" smtClean="0">
                <a:latin typeface="+mn-lt"/>
              </a:rPr>
              <a:t> modification</a:t>
            </a:r>
            <a:endParaRPr lang="en-US" b="1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0621" y="5229831"/>
            <a:ext cx="4571999" cy="954580"/>
            <a:chOff x="2286002" y="4495802"/>
            <a:chExt cx="4571998" cy="954580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2286002" y="4495802"/>
              <a:ext cx="1981198" cy="670562"/>
            </a:xfrm>
            <a:prstGeom prst="line">
              <a:avLst/>
            </a:prstGeom>
            <a:noFill/>
            <a:ln w="38100" cap="flat" cmpd="sng" algn="ctr">
              <a:solidFill>
                <a:srgbClr val="4BACC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5181600" y="4495802"/>
              <a:ext cx="1676400" cy="594362"/>
            </a:xfrm>
            <a:prstGeom prst="line">
              <a:avLst/>
            </a:prstGeom>
            <a:noFill/>
            <a:ln w="38100" cap="flat" cmpd="sng" algn="ctr">
              <a:solidFill>
                <a:srgbClr val="4BACC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9" name="Picture 8" descr="cisco_switc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435" y="4861564"/>
              <a:ext cx="1405565" cy="588818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184420" y="2968332"/>
            <a:ext cx="1793575" cy="2261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796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91264" y="3393272"/>
            <a:ext cx="770901" cy="6581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3833" y="2983757"/>
            <a:ext cx="1793575" cy="2261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796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760677" y="3408697"/>
            <a:ext cx="770901" cy="6581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106400" y="3806717"/>
            <a:ext cx="65427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-25470" y="3986273"/>
            <a:ext cx="19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Pre-flow state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-25470" y="4644653"/>
            <a:ext cx="19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Cross-flow state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6222" y="3522852"/>
            <a:ext cx="19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state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6353165" y="3193097"/>
            <a:ext cx="1538287" cy="1972469"/>
            <a:chOff x="6312063" y="3707605"/>
            <a:chExt cx="1538287" cy="1972469"/>
          </a:xfrm>
        </p:grpSpPr>
        <p:grpSp>
          <p:nvGrpSpPr>
            <p:cNvPr id="58" name="Group 57"/>
            <p:cNvGrpSpPr/>
            <p:nvPr/>
          </p:nvGrpSpPr>
          <p:grpSpPr>
            <a:xfrm>
              <a:off x="6312063" y="3707605"/>
              <a:ext cx="1538287" cy="1972469"/>
              <a:chOff x="6376988" y="3707606"/>
              <a:chExt cx="1538287" cy="186769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376988" y="4565168"/>
                <a:ext cx="1538287" cy="10101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227094" y="3707606"/>
                <a:ext cx="688181" cy="13270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 rot="16200000">
              <a:off x="6669046" y="4428608"/>
              <a:ext cx="1687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Shared Library</a:t>
              </a:r>
              <a:endParaRPr lang="en-US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740000" y="3217171"/>
            <a:ext cx="1538287" cy="1972469"/>
            <a:chOff x="1681476" y="3723030"/>
            <a:chExt cx="1538287" cy="1972469"/>
          </a:xfrm>
        </p:grpSpPr>
        <p:grpSp>
          <p:nvGrpSpPr>
            <p:cNvPr id="66" name="Group 65"/>
            <p:cNvGrpSpPr/>
            <p:nvPr/>
          </p:nvGrpSpPr>
          <p:grpSpPr>
            <a:xfrm>
              <a:off x="1681476" y="3723030"/>
              <a:ext cx="1538287" cy="1972469"/>
              <a:chOff x="6376988" y="3707606"/>
              <a:chExt cx="1538287" cy="186769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376988" y="4565168"/>
                <a:ext cx="1538287" cy="10101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227094" y="3707606"/>
                <a:ext cx="688181" cy="13270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 rot="16200000">
              <a:off x="2099439" y="4410934"/>
              <a:ext cx="1687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Shared Library</a:t>
              </a:r>
              <a:endParaRPr lang="en-US" b="1" dirty="0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1766600" y="4158449"/>
            <a:ext cx="770903" cy="257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767326" y="4664283"/>
            <a:ext cx="770903" cy="488601"/>
          </a:xfrm>
          <a:prstGeom prst="rect">
            <a:avLst/>
          </a:prstGeom>
          <a:solidFill>
            <a:srgbClr val="4D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106400" y="4309633"/>
            <a:ext cx="65427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106400" y="4984642"/>
            <a:ext cx="65427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391264" y="4149432"/>
            <a:ext cx="770903" cy="257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391263" y="4656764"/>
            <a:ext cx="770903" cy="488601"/>
          </a:xfrm>
          <a:prstGeom prst="rect">
            <a:avLst/>
          </a:prstGeom>
          <a:solidFill>
            <a:srgbClr val="4D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8741558" y="3306213"/>
            <a:ext cx="33361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n>
                  <a:solidFill>
                    <a:schemeClr val="bg1"/>
                  </a:solidFill>
                </a:ln>
              </a:rPr>
              <a:t>Required modifications:</a:t>
            </a:r>
            <a:endParaRPr lang="en-US" sz="2400" b="1" dirty="0" smtClean="0">
              <a:ln>
                <a:solidFill>
                  <a:schemeClr val="bg1"/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smtClean="0">
                <a:ln>
                  <a:solidFill>
                    <a:schemeClr val="bg1"/>
                  </a:solidFill>
                </a:ln>
              </a:rPr>
              <a:t>State allocation</a:t>
            </a:r>
            <a:endParaRPr lang="en-US" sz="2000" b="1" dirty="0" smtClean="0">
              <a:ln>
                <a:solidFill>
                  <a:schemeClr val="bg1"/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smtClean="0">
                <a:ln>
                  <a:solidFill>
                    <a:schemeClr val="bg1"/>
                  </a:solidFill>
                </a:ln>
              </a:rPr>
              <a:t>State access</a:t>
            </a:r>
            <a:endParaRPr lang="en-US" sz="2000" b="1" dirty="0" smtClean="0">
              <a:ln>
                <a:solidFill>
                  <a:schemeClr val="bg1"/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smtClean="0">
                <a:ln>
                  <a:solidFill>
                    <a:schemeClr val="bg1"/>
                  </a:solidFill>
                </a:ln>
              </a:rPr>
              <a:t>State merge</a:t>
            </a:r>
            <a:endParaRPr lang="en-US" sz="2000" b="1" dirty="0">
              <a:ln>
                <a:solidFill>
                  <a:schemeClr val="bg1"/>
                </a:solidFill>
              </a:ln>
            </a:endParaRPr>
          </a:p>
          <a:p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536221" y="1525800"/>
            <a:ext cx="10142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Frameworks for  transferring, or sharing live middlebox state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i="1" smtClean="0">
                <a:solidFill>
                  <a:srgbClr val="0070C0"/>
                </a:solidFill>
              </a:rPr>
              <a:t>Require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0070C0"/>
                </a:solidFill>
              </a:rPr>
              <a:t>modifications</a:t>
            </a:r>
            <a:r>
              <a:rPr lang="en-US" smtClean="0"/>
              <a:t> or </a:t>
            </a:r>
            <a:r>
              <a:rPr lang="en-US" b="1" i="1" smtClean="0">
                <a:solidFill>
                  <a:srgbClr val="0070C0"/>
                </a:solidFill>
              </a:rPr>
              <a:t>annotation</a:t>
            </a:r>
            <a:r>
              <a:rPr lang="en-US" smtClean="0"/>
              <a:t> to middlebox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38029" y="6184411"/>
            <a:ext cx="2743200" cy="365125"/>
          </a:xfrm>
        </p:spPr>
        <p:txBody>
          <a:bodyPr/>
          <a:lstStyle/>
          <a:p>
            <a:fld id="{2BBC59B5-09B5-4AED-AB91-05B3E4433F65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131312" y="3641962"/>
            <a:ext cx="3284399" cy="939519"/>
            <a:chOff x="3131312" y="4140730"/>
            <a:chExt cx="3284399" cy="939519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131312" y="4140730"/>
              <a:ext cx="3242694" cy="6491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 smtClean="0">
                  <a:latin typeface="+mn-lt"/>
                </a:rPr>
                <a:t>Split/Merge</a:t>
              </a:r>
              <a:endParaRPr lang="en-US" sz="2800" b="1" dirty="0">
                <a:latin typeface="+mn-lt"/>
              </a:endParaRPr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3173017" y="4431071"/>
              <a:ext cx="3242694" cy="6491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 smtClean="0">
                  <a:latin typeface="+mn-lt"/>
                </a:rPr>
                <a:t>[NSDI 2013]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59530" y="3192782"/>
            <a:ext cx="1526783" cy="1972784"/>
            <a:chOff x="6359530" y="3192782"/>
            <a:chExt cx="1526783" cy="197278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209921" y="3193097"/>
              <a:ext cx="0" cy="9059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885372" y="3192782"/>
              <a:ext cx="0" cy="19727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363140" y="4099081"/>
              <a:ext cx="0" cy="10664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359816" y="5160062"/>
              <a:ext cx="152555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359530" y="4108026"/>
              <a:ext cx="8503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203271" y="3192782"/>
              <a:ext cx="683042" cy="364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743215" y="3217171"/>
            <a:ext cx="1526783" cy="1972784"/>
            <a:chOff x="6359530" y="3192782"/>
            <a:chExt cx="1526783" cy="197278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209921" y="3193097"/>
              <a:ext cx="0" cy="9059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885372" y="3192782"/>
              <a:ext cx="0" cy="19727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63140" y="4099081"/>
              <a:ext cx="0" cy="10664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359816" y="5160062"/>
              <a:ext cx="152555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359530" y="4108026"/>
              <a:ext cx="8503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7203271" y="3192782"/>
              <a:ext cx="683042" cy="364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5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2" grpId="0" animBg="1"/>
      <p:bldP spid="65" grpId="0" animBg="1"/>
      <p:bldP spid="69" grpId="0" animBg="1"/>
      <p:bldP spid="83" grpId="0"/>
      <p:bldP spid="83" grpId="1"/>
      <p:bldP spid="84" grpId="0"/>
      <p:bldP spid="84" grpId="1"/>
      <p:bldP spid="85" grpId="0"/>
      <p:bldP spid="85" grpId="1"/>
      <p:bldP spid="90" grpId="0" animBg="1"/>
      <p:bldP spid="91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60680"/>
              </p:ext>
            </p:extLst>
          </p:nvPr>
        </p:nvGraphicFramePr>
        <p:xfrm>
          <a:off x="2628898" y="2802228"/>
          <a:ext cx="78182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77">
                  <a:extLst>
                    <a:ext uri="{9D8B030D-6E8A-4147-A177-3AD203B41FA5}">
                      <a16:colId xmlns:a16="http://schemas.microsoft.com/office/drawing/2014/main" xmlns="" val="901159708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xmlns="" val="1732604637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xmlns="" val="1307677297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xmlns="" val="3075802210"/>
                    </a:ext>
                  </a:extLst>
                </a:gridCol>
                <a:gridCol w="1138023">
                  <a:extLst>
                    <a:ext uri="{9D8B030D-6E8A-4147-A177-3AD203B41FA5}">
                      <a16:colId xmlns:a16="http://schemas.microsoft.com/office/drawing/2014/main" xmlns="" val="322403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+mn-lt"/>
                        </a:rPr>
                        <a:t>Framework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State Allocation</a:t>
                      </a:r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r>
                        <a:rPr lang="en-US" sz="1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State</a:t>
                      </a:r>
                      <a:r>
                        <a:rPr lang="en-US" sz="1800" b="1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 Access</a:t>
                      </a:r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r>
                        <a:rPr lang="en-US" sz="1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Serialization</a:t>
                      </a:r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Merge</a:t>
                      </a:r>
                      <a:r>
                        <a:rPr lang="en-US" sz="1800" b="1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 State</a:t>
                      </a:r>
                      <a:endParaRPr lang="en-US" sz="1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308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Split/Merge </a:t>
                      </a:r>
                      <a:r>
                        <a:rPr lang="en-US" sz="1100" b="0" dirty="0" smtClean="0"/>
                        <a:t>[NSDI 2013]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ym typeface="Wingdings"/>
                        </a:rPr>
                        <a:t>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ym typeface="Wingdings"/>
                        </a:rPr>
                        <a:t>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651784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38842"/>
              </p:ext>
            </p:extLst>
          </p:nvPr>
        </p:nvGraphicFramePr>
        <p:xfrm>
          <a:off x="2628898" y="3813000"/>
          <a:ext cx="78182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8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OpenNF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[SIGCOMM 2014]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73439"/>
              </p:ext>
            </p:extLst>
          </p:nvPr>
        </p:nvGraphicFramePr>
        <p:xfrm>
          <a:off x="2628899" y="4185280"/>
          <a:ext cx="78182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11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FTMB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[SIGCOMM 2015]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73378"/>
              </p:ext>
            </p:extLst>
          </p:nvPr>
        </p:nvGraphicFramePr>
        <p:xfrm>
          <a:off x="2628901" y="4561598"/>
          <a:ext cx="78182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9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5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Pico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Rep.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SoCC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2013]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86582"/>
              </p:ext>
            </p:extLst>
          </p:nvPr>
        </p:nvGraphicFramePr>
        <p:xfrm>
          <a:off x="2628900" y="4932874"/>
          <a:ext cx="78182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11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Stateless NF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HotMiddlebox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2015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6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27338" y="41564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NFV state management -&gt; </a:t>
            </a:r>
            <a:r>
              <a:rPr lang="en-US" b="1" dirty="0" err="1">
                <a:latin typeface="+mn-lt"/>
              </a:rPr>
              <a:t>m</a:t>
            </a:r>
            <a:r>
              <a:rPr lang="en-US" b="1" dirty="0" err="1" smtClean="0">
                <a:latin typeface="+mn-lt"/>
              </a:rPr>
              <a:t>iddlebox</a:t>
            </a:r>
            <a:r>
              <a:rPr lang="en-US" b="1" dirty="0" smtClean="0">
                <a:latin typeface="+mn-lt"/>
              </a:rPr>
              <a:t> modification</a:t>
            </a:r>
            <a:endParaRPr lang="en-US" b="1" dirty="0"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536221" y="1525800"/>
            <a:ext cx="10142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Frameworks for  transferring, or sharing live </a:t>
            </a:r>
            <a:r>
              <a:rPr lang="en-US" dirty="0" err="1" smtClean="0"/>
              <a:t>middlebox</a:t>
            </a:r>
            <a:r>
              <a:rPr lang="en-US" dirty="0" smtClean="0"/>
              <a:t> state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i="1" smtClean="0">
                <a:solidFill>
                  <a:srgbClr val="0070C0"/>
                </a:solidFill>
              </a:rPr>
              <a:t>Require</a:t>
            </a:r>
            <a:r>
              <a:rPr lang="en-US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modifications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rgbClr val="0070C0"/>
                </a:solidFill>
              </a:rPr>
              <a:t>annotation</a:t>
            </a:r>
            <a:r>
              <a:rPr lang="en-US" dirty="0" smtClean="0"/>
              <a:t> to </a:t>
            </a:r>
            <a:r>
              <a:rPr lang="en-US" dirty="0" err="1"/>
              <a:t>m</a:t>
            </a:r>
            <a:r>
              <a:rPr lang="en-US" dirty="0" err="1" smtClean="0"/>
              <a:t>iddlebox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Why is modifying a </a:t>
            </a:r>
            <a:r>
              <a:rPr lang="en-US" b="1" dirty="0" err="1" smtClean="0">
                <a:latin typeface="+mn-lt"/>
              </a:rPr>
              <a:t>middlebox</a:t>
            </a:r>
            <a:r>
              <a:rPr lang="en-US" b="1" dirty="0" smtClean="0">
                <a:latin typeface="+mn-lt"/>
              </a:rPr>
              <a:t> hard?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96048"/>
              </p:ext>
            </p:extLst>
          </p:nvPr>
        </p:nvGraphicFramePr>
        <p:xfrm>
          <a:off x="2820926" y="1945713"/>
          <a:ext cx="662065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5">
                  <a:extLst>
                    <a:ext uri="{9D8B030D-6E8A-4147-A177-3AD203B41FA5}">
                      <a16:colId xmlns:a16="http://schemas.microsoft.com/office/drawing/2014/main" xmlns="" val="901159708"/>
                    </a:ext>
                  </a:extLst>
                </a:gridCol>
                <a:gridCol w="1376195">
                  <a:extLst>
                    <a:ext uri="{9D8B030D-6E8A-4147-A177-3AD203B41FA5}">
                      <a16:colId xmlns:a16="http://schemas.microsoft.com/office/drawing/2014/main" xmlns="" val="325679016"/>
                    </a:ext>
                  </a:extLst>
                </a:gridCol>
                <a:gridCol w="1424201">
                  <a:extLst>
                    <a:ext uri="{9D8B030D-6E8A-4147-A177-3AD203B41FA5}">
                      <a16:colId xmlns:a16="http://schemas.microsoft.com/office/drawing/2014/main" xmlns="" val="733307335"/>
                    </a:ext>
                  </a:extLst>
                </a:gridCol>
                <a:gridCol w="1148787">
                  <a:extLst>
                    <a:ext uri="{9D8B030D-6E8A-4147-A177-3AD203B41FA5}">
                      <a16:colId xmlns:a16="http://schemas.microsoft.com/office/drawing/2014/main" xmlns="" val="1307677297"/>
                    </a:ext>
                  </a:extLst>
                </a:gridCol>
                <a:gridCol w="1295279">
                  <a:extLst>
                    <a:ext uri="{9D8B030D-6E8A-4147-A177-3AD203B41FA5}">
                      <a16:colId xmlns:a16="http://schemas.microsoft.com/office/drawing/2014/main" xmlns="" val="307580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</a:p>
                    <a:p>
                      <a:r>
                        <a:rPr lang="en-US" dirty="0" smtClean="0"/>
                        <a:t>(C/C++)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Classes/</a:t>
                      </a:r>
                    </a:p>
                    <a:p>
                      <a:r>
                        <a:rPr lang="en-US" dirty="0" err="1" smtClean="0"/>
                        <a:t>Structs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r>
                        <a:rPr lang="en-US" baseline="0" dirty="0" smtClean="0"/>
                        <a:t> of pointers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Procedures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7475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PRADS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6517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OpenVPN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62K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33154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HAProxy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79442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noFill/>
                          </a:ln>
                        </a:rPr>
                        <a:t>Bro IDS</a:t>
                      </a:r>
                      <a:endParaRPr lang="en-US" b="1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</a:rPr>
                        <a:t>97K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</a:rPr>
                        <a:t>1798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</a:rPr>
                        <a:t>-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</a:rPr>
                        <a:t>3034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872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Squid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166K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745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Snort</a:t>
                      </a:r>
                      <a:r>
                        <a:rPr lang="en-US" b="1" baseline="0" dirty="0" smtClean="0"/>
                        <a:t> IDS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275K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819387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50178" y="1162762"/>
            <a:ext cx="3436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Middleboxes are </a:t>
            </a:r>
            <a:r>
              <a:rPr lang="en-US" sz="2400" b="1" smtClean="0">
                <a:solidFill>
                  <a:srgbClr val="0070C0"/>
                </a:solidFill>
              </a:rPr>
              <a:t>complex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138" y="1901201"/>
            <a:ext cx="1465943" cy="288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8255" y="1893947"/>
            <a:ext cx="1465943" cy="288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35448" y="1160825"/>
            <a:ext cx="4635527" cy="47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, </a:t>
            </a:r>
            <a:r>
              <a:rPr lang="en-US" sz="2400" b="1" smtClean="0">
                <a:solidFill>
                  <a:srgbClr val="0070C0"/>
                </a:solidFill>
              </a:rPr>
              <a:t>diverse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and have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070C0"/>
                </a:solidFill>
              </a:rPr>
              <a:t>variety of state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5078" y="5214414"/>
            <a:ext cx="695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</a:rPr>
              <a:t>Missing </a:t>
            </a:r>
            <a:r>
              <a:rPr lang="en-US" sz="2400" b="1" i="1" dirty="0">
                <a:solidFill>
                  <a:srgbClr val="0070C0"/>
                </a:solidFill>
              </a:rPr>
              <a:t>a change </a:t>
            </a:r>
            <a:r>
              <a:rPr lang="en-US" sz="2400" dirty="0"/>
              <a:t>to some structure, class or function, </a:t>
            </a:r>
            <a:r>
              <a:rPr lang="en-US" sz="2400" b="1" i="1" dirty="0" smtClean="0">
                <a:solidFill>
                  <a:srgbClr val="0070C0"/>
                </a:solidFill>
              </a:rPr>
              <a:t>may violate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/>
              <a:t>output equivalence.</a:t>
            </a:r>
            <a:endParaRPr lang="en-US" sz="24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6973468" y="1893946"/>
            <a:ext cx="1182967" cy="288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56435" y="1901201"/>
            <a:ext cx="1260996" cy="288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1717" y="1188566"/>
            <a:ext cx="10137531" cy="493395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16508" y="931929"/>
            <a:ext cx="8616462" cy="1384995"/>
          </a:xfrm>
          <a:prstGeom prst="rect">
            <a:avLst/>
          </a:prstGeom>
          <a:noFill/>
          <a:ln w="38100" cap="rnd">
            <a:solidFill>
              <a:srgbClr val="0070C0">
                <a:alpha val="75000"/>
              </a:srgb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Output </a:t>
            </a:r>
            <a:r>
              <a:rPr lang="en-US" sz="2800" b="1" dirty="0" smtClean="0">
                <a:solidFill>
                  <a:srgbClr val="0070C0"/>
                </a:solidFill>
              </a:rPr>
              <a:t>equivalence: </a:t>
            </a:r>
            <a:r>
              <a:rPr lang="en-US" sz="2800" dirty="0" smtClean="0"/>
              <a:t>for </a:t>
            </a:r>
            <a:r>
              <a:rPr lang="en-US" sz="2800" dirty="0"/>
              <a:t>any input </a:t>
            </a:r>
            <a:r>
              <a:rPr lang="en-US" sz="2800" dirty="0" smtClean="0"/>
              <a:t>the </a:t>
            </a:r>
            <a:r>
              <a:rPr lang="en-US" sz="2800" dirty="0"/>
              <a:t>aggregate output of a dynamic set of instances should be equivalent to the output produced by single instance.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143138" y="2667074"/>
            <a:ext cx="5483066" cy="845090"/>
            <a:chOff x="4143138" y="2667074"/>
            <a:chExt cx="5483066" cy="845090"/>
          </a:xfrm>
        </p:grpSpPr>
        <p:grpSp>
          <p:nvGrpSpPr>
            <p:cNvPr id="20" name="Group 75"/>
            <p:cNvGrpSpPr/>
            <p:nvPr/>
          </p:nvGrpSpPr>
          <p:grpSpPr>
            <a:xfrm>
              <a:off x="7095055" y="2749084"/>
              <a:ext cx="729679" cy="763080"/>
              <a:chOff x="4846320" y="2209800"/>
              <a:chExt cx="609600" cy="6096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2" name="Group 23"/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23" name="Picture 22" descr="magnifying_glass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" descr="C:\Users\agember\AppData\Local\Microsoft\Windows\Temporary Internet Files\Content.IE5\2DGPU1UI\MC900431599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4143138" y="3221108"/>
              <a:ext cx="2830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947662" y="3221108"/>
              <a:ext cx="1678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243227" y="2668775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18912" y="2667074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8293" y="2668775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53978" y="2667074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86760" y="2668775"/>
              <a:ext cx="298293" cy="47764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62445" y="2667074"/>
              <a:ext cx="298293" cy="477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1826" y="2668775"/>
              <a:ext cx="298293" cy="4776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97511" y="2667074"/>
              <a:ext cx="298293" cy="47764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43138" y="4355228"/>
            <a:ext cx="5483066" cy="1774666"/>
            <a:chOff x="4143138" y="4355228"/>
            <a:chExt cx="5483066" cy="1774666"/>
          </a:xfrm>
        </p:grpSpPr>
        <p:grpSp>
          <p:nvGrpSpPr>
            <p:cNvPr id="25" name="Group 75"/>
            <p:cNvGrpSpPr/>
            <p:nvPr/>
          </p:nvGrpSpPr>
          <p:grpSpPr>
            <a:xfrm>
              <a:off x="7107957" y="4451334"/>
              <a:ext cx="729679" cy="763080"/>
              <a:chOff x="4846320" y="2209800"/>
              <a:chExt cx="609600" cy="6096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" name="Group 23"/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28" name="Picture 27" descr="magnifying_glass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" descr="C:\Users\agember\AppData\Local\Microsoft\Windows\Temporary Internet Files\Content.IE5\2DGPU1UI\MC900431599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30" name="Group 75"/>
            <p:cNvGrpSpPr/>
            <p:nvPr/>
          </p:nvGrpSpPr>
          <p:grpSpPr>
            <a:xfrm>
              <a:off x="7118235" y="5366814"/>
              <a:ext cx="729679" cy="763080"/>
              <a:chOff x="4846320" y="2209800"/>
              <a:chExt cx="609600" cy="609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23"/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33" name="Picture 32" descr="magnifying_glass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4" name="Picture 2" descr="C:\Users\agember\AppData\Local\Microsoft\Windows\Temporary Internet Files\Content.IE5\2DGPU1UI\MC900431599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947662" y="4913586"/>
              <a:ext cx="1678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947662" y="5838838"/>
              <a:ext cx="1678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43138" y="5366814"/>
              <a:ext cx="1678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821680" y="4782289"/>
              <a:ext cx="1202518" cy="585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821680" y="5367885"/>
              <a:ext cx="1202518" cy="470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243226" y="4832874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18911" y="4831173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78292" y="4832874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3977" y="4831173"/>
              <a:ext cx="298293" cy="477646"/>
            </a:xfrm>
            <a:prstGeom prst="rect">
              <a:avLst/>
            </a:prstGeom>
            <a:solidFill>
              <a:srgbClr val="9CB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00989" y="4355228"/>
              <a:ext cx="298293" cy="47764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21825" y="4355228"/>
              <a:ext cx="298293" cy="4776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76674" y="5272409"/>
              <a:ext cx="298293" cy="477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122716" y="5270708"/>
              <a:ext cx="298293" cy="47764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56226" y="4819198"/>
            <a:ext cx="1678542" cy="1932316"/>
            <a:chOff x="7956226" y="4819198"/>
            <a:chExt cx="1678542" cy="193231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7956226" y="6751514"/>
              <a:ext cx="1678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8385238" y="6185085"/>
              <a:ext cx="298293" cy="477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131280" y="6183384"/>
              <a:ext cx="298293" cy="47764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55308" y="6183174"/>
              <a:ext cx="298293" cy="4776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000988" y="6195149"/>
              <a:ext cx="298293" cy="47764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endCxn id="73" idx="0"/>
            </p:cNvCxnSpPr>
            <p:nvPr/>
          </p:nvCxnSpPr>
          <p:spPr>
            <a:xfrm>
              <a:off x="8135906" y="4831173"/>
              <a:ext cx="14229" cy="136397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851440" y="4819198"/>
              <a:ext cx="14229" cy="136397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527269" y="5750055"/>
              <a:ext cx="7115" cy="433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280426" y="5748354"/>
              <a:ext cx="7115" cy="433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98271" y="6508678"/>
            <a:ext cx="2743200" cy="365125"/>
          </a:xfrm>
        </p:spPr>
        <p:txBody>
          <a:bodyPr/>
          <a:lstStyle/>
          <a:p>
            <a:fld id="{2BBC59B5-09B5-4AED-AB91-05B3E4433F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7" grpId="0"/>
      <p:bldP spid="13" grpId="0" animBg="1"/>
      <p:bldP spid="13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71158" y="2745643"/>
            <a:ext cx="4455277" cy="1975636"/>
            <a:chOff x="2614993" y="2797064"/>
            <a:chExt cx="4455277" cy="1975636"/>
          </a:xfrm>
        </p:grpSpPr>
        <p:pic>
          <p:nvPicPr>
            <p:cNvPr id="25" name="Picture 2" descr="http://www.psdgraphics.com/file/programming-code-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993" y="2966705"/>
              <a:ext cx="1436743" cy="107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://icons.iconarchive.com/icons/paomedia/small-n-flat/1024/file-cod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839" y="3635657"/>
              <a:ext cx="886070" cy="88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ounded Rectangle 26"/>
            <p:cNvSpPr/>
            <p:nvPr/>
          </p:nvSpPr>
          <p:spPr>
            <a:xfrm>
              <a:off x="3799490" y="3776705"/>
              <a:ext cx="1686910" cy="826717"/>
            </a:xfrm>
            <a:prstGeom prst="roundRect">
              <a:avLst>
                <a:gd name="adj" fmla="val 1043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1738" y="4061760"/>
              <a:ext cx="116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StateAlyzr</a:t>
              </a:r>
              <a:endParaRPr lang="en-US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333366" y="4194667"/>
              <a:ext cx="4661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502441" y="4194667"/>
              <a:ext cx="5081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333365" y="3888712"/>
              <a:ext cx="1" cy="311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65217" y="2797064"/>
              <a:ext cx="115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source code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34549" y="4464923"/>
              <a:ext cx="143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annotated code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StateAlyzr</a:t>
            </a:r>
            <a:r>
              <a:rPr lang="en-US" b="1" dirty="0" smtClean="0">
                <a:latin typeface="+mn-lt"/>
              </a:rPr>
              <a:t>: program analysis to the rescue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83999" y="1593416"/>
            <a:ext cx="8229600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A system that relies on </a:t>
            </a:r>
            <a:r>
              <a:rPr lang="en-US" i="1" smtClean="0"/>
              <a:t>data</a:t>
            </a:r>
            <a:r>
              <a:rPr lang="en-US" smtClean="0"/>
              <a:t> and </a:t>
            </a:r>
            <a:r>
              <a:rPr lang="en-US" i="1" smtClean="0"/>
              <a:t>control-flow analysis</a:t>
            </a:r>
            <a:r>
              <a:rPr lang="en-US" smtClean="0"/>
              <a:t> to </a:t>
            </a:r>
            <a:r>
              <a:rPr lang="en-US" i="1" u="sng" smtClean="0"/>
              <a:t>automatically identify</a:t>
            </a:r>
            <a:r>
              <a:rPr lang="en-US" smtClean="0"/>
              <a:t> state objects that need explicit handling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78512" y="4775067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/>
              <a:t>Leverage middlebox code structure to </a:t>
            </a:r>
            <a:r>
              <a:rPr lang="en-US" b="1" smtClean="0">
                <a:solidFill>
                  <a:srgbClr val="0070C0"/>
                </a:solidFill>
              </a:rPr>
              <a:t>improve precision</a:t>
            </a:r>
            <a:r>
              <a:rPr lang="en-US" b="1" smtClean="0"/>
              <a:t> </a:t>
            </a:r>
            <a:r>
              <a:rPr lang="en-US" smtClean="0"/>
              <a:t>without </a:t>
            </a:r>
            <a:r>
              <a:rPr lang="en-US" b="1" smtClean="0">
                <a:solidFill>
                  <a:srgbClr val="0070C0"/>
                </a:solidFill>
              </a:rPr>
              <a:t>compromising soundness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0344" y="648608"/>
            <a:ext cx="10137531" cy="58001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90566" y="2126604"/>
            <a:ext cx="8616462" cy="1384995"/>
          </a:xfrm>
          <a:prstGeom prst="rect">
            <a:avLst/>
          </a:prstGeom>
          <a:noFill/>
          <a:ln w="38100" cap="rnd">
            <a:solidFill>
              <a:srgbClr val="0070C0">
                <a:alpha val="75000"/>
              </a:srgb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Soundness</a:t>
            </a:r>
            <a:r>
              <a:rPr lang="en-US" sz="2800" b="1" dirty="0" smtClean="0">
                <a:solidFill>
                  <a:srgbClr val="006600"/>
                </a:solidFill>
              </a:rPr>
              <a:t> </a:t>
            </a:r>
            <a:r>
              <a:rPr lang="en-US" sz="2800" dirty="0" smtClean="0"/>
              <a:t>means that the system </a:t>
            </a:r>
            <a:r>
              <a:rPr lang="en-US" sz="2800" b="1" i="1" dirty="0" smtClean="0"/>
              <a:t>must not miss any critical </a:t>
            </a:r>
            <a:r>
              <a:rPr lang="en-US" sz="2800" dirty="0" smtClean="0"/>
              <a:t>types, storage locations, allocations, or uses of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0566" y="4900742"/>
            <a:ext cx="8616462" cy="954107"/>
          </a:xfrm>
          <a:prstGeom prst="rect">
            <a:avLst/>
          </a:prstGeom>
          <a:noFill/>
          <a:ln w="38100" cap="rnd">
            <a:solidFill>
              <a:srgbClr val="0070C0">
                <a:alpha val="75000"/>
              </a:srgb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Precision </a:t>
            </a:r>
            <a:r>
              <a:rPr lang="en-US" sz="2800" dirty="0" smtClean="0"/>
              <a:t>means that the system identifies </a:t>
            </a:r>
            <a:r>
              <a:rPr lang="en-US" sz="2800" b="1" i="1" dirty="0" smtClean="0"/>
              <a:t>the minimal set of state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that requires special handling.</a:t>
            </a:r>
          </a:p>
        </p:txBody>
      </p:sp>
      <p:sp>
        <p:nvSpPr>
          <p:cNvPr id="9" name="Freeform 8"/>
          <p:cNvSpPr/>
          <p:nvPr/>
        </p:nvSpPr>
        <p:spPr>
          <a:xfrm>
            <a:off x="2975675" y="1518834"/>
            <a:ext cx="1301857" cy="743919"/>
          </a:xfrm>
          <a:custGeom>
            <a:avLst/>
            <a:gdLst>
              <a:gd name="connsiteX0" fmla="*/ 1301857 w 1301857"/>
              <a:gd name="connsiteY0" fmla="*/ 0 h 743919"/>
              <a:gd name="connsiteX1" fmla="*/ 309966 w 1301857"/>
              <a:gd name="connsiteY1" fmla="*/ 154983 h 743919"/>
              <a:gd name="connsiteX2" fmla="*/ 0 w 1301857"/>
              <a:gd name="connsiteY2" fmla="*/ 743919 h 74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857" h="743919">
                <a:moveTo>
                  <a:pt x="1301857" y="0"/>
                </a:moveTo>
                <a:cubicBezTo>
                  <a:pt x="914399" y="15498"/>
                  <a:pt x="526942" y="30997"/>
                  <a:pt x="309966" y="154983"/>
                </a:cubicBezTo>
                <a:cubicBezTo>
                  <a:pt x="92990" y="278969"/>
                  <a:pt x="87824" y="607017"/>
                  <a:pt x="0" y="743919"/>
                </a:cubicBezTo>
              </a:path>
            </a:pathLst>
          </a:custGeom>
          <a:noFill/>
          <a:ln w="38100">
            <a:round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00042" y="1237642"/>
            <a:ext cx="527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required for </a:t>
            </a:r>
            <a:r>
              <a:rPr lang="en-US" sz="2800" b="1" dirty="0" smtClean="0"/>
              <a:t>output equivalence </a:t>
            </a:r>
            <a:endParaRPr lang="en-US" sz="2800" b="1" dirty="0"/>
          </a:p>
        </p:txBody>
      </p:sp>
      <p:sp>
        <p:nvSpPr>
          <p:cNvPr id="11" name="Freeform 10"/>
          <p:cNvSpPr/>
          <p:nvPr/>
        </p:nvSpPr>
        <p:spPr>
          <a:xfrm>
            <a:off x="2605015" y="4325979"/>
            <a:ext cx="1301857" cy="743919"/>
          </a:xfrm>
          <a:custGeom>
            <a:avLst/>
            <a:gdLst>
              <a:gd name="connsiteX0" fmla="*/ 1301857 w 1301857"/>
              <a:gd name="connsiteY0" fmla="*/ 0 h 743919"/>
              <a:gd name="connsiteX1" fmla="*/ 309966 w 1301857"/>
              <a:gd name="connsiteY1" fmla="*/ 154983 h 743919"/>
              <a:gd name="connsiteX2" fmla="*/ 0 w 1301857"/>
              <a:gd name="connsiteY2" fmla="*/ 743919 h 74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857" h="743919">
                <a:moveTo>
                  <a:pt x="1301857" y="0"/>
                </a:moveTo>
                <a:cubicBezTo>
                  <a:pt x="914399" y="15498"/>
                  <a:pt x="526942" y="30997"/>
                  <a:pt x="309966" y="154983"/>
                </a:cubicBezTo>
                <a:cubicBezTo>
                  <a:pt x="92990" y="278969"/>
                  <a:pt x="87824" y="607017"/>
                  <a:pt x="0" y="743919"/>
                </a:cubicBezTo>
              </a:path>
            </a:pathLst>
          </a:custGeom>
          <a:noFill/>
          <a:ln w="38100">
            <a:round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29382" y="4044787"/>
            <a:ext cx="720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required for </a:t>
            </a:r>
            <a:r>
              <a:rPr lang="en-US" sz="2800" b="1" dirty="0" smtClean="0"/>
              <a:t>performant state transfers</a:t>
            </a:r>
            <a:endParaRPr lang="en-US" sz="2800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-310550"/>
            <a:ext cx="10514163" cy="135425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Fault tolerance IDS</a:t>
            </a:r>
            <a:endParaRPr lang="en-US" b="1" dirty="0">
              <a:latin typeface="+mn-lt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381709" y="2671977"/>
            <a:ext cx="859383" cy="416963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3379403" y="3195647"/>
            <a:ext cx="861689" cy="272980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1" dirty="0">
              <a:solidFill>
                <a:sysClr val="window" lastClr="FFFFFF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3465315" y="1696590"/>
            <a:ext cx="381000" cy="381000"/>
          </a:xfrm>
          <a:prstGeom prst="cub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412041" y="2217087"/>
            <a:ext cx="4073716" cy="2735539"/>
            <a:chOff x="2931996" y="2684598"/>
            <a:chExt cx="4073716" cy="2735539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3296835" y="3459188"/>
              <a:ext cx="1224952" cy="1676931"/>
            </a:xfrm>
            <a:prstGeom prst="line">
              <a:avLst/>
            </a:prstGeom>
            <a:noFill/>
            <a:ln w="38100" cap="flat" cmpd="sng" algn="ctr">
              <a:solidFill>
                <a:srgbClr val="4BACC6"/>
              </a:solidFill>
              <a:prstDash val="dashDot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" name="Straight Connector 20"/>
            <p:cNvCxnSpPr/>
            <p:nvPr/>
          </p:nvCxnSpPr>
          <p:spPr>
            <a:xfrm flipV="1">
              <a:off x="5436188" y="3459188"/>
              <a:ext cx="1153298" cy="1600731"/>
            </a:xfrm>
            <a:prstGeom prst="line">
              <a:avLst/>
            </a:prstGeom>
            <a:noFill/>
            <a:ln w="38100" cap="flat" cmpd="sng" algn="ctr">
              <a:solidFill>
                <a:srgbClr val="4BACC6"/>
              </a:solidFill>
              <a:prstDash val="dashDot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22" name="Picture 21" descr="cisco_switc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3022" y="4831319"/>
              <a:ext cx="1405565" cy="588818"/>
            </a:xfrm>
            <a:prstGeom prst="rect">
              <a:avLst/>
            </a:prstGeom>
          </p:spPr>
        </p:pic>
        <p:grpSp>
          <p:nvGrpSpPr>
            <p:cNvPr id="24" name="Group 75"/>
            <p:cNvGrpSpPr/>
            <p:nvPr/>
          </p:nvGrpSpPr>
          <p:grpSpPr>
            <a:xfrm>
              <a:off x="6276033" y="2684598"/>
              <a:ext cx="729679" cy="763080"/>
              <a:chOff x="4846320" y="2209800"/>
              <a:chExt cx="609600" cy="6096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6" name="Group 23"/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27" name="Picture 26" descr="magnifying_glass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" descr="C:\Users\agember\AppData\Local\Microsoft\Windows\Temporary Internet Files\Content.IE5\2DGPU1UI\MC900431599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31" name="Group 75"/>
            <p:cNvGrpSpPr/>
            <p:nvPr/>
          </p:nvGrpSpPr>
          <p:grpSpPr>
            <a:xfrm>
              <a:off x="2931996" y="2696108"/>
              <a:ext cx="729679" cy="763080"/>
              <a:chOff x="4846320" y="2209800"/>
              <a:chExt cx="609600" cy="6096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" name="Group 23"/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34" name="Picture 33" descr="magnifying_glass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5" name="Picture 2" descr="C:\Users\agember\AppData\Local\Microsoft\Windows\Temporary Internet Files\Content.IE5\2DGPU1UI\MC900431599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43" name="Cube 42"/>
          <p:cNvSpPr/>
          <p:nvPr/>
        </p:nvSpPr>
        <p:spPr>
          <a:xfrm>
            <a:off x="3867498" y="1696590"/>
            <a:ext cx="381000" cy="381000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an 51"/>
          <p:cNvSpPr/>
          <p:nvPr/>
        </p:nvSpPr>
        <p:spPr>
          <a:xfrm>
            <a:off x="3374596" y="2177603"/>
            <a:ext cx="429691" cy="391651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49862" y="1709290"/>
            <a:ext cx="243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 flow state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17763" y="2113169"/>
            <a:ext cx="244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 flow state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963979" y="2627275"/>
            <a:ext cx="14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state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51899" y="3079976"/>
            <a:ext cx="215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Config</a:t>
            </a:r>
            <a:r>
              <a:rPr lang="en-US" sz="2400" b="1" dirty="0" smtClean="0"/>
              <a:t> state</a:t>
            </a:r>
            <a:endParaRPr lang="en-US" sz="2400" b="1" dirty="0"/>
          </a:p>
        </p:txBody>
      </p:sp>
      <p:sp>
        <p:nvSpPr>
          <p:cNvPr id="60" name="Flowchart: Alternate Process 59"/>
          <p:cNvSpPr/>
          <p:nvPr/>
        </p:nvSpPr>
        <p:spPr>
          <a:xfrm>
            <a:off x="3370113" y="2671977"/>
            <a:ext cx="859383" cy="416963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Parallelogram 60"/>
          <p:cNvSpPr/>
          <p:nvPr/>
        </p:nvSpPr>
        <p:spPr>
          <a:xfrm>
            <a:off x="6713842" y="3189007"/>
            <a:ext cx="861689" cy="272980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1" dirty="0">
              <a:solidFill>
                <a:sysClr val="window" lastClr="FFFFFF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3453719" y="1696590"/>
            <a:ext cx="381000" cy="381000"/>
          </a:xfrm>
          <a:prstGeom prst="cub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Cube 62"/>
          <p:cNvSpPr/>
          <p:nvPr/>
        </p:nvSpPr>
        <p:spPr>
          <a:xfrm>
            <a:off x="3855902" y="1696590"/>
            <a:ext cx="381000" cy="381000"/>
          </a:xfrm>
          <a:prstGeom prst="cub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Can 63"/>
          <p:cNvSpPr/>
          <p:nvPr/>
        </p:nvSpPr>
        <p:spPr>
          <a:xfrm>
            <a:off x="3363000" y="2177603"/>
            <a:ext cx="429691" cy="391651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Can 73"/>
          <p:cNvSpPr/>
          <p:nvPr/>
        </p:nvSpPr>
        <p:spPr>
          <a:xfrm>
            <a:off x="3834719" y="2173462"/>
            <a:ext cx="457988" cy="398027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lowchart: Alternate Process 74"/>
          <p:cNvSpPr/>
          <p:nvPr/>
        </p:nvSpPr>
        <p:spPr>
          <a:xfrm>
            <a:off x="3374596" y="2663013"/>
            <a:ext cx="859383" cy="416963"/>
          </a:xfrm>
          <a:prstGeom prst="flowChartAlternateProcess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Can 75"/>
          <p:cNvSpPr/>
          <p:nvPr/>
        </p:nvSpPr>
        <p:spPr>
          <a:xfrm>
            <a:off x="6786898" y="2186251"/>
            <a:ext cx="859383" cy="391651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Can 76"/>
          <p:cNvSpPr/>
          <p:nvPr/>
        </p:nvSpPr>
        <p:spPr>
          <a:xfrm>
            <a:off x="3381710" y="2173462"/>
            <a:ext cx="859383" cy="391651"/>
          </a:xfrm>
          <a:prstGeom prst="can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Content Placeholder 65"/>
          <p:cNvSpPr txBox="1">
            <a:spLocks/>
          </p:cNvSpPr>
          <p:nvPr/>
        </p:nvSpPr>
        <p:spPr>
          <a:xfrm>
            <a:off x="2805774" y="5601171"/>
            <a:ext cx="7270707" cy="175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en-US" sz="3200" b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primary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sends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copy of the state to the </a:t>
            </a:r>
            <a:r>
              <a:rPr kumimoji="0" lang="en-US" sz="3200" b="1" i="1" u="none" strike="noStrike" kern="120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hot standby</a:t>
            </a:r>
            <a:r>
              <a:rPr kumimoji="0" lang="en-US" sz="3200" b="1" i="0" u="none" strike="noStrike" kern="120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each packet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7468" y="5250063"/>
            <a:ext cx="1647825" cy="1131743"/>
            <a:chOff x="7971293" y="5250063"/>
            <a:chExt cx="1647825" cy="1131743"/>
          </a:xfrm>
        </p:grpSpPr>
        <p:sp>
          <p:nvSpPr>
            <p:cNvPr id="4" name="TextBox 3"/>
            <p:cNvSpPr txBox="1"/>
            <p:nvPr/>
          </p:nvSpPr>
          <p:spPr>
            <a:xfrm>
              <a:off x="8414050" y="5858586"/>
              <a:ext cx="446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</a:rPr>
                <a:t>^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71293" y="5250063"/>
              <a:ext cx="1647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olidFill>
                    <a:srgbClr val="0070C0"/>
                  </a:solidFill>
                </a:rPr>
                <a:t>updated</a:t>
              </a:r>
              <a:endParaRPr lang="en-US" sz="2400" b="1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344835" y="3709847"/>
            <a:ext cx="172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Primary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341448" y="3709846"/>
            <a:ext cx="222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Hot standby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59B5-09B5-4AED-AB91-05B3E4433F65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2344" y="5156356"/>
            <a:ext cx="362857" cy="185431"/>
          </a:xfrm>
          <a:prstGeom prst="rect">
            <a:avLst/>
          </a:prstGeom>
          <a:solidFill>
            <a:srgbClr val="EF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13609" y="5144922"/>
            <a:ext cx="362857" cy="1854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4.375E-6 0.00023 C -0.00052 -0.00741 -0.00117 -0.01482 -0.00156 -0.02222 C -0.00273 -0.03889 -0.00117 -0.03172 -0.0039 -0.04167 C -0.00416 -0.04445 -0.00442 -0.04746 -0.00468 -0.05 C -0.00494 -0.05209 -0.00533 -0.05371 -0.00546 -0.05556 C -0.00585 -0.0588 -0.00585 -0.06227 -0.00625 -0.06528 C -0.00664 -0.06783 -0.00742 -0.06991 -0.00781 -0.07222 C -0.00924 -0.0794 -0.01067 -0.08866 -0.0125 -0.09584 C -0.01328 -0.09884 -0.01419 -0.10139 -0.01484 -0.10417 C -0.01549 -0.10695 -0.01575 -0.10996 -0.0164 -0.1125 C -0.01979 -0.12454 -0.02122 -0.1206 -0.02578 -0.13472 C -0.03346 -0.15857 -0.02604 -0.13588 -0.03046 -0.14861 C -0.03138 -0.15093 -0.0319 -0.15347 -0.03281 -0.15556 C -0.03372 -0.15764 -0.03515 -0.15903 -0.03593 -0.16111 C -0.03671 -0.16297 -0.03684 -0.16505 -0.0375 -0.16667 C -0.03841 -0.16898 -0.03971 -0.17037 -0.04062 -0.17222 C -0.04179 -0.17454 -0.0427 -0.17709 -0.04375 -0.17917 C -0.04557 -0.18264 -0.04752 -0.18565 -0.04921 -0.18889 C -0.05039 -0.19121 -0.0513 -0.19375 -0.05234 -0.19584 C -0.05442 -0.19977 -0.05664 -0.20324 -0.05859 -0.20695 C -0.05976 -0.20926 -0.06067 -0.21181 -0.06171 -0.21389 C -0.06484 -0.21968 -0.06822 -0.22477 -0.07109 -0.23056 C -0.07265 -0.2338 -0.07421 -0.23727 -0.07578 -0.24028 C -0.07708 -0.24283 -0.07851 -0.24491 -0.07968 -0.24722 C -0.08059 -0.24908 -0.08138 -0.25093 -0.08203 -0.25278 C -0.08958 -0.27176 -0.08945 -0.2706 -0.09531 -0.29167 C -0.09739 -0.29908 -0.09974 -0.30648 -0.10156 -0.31389 C -0.1026 -0.31806 -0.10377 -0.32222 -0.10468 -0.32639 C -0.10507 -0.32778 -0.1052 -0.3294 -0.10546 -0.33056 C -0.10625 -0.33357 -0.10729 -0.33611 -0.10781 -0.33889 C -0.10859 -0.34213 -0.10885 -0.3456 -0.10937 -0.34861 C -0.10989 -0.35116 -0.11054 -0.35324 -0.11093 -0.35556 C -0.11184 -0.36065 -0.1125 -0.36597 -0.11328 -0.37084 C -0.11575 -0.38542 -0.11432 -0.37315 -0.11562 -0.3875 C -0.11679 -0.44005 -0.11562 -0.40834 -0.11796 -0.45 C -0.11835 -0.45509 -0.11849 -0.46042 -0.11875 -0.46528 C -0.11927 -0.47153 -0.12031 -0.48334 -0.12031 -0.4831 " pathEditMode="relative" rAng="0" ptsTypes="AAAAAAAAAAAAAAAAAAAAAAAAAAAAAAAAAAAAAA">
                                      <p:cBhvr>
                                        <p:cTn id="24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-241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2793 2.59259E-6 " pathEditMode="relative" rAng="0" ptsTypes="AA">
                                      <p:cBhvr>
                                        <p:cTn id="44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28307 -4.81481E-6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27825 -0.00023 " pathEditMode="relative" rAng="0" ptsTypes="AA">
                                      <p:cBhvr>
                                        <p:cTn id="52" dur="1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29167E-6 2.59259E-6 L -2.29167E-6 0.00023 C -0.00052 -0.00741 -0.00117 -0.01482 -0.00156 -0.02222 C -0.00273 -0.03889 -0.00117 -0.03172 -0.0039 -0.04167 C -0.00416 -0.04445 -0.00442 -0.04746 -0.00469 -0.05 C -0.00495 -0.05209 -0.00534 -0.05371 -0.00547 -0.05556 C -0.00586 -0.0588 -0.00586 -0.06227 -0.00625 -0.06528 C -0.00664 -0.06783 -0.00742 -0.06991 -0.00781 -0.07222 C -0.00924 -0.0794 -0.01067 -0.08866 -0.0125 -0.09584 C -0.01328 -0.09885 -0.01419 -0.10139 -0.01484 -0.10417 C -0.01549 -0.10695 -0.01575 -0.10996 -0.0164 -0.1125 C -0.01979 -0.12454 -0.02122 -0.1206 -0.02578 -0.13472 C -0.03346 -0.15857 -0.02604 -0.13588 -0.03047 -0.14861 C -0.03138 -0.15093 -0.0319 -0.15347 -0.03281 -0.15556 C -0.03372 -0.15764 -0.03515 -0.15903 -0.03594 -0.16111 C -0.03672 -0.16297 -0.03685 -0.16505 -0.0375 -0.16667 C -0.03841 -0.16898 -0.03971 -0.17037 -0.04062 -0.17222 C -0.04179 -0.17454 -0.04271 -0.17709 -0.04375 -0.17917 C -0.04557 -0.18264 -0.04752 -0.18565 -0.04922 -0.18889 C -0.05039 -0.19121 -0.0513 -0.19375 -0.05234 -0.19584 C -0.05442 -0.19977 -0.05664 -0.20324 -0.05859 -0.20695 C -0.05976 -0.20926 -0.06067 -0.21181 -0.06172 -0.21389 C -0.06484 -0.21968 -0.06823 -0.22477 -0.07109 -0.23056 C -0.07265 -0.2338 -0.07422 -0.23727 -0.07578 -0.24028 C -0.07708 -0.24283 -0.07851 -0.24491 -0.07969 -0.24722 C -0.0806 -0.24908 -0.08138 -0.25093 -0.08203 -0.25278 C -0.08958 -0.27176 -0.08945 -0.2706 -0.09531 -0.29167 C -0.09739 -0.29908 -0.09974 -0.30648 -0.10156 -0.31389 C -0.1026 -0.31806 -0.10377 -0.32222 -0.10469 -0.32639 C -0.10508 -0.32778 -0.10521 -0.3294 -0.10547 -0.33056 C -0.10625 -0.33357 -0.10729 -0.33611 -0.10781 -0.33889 C -0.10859 -0.34213 -0.10885 -0.3456 -0.10937 -0.34861 C -0.10989 -0.35116 -0.11054 -0.35324 -0.11094 -0.35556 C -0.11185 -0.36065 -0.1125 -0.36597 -0.11328 -0.37084 C -0.11575 -0.38542 -0.11432 -0.37315 -0.11562 -0.3875 C -0.11679 -0.44005 -0.11562 -0.40834 -0.11797 -0.45 C -0.11836 -0.4551 -0.11849 -0.46042 -0.11875 -0.46528 C -0.11927 -0.47153 -0.12031 -0.48334 -0.12031 -0.4831 " pathEditMode="relative" rAng="0" ptsTypes="AAAAAAAAAAAAAAAAAAAAAAAAAAAAAAAAAAAAAA">
                                      <p:cBhvr>
                                        <p:cTn id="56" dur="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-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767 -0.00046 " pathEditMode="relative" rAng="0" ptsTypes="AA">
                                      <p:cBhvr>
                                        <p:cTn id="71" dur="1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2793 -1.48148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7851 0.0016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69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9" grpId="0" animBg="1"/>
      <p:bldP spid="43" grpId="0" animBg="1"/>
      <p:bldP spid="52" grpId="0" animBg="1"/>
      <p:bldP spid="53" grpId="0"/>
      <p:bldP spid="56" grpId="0"/>
      <p:bldP spid="57" grpId="0"/>
      <p:bldP spid="58" grpId="0"/>
      <p:bldP spid="60" grpId="0" animBg="1"/>
      <p:bldP spid="60" grpId="1" animBg="1"/>
      <p:bldP spid="61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4" grpId="0" animBg="1"/>
      <p:bldP spid="74" grpId="1" animBg="1"/>
      <p:bldP spid="74" grpId="2" animBg="1"/>
      <p:bldP spid="75" grpId="0" animBg="1"/>
      <p:bldP spid="75" grpId="1" animBg="1"/>
      <p:bldP spid="76" grpId="0" animBg="1"/>
      <p:bldP spid="77" grpId="0" animBg="1"/>
      <p:bldP spid="47" grpId="0" build="p"/>
      <p:bldP spid="5" grpId="0"/>
      <p:bldP spid="48" grpId="0"/>
      <p:bldP spid="8" grpId="0" animBg="1"/>
      <p:bldP spid="8" grpId="1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24391</TotalTime>
  <Words>1286</Words>
  <Application>Microsoft Office PowerPoint</Application>
  <PresentationFormat>Custom</PresentationFormat>
  <Paragraphs>416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Paving the Way for NFV: Simplifying Middlebox Modifications with StateAlyzr</vt:lpstr>
      <vt:lpstr>Middleboxes</vt:lpstr>
      <vt:lpstr>Network Function Virtualization (NFV)</vt:lpstr>
      <vt:lpstr>State taxonomy</vt:lpstr>
      <vt:lpstr>NFV state management -&gt; middlebox modification</vt:lpstr>
      <vt:lpstr>NFV state management -&gt; middlebox modification</vt:lpstr>
      <vt:lpstr>Why is modifying a middlebox hard?</vt:lpstr>
      <vt:lpstr>StateAlyzr: program analysis to the rescue</vt:lpstr>
      <vt:lpstr>Fault tolerance IDS</vt:lpstr>
      <vt:lpstr>StateAlyzr</vt:lpstr>
      <vt:lpstr>Logical structure of  middlebox code</vt:lpstr>
      <vt:lpstr>1. Per-/cross-flow  state identification</vt:lpstr>
      <vt:lpstr>1. Per-/cross-flow  state identification</vt:lpstr>
      <vt:lpstr>1. Per-/cross-flow  state identification</vt:lpstr>
      <vt:lpstr>2. Identify updateable state</vt:lpstr>
      <vt:lpstr>3. Identify states’  flowspace dimensions</vt:lpstr>
      <vt:lpstr>StateAlyzr steps</vt:lpstr>
      <vt:lpstr>Implementation</vt:lpstr>
      <vt:lpstr>PowerPoint Presentation</vt:lpstr>
      <vt:lpstr>Evaluation: effectiveness</vt:lpstr>
      <vt:lpstr>Highly available PRADS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Middlebox Modifications with StateAlyzr</dc:title>
  <dc:creator>Junaid Khalid</dc:creator>
  <cp:lastModifiedBy>junaid</cp:lastModifiedBy>
  <cp:revision>283</cp:revision>
  <cp:lastPrinted>2016-02-28T01:31:56Z</cp:lastPrinted>
  <dcterms:created xsi:type="dcterms:W3CDTF">2016-02-20T20:28:54Z</dcterms:created>
  <dcterms:modified xsi:type="dcterms:W3CDTF">2016-03-22T17:51:47Z</dcterms:modified>
</cp:coreProperties>
</file>