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499" r:id="rId2"/>
    <p:sldId id="447" r:id="rId3"/>
    <p:sldId id="280" r:id="rId4"/>
    <p:sldId id="432" r:id="rId5"/>
    <p:sldId id="371" r:id="rId6"/>
    <p:sldId id="486" r:id="rId7"/>
    <p:sldId id="369" r:id="rId8"/>
    <p:sldId id="433" r:id="rId9"/>
    <p:sldId id="370" r:id="rId10"/>
    <p:sldId id="372" r:id="rId11"/>
    <p:sldId id="434" r:id="rId12"/>
    <p:sldId id="366" r:id="rId13"/>
    <p:sldId id="435" r:id="rId14"/>
    <p:sldId id="487" r:id="rId15"/>
    <p:sldId id="436" r:id="rId16"/>
    <p:sldId id="375" r:id="rId17"/>
    <p:sldId id="378" r:id="rId18"/>
    <p:sldId id="481" r:id="rId19"/>
    <p:sldId id="421" r:id="rId20"/>
    <p:sldId id="380" r:id="rId21"/>
    <p:sldId id="482" r:id="rId22"/>
    <p:sldId id="422" r:id="rId23"/>
    <p:sldId id="382" r:id="rId24"/>
    <p:sldId id="483" r:id="rId25"/>
    <p:sldId id="423" r:id="rId26"/>
    <p:sldId id="480" r:id="rId27"/>
    <p:sldId id="384" r:id="rId28"/>
    <p:sldId id="484" r:id="rId29"/>
    <p:sldId id="424" r:id="rId30"/>
    <p:sldId id="467" r:id="rId31"/>
    <p:sldId id="449" r:id="rId32"/>
    <p:sldId id="450" r:id="rId33"/>
    <p:sldId id="386" r:id="rId34"/>
    <p:sldId id="489" r:id="rId35"/>
    <p:sldId id="550" r:id="rId36"/>
    <p:sldId id="488" r:id="rId37"/>
    <p:sldId id="437" r:id="rId38"/>
    <p:sldId id="398" r:id="rId39"/>
    <p:sldId id="438" r:id="rId40"/>
    <p:sldId id="387" r:id="rId41"/>
    <p:sldId id="439" r:id="rId42"/>
    <p:sldId id="388" r:id="rId43"/>
    <p:sldId id="389" r:id="rId44"/>
    <p:sldId id="393" r:id="rId45"/>
    <p:sldId id="394" r:id="rId46"/>
    <p:sldId id="390" r:id="rId47"/>
    <p:sldId id="395" r:id="rId48"/>
    <p:sldId id="396" r:id="rId49"/>
    <p:sldId id="475" r:id="rId50"/>
    <p:sldId id="476" r:id="rId51"/>
    <p:sldId id="391" r:id="rId52"/>
    <p:sldId id="471" r:id="rId53"/>
    <p:sldId id="392" r:id="rId54"/>
    <p:sldId id="473" r:id="rId55"/>
    <p:sldId id="440" r:id="rId56"/>
    <p:sldId id="399" r:id="rId57"/>
    <p:sldId id="397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515" r:id="rId74"/>
    <p:sldId id="516" r:id="rId75"/>
    <p:sldId id="517" r:id="rId76"/>
    <p:sldId id="518" r:id="rId77"/>
    <p:sldId id="519" r:id="rId78"/>
    <p:sldId id="520" r:id="rId79"/>
    <p:sldId id="521" r:id="rId80"/>
    <p:sldId id="522" r:id="rId81"/>
    <p:sldId id="523" r:id="rId82"/>
    <p:sldId id="524" r:id="rId83"/>
    <p:sldId id="525" r:id="rId84"/>
    <p:sldId id="526" r:id="rId85"/>
    <p:sldId id="527" r:id="rId86"/>
    <p:sldId id="528" r:id="rId87"/>
    <p:sldId id="529" r:id="rId88"/>
    <p:sldId id="530" r:id="rId89"/>
    <p:sldId id="531" r:id="rId90"/>
    <p:sldId id="532" r:id="rId91"/>
    <p:sldId id="533" r:id="rId92"/>
    <p:sldId id="534" r:id="rId93"/>
    <p:sldId id="535" r:id="rId94"/>
    <p:sldId id="536" r:id="rId95"/>
    <p:sldId id="537" r:id="rId96"/>
    <p:sldId id="538" r:id="rId97"/>
    <p:sldId id="539" r:id="rId98"/>
    <p:sldId id="540" r:id="rId99"/>
    <p:sldId id="541" r:id="rId100"/>
    <p:sldId id="542" r:id="rId101"/>
    <p:sldId id="543" r:id="rId102"/>
    <p:sldId id="544" r:id="rId103"/>
    <p:sldId id="545" r:id="rId104"/>
    <p:sldId id="546" r:id="rId105"/>
    <p:sldId id="547" r:id="rId106"/>
    <p:sldId id="548" r:id="rId107"/>
    <p:sldId id="549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KdQaO9Tpw9RRI9z7+akGA==" hashData="Kmik9USgrI6KodHPfFIX1Tg5OXXpvbu6E8tfFAmGhbW1X3+VtmAmeF5GfCFZ+3JDxdsNrDeRFIRfF/D4/3WgRA=="/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4495E"/>
    <a:srgbClr val="00AAAD"/>
    <a:srgbClr val="008986"/>
    <a:srgbClr val="00FFFF"/>
    <a:srgbClr val="E40524"/>
    <a:srgbClr val="D6B580"/>
    <a:srgbClr val="FF6702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7" autoAdjust="0"/>
    <p:restoredTop sz="94434" autoAdjust="0"/>
  </p:normalViewPr>
  <p:slideViewPr>
    <p:cSldViewPr>
      <p:cViewPr varScale="1">
        <p:scale>
          <a:sx n="81" d="100"/>
          <a:sy n="81" d="100"/>
        </p:scale>
        <p:origin x="1603" y="48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4sysops.com/archives/the-new-names-of-microsoft%E2%80%99s-identity-and-access-ida-solution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4sysops.com/archives/the-new-names-of-microsoft%E2%80%99s-identity-and-access-ida-solution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Results</a:t>
            </a: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new names of Microsoft's Identity and Access (IDA)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solutio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Results</a:t>
            </a: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new names of Microsoft's Identity and Access (IDA)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solutio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IDA-Identity</a:t>
            </a:r>
            <a:r>
              <a:rPr lang="en-US" baseline="0" dirty="0"/>
              <a:t> and Access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DriverManager</a:t>
            </a:r>
            <a:r>
              <a:rPr lang="en-US" dirty="0"/>
              <a:t> is a non-abstract class in JDBC API.</a:t>
            </a:r>
            <a:r>
              <a:rPr lang="en-US" baseline="0" dirty="0"/>
              <a:t> It contains only one constructor which is declared as private, </a:t>
            </a:r>
            <a:r>
              <a:rPr lang="en-US" baseline="0" dirty="0" err="1"/>
              <a:t>i.e</a:t>
            </a:r>
            <a:r>
              <a:rPr lang="en-US" baseline="0" dirty="0"/>
              <a:t> this class can’t be inherited or </a:t>
            </a:r>
            <a:r>
              <a:rPr lang="en-US" baseline="0" dirty="0" err="1"/>
              <a:t>initailzed</a:t>
            </a:r>
            <a:r>
              <a:rPr lang="en-US" baseline="0" dirty="0"/>
              <a:t> directly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java.lang.Class.forName</a:t>
            </a:r>
            <a:r>
              <a:rPr lang="en-US" b="1" dirty="0"/>
              <a:t>()</a:t>
            </a:r>
            <a:r>
              <a:rPr lang="en-US" dirty="0"/>
              <a:t> method-This method returns the class object representing the desired class.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3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186176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292301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42783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681163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873329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1184134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Database can linked with </a:t>
            </a:r>
            <a:r>
              <a:rPr lang="en-US" dirty="0" err="1"/>
              <a:t>jdbc</a:t>
            </a:r>
            <a:r>
              <a:rPr lang="en-US" dirty="0"/>
              <a:t> API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Oracle 11 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 MySQL 5.1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Sybase ASE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DB2 9.7 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Microsoft SQL Server 2008 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PostgreSQL</a:t>
            </a:r>
            <a:r>
              <a:rPr lang="en-US" dirty="0"/>
              <a:t> 8.4 </a:t>
            </a:r>
          </a:p>
          <a:p>
            <a:pPr marL="0" indent="0">
              <a:buFont typeface="+mj-lt"/>
              <a:buNone/>
            </a:pPr>
            <a:r>
              <a:rPr lang="en-US" dirty="0"/>
              <a:t>http://www.benchresources.net/jdbc-driver-list-and-url-for-all-databases/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Results</a:t>
            </a: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new names of Microsoft's Identity and Access (IDA)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solutio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Results</a:t>
            </a: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new names of Microsoft's Identity and Access (IDA)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solutio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JDBC Programming	                         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3810000" y="6492875"/>
            <a:ext cx="7620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JDBC Programming	                                    Darshan Institute of Engineering &amp; Technology</a:t>
            </a:r>
          </a:p>
        </p:txBody>
      </p:sp>
      <p:sp>
        <p:nvSpPr>
          <p:cNvPr id="6" name="Slide Number Placeholder 10"/>
          <p:cNvSpPr txBox="1">
            <a:spLocks/>
          </p:cNvSpPr>
          <p:nvPr userDrawn="1"/>
        </p:nvSpPr>
        <p:spPr>
          <a:xfrm>
            <a:off x="41148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L7BRUTxbu8&amp;list=PLmCsXDGbJHdjvpGcahcNlV9-moRmJqWDs&amp;index=3" TargetMode="External"/><Relationship Id="rId2" Type="http://schemas.openxmlformats.org/officeDocument/2006/relationships/hyperlink" Target="https://www.youtube.com/watch?v=np3TQe9mE0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lu5cx15fmk&amp;list=PLmCsXDGbJHdjvpGcahcNlV9-moRmJqWDs&amp;index=5" TargetMode="External"/><Relationship Id="rId4" Type="http://schemas.openxmlformats.org/officeDocument/2006/relationships/hyperlink" Target="https://www.youtube.com/watch?v=yd4nFHkCe2Q&amp;list=PLmCsXDGbJHdjvpGcahcNlV9-moRmJqWDs&amp;index=4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1066800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5101364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Swati R. Sharma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</a:p>
            <a:p>
              <a:r>
                <a:rPr lang="en-US" dirty="0"/>
                <a:t>     swati.sharma@darshan.ac.in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2160707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1" y="2315222"/>
                <a:ext cx="460087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Unit-2 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JDBC Programming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2531800"/>
            <a:ext cx="2580107" cy="14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Introduction: JDBC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JDBC API allows java programs to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Make a connection with database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Creating SQL statements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Execute SQL statement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Viewing &amp; Modifying the resulting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819400"/>
            <a:ext cx="28956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29200" y="3962400"/>
            <a:ext cx="3048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95400" y="3048000"/>
            <a:ext cx="2514600" cy="1604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Open a Connection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Send a statement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Retrieve results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Close a connection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81600" y="4191000"/>
            <a:ext cx="2590800" cy="187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Create a connection Session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Execute statement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Send results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Close the session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733800" y="32766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19500" y="37338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3581400" y="41148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619500" y="46482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295400" y="2362200"/>
            <a:ext cx="2362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47800" y="2362200"/>
            <a:ext cx="2209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Java Application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638800" y="3581400"/>
            <a:ext cx="14638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DBMS Engine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343400" y="3276600"/>
            <a:ext cx="228600" cy="2667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343400" y="28956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Java DB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 animBg="1"/>
      <p:bldP spid="1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Non-Repeatable Read?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Non Repeatable Reads happen when in a </a:t>
            </a:r>
            <a:r>
              <a:rPr lang="en-US" b="1" dirty="0"/>
              <a:t>same transaction </a:t>
            </a:r>
            <a:r>
              <a:rPr lang="en-US" dirty="0"/>
              <a:t>same query yields to a different result. </a:t>
            </a:r>
          </a:p>
          <a:p>
            <a:pPr algn="just"/>
            <a:r>
              <a:rPr lang="en-US" dirty="0"/>
              <a:t>This occurs when one transaction repeatedly retrieves the data, while a difference transactions alters the underlying data. </a:t>
            </a:r>
          </a:p>
          <a:p>
            <a:pPr algn="just"/>
            <a:r>
              <a:rPr lang="en-US" dirty="0"/>
              <a:t>This causes the different or non-repeatable results to be read by the first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4800" y="6492875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</a:t>
            </a:r>
            <a:r>
              <a:rPr lang="en-US" dirty="0" err="1"/>
              <a:t>Level:program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IsolationDemo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throws 			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 con=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			 ("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://localhost:3306/ce17","root","diet");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getTransactionIsolation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				           +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con.getTransactionIsolation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con.setTransactionIsolation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(TRANSACTION_SERIALIZABLE);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("NEW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getTransactionIsolation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 		                 +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con.getTransactionIsolation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72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Summing Junction 12"/>
          <p:cNvSpPr/>
          <p:nvPr/>
        </p:nvSpPr>
        <p:spPr>
          <a:xfrm>
            <a:off x="1698512" y="3123684"/>
            <a:ext cx="244588" cy="21006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Phantom reads vs Non-repeatable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886200" y="6492875"/>
            <a:ext cx="6858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9570" y="1425718"/>
          <a:ext cx="3124199" cy="2472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789">
                  <a:extLst>
                    <a:ext uri="{9D8B030D-6E8A-4147-A177-3AD203B41FA5}">
                      <a16:colId xmlns:a16="http://schemas.microsoft.com/office/drawing/2014/main" val="2667243761"/>
                    </a:ext>
                  </a:extLst>
                </a:gridCol>
                <a:gridCol w="1344010">
                  <a:extLst>
                    <a:ext uri="{9D8B030D-6E8A-4147-A177-3AD203B41FA5}">
                      <a16:colId xmlns:a16="http://schemas.microsoft.com/office/drawing/2014/main" val="9873786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7630385"/>
                    </a:ext>
                  </a:extLst>
                </a:gridCol>
              </a:tblGrid>
              <a:tr h="529525">
                <a:tc>
                  <a:txBody>
                    <a:bodyPr/>
                    <a:lstStyle/>
                    <a:p>
                      <a:r>
                        <a:rPr lang="en-IN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Transaction </a:t>
                      </a:r>
                    </a:p>
                    <a:p>
                      <a:pPr algn="ctr"/>
                      <a:r>
                        <a:rPr lang="en-IN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Transaction </a:t>
                      </a:r>
                    </a:p>
                    <a:p>
                      <a:pPr algn="ctr"/>
                      <a:r>
                        <a:rPr lang="en-IN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1093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16856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00365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3483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" y="995910"/>
            <a:ext cx="218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Phantom 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936512" y="2116778"/>
            <a:ext cx="106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n=5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8787" y="2584180"/>
            <a:ext cx="106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n=5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2753" y="3027811"/>
            <a:ext cx="9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Delete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95004" y="3518971"/>
            <a:ext cx="828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n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1724025" y="4137378"/>
            <a:ext cx="1752600" cy="533400"/>
          </a:xfrm>
          <a:prstGeom prst="wedgeEllipseCallout">
            <a:avLst>
              <a:gd name="adj1" fmla="val 11149"/>
              <a:gd name="adj2" fmla="val -839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Variable Undefined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5800" y="995910"/>
            <a:ext cx="3092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Non-Repeatable Reads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35501" y="1425718"/>
          <a:ext cx="3124199" cy="2472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789">
                  <a:extLst>
                    <a:ext uri="{9D8B030D-6E8A-4147-A177-3AD203B41FA5}">
                      <a16:colId xmlns:a16="http://schemas.microsoft.com/office/drawing/2014/main" val="2667243761"/>
                    </a:ext>
                  </a:extLst>
                </a:gridCol>
                <a:gridCol w="1344010">
                  <a:extLst>
                    <a:ext uri="{9D8B030D-6E8A-4147-A177-3AD203B41FA5}">
                      <a16:colId xmlns:a16="http://schemas.microsoft.com/office/drawing/2014/main" val="9873786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7630385"/>
                    </a:ext>
                  </a:extLst>
                </a:gridCol>
              </a:tblGrid>
              <a:tr h="529525">
                <a:tc>
                  <a:txBody>
                    <a:bodyPr/>
                    <a:lstStyle/>
                    <a:p>
                      <a:r>
                        <a:rPr lang="en-IN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Transaction </a:t>
                      </a:r>
                    </a:p>
                    <a:p>
                      <a:pPr algn="ctr"/>
                      <a:r>
                        <a:rPr lang="en-IN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Transaction </a:t>
                      </a:r>
                    </a:p>
                    <a:p>
                      <a:pPr algn="ctr"/>
                      <a:r>
                        <a:rPr lang="en-IN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1093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16856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00365"/>
                  </a:ext>
                </a:extLst>
              </a:tr>
              <a:tr h="458169">
                <a:tc>
                  <a:txBody>
                    <a:bodyPr/>
                    <a:lstStyle/>
                    <a:p>
                      <a:r>
                        <a:rPr lang="en-IN" b="1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3483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257800" y="2078437"/>
            <a:ext cx="106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n=5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9165" y="2577560"/>
            <a:ext cx="106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n=5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34844" y="2988455"/>
            <a:ext cx="110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Update=8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9164" y="3483094"/>
            <a:ext cx="106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n=8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5667101" y="4378678"/>
            <a:ext cx="2844800" cy="1242224"/>
          </a:xfrm>
          <a:prstGeom prst="wedgeEllipseCallout">
            <a:avLst>
              <a:gd name="adj1" fmla="val 11149"/>
              <a:gd name="adj2" fmla="val -839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Same query had retrieved two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81205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8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autoRev="1" fill="remov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autoRev="1" fill="remov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autoRev="1" fill="remov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autoRev="1" fill="remov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autoRev="1" fill="remove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autoRev="1" fill="remove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500" autoRev="1" fill="remove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autoRev="1" fill="remove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10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10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/>
      <p:bldP spid="11" grpId="0"/>
      <p:bldP spid="11" grpId="1"/>
      <p:bldP spid="12" grpId="0"/>
      <p:bldP spid="12" grpId="1" build="allAtOnce"/>
      <p:bldP spid="14" grpId="0" animBg="1"/>
      <p:bldP spid="14" grpId="1" animBg="1"/>
      <p:bldP spid="20" grpId="0" build="allAtOnce"/>
      <p:bldP spid="22" grpId="0" build="allAtOnce"/>
      <p:bldP spid="22" grpId="1" build="allAtOnce"/>
      <p:bldP spid="23" grpId="0" animBg="1"/>
      <p:bldP spid="23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361440"/>
          <a:ext cx="857250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TRANSACTION_READ_UNCOMMITTED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It allows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non-repeatable reads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dirty="0"/>
                        <a:t> reads and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phantom</a:t>
                      </a:r>
                      <a:r>
                        <a:rPr lang="en-US" dirty="0"/>
                        <a:t> reads to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4104640"/>
          <a:ext cx="85725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TRANSACTION_SERIALIZABLE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this level of isolation dirty reads, non-repeatable reads, and phantom reads are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prevented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001520"/>
          <a:ext cx="85725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TRANSACTION_READ_COMMITTED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It ensures only those data can be read which is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committed</a:t>
                      </a:r>
                      <a:r>
                        <a:rPr lang="en-US" dirty="0"/>
                        <a:t>. Prevents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dirty="0"/>
                        <a:t> reads.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915920"/>
          <a:ext cx="857250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TRANSACTION_REPEATABLE_READ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It is closer to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serializable</a:t>
                      </a:r>
                      <a:r>
                        <a:rPr lang="en-US" dirty="0"/>
                        <a:t>, but phantom reads are also possible.</a:t>
                      </a:r>
                    </a:p>
                    <a:p>
                      <a:pPr algn="just"/>
                      <a:r>
                        <a:rPr lang="en-US" dirty="0"/>
                        <a:t>Prevents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>
                          <a:solidFill>
                            <a:srgbClr val="0000FF"/>
                          </a:solidFill>
                        </a:rPr>
                        <a:t>non-repeatable</a:t>
                      </a:r>
                      <a:r>
                        <a:rPr lang="en-US" baseline="0" dirty="0"/>
                        <a:t> reads.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990600"/>
          <a:ext cx="85725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Val.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61950" y="51816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One can get/set the current isolation level by using methods of Connection interface: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getTransactionIsolation</a:t>
            </a:r>
            <a:r>
              <a:rPr lang="en-US" b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setTransactionIsolation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isolationlevelconstant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38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SQL Exception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3824485934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33203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java.sql.SQLException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core JDBC exception class that provides information about database access errors and other errors. Most of the JDBC methods throw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9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java.sql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N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BatchUpdateException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It 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the update counts for all commands that were executed successfully during the batch update.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java.sql.DataTruncation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a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DataTruncation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warning (on reads) or throws a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DataTruncation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exception (on writes) when JDBC unexpectedly truncates a data value.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java.sql.SQLWarning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information about database access warnings.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36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z="2000" smtClean="0"/>
              <a:pPr/>
              <a:t>104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972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JDBC? </a:t>
                      </a:r>
                    </a:p>
                    <a:p>
                      <a:r>
                        <a:rPr lang="en-US" dirty="0"/>
                        <a:t>List out different types of JDBC driver and explain role of each. </a:t>
                      </a:r>
                    </a:p>
                    <a:p>
                      <a:r>
                        <a:rPr lang="en-US" dirty="0"/>
                        <a:t>Write code snippet for each type of JDBC connection.</a:t>
                      </a:r>
                    </a:p>
                    <a:p>
                      <a:r>
                        <a:rPr lang="en-US" dirty="0"/>
                        <a:t>Explain Thick and Thin driver. </a:t>
                      </a:r>
                    </a:p>
                    <a:p>
                      <a:r>
                        <a:rPr lang="en-US" dirty="0"/>
                        <a:t>Comment on selection of driver.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[Sum -16]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[Sum -18]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-18]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-19]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962400" y="6492875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105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90500" y="2453640"/>
          <a:ext cx="8763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Prepared statements with suitable 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[Sum -16]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-16]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-17]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190500" y="4850397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phantom read in JDBC? Which isolation level prevents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[Sum -16]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190500" y="3657600"/>
          <a:ext cx="8763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Give the use of Statement, </a:t>
                      </a:r>
                      <a:r>
                        <a:rPr lang="en-US" dirty="0" err="1"/>
                        <a:t>PreparedStatement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CallableStatement</a:t>
                      </a:r>
                      <a:r>
                        <a:rPr lang="en-US" dirty="0"/>
                        <a:t> object. Write code to insert three records into student table using </a:t>
                      </a:r>
                      <a:r>
                        <a:rPr lang="en-US" dirty="0" err="1"/>
                        <a:t>PreparedStatement</a:t>
                      </a:r>
                      <a:r>
                        <a:rPr lang="en-US" dirty="0"/>
                        <a:t> (assume student table with Name, </a:t>
                      </a:r>
                      <a:r>
                        <a:rPr lang="en-US" dirty="0" err="1"/>
                        <a:t>RollNo</a:t>
                      </a:r>
                      <a:r>
                        <a:rPr lang="en-US" dirty="0"/>
                        <a:t>, and Branch field).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190500" y="5221237"/>
          <a:ext cx="8763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</a:t>
                      </a:r>
                      <a:r>
                        <a:rPr lang="en-US" dirty="0" err="1"/>
                        <a:t>CallableStatement</a:t>
                      </a:r>
                      <a:r>
                        <a:rPr lang="en-US" dirty="0"/>
                        <a:t> with example.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[Win -17]</a:t>
                      </a:r>
                    </a:p>
                    <a:p>
                      <a:r>
                        <a:rPr lang="en-US" dirty="0"/>
                        <a:t>[Win -18]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is </a:t>
                      </a:r>
                      <a:r>
                        <a:rPr lang="en-IN" dirty="0" err="1"/>
                        <a:t>ResultSet</a:t>
                      </a:r>
                      <a:r>
                        <a:rPr lang="en-IN" dirty="0"/>
                        <a:t> interface. Write various method for </a:t>
                      </a:r>
                      <a:r>
                        <a:rPr lang="en-IN" dirty="0" err="1"/>
                        <a:t>ResultSet</a:t>
                      </a:r>
                      <a:r>
                        <a:rPr lang="en-IN" dirty="0"/>
                        <a:t> interface. Write a code to update record using this interface.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-19]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2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Explain JDBC Transaction Management in detail.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Explain use of </a:t>
                      </a:r>
                      <a:r>
                        <a:rPr lang="en-IN" dirty="0" err="1"/>
                        <a:t>DatabaseMetaData</a:t>
                      </a:r>
                      <a:r>
                        <a:rPr lang="en-IN" dirty="0"/>
                        <a:t> with example.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[Sum -18]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Explain </a:t>
                      </a:r>
                      <a:r>
                        <a:rPr lang="en-IN" dirty="0" err="1"/>
                        <a:t>ResultSetMetaData</a:t>
                      </a:r>
                      <a:r>
                        <a:rPr lang="en-IN" dirty="0"/>
                        <a:t> with suitable program.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4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a sample code to store image in Database.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[Win -19]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935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962400" y="6492875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Interview Questions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difference between execute,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executeQuery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executeUpdate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the benefits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 Statement?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JDBC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Savepoint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How to use 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JDBC Connection isolation levels?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CLOB and BLOB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JDBC?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difference between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java.util.Date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java.sql.Date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SQL Warning? How to retrieve SQL warnings in the JDBC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type of JDBC driver is the fastest one?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return type of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happens if we call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resultSet.getInt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we set null value in JDBC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2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 Statements are faster. Why?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the exceptions in JDBC?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766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The JDBC Connectivity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429000"/>
            <a:ext cx="1981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1447800"/>
            <a:ext cx="2286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 API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3429000"/>
            <a:ext cx="2286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 Driver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467600" y="3276600"/>
            <a:ext cx="1447800" cy="20574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5" idx="0"/>
            <a:endCxn id="6" idx="4"/>
          </p:cNvCxnSpPr>
          <p:nvPr/>
        </p:nvCxnSpPr>
        <p:spPr>
          <a:xfrm rot="5400000" flipH="1" flipV="1">
            <a:off x="1485900" y="2933700"/>
            <a:ext cx="990600" cy="1588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2"/>
          </p:cNvCxnSpPr>
          <p:nvPr/>
        </p:nvCxnSpPr>
        <p:spPr>
          <a:xfrm>
            <a:off x="2971800" y="4267200"/>
            <a:ext cx="914400" cy="1588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2"/>
          </p:cNvCxnSpPr>
          <p:nvPr/>
        </p:nvCxnSpPr>
        <p:spPr>
          <a:xfrm>
            <a:off x="6172200" y="4305300"/>
            <a:ext cx="1295400" cy="1588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09975" y="1059656"/>
            <a:ext cx="1981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Java Application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09975" y="2133600"/>
            <a:ext cx="1981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JDBC API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24262" y="3200400"/>
            <a:ext cx="1981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JDBC Driver Manager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62175" y="4343400"/>
            <a:ext cx="149066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JDBC Driver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38602" y="4343400"/>
            <a:ext cx="1523998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JDBC Driver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934074" y="4343400"/>
            <a:ext cx="1447801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JDBC Driver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414589" y="5486398"/>
            <a:ext cx="1000124" cy="928687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Oracle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3962400" y="5486399"/>
            <a:ext cx="1366838" cy="928687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SQL Server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019800" y="5424486"/>
            <a:ext cx="1333500" cy="995359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ODBC Data Source</a:t>
            </a:r>
          </a:p>
        </p:txBody>
      </p:sp>
      <p:cxnSp>
        <p:nvCxnSpPr>
          <p:cNvPr id="23" name="Straight Connector 22"/>
          <p:cNvCxnSpPr>
            <a:stCxn id="5" idx="2"/>
            <a:endCxn id="15" idx="0"/>
          </p:cNvCxnSpPr>
          <p:nvPr/>
        </p:nvCxnSpPr>
        <p:spPr>
          <a:xfrm>
            <a:off x="4600575" y="1897856"/>
            <a:ext cx="0" cy="2357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8200" y="2971800"/>
            <a:ext cx="0" cy="228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2"/>
            <a:endCxn id="17" idx="0"/>
          </p:cNvCxnSpPr>
          <p:nvPr/>
        </p:nvCxnSpPr>
        <p:spPr>
          <a:xfrm rot="5400000">
            <a:off x="3608784" y="3337322"/>
            <a:ext cx="304800" cy="1707356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2"/>
            <a:endCxn id="19" idx="0"/>
          </p:cNvCxnSpPr>
          <p:nvPr/>
        </p:nvCxnSpPr>
        <p:spPr>
          <a:xfrm rot="16200000" flipH="1">
            <a:off x="5484018" y="3169443"/>
            <a:ext cx="304800" cy="2043113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19624" y="4057650"/>
            <a:ext cx="0" cy="304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2"/>
            <a:endCxn id="14" idx="1"/>
          </p:cNvCxnSpPr>
          <p:nvPr/>
        </p:nvCxnSpPr>
        <p:spPr>
          <a:xfrm>
            <a:off x="2907506" y="5181600"/>
            <a:ext cx="7145" cy="30479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29150" y="5181600"/>
            <a:ext cx="0" cy="304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2" idx="1"/>
          </p:cNvCxnSpPr>
          <p:nvPr/>
        </p:nvCxnSpPr>
        <p:spPr>
          <a:xfrm>
            <a:off x="6686550" y="5200650"/>
            <a:ext cx="0" cy="2238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ular Callout 50"/>
          <p:cNvSpPr/>
          <p:nvPr/>
        </p:nvSpPr>
        <p:spPr>
          <a:xfrm>
            <a:off x="5912643" y="1069179"/>
            <a:ext cx="3200400" cy="685800"/>
          </a:xfrm>
          <a:prstGeom prst="wedgeRoundRectCallout">
            <a:avLst>
              <a:gd name="adj1" fmla="val -58774"/>
              <a:gd name="adj2" fmla="val -289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 A 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 program that runs stand alone in a client or server.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152400" y="1066800"/>
            <a:ext cx="3200400" cy="1143000"/>
          </a:xfrm>
          <a:prstGeom prst="wedgeRoundRectCallout">
            <a:avLst>
              <a:gd name="adj1" fmla="val 55212"/>
              <a:gd name="adj2" fmla="val 6828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provides </a:t>
            </a:r>
            <a:r>
              <a:rPr lang="en-US" b="1" u="sng" dirty="0">
                <a:solidFill>
                  <a:schemeClr val="tx1"/>
                </a:solidFill>
              </a:rPr>
              <a:t>classes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b="1" u="sng" dirty="0">
                <a:solidFill>
                  <a:schemeClr val="tx1"/>
                </a:solidFill>
              </a:rPr>
              <a:t>interfaces</a:t>
            </a:r>
            <a:r>
              <a:rPr lang="en-US" dirty="0">
                <a:solidFill>
                  <a:schemeClr val="tx1"/>
                </a:solidFill>
              </a:rPr>
              <a:t> to connect or communicate Java application with database.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5791200" y="2255043"/>
            <a:ext cx="3321843" cy="1524000"/>
          </a:xfrm>
          <a:prstGeom prst="wedgeRoundRectCallout">
            <a:avLst>
              <a:gd name="adj1" fmla="val -54082"/>
              <a:gd name="adj2" fmla="val 4057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class manages a list of database drivers. 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It ensures that the correct driver is used to access each data source.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309563" y="2590800"/>
            <a:ext cx="3124200" cy="914400"/>
          </a:xfrm>
          <a:prstGeom prst="wedgeRoundRectCallout">
            <a:avLst>
              <a:gd name="adj1" fmla="val 13836"/>
              <a:gd name="adj2" fmla="val 13618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interface handles the communications with the database 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905000" y="5333999"/>
            <a:ext cx="5943600" cy="11430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ular Callout 62"/>
          <p:cNvSpPr/>
          <p:nvPr/>
        </p:nvSpPr>
        <p:spPr>
          <a:xfrm>
            <a:off x="50003" y="4648200"/>
            <a:ext cx="1695453" cy="1352550"/>
          </a:xfrm>
          <a:prstGeom prst="wedgeRoundRectCallout">
            <a:avLst>
              <a:gd name="adj1" fmla="val 55285"/>
              <a:gd name="adj2" fmla="val 5926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Database is a collection of organized information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4" grpId="0" animBg="1"/>
      <p:bldP spid="21" grpId="0" animBg="1"/>
      <p:bldP spid="22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API:</a:t>
            </a:r>
            <a:r>
              <a:rPr lang="en-US" dirty="0"/>
              <a:t> Set of interfaces independent of the RDBMS</a:t>
            </a:r>
          </a:p>
          <a:p>
            <a:r>
              <a:rPr lang="en-US" b="1" dirty="0"/>
              <a:t>Driver:</a:t>
            </a:r>
            <a:r>
              <a:rPr lang="en-US" dirty="0"/>
              <a:t> RDBMS-specific implementation of API interfaces            e.g. Oracle, DB2, MySQL, etc.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276600"/>
            <a:ext cx="8305800" cy="1371600"/>
          </a:xfrm>
          <a:prstGeom prst="roundRect">
            <a:avLst/>
          </a:prstGeom>
          <a:solidFill>
            <a:schemeClr val="tx2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Just like Java aims for “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Write once, Run anywhere</a:t>
            </a:r>
            <a:r>
              <a:rPr lang="en-US" sz="2800" b="1" i="1" dirty="0">
                <a:solidFill>
                  <a:schemeClr val="tx1"/>
                </a:solidFill>
              </a:rPr>
              <a:t>", 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JDBC strives for “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Write once, Run with any database</a:t>
            </a:r>
            <a:r>
              <a:rPr lang="en-US" sz="2800" b="1" i="1" dirty="0">
                <a:solidFill>
                  <a:schemeClr val="tx1"/>
                </a:solidFill>
              </a:rPr>
              <a:t>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JDBC Driver: Type1 (JDBC-ODBC Driver)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Depends on support for ODBC</a:t>
            </a:r>
          </a:p>
          <a:p>
            <a:r>
              <a:rPr lang="en-US" dirty="0"/>
              <a:t>Not portable</a:t>
            </a:r>
          </a:p>
          <a:p>
            <a:r>
              <a:rPr lang="en-US" dirty="0"/>
              <a:t>Translate JDBC calls into ODBC calls and use Windows ODBC built in drivers</a:t>
            </a:r>
          </a:p>
          <a:p>
            <a:r>
              <a:rPr lang="en-US" dirty="0"/>
              <a:t>ODBC must be set up on every client </a:t>
            </a:r>
          </a:p>
          <a:p>
            <a:pPr lvl="1"/>
            <a:r>
              <a:rPr lang="en-US" dirty="0"/>
              <a:t>for server side </a:t>
            </a:r>
            <a:r>
              <a:rPr lang="en-US" dirty="0" err="1"/>
              <a:t>servlets</a:t>
            </a:r>
            <a:r>
              <a:rPr lang="en-US" dirty="0"/>
              <a:t> ODBC must be set up on web server</a:t>
            </a:r>
          </a:p>
          <a:p>
            <a:r>
              <a:rPr lang="en-US" dirty="0"/>
              <a:t>driver </a:t>
            </a:r>
            <a:r>
              <a:rPr lang="en-US" dirty="0" err="1"/>
              <a:t>sun.jdbc.odbc.JdbcOdbc</a:t>
            </a:r>
            <a:r>
              <a:rPr lang="en-US" dirty="0"/>
              <a:t> provided by </a:t>
            </a:r>
            <a:r>
              <a:rPr lang="en-US" dirty="0" err="1"/>
              <a:t>JavaSoft</a:t>
            </a:r>
            <a:r>
              <a:rPr lang="en-US" dirty="0"/>
              <a:t> with JDK</a:t>
            </a:r>
          </a:p>
          <a:p>
            <a:r>
              <a:rPr lang="en-US" dirty="0"/>
              <a:t>No support from JDK 1.8 (Java 8) </a:t>
            </a:r>
          </a:p>
          <a:p>
            <a:pPr marL="0" indent="0">
              <a:buNone/>
            </a:pPr>
            <a:r>
              <a:rPr lang="en-US" dirty="0"/>
              <a:t>E.g. MS Access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 Driver: Type 1 (JDBC-ODBC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219200"/>
            <a:ext cx="6781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9676" y="1752600"/>
            <a:ext cx="2819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4476" y="2273674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Application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3526" y="3111874"/>
            <a:ext cx="2171700" cy="77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Type 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JDBC ODBC Bridge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3111874"/>
            <a:ext cx="1447800" cy="1079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ODBC Driver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1727948"/>
            <a:ext cx="1447800" cy="1079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DB Vendor Driver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858000" y="3200400"/>
            <a:ext cx="1139638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Local DBMS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3276600" y="4931182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4267200" y="4931181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26809" y="1247745"/>
            <a:ext cx="18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Local Computer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408" y="1785627"/>
            <a:ext cx="196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Java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9610" y="6076890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Database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37642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Vendor Specific Protocol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8820" y="4380910"/>
            <a:ext cx="28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Network Communication</a:t>
            </a:r>
          </a:p>
        </p:txBody>
      </p: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3079376" y="2781300"/>
            <a:ext cx="0" cy="330574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4165226" y="3499037"/>
            <a:ext cx="1016374" cy="6163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3600" y="2781300"/>
            <a:ext cx="0" cy="330574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11" idx="1"/>
          </p:cNvCxnSpPr>
          <p:nvPr/>
        </p:nvCxnSpPr>
        <p:spPr>
          <a:xfrm>
            <a:off x="6629400" y="2267511"/>
            <a:ext cx="798419" cy="932889"/>
          </a:xfrm>
          <a:prstGeom prst="bentConnector2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9076" y="4343400"/>
            <a:ext cx="0" cy="587781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Driver: Type 1 (JDBC-ODBC Driver)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>
                <a:latin typeface="+mn-lt"/>
              </a:rPr>
              <a:t>Advantages :</a:t>
            </a:r>
          </a:p>
          <a:p>
            <a:pPr algn="just"/>
            <a:r>
              <a:rPr lang="en-US" dirty="0">
                <a:latin typeface="+mn-lt"/>
              </a:rPr>
              <a:t>Allow  to communicate with all database supported by ODBC driver</a:t>
            </a:r>
          </a:p>
          <a:p>
            <a:pPr lvl="0" algn="just"/>
            <a:r>
              <a:rPr lang="en-US" dirty="0">
                <a:latin typeface="+mn-lt"/>
              </a:rPr>
              <a:t>It is vendor independent driver </a:t>
            </a:r>
          </a:p>
          <a:p>
            <a:pPr algn="just">
              <a:buNone/>
            </a:pPr>
            <a:r>
              <a:rPr lang="en-US" b="1" dirty="0">
                <a:latin typeface="+mn-lt"/>
              </a:rPr>
              <a:t>Disadvantages:</a:t>
            </a:r>
            <a:endParaRPr lang="en-US" dirty="0">
              <a:latin typeface="+mn-lt"/>
            </a:endParaRPr>
          </a:p>
          <a:p>
            <a:pPr lvl="0" algn="just"/>
            <a:r>
              <a:rPr lang="en-US" dirty="0">
                <a:latin typeface="+mn-lt"/>
              </a:rPr>
              <a:t>Due to large number of translations, </a:t>
            </a:r>
            <a:r>
              <a:rPr lang="en-US" b="1" dirty="0">
                <a:latin typeface="+mn-lt"/>
              </a:rPr>
              <a:t>execution speed </a:t>
            </a:r>
            <a:r>
              <a:rPr lang="en-US" dirty="0">
                <a:latin typeface="+mn-lt"/>
              </a:rPr>
              <a:t>is decreased</a:t>
            </a:r>
          </a:p>
          <a:p>
            <a:pPr lvl="0" algn="just"/>
            <a:r>
              <a:rPr lang="en-US" dirty="0">
                <a:latin typeface="+mn-lt"/>
              </a:rPr>
              <a:t>Dependent on the </a:t>
            </a:r>
            <a:r>
              <a:rPr lang="en-US" dirty="0"/>
              <a:t>ODBC </a:t>
            </a:r>
            <a:r>
              <a:rPr lang="en-US" dirty="0">
                <a:latin typeface="+mn-lt"/>
              </a:rPr>
              <a:t>driver</a:t>
            </a:r>
          </a:p>
          <a:p>
            <a:pPr lvl="0" algn="just"/>
            <a:r>
              <a:rPr lang="en-US" dirty="0">
                <a:latin typeface="+mn-lt"/>
              </a:rPr>
              <a:t>ODBC binary code or </a:t>
            </a:r>
            <a:r>
              <a:rPr lang="en-US" dirty="0"/>
              <a:t>ODBC </a:t>
            </a:r>
            <a:r>
              <a:rPr lang="en-US" dirty="0">
                <a:latin typeface="+mn-lt"/>
              </a:rPr>
              <a:t>client </a:t>
            </a:r>
            <a:r>
              <a:rPr lang="en-US" b="1" dirty="0">
                <a:latin typeface="+mn-lt"/>
              </a:rPr>
              <a:t>library to be installed</a:t>
            </a:r>
            <a:r>
              <a:rPr lang="en-US" dirty="0">
                <a:latin typeface="+mn-lt"/>
              </a:rPr>
              <a:t> in every client machine</a:t>
            </a:r>
          </a:p>
          <a:p>
            <a:pPr lvl="0" algn="just"/>
            <a:r>
              <a:rPr lang="en-US" dirty="0">
                <a:latin typeface="+mn-lt"/>
              </a:rPr>
              <a:t>Uses java native interface to make </a:t>
            </a:r>
            <a:r>
              <a:rPr lang="en-US" dirty="0"/>
              <a:t>ODBC </a:t>
            </a:r>
            <a:r>
              <a:rPr lang="en-US" dirty="0">
                <a:latin typeface="+mn-lt"/>
              </a:rPr>
              <a:t>call</a:t>
            </a:r>
          </a:p>
          <a:p>
            <a:pPr marL="0" lvl="0" indent="0" algn="just">
              <a:buNone/>
            </a:pPr>
            <a:r>
              <a:rPr lang="en-US" dirty="0">
                <a:latin typeface="+mn-lt"/>
              </a:rPr>
              <a:t>Because of listed disadvantage, type1 driver is not used in production environment. It can only be used, when database doesn’t have any other JDBC driver implementation.</a:t>
            </a:r>
          </a:p>
          <a:p>
            <a:pPr algn="just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353124"/>
              </p:ext>
            </p:extLst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</a:t>
                      </a:r>
                      <a:r>
                        <a:rPr lang="en-US" b="1" dirty="0" err="1"/>
                        <a:t>Weightage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Java Networking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JDBC Programming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</a:t>
                      </a:r>
                      <a:r>
                        <a:rPr lang="en-US" sz="1800" kern="1200" baseline="0" dirty="0" err="1"/>
                        <a:t>Servlet</a:t>
                      </a:r>
                      <a:r>
                        <a:rPr lang="en-US" sz="1800" kern="1200" baseline="0" dirty="0"/>
                        <a:t> API and Overview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Java Server Pages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Server Faces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Hibernate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Web Frameworks: Spring MVC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4419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 Book:</a:t>
            </a:r>
          </a:p>
          <a:p>
            <a:r>
              <a:rPr lang="en-US" sz="2000" dirty="0"/>
              <a:t>Complete Reference J2EE by James Keogh </a:t>
            </a:r>
            <a:r>
              <a:rPr lang="en-US" sz="2000" dirty="0" err="1"/>
              <a:t>mcgraw</a:t>
            </a:r>
            <a:r>
              <a:rPr lang="en-US" sz="2000" dirty="0"/>
              <a:t> publication</a:t>
            </a:r>
          </a:p>
          <a:p>
            <a:r>
              <a:rPr lang="en-US" sz="2000" dirty="0"/>
              <a:t>Chapter : 6 and 7</a:t>
            </a:r>
          </a:p>
          <a:p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533400" y="1917970"/>
            <a:ext cx="65532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mage result for complete reference j2ee pd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29" y="4724400"/>
            <a:ext cx="1295400" cy="166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6457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JDBC Driver: Type 2 (Native Code Driver)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810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JDBC API calls are converted into </a:t>
            </a:r>
            <a:r>
              <a:rPr lang="en-US" b="1" dirty="0"/>
              <a:t>native API calls</a:t>
            </a:r>
            <a:r>
              <a:rPr lang="en-US" dirty="0"/>
              <a:t>, which are unique to the database. </a:t>
            </a:r>
          </a:p>
          <a:p>
            <a:pPr algn="just"/>
            <a:r>
              <a:rPr lang="en-US" dirty="0"/>
              <a:t>These drivers are typically provided by the database vendors and used in the same manner as the JDBC-ODBC Bridge. </a:t>
            </a:r>
          </a:p>
          <a:p>
            <a:pPr algn="just"/>
            <a:r>
              <a:rPr lang="en-US" dirty="0"/>
              <a:t>Native code Driver are usually written in </a:t>
            </a:r>
            <a:r>
              <a:rPr lang="en-US" b="1" dirty="0"/>
              <a:t>C, C++.</a:t>
            </a:r>
          </a:p>
          <a:p>
            <a:pPr algn="just"/>
            <a:r>
              <a:rPr lang="en-US" dirty="0"/>
              <a:t>The vendor-specific driver must be installed on each client machine.</a:t>
            </a:r>
          </a:p>
          <a:p>
            <a:pPr algn="just"/>
            <a:r>
              <a:rPr lang="en-US" dirty="0"/>
              <a:t>Type 2 Driver is suitable to use with server side applications.</a:t>
            </a:r>
          </a:p>
          <a:p>
            <a:pPr algn="just"/>
            <a:r>
              <a:rPr lang="en-US" dirty="0"/>
              <a:t>E.g. Oracle OCI driver, Weblogic OCI driver, Type2 for Sybase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Driver: Type 2 (Native Code Driver)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219200"/>
            <a:ext cx="6781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9676" y="1752600"/>
            <a:ext cx="2819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4476" y="2273674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Application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3526" y="3111874"/>
            <a:ext cx="2171700" cy="77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Type 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Native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4402" y="1875010"/>
            <a:ext cx="2114551" cy="60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DB Vendor Driver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131859" y="3100000"/>
            <a:ext cx="1139638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Local DBMS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931182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4267200" y="4931181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26809" y="1247745"/>
            <a:ext cx="18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Local Computer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0408" y="1785627"/>
            <a:ext cx="196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Java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79610" y="6076890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Database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600" y="437642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Vendor Specific Protocol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8820" y="4380910"/>
            <a:ext cx="28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Network Communication</a:t>
            </a:r>
          </a:p>
        </p:txBody>
      </p:sp>
      <p:cxnSp>
        <p:nvCxnSpPr>
          <p:cNvPr id="22" name="Straight Arrow Connector 21"/>
          <p:cNvCxnSpPr>
            <a:endCxn id="11" idx="0"/>
          </p:cNvCxnSpPr>
          <p:nvPr/>
        </p:nvCxnSpPr>
        <p:spPr>
          <a:xfrm>
            <a:off x="3079376" y="2781300"/>
            <a:ext cx="0" cy="330574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89076" y="4343400"/>
            <a:ext cx="0" cy="587781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701678" y="2477988"/>
            <a:ext cx="3922" cy="798612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4489076" y="2176499"/>
            <a:ext cx="1155326" cy="0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6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Driver: Type 2 (Native Code Driver)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Advantages</a:t>
            </a:r>
          </a:p>
          <a:p>
            <a:pPr algn="just"/>
            <a:r>
              <a:rPr lang="en-US" dirty="0"/>
              <a:t>As there is no implementation of JDBC-ODBC bridge, it may be considerably </a:t>
            </a:r>
            <a:r>
              <a:rPr lang="en-US" b="1" dirty="0"/>
              <a:t>faster than a Type 1 driver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b="1" dirty="0"/>
              <a:t>Disadvantages</a:t>
            </a:r>
          </a:p>
          <a:p>
            <a:pPr algn="just"/>
            <a:r>
              <a:rPr lang="en-US" dirty="0"/>
              <a:t>The vendor client library needs to be installed on the client machine.</a:t>
            </a:r>
          </a:p>
          <a:p>
            <a:pPr algn="just"/>
            <a:r>
              <a:rPr lang="en-US" dirty="0"/>
              <a:t>This driver is </a:t>
            </a:r>
            <a:r>
              <a:rPr lang="en-US" b="1" dirty="0"/>
              <a:t>platform dependent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This driver supports all java applications except </a:t>
            </a:r>
            <a:r>
              <a:rPr lang="en-US" b="1" dirty="0"/>
              <a:t>applets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may </a:t>
            </a:r>
            <a:r>
              <a:rPr lang="en-US" b="1" dirty="0"/>
              <a:t>increase cost of application</a:t>
            </a:r>
            <a:r>
              <a:rPr lang="en-US" dirty="0"/>
              <a:t>, if it needs to run on different platform (since we may require buying the native libraries for all of the platform).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Driver: Type 3 (Java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191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dirty="0"/>
              <a:t>Pure Java Driver</a:t>
            </a:r>
          </a:p>
          <a:p>
            <a:pPr algn="just"/>
            <a:r>
              <a:rPr lang="en-US" dirty="0"/>
              <a:t>Depends on Middleware server</a:t>
            </a:r>
          </a:p>
          <a:p>
            <a:pPr algn="just"/>
            <a:r>
              <a:rPr lang="en-US" dirty="0"/>
              <a:t>Can interface to multiple databases – Not vendor specific.</a:t>
            </a:r>
          </a:p>
          <a:p>
            <a:pPr algn="just"/>
            <a:r>
              <a:rPr lang="en-US" dirty="0"/>
              <a:t>Follows a </a:t>
            </a:r>
            <a:r>
              <a:rPr lang="en-US" dirty="0">
                <a:solidFill>
                  <a:srgbClr val="0000FF"/>
                </a:solidFill>
              </a:rPr>
              <a:t>three-tier</a:t>
            </a:r>
            <a:r>
              <a:rPr lang="en-US" dirty="0"/>
              <a:t> communication approach.</a:t>
            </a:r>
          </a:p>
          <a:p>
            <a:pPr algn="just"/>
            <a:r>
              <a:rPr lang="en-US" dirty="0"/>
              <a:t>The JDBC clients use standard network sockets to communicate with a middleware application server. </a:t>
            </a:r>
          </a:p>
          <a:p>
            <a:pPr algn="just"/>
            <a:r>
              <a:rPr lang="en-US" dirty="0"/>
              <a:t>The socket information is then translated by the middleware application server into the call format required by the DBMS.</a:t>
            </a:r>
          </a:p>
          <a:p>
            <a:pPr algn="just"/>
            <a:r>
              <a:rPr lang="en-US" dirty="0"/>
              <a:t>This kind of driver is extremely flexible, since it requires no code installed on the </a:t>
            </a:r>
            <a:r>
              <a:rPr lang="en-US" dirty="0">
                <a:solidFill>
                  <a:srgbClr val="0000FF"/>
                </a:solidFill>
              </a:rPr>
              <a:t>client</a:t>
            </a:r>
            <a:r>
              <a:rPr lang="en-US" dirty="0"/>
              <a:t> and a single driver can actually provide access to </a:t>
            </a:r>
            <a:r>
              <a:rPr lang="en-US" dirty="0">
                <a:solidFill>
                  <a:srgbClr val="0000FF"/>
                </a:solidFill>
              </a:rPr>
              <a:t>multiple databases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Driver: Type 3 (Java Protocol)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3525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9247" y="1752600"/>
            <a:ext cx="2819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4047" y="2273674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Application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4047" y="3157171"/>
            <a:ext cx="2273674" cy="77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Type 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JDBC-Net pure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1806603"/>
            <a:ext cx="2286000" cy="60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JDBC Type 1 Driver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4956922" y="4931182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5947522" y="4931181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21441" y="1247745"/>
            <a:ext cx="18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Local Computer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9979" y="1785627"/>
            <a:ext cx="196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Java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59932" y="6076890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Database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2922" y="437642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Vendor Specific Protocol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89142" y="4380910"/>
            <a:ext cx="28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Network Communication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77571" y="2807074"/>
            <a:ext cx="0" cy="350097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69398" y="4365219"/>
            <a:ext cx="0" cy="587781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49102" y="1226455"/>
            <a:ext cx="3525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554193"/>
            <a:ext cx="2286000" cy="60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JDBC Type 2 Driver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3329589"/>
            <a:ext cx="2286000" cy="60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JDBC Type 4 Driver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3612" y="1239961"/>
            <a:ext cx="237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Middleware Server</a:t>
            </a:r>
          </a:p>
        </p:txBody>
      </p:sp>
      <p:cxnSp>
        <p:nvCxnSpPr>
          <p:cNvPr id="32" name="Elbow Connector 31"/>
          <p:cNvCxnSpPr>
            <a:stCxn id="11" idx="1"/>
            <a:endCxn id="26" idx="1"/>
          </p:cNvCxnSpPr>
          <p:nvPr/>
        </p:nvCxnSpPr>
        <p:spPr>
          <a:xfrm rot="10800000" flipV="1">
            <a:off x="5791200" y="2108092"/>
            <a:ext cx="12700" cy="1522986"/>
          </a:xfrm>
          <a:prstGeom prst="bentConnector3">
            <a:avLst>
              <a:gd name="adj1" fmla="val 2858819"/>
            </a:avLst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86400" y="2895600"/>
            <a:ext cx="3048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906371" y="2895600"/>
            <a:ext cx="158002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Driver: Type 3 (Java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Advantages</a:t>
            </a:r>
          </a:p>
          <a:p>
            <a:pPr algn="just"/>
            <a:r>
              <a:rPr lang="en-US" dirty="0"/>
              <a:t>Since the communication between client and the middleware server is </a:t>
            </a:r>
            <a:r>
              <a:rPr lang="en-US" dirty="0">
                <a:solidFill>
                  <a:srgbClr val="0000FF"/>
                </a:solidFill>
              </a:rPr>
              <a:t>database independent</a:t>
            </a:r>
            <a:r>
              <a:rPr lang="en-US" dirty="0"/>
              <a:t>, there is no need for the database </a:t>
            </a:r>
            <a:r>
              <a:rPr lang="en-US" dirty="0">
                <a:solidFill>
                  <a:srgbClr val="0000FF"/>
                </a:solidFill>
              </a:rPr>
              <a:t>vendor library </a:t>
            </a:r>
            <a:r>
              <a:rPr lang="en-US" dirty="0"/>
              <a:t>on the client. </a:t>
            </a:r>
          </a:p>
          <a:p>
            <a:pPr algn="just"/>
            <a:r>
              <a:rPr lang="en-US" dirty="0"/>
              <a:t>A single driver can handle any database, provided the middleware supports it.</a:t>
            </a:r>
          </a:p>
          <a:p>
            <a:pPr algn="just"/>
            <a:r>
              <a:rPr lang="en-US" dirty="0"/>
              <a:t>We can switch from one database to other without changing the </a:t>
            </a:r>
            <a:r>
              <a:rPr lang="en-US" dirty="0">
                <a:solidFill>
                  <a:srgbClr val="0000FF"/>
                </a:solidFill>
              </a:rPr>
              <a:t>client-side</a:t>
            </a:r>
            <a:r>
              <a:rPr lang="en-US" dirty="0"/>
              <a:t> driver class, by just changing configurations of middleware server.</a:t>
            </a:r>
          </a:p>
          <a:p>
            <a:pPr algn="just"/>
            <a:r>
              <a:rPr lang="en-US" dirty="0"/>
              <a:t>E.g.: IDS Driver, Weblogic RMI Driver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Driver: Type 3 (Java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Disadvantages</a:t>
            </a:r>
          </a:p>
          <a:p>
            <a:pPr algn="just"/>
            <a:r>
              <a:rPr lang="en-US" dirty="0"/>
              <a:t>Compared to Type 2 drivers, Type 3 drivers are slow due to increased number of </a:t>
            </a:r>
            <a:r>
              <a:rPr lang="en-US" dirty="0">
                <a:solidFill>
                  <a:srgbClr val="0000FF"/>
                </a:solidFill>
              </a:rPr>
              <a:t>network calls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Requires database-specific coding to be done in the middle tier.</a:t>
            </a:r>
          </a:p>
          <a:p>
            <a:pPr algn="just"/>
            <a:r>
              <a:rPr lang="en-US" dirty="0"/>
              <a:t>The middleware layer added may result in additional </a:t>
            </a:r>
            <a:r>
              <a:rPr lang="en-US" dirty="0">
                <a:solidFill>
                  <a:srgbClr val="0000FF"/>
                </a:solidFill>
              </a:rPr>
              <a:t>latency</a:t>
            </a:r>
            <a:r>
              <a:rPr lang="en-US" dirty="0"/>
              <a:t>, but is typically overcome by using better middleware services.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Driver: Type 4 (Database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962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known as the Direct to Database Pure Java Driver</a:t>
            </a:r>
          </a:p>
          <a:p>
            <a:pPr algn="just"/>
            <a:r>
              <a:rPr lang="en-US" dirty="0"/>
              <a:t>Need to download a new driver for each database engine</a:t>
            </a:r>
          </a:p>
          <a:p>
            <a:pPr algn="just">
              <a:buNone/>
            </a:pPr>
            <a:r>
              <a:rPr lang="en-US" dirty="0"/>
              <a:t>	e.g. Oracle, MySQL</a:t>
            </a:r>
          </a:p>
          <a:p>
            <a:pPr algn="just"/>
            <a:r>
              <a:rPr lang="en-US" dirty="0"/>
              <a:t>Type 4 driver, a pure Java-based driver communicates directly with the vendor's database through socket connection. </a:t>
            </a:r>
          </a:p>
          <a:p>
            <a:pPr algn="just"/>
            <a:r>
              <a:rPr lang="en-US" dirty="0"/>
              <a:t>This kind of driver is extremely flexible, you don't need to install special software on the client or server. </a:t>
            </a:r>
          </a:p>
          <a:p>
            <a:pPr algn="just"/>
            <a:r>
              <a:rPr lang="en-US" dirty="0"/>
              <a:t>Such drivers are implemented by DBMS vendors.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Driver: Type 4 (Database Protocol)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1219200"/>
            <a:ext cx="6781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9676" y="1752600"/>
            <a:ext cx="2819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8350" y="2254624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Application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3526" y="3111874"/>
            <a:ext cx="2171700" cy="77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Type 4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100% Pure Java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131859" y="3100000"/>
            <a:ext cx="1139638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Local DBMS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276600" y="4931182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267200" y="4931181"/>
            <a:ext cx="1447800" cy="11457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6809" y="1247745"/>
            <a:ext cx="18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Local Computer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50408" y="1785627"/>
            <a:ext cx="196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Java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9610" y="6076890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Database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37642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Vendor Specific Protocol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8820" y="4380910"/>
            <a:ext cx="28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Network Communication</a:t>
            </a:r>
          </a:p>
        </p:txBody>
      </p: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3079376" y="2781300"/>
            <a:ext cx="0" cy="330574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89076" y="4343400"/>
            <a:ext cx="0" cy="587781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2"/>
          </p:cNvCxnSpPr>
          <p:nvPr/>
        </p:nvCxnSpPr>
        <p:spPr>
          <a:xfrm>
            <a:off x="4150658" y="3581400"/>
            <a:ext cx="1981201" cy="13900"/>
          </a:xfrm>
          <a:prstGeom prst="straightConnector1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Driver: Type 4 (Database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/>
              <a:t>Advantages</a:t>
            </a:r>
          </a:p>
          <a:p>
            <a:pPr algn="just"/>
            <a:r>
              <a:rPr lang="en-US" dirty="0"/>
              <a:t>Completely implemented in Java to achieve platform independence.</a:t>
            </a:r>
          </a:p>
          <a:p>
            <a:pPr algn="just"/>
            <a:r>
              <a:rPr lang="en-US" dirty="0"/>
              <a:t>No native libraries are required to be installed in client machine.</a:t>
            </a:r>
          </a:p>
          <a:p>
            <a:pPr algn="just"/>
            <a:r>
              <a:rPr lang="en-US" dirty="0"/>
              <a:t>These drivers don't translate the requests into an intermediary format (such as ODBC).</a:t>
            </a:r>
          </a:p>
          <a:p>
            <a:pPr algn="just"/>
            <a:r>
              <a:rPr lang="en-US" dirty="0"/>
              <a:t>Secure to use since, it uses database server specific protocol.</a:t>
            </a:r>
          </a:p>
          <a:p>
            <a:pPr algn="just"/>
            <a:r>
              <a:rPr lang="en-US" dirty="0"/>
              <a:t>The client application connects directly to the database server. </a:t>
            </a:r>
          </a:p>
          <a:p>
            <a:pPr algn="just"/>
            <a:r>
              <a:rPr lang="en-US" dirty="0"/>
              <a:t>No translation or middleware layers are used, improving performance.</a:t>
            </a:r>
          </a:p>
          <a:p>
            <a:pPr algn="just"/>
            <a:r>
              <a:rPr lang="en-US" dirty="0"/>
              <a:t>The JVM  manages all the  aspects of the application-to-database connection.</a:t>
            </a:r>
          </a:p>
          <a:p>
            <a:pPr algn="just">
              <a:buNone/>
            </a:pPr>
            <a:r>
              <a:rPr lang="en-US" b="1" dirty="0"/>
              <a:t>Disadvantage</a:t>
            </a:r>
          </a:p>
          <a:p>
            <a:pPr algn="just"/>
            <a:r>
              <a:rPr lang="en-US" dirty="0"/>
              <a:t>This Driver uses database specific protocol and it is DBMS vendor dependent.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+mj-lt"/>
              </a:rPr>
            </a:br>
            <a:r>
              <a:rPr lang="en-IN" b="1" dirty="0">
                <a:latin typeface="+mj-lt"/>
              </a:rPr>
              <a:t>Unit-2: </a:t>
            </a:r>
            <a:r>
              <a:rPr lang="en-US" b="1" dirty="0">
                <a:latin typeface="+mj-lt"/>
              </a:rPr>
              <a:t>JDBC Programming	</a:t>
            </a:r>
            <a:br>
              <a:rPr lang="en-US" dirty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49757"/>
              </p:ext>
            </p:extLst>
          </p:nvPr>
        </p:nvGraphicFramePr>
        <p:xfrm>
          <a:off x="190500" y="1583849"/>
          <a:ext cx="8763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Thin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connect to a database without the client installed on your machine. E.g. Type 4.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304681"/>
              </p:ext>
            </p:extLst>
          </p:nvPr>
        </p:nvGraphicFramePr>
        <p:xfrm>
          <a:off x="190500" y="2223929"/>
          <a:ext cx="8763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Thick Driver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Thick client would need the client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Type 1 and Type 2.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between JDBC Drivers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428937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Type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027385"/>
              </p:ext>
            </p:extLst>
          </p:nvPr>
        </p:nvGraphicFramePr>
        <p:xfrm>
          <a:off x="190500" y="1364646"/>
          <a:ext cx="8763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JDBC-ODBC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Native Code Driver/</a:t>
                      </a:r>
                      <a:r>
                        <a:rPr lang="en-US" b="1" baseline="0" dirty="0"/>
                        <a:t> JNI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Java Protocol/ 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Database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105125"/>
              </p:ext>
            </p:extLst>
          </p:nvPr>
        </p:nvGraphicFramePr>
        <p:xfrm>
          <a:off x="190500" y="2007932"/>
          <a:ext cx="8763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Vendor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Specific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77534"/>
              </p:ext>
            </p:extLst>
          </p:nvPr>
        </p:nvGraphicFramePr>
        <p:xfrm>
          <a:off x="190500" y="2651218"/>
          <a:ext cx="8763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Portable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0948"/>
              </p:ext>
            </p:extLst>
          </p:nvPr>
        </p:nvGraphicFramePr>
        <p:xfrm>
          <a:off x="190500" y="4029230"/>
          <a:ext cx="8763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JDBC-&gt; ODBC</a:t>
                      </a:r>
                      <a:r>
                        <a:rPr lang="en-US" baseline="0" dirty="0"/>
                        <a:t> call </a:t>
                      </a:r>
                    </a:p>
                    <a:p>
                      <a:r>
                        <a:rPr lang="en-US" baseline="0" dirty="0"/>
                        <a:t>ODBC -&gt; native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</a:t>
                      </a:r>
                      <a:r>
                        <a:rPr lang="en-US" baseline="0" dirty="0"/>
                        <a:t> call -&gt; native specific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 call -&gt; middleware specific.</a:t>
                      </a:r>
                    </a:p>
                    <a:p>
                      <a:r>
                        <a:rPr lang="en-US" dirty="0"/>
                        <a:t>Middleware</a:t>
                      </a:r>
                      <a:r>
                        <a:rPr lang="en-US" baseline="0" dirty="0"/>
                        <a:t> -&gt; native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 call -&gt;DB specific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2102"/>
              </p:ext>
            </p:extLst>
          </p:nvPr>
        </p:nvGraphicFramePr>
        <p:xfrm>
          <a:off x="190500" y="3111624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Pure Java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04235"/>
              </p:ext>
            </p:extLst>
          </p:nvPr>
        </p:nvGraphicFramePr>
        <p:xfrm>
          <a:off x="190500" y="5495476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Multiple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/>
                        <a:t>[only ODBC supported</a:t>
                      </a:r>
                      <a:r>
                        <a:rPr lang="en-US" baseline="0" dirty="0"/>
                        <a:t> 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/>
                        <a:t>[DB Driver should be in </a:t>
                      </a:r>
                      <a:r>
                        <a:rPr lang="en-US" baseline="0" dirty="0"/>
                        <a:t>middleware]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0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JDBC Drivers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Type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169631"/>
              </p:ext>
            </p:extLst>
          </p:nvPr>
        </p:nvGraphicFramePr>
        <p:xfrm>
          <a:off x="190500" y="1370297"/>
          <a:ext cx="8763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JDBC-ODBC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Native Code Driver/</a:t>
                      </a:r>
                      <a:r>
                        <a:rPr lang="en-US" b="1" baseline="0" dirty="0"/>
                        <a:t> JNI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Java Protocol/ 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Database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450814"/>
              </p:ext>
            </p:extLst>
          </p:nvPr>
        </p:nvGraphicFramePr>
        <p:xfrm>
          <a:off x="190500" y="2019234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Oracle OCI driver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IDA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41807"/>
              </p:ext>
            </p:extLst>
          </p:nvPr>
        </p:nvGraphicFramePr>
        <p:xfrm>
          <a:off x="190500" y="2394179"/>
          <a:ext cx="8763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Execution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Slowest among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Compared to Type1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Slower Compared to Type2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Fastest among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137456"/>
              </p:ext>
            </p:extLst>
          </p:nvPr>
        </p:nvGraphicFramePr>
        <p:xfrm>
          <a:off x="190500" y="3037671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Thick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Thick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Driver should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accessing one type of database such as </a:t>
            </a:r>
            <a:r>
              <a:rPr lang="en-US" dirty="0" err="1"/>
              <a:t>MySql</a:t>
            </a:r>
            <a:r>
              <a:rPr lang="en-US" dirty="0"/>
              <a:t>, Oracle, Sybase or IBM etc., the preferred driver type is 4.</a:t>
            </a:r>
          </a:p>
          <a:p>
            <a:r>
              <a:rPr lang="en-US" dirty="0"/>
              <a:t>If your Java application is accessing multiple types of databases at the same time, type 3 is the preferred driver.</a:t>
            </a:r>
          </a:p>
          <a:p>
            <a:r>
              <a:rPr lang="en-US" dirty="0"/>
              <a:t>Type 2 drivers are useful in situations, where a type 3 or type 4 driver is not available yet for your database.</a:t>
            </a:r>
          </a:p>
          <a:p>
            <a:r>
              <a:rPr lang="en-US" dirty="0"/>
              <a:t>The type 1 driver is not considered a deployment-level driver, and is typically used for development and testing purposes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with different RDBMS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51461"/>
              </p:ext>
            </p:extLst>
          </p:nvPr>
        </p:nvGraphicFramePr>
        <p:xfrm>
          <a:off x="228600" y="1143000"/>
          <a:ext cx="8686800" cy="426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JDBC driver 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URL format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89582"/>
              </p:ext>
            </p:extLst>
          </p:nvPr>
        </p:nvGraphicFramePr>
        <p:xfrm>
          <a:off x="228600" y="1584960"/>
          <a:ext cx="8686800" cy="42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MySQL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com.mysql.jdbc.Driver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jdbc:mysql</a:t>
                      </a:r>
                      <a:r>
                        <a:rPr lang="en-US" dirty="0">
                          <a:effectLst/>
                        </a:rPr>
                        <a:t>://hostname/ </a:t>
                      </a:r>
                      <a:r>
                        <a:rPr lang="en-US" dirty="0" err="1">
                          <a:effectLst/>
                        </a:rPr>
                        <a:t>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03783"/>
              </p:ext>
            </p:extLst>
          </p:nvPr>
        </p:nvGraphicFramePr>
        <p:xfrm>
          <a:off x="228600" y="2026920"/>
          <a:ext cx="8686800" cy="701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ORACLE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oracle.jdbc.driver.OracleDriver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jdbc:oracle:thin</a:t>
                      </a:r>
                      <a:r>
                        <a:rPr lang="en-US" dirty="0">
                          <a:effectLst/>
                        </a:rPr>
                        <a:t>:@</a:t>
                      </a:r>
                      <a:r>
                        <a:rPr lang="en-US" dirty="0" err="1">
                          <a:effectLst/>
                        </a:rPr>
                        <a:t>hostname:port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Number:databaseName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7770"/>
              </p:ext>
            </p:extLst>
          </p:nvPr>
        </p:nvGraphicFramePr>
        <p:xfrm>
          <a:off x="228600" y="2743200"/>
          <a:ext cx="8686800" cy="701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com.ibm.db2.jdbc.net.DB2Driver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jdbc:db2:hostname:port Number /</a:t>
                      </a:r>
                      <a:r>
                        <a:rPr lang="en-US" dirty="0" err="1">
                          <a:effectLst/>
                        </a:rPr>
                        <a:t>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843"/>
              </p:ext>
            </p:extLst>
          </p:nvPr>
        </p:nvGraphicFramePr>
        <p:xfrm>
          <a:off x="228600" y="4343400"/>
          <a:ext cx="8686800" cy="701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err="1">
                          <a:effectLst/>
                        </a:rPr>
                        <a:t>SQLServer</a:t>
                      </a:r>
                      <a:endParaRPr lang="en-US" sz="17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com.microsoft.sqlserver.jdbc.SQLServerDriver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jdbc:microsoft:sqlserver</a:t>
                      </a:r>
                      <a:r>
                        <a:rPr lang="en-US" dirty="0"/>
                        <a:t>: //hostname:1433;DatabaseName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92587"/>
              </p:ext>
            </p:extLst>
          </p:nvPr>
        </p:nvGraphicFramePr>
        <p:xfrm>
          <a:off x="228600" y="3459480"/>
          <a:ext cx="8686800" cy="426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Sybase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com.sybase.jdbc.SybDriver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dirty="0" err="1"/>
                        <a:t>jdbc:sybase:Tds</a:t>
                      </a:r>
                      <a:r>
                        <a:rPr lang="en-US" dirty="0"/>
                        <a:t>:&lt;host&gt;:&lt;port&gt; </a:t>
                      </a:r>
                      <a:endParaRPr lang="en-US" b="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30975"/>
              </p:ext>
            </p:extLst>
          </p:nvPr>
        </p:nvGraphicFramePr>
        <p:xfrm>
          <a:off x="228600" y="3901440"/>
          <a:ext cx="8686800" cy="426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SQLite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org.sqlite.JDBC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jdbc:sqlite:C</a:t>
                      </a:r>
                      <a:r>
                        <a:rPr lang="en-US" dirty="0"/>
                        <a:t>:/</a:t>
                      </a:r>
                      <a:r>
                        <a:rPr lang="en-US" dirty="0" err="1"/>
                        <a:t>sqlite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/</a:t>
                      </a:r>
                      <a:r>
                        <a:rPr lang="en-US" dirty="0" err="1">
                          <a:effectLst/>
                        </a:rPr>
                        <a:t>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4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Driver</a:t>
            </a:r>
            <a:r>
              <a:rPr lang="en-IN"/>
              <a:t>: Reference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1: </a:t>
            </a:r>
            <a:r>
              <a:rPr lang="en-IN" dirty="0">
                <a:hlinkClick r:id="rId2"/>
              </a:rPr>
              <a:t>https://www.youtube.com/watch?v=np3TQe9mE0o</a:t>
            </a:r>
            <a:endParaRPr lang="en-IN" dirty="0"/>
          </a:p>
          <a:p>
            <a:r>
              <a:rPr lang="en-IN" dirty="0"/>
              <a:t>Type 2: </a:t>
            </a:r>
            <a:r>
              <a:rPr lang="en-IN" dirty="0">
                <a:hlinkClick r:id="rId3"/>
              </a:rPr>
              <a:t>https://www.youtube.com/watch?v=9L7BRUTxbu8&amp;list=PLmCsXDGbJHdjvpGcahcNlV9-moRmJqWDs&amp;index=3</a:t>
            </a:r>
            <a:endParaRPr lang="en-IN" dirty="0"/>
          </a:p>
          <a:p>
            <a:r>
              <a:rPr lang="en-IN" dirty="0"/>
              <a:t>Type 3: </a:t>
            </a:r>
            <a:r>
              <a:rPr lang="en-IN" dirty="0">
                <a:hlinkClick r:id="rId4"/>
              </a:rPr>
              <a:t>https://www.youtube.com/watch?v=yd4nFHkCe2Q&amp;list=PLmCsXDGbJHdjvpGcahcNlV9-moRmJqWDs&amp;index=4</a:t>
            </a:r>
            <a:endParaRPr lang="en-IN" dirty="0"/>
          </a:p>
          <a:p>
            <a:r>
              <a:rPr lang="en-IN"/>
              <a:t>Type 4: </a:t>
            </a:r>
            <a:r>
              <a:rPr lang="en-IN">
                <a:hlinkClick r:id="rId5"/>
              </a:rPr>
              <a:t>https://www.youtube.com/watch?v=qlu5cx15fmk&amp;list=PLmCsXDGbJHdjvpGcahcNlV9-moRmJqWDs&amp;index=5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 : JDBC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984799"/>
              </p:ext>
            </p:extLst>
          </p:nvPr>
        </p:nvGraphicFramePr>
        <p:xfrm>
          <a:off x="190500" y="990600"/>
          <a:ext cx="876300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is JDBC? List out all various types of JDBC Driver. Explain Thick and Thin driver. Write code snippet for each type of JDBC connection. Comment on selection of driver. [7</a:t>
                      </a:r>
                      <a:r>
                        <a:rPr lang="en-US" sz="2000" baseline="0" dirty="0"/>
                        <a:t> Marks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Sum’16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096143"/>
              </p:ext>
            </p:extLst>
          </p:nvPr>
        </p:nvGraphicFramePr>
        <p:xfrm>
          <a:off x="190499" y="1996440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What is JDBC? Explain the types of JDBC drivers? Write a code snippet for each type of JDBC connection. [7</a:t>
                      </a:r>
                      <a:r>
                        <a:rPr lang="en-US" sz="2000" baseline="0" dirty="0"/>
                        <a:t> Marks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Win’16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634493"/>
              </p:ext>
            </p:extLst>
          </p:nvPr>
        </p:nvGraphicFramePr>
        <p:xfrm>
          <a:off x="195261" y="2697480"/>
          <a:ext cx="87630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Explain JDBC driver types in detail.[7</a:t>
                      </a:r>
                      <a:r>
                        <a:rPr lang="en-US" sz="2000" baseline="0" dirty="0"/>
                        <a:t> Marks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Sum’17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List the different types of JDBC drivers. Compare the various driver types for their advantages and disadvantages.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Sum’18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List different types of JDBC drivers and explain any two of them.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[7</a:t>
                      </a:r>
                      <a:r>
                        <a:rPr lang="en-US" sz="2000" baseline="0" dirty="0"/>
                        <a:t> Marks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Win’18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List types of diver used in JDBC. Explain Thin driver. </a:t>
                      </a:r>
                      <a:r>
                        <a:rPr lang="en-US" sz="2000" dirty="0"/>
                        <a:t>[3 </a:t>
                      </a:r>
                      <a:r>
                        <a:rPr lang="en-US" sz="2000" baseline="0" dirty="0"/>
                        <a:t>Marks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Win’19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7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6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JDBC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JDBC API provides the following interfaces and classes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6400" y="1676400"/>
            <a:ext cx="1905000" cy="609600"/>
          </a:xfrm>
          <a:prstGeom prst="round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DriverManager</a:t>
            </a:r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1676400" y="3200400"/>
            <a:ext cx="1905000" cy="609600"/>
          </a:xfrm>
          <a:prstGeom prst="roundRect">
            <a:avLst/>
          </a:prstGeom>
          <a:solidFill>
            <a:srgbClr val="00B050">
              <a:alpha val="39000"/>
            </a:srgb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6400" y="2438400"/>
            <a:ext cx="1905000" cy="609600"/>
          </a:xfrm>
          <a:prstGeom prst="roundRect">
            <a:avLst/>
          </a:prstGeom>
          <a:solidFill>
            <a:srgbClr val="00B050">
              <a:alpha val="39000"/>
            </a:srgb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1676400" y="3962400"/>
            <a:ext cx="1905000" cy="609600"/>
          </a:xfrm>
          <a:prstGeom prst="roundRect">
            <a:avLst/>
          </a:prstGeom>
          <a:solidFill>
            <a:srgbClr val="00B050">
              <a:alpha val="39000"/>
            </a:srgb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5486400"/>
            <a:ext cx="1905000" cy="609600"/>
          </a:xfrm>
          <a:prstGeom prst="roundRect">
            <a:avLst/>
          </a:prstGeom>
          <a:solidFill>
            <a:srgbClr val="E40524">
              <a:alpha val="39000"/>
            </a:srgb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SQLException</a:t>
            </a:r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1676400" y="4724400"/>
            <a:ext cx="1905000" cy="609600"/>
          </a:xfrm>
          <a:prstGeom prst="roundRect">
            <a:avLst/>
          </a:prstGeom>
          <a:solidFill>
            <a:srgbClr val="00B050">
              <a:alpha val="39000"/>
            </a:srgbClr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ResultSet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48200" y="1524000"/>
            <a:ext cx="4267200" cy="17526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acts as an interface between user and drivers. It keeps track of the drivers that are available and handles establishing a connection between a database and the appropriate driver. 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688717" y="1761351"/>
            <a:ext cx="6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43000" y="1981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04455" y="3610345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Interface</a:t>
            </a:r>
          </a:p>
        </p:txBody>
      </p:sp>
      <p:cxnSp>
        <p:nvCxnSpPr>
          <p:cNvPr id="20" name="Straight Arrow Connector 19"/>
          <p:cNvCxnSpPr>
            <a:stCxn id="18" idx="2"/>
            <a:endCxn id="7" idx="1"/>
          </p:cNvCxnSpPr>
          <p:nvPr/>
        </p:nvCxnSpPr>
        <p:spPr>
          <a:xfrm flipV="1">
            <a:off x="1207532" y="2743200"/>
            <a:ext cx="468868" cy="1051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6" idx="1"/>
          </p:cNvCxnSpPr>
          <p:nvPr/>
        </p:nvCxnSpPr>
        <p:spPr>
          <a:xfrm flipV="1">
            <a:off x="1207532" y="3505200"/>
            <a:ext cx="468868" cy="289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8" idx="1"/>
          </p:cNvCxnSpPr>
          <p:nvPr/>
        </p:nvCxnSpPr>
        <p:spPr>
          <a:xfrm>
            <a:off x="1207532" y="3795011"/>
            <a:ext cx="468868" cy="472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0" idx="1"/>
          </p:cNvCxnSpPr>
          <p:nvPr/>
        </p:nvCxnSpPr>
        <p:spPr>
          <a:xfrm>
            <a:off x="1207532" y="3795011"/>
            <a:ext cx="468868" cy="1234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86834" y="55684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    </a:t>
            </a:r>
          </a:p>
        </p:txBody>
      </p:sp>
      <p:cxnSp>
        <p:nvCxnSpPr>
          <p:cNvPr id="32" name="Straight Arrow Connector 31"/>
          <p:cNvCxnSpPr>
            <a:endCxn id="9" idx="1"/>
          </p:cNvCxnSpPr>
          <p:nvPr/>
        </p:nvCxnSpPr>
        <p:spPr>
          <a:xfrm>
            <a:off x="1371600" y="5791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33400" y="1219200"/>
            <a:ext cx="3581400" cy="5181600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1143000"/>
            <a:ext cx="1731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Package java.sql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4648200" y="2362200"/>
            <a:ext cx="4267200" cy="16002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interface handles the communications with the database server. Driver interface provides vendor-specific implementations of the abstract classes provided by the JDBC API. 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4648200" y="3200400"/>
            <a:ext cx="4267200" cy="11430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Interface is the session between java application and database. It contains all methods for contacting a database. 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200" y="5638800"/>
            <a:ext cx="4267200" cy="6858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class handles any errors that occur in a database application.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4648200" y="4038600"/>
            <a:ext cx="4267200" cy="8382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This interface is used to submit the SQL statements to the database.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4648200" y="4572000"/>
            <a:ext cx="4267200" cy="14478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These objects hold data retrieved from a database after you execute an SQL query using Statement objects. It acts as an </a:t>
            </a:r>
            <a:r>
              <a:rPr lang="en-US" dirty="0" err="1">
                <a:solidFill>
                  <a:schemeClr val="tx1"/>
                </a:solidFill>
              </a:rPr>
              <a:t>iterator</a:t>
            </a:r>
            <a:r>
              <a:rPr lang="en-US" dirty="0">
                <a:solidFill>
                  <a:schemeClr val="tx1"/>
                </a:solidFill>
              </a:rPr>
              <a:t> to allow you to move through its data.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3" grpId="0"/>
      <p:bldP spid="18" grpId="0"/>
      <p:bldP spid="30" grpId="0"/>
      <p:bldP spid="44" grpId="0" animBg="1"/>
      <p:bldP spid="45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7562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java.sql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Contains core java objects of JDBC API.</a:t>
            </a:r>
          </a:p>
          <a:p>
            <a:r>
              <a:rPr lang="en-US" dirty="0"/>
              <a:t>It includes java data objects, that provides basics for connecting to DBMS and interacting with data stored in DBMS.</a:t>
            </a:r>
          </a:p>
          <a:p>
            <a:r>
              <a:rPr lang="en-US" dirty="0"/>
              <a:t>This package performs JDBC core operations such as Creating and Executing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52400" y="1066800"/>
            <a:ext cx="457200" cy="457200"/>
          </a:xfrm>
          <a:prstGeom prst="cub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+mj-lt"/>
              </a:rPr>
            </a:br>
            <a:r>
              <a:rPr lang="en-IN" b="1" dirty="0">
                <a:latin typeface="+mj-lt"/>
              </a:rPr>
              <a:t>Unit-2: </a:t>
            </a:r>
            <a:r>
              <a:rPr lang="en-US" b="1" dirty="0">
                <a:latin typeface="+mj-lt"/>
              </a:rPr>
              <a:t>JDBC Programming	</a:t>
            </a:r>
            <a:br>
              <a:rPr lang="en-US" dirty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	Loading JDBC Driver</a:t>
            </a:r>
          </a:p>
          <a:p>
            <a:pPr marL="0" indent="0">
              <a:buNone/>
            </a:pPr>
            <a:r>
              <a:rPr lang="en-US" dirty="0"/>
              <a:t>Step 2:	Connection to DBMS</a:t>
            </a:r>
          </a:p>
          <a:p>
            <a:pPr marL="0" indent="0">
              <a:buNone/>
            </a:pPr>
            <a:r>
              <a:rPr lang="en-US" dirty="0"/>
              <a:t>Step 3:	Creating and executing statement</a:t>
            </a:r>
          </a:p>
          <a:p>
            <a:pPr marL="0" indent="0">
              <a:buNone/>
            </a:pPr>
            <a:r>
              <a:rPr lang="en-US" dirty="0"/>
              <a:t>Step 4:	Processing data returned by the DBMS</a:t>
            </a:r>
          </a:p>
          <a:p>
            <a:pPr marL="0" indent="0">
              <a:buNone/>
            </a:pPr>
            <a:r>
              <a:rPr lang="en-US" dirty="0"/>
              <a:t>Step 5:	Terminating Connection with 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	Loading JDBC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801100" cy="5334000"/>
          </a:xfrm>
        </p:spPr>
        <p:txBody>
          <a:bodyPr/>
          <a:lstStyle/>
          <a:p>
            <a:r>
              <a:rPr lang="en-US" dirty="0"/>
              <a:t>Create an instance of the driver</a:t>
            </a:r>
          </a:p>
          <a:p>
            <a:r>
              <a:rPr lang="en-US" dirty="0"/>
              <a:t>Register driver in the driver manager</a:t>
            </a:r>
          </a:p>
          <a:p>
            <a:r>
              <a:rPr lang="en-US" dirty="0"/>
              <a:t>Loading the driver or drivers</a:t>
            </a:r>
          </a:p>
          <a:p>
            <a:pPr>
              <a:buNone/>
            </a:pPr>
            <a:r>
              <a:rPr lang="en-US" dirty="0"/>
              <a:t>	for example, you want to use driver for </a:t>
            </a:r>
            <a:r>
              <a:rPr lang="en-US" dirty="0" err="1"/>
              <a:t>mysql</a:t>
            </a:r>
            <a:r>
              <a:rPr lang="en-US" dirty="0"/>
              <a:t>, the following code will load it: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Class.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4800" y="4905504"/>
            <a:ext cx="2590800" cy="1066800"/>
          </a:xfrm>
          <a:prstGeom prst="wedgeRoundRectCallout">
            <a:avLst>
              <a:gd name="adj1" fmla="val -23791"/>
              <a:gd name="adj2" fmla="val -94715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Class that represent classes and interfaces in a running Java application.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76600" y="3061570"/>
            <a:ext cx="4572000" cy="685800"/>
          </a:xfrm>
          <a:prstGeom prst="wedgeRoundRectCallout">
            <a:avLst>
              <a:gd name="adj1" fmla="val -69224"/>
              <a:gd name="adj2" fmla="val 9573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Returns the Class object associated with the class or interface with the given string name.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24200" y="4861142"/>
            <a:ext cx="1524000" cy="381000"/>
          </a:xfrm>
          <a:prstGeom prst="wedgeRoundRectCallout">
            <a:avLst>
              <a:gd name="adj1" fmla="val -30060"/>
              <a:gd name="adj2" fmla="val -17710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Main </a:t>
            </a:r>
            <a:r>
              <a:rPr lang="en-US" dirty="0" err="1">
                <a:solidFill>
                  <a:schemeClr val="tx1"/>
                </a:solidFill>
              </a:rPr>
              <a:t>Pakage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648200" y="3809999"/>
            <a:ext cx="381000" cy="1600200"/>
          </a:xfrm>
          <a:prstGeom prst="leftBrace">
            <a:avLst>
              <a:gd name="adj1" fmla="val 8333"/>
              <a:gd name="adj2" fmla="val 66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800600" y="5438904"/>
            <a:ext cx="1524000" cy="381000"/>
          </a:xfrm>
          <a:prstGeom prst="wedgeRoundRectCallout">
            <a:avLst>
              <a:gd name="adj1" fmla="val -28269"/>
              <a:gd name="adj2" fmla="val -19859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Sub-</a:t>
            </a:r>
            <a:r>
              <a:rPr lang="en-US" dirty="0" err="1">
                <a:solidFill>
                  <a:schemeClr val="tx1"/>
                </a:solidFill>
              </a:rPr>
              <a:t>Pakage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13984" y="4905504"/>
            <a:ext cx="3124200" cy="1066800"/>
          </a:xfrm>
          <a:prstGeom prst="wedgeRoundRectCallout">
            <a:avLst>
              <a:gd name="adj1" fmla="val -23791"/>
              <a:gd name="adj2" fmla="val -94715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Class.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forName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is used for loading class dynamically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4905504"/>
            <a:ext cx="2476500" cy="912836"/>
          </a:xfrm>
          <a:prstGeom prst="wedgeRoundRectCallout">
            <a:avLst>
              <a:gd name="adj1" fmla="val -36608"/>
              <a:gd name="adj2" fmla="val -10685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is used to initiate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at runtime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	Connection to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you've loaded the driver, you can establish a connection using the </a:t>
            </a:r>
            <a:r>
              <a:rPr lang="en-US" b="1" dirty="0" err="1"/>
              <a:t>DriverManager</a:t>
            </a:r>
            <a:r>
              <a:rPr lang="en-US" b="1" dirty="0"/>
              <a:t> </a:t>
            </a:r>
            <a:r>
              <a:rPr lang="en-US" dirty="0"/>
              <a:t>class (</a:t>
            </a:r>
            <a:r>
              <a:rPr lang="en-US" dirty="0" err="1"/>
              <a:t>java.sql.DriverManager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sz="2000" i="1" dirty="0"/>
              <a:t>Method:  </a:t>
            </a:r>
            <a:r>
              <a:rPr lang="en-US" sz="2000" i="1" dirty="0" err="1"/>
              <a:t>DriverManager</a:t>
            </a:r>
            <a:r>
              <a:rPr lang="en-US" i="1" dirty="0"/>
              <a:t>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29315"/>
              </p:ext>
            </p:extLst>
          </p:nvPr>
        </p:nvGraphicFramePr>
        <p:xfrm>
          <a:off x="228600" y="2476841"/>
          <a:ext cx="86868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public static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 Connection 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getConnection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String </a:t>
                      </a:r>
                      <a:r>
                        <a:rPr lang="en-US" sz="18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throws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SQLException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 panose="02020603050405020304" pitchFamily="18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Attempts to establish a connection to the given database URL. The </a:t>
                      </a:r>
                      <a:r>
                        <a:rPr lang="en-US" dirty="0" err="1"/>
                        <a:t>DriverManager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attempts to select an appropriate driver from the set of registered JDBC drivers.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856"/>
              </p:ext>
            </p:extLst>
          </p:nvPr>
        </p:nvGraphicFramePr>
        <p:xfrm>
          <a:off x="228600" y="3665561"/>
          <a:ext cx="86868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public static 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Connection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 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getConnection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String </a:t>
                      </a:r>
                      <a:r>
                        <a:rPr lang="en-US" sz="1800" b="1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,     	</a:t>
                      </a:r>
                      <a:r>
                        <a:rPr lang="en-US" sz="1800" b="1" kern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       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String user,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String password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		)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throws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SQLException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Times New Roman" panose="02020603050405020304" pitchFamily="18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Attempts to establish a connection to the given database URL.</a:t>
                      </a:r>
                    </a:p>
                    <a:p>
                      <a:pPr algn="just"/>
                      <a:r>
                        <a:rPr lang="en-US" b="1" dirty="0" err="1"/>
                        <a:t>url</a:t>
                      </a:r>
                      <a:r>
                        <a:rPr lang="en-US" b="1" dirty="0"/>
                        <a:t> -</a:t>
                      </a:r>
                      <a:r>
                        <a:rPr lang="en-US" b="1" baseline="0" dirty="0"/>
                        <a:t> </a:t>
                      </a:r>
                      <a:r>
                        <a:rPr lang="en-US" dirty="0"/>
                        <a:t>a database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of the </a:t>
                      </a:r>
                      <a:r>
                        <a:rPr lang="en-US" baseline="0" dirty="0"/>
                        <a:t>     </a:t>
                      </a:r>
                      <a:r>
                        <a:rPr lang="en-US" dirty="0"/>
                        <a:t>form </a:t>
                      </a:r>
                      <a:r>
                        <a:rPr lang="en-US" dirty="0" err="1"/>
                        <a:t>jdbc:</a:t>
                      </a:r>
                      <a:r>
                        <a:rPr lang="en-US" i="1" dirty="0" err="1"/>
                        <a:t>subprotocol</a:t>
                      </a:r>
                      <a:r>
                        <a:rPr lang="en-US" dirty="0" err="1"/>
                        <a:t>:</a:t>
                      </a:r>
                      <a:r>
                        <a:rPr lang="en-US" i="1" dirty="0" err="1"/>
                        <a:t>subname</a:t>
                      </a:r>
                      <a:endParaRPr lang="en-US" i="1" dirty="0"/>
                    </a:p>
                    <a:p>
                      <a:pPr algn="just"/>
                      <a:r>
                        <a:rPr lang="en-US" b="1" dirty="0"/>
                        <a:t>user</a:t>
                      </a:r>
                      <a:r>
                        <a:rPr lang="en-US" dirty="0"/>
                        <a:t> - the database user on whose behalf the connection is being made</a:t>
                      </a:r>
                    </a:p>
                    <a:p>
                      <a:pPr algn="just"/>
                      <a:r>
                        <a:rPr lang="en-US" b="1" dirty="0"/>
                        <a:t>password</a:t>
                      </a:r>
                      <a:r>
                        <a:rPr lang="en-US" dirty="0"/>
                        <a:t> - the user's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	Connection to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Syntax:</a:t>
            </a:r>
          </a:p>
          <a:p>
            <a:pPr>
              <a:buNone/>
            </a:pPr>
            <a:endParaRPr lang="en-US" i="1" dirty="0"/>
          </a:p>
          <a:p>
            <a:pPr marL="171450" indent="-17145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Connection conn=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DriverManager.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(URL,USER_NM,PASS);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/>
              <a:t>Example: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Connection conn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DriverManager.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gtu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","root",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" y="1524000"/>
            <a:ext cx="2895600" cy="381000"/>
          </a:xfrm>
          <a:prstGeom prst="wedgeRoundRectCallout">
            <a:avLst>
              <a:gd name="adj1" fmla="val -20255"/>
              <a:gd name="adj2" fmla="val 10190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Interface of java.sql package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3400" y="3048000"/>
            <a:ext cx="2895600" cy="381000"/>
          </a:xfrm>
          <a:prstGeom prst="wedgeRoundRectCallout">
            <a:avLst>
              <a:gd name="adj1" fmla="val -9414"/>
              <a:gd name="adj2" fmla="val -11302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of java.sql package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5410200"/>
            <a:ext cx="1905000" cy="320675"/>
          </a:xfrm>
          <a:prstGeom prst="wedgeRoundRectCallout">
            <a:avLst>
              <a:gd name="adj1" fmla="val -37071"/>
              <a:gd name="adj2" fmla="val -13188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Name</a:t>
            </a:r>
          </a:p>
        </p:txBody>
      </p:sp>
      <p:sp>
        <p:nvSpPr>
          <p:cNvPr id="8" name="Oval 7"/>
          <p:cNvSpPr/>
          <p:nvPr/>
        </p:nvSpPr>
        <p:spPr>
          <a:xfrm>
            <a:off x="5686424" y="4787898"/>
            <a:ext cx="6858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	Creating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r>
              <a:rPr lang="en-US" dirty="0"/>
              <a:t>Once a connection is obtained, we can interact with the database. </a:t>
            </a:r>
          </a:p>
          <a:p>
            <a:r>
              <a:rPr lang="en-US" dirty="0"/>
              <a:t>The JDBC </a:t>
            </a:r>
            <a:r>
              <a:rPr lang="en-US" b="1" i="1" dirty="0">
                <a:solidFill>
                  <a:srgbClr val="FF0000"/>
                </a:solidFill>
              </a:rPr>
              <a:t>Statement</a:t>
            </a:r>
            <a:r>
              <a:rPr lang="en-US" dirty="0"/>
              <a:t> interfaces define the methods and properties that enable you to send SQL or PL/SQL commands and receive data from your database.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createStatement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" y="4038600"/>
            <a:ext cx="3657600" cy="1219200"/>
          </a:xfrm>
          <a:prstGeom prst="wedgeRoundRectCallout">
            <a:avLst>
              <a:gd name="adj1" fmla="val -9047"/>
              <a:gd name="adj2" fmla="val -76679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Interface is used for general-purpose access to your database, when using static SQL statements at runtime.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4038600"/>
            <a:ext cx="4191000" cy="1371600"/>
          </a:xfrm>
          <a:prstGeom prst="wedgeRoundRectCallout">
            <a:avLst>
              <a:gd name="adj1" fmla="val -30994"/>
              <a:gd name="adj2" fmla="val -7025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createStatement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Creates a Statement object for sending SQL statements to the database. 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3:Executing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you've created a Statement object, you can then use it to execute an SQL statement with one of its three execute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63742"/>
              </p:ext>
            </p:extLst>
          </p:nvPr>
        </p:nvGraphicFramePr>
        <p:xfrm>
          <a:off x="571500" y="2217738"/>
          <a:ext cx="8001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ResultSet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executeQuery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(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) </a:t>
                      </a:r>
                    </a:p>
                    <a:p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cs typeface="Courier New" pitchFamily="49" charset="0"/>
                        </a:rPr>
                        <a:t>throws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object. Use this method when you expect to get a result set, as you would with a SELECT statement.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45699"/>
              </p:ext>
            </p:extLst>
          </p:nvPr>
        </p:nvGraphicFramePr>
        <p:xfrm>
          <a:off x="571500" y="3148060"/>
          <a:ext cx="8001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Boolean 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execute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(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) </a:t>
                      </a:r>
                    </a:p>
                    <a:p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cs typeface="Courier New" pitchFamily="49" charset="0"/>
                        </a:rPr>
                        <a:t>throws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of true if 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 can be retrieved; otherwise, it returns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74464"/>
              </p:ext>
            </p:extLst>
          </p:nvPr>
        </p:nvGraphicFramePr>
        <p:xfrm>
          <a:off x="571500" y="4078382"/>
          <a:ext cx="8001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executeUpdate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(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cs typeface="Courier New" pitchFamily="49" charset="0"/>
                        </a:rPr>
                        <a:t>throws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rows affected by the execution of the SQL statement. </a:t>
                      </a:r>
                      <a:endParaRPr lang="en-US" dirty="0"/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example, an INSERT, UPDATE, or DELETE statement.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	Executing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Syntax:</a:t>
            </a:r>
          </a:p>
          <a:p>
            <a:pPr algn="ctr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(“query”);</a:t>
            </a: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/>
              <a:t>Example</a:t>
            </a: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stmt.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executeQuery</a:t>
            </a:r>
            <a:endParaRPr lang="en-US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		(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"SELECT * from diet"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04800" y="2514600"/>
            <a:ext cx="3733800" cy="1676400"/>
          </a:xfrm>
          <a:prstGeom prst="wedgeRoundRectCallout">
            <a:avLst>
              <a:gd name="adj1" fmla="val -36185"/>
              <a:gd name="adj2" fmla="val -7779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holds data retrieved from a database after you execute an SQL query using Statement objects. It acts as an </a:t>
            </a:r>
            <a:r>
              <a:rPr lang="en-US" dirty="0" err="1">
                <a:solidFill>
                  <a:schemeClr val="tx1"/>
                </a:solidFill>
              </a:rPr>
              <a:t>iterator</a:t>
            </a:r>
            <a:r>
              <a:rPr lang="en-US" dirty="0">
                <a:solidFill>
                  <a:schemeClr val="tx1"/>
                </a:solidFill>
              </a:rPr>
              <a:t> to allow you to move through its data.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648200" y="2514600"/>
            <a:ext cx="3733800" cy="1447800"/>
          </a:xfrm>
          <a:prstGeom prst="wedgeRoundRectCallout">
            <a:avLst>
              <a:gd name="adj1" fmla="val -30337"/>
              <a:gd name="adj2" fmla="val -8872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Returns a </a:t>
            </a:r>
            <a:r>
              <a:rPr lang="en-US" dirty="0" err="1">
                <a:solidFill>
                  <a:schemeClr val="tx1"/>
                </a:solidFill>
              </a:rPr>
              <a:t>ResultSet</a:t>
            </a:r>
            <a:r>
              <a:rPr lang="en-US" dirty="0">
                <a:solidFill>
                  <a:schemeClr val="tx1"/>
                </a:solidFill>
              </a:rPr>
              <a:t> object. Use this method when you expect to get a result set, as you would with a SELECT 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	Executing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stmt.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executeQuery</a:t>
            </a:r>
            <a:endParaRPr lang="en-US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		(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"SELECT * from diet"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867400" y="2895600"/>
            <a:ext cx="3048000" cy="3352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7" y="4173828"/>
            <a:ext cx="2281305" cy="183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69732"/>
            <a:ext cx="10382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urved Connector 11"/>
          <p:cNvCxnSpPr/>
          <p:nvPr/>
        </p:nvCxnSpPr>
        <p:spPr>
          <a:xfrm rot="10800000">
            <a:off x="4638539" y="3316385"/>
            <a:ext cx="1219200" cy="125561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51073"/>
              </p:ext>
            </p:extLst>
          </p:nvPr>
        </p:nvGraphicFramePr>
        <p:xfrm>
          <a:off x="2514600" y="2458938"/>
          <a:ext cx="2133600" cy="1714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Enr_no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r>
                        <a:rPr lang="en-US" sz="1400" dirty="0"/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abc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r>
                        <a:rPr lang="en-US" sz="1400" dirty="0"/>
                        <a:t>602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pqr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r>
                        <a:rPr lang="en-US" sz="1400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r>
                        <a:rPr lang="en-US" sz="1400" dirty="0"/>
                        <a:t>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19" idx="1"/>
          </p:cNvCxnSpPr>
          <p:nvPr/>
        </p:nvCxnSpPr>
        <p:spPr>
          <a:xfrm rot="10800000" flipV="1">
            <a:off x="990600" y="3316382"/>
            <a:ext cx="1524000" cy="657319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4600" y="206906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ResultSet</a:t>
            </a:r>
            <a:r>
              <a:rPr lang="en-US" b="1" dirty="0"/>
              <a:t> </a:t>
            </a:r>
            <a:r>
              <a:rPr lang="en-US" b="1" dirty="0" err="1"/>
              <a:t>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70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Collection of data</a:t>
            </a:r>
          </a:p>
          <a:p>
            <a:r>
              <a:rPr lang="en-US" dirty="0"/>
              <a:t>DBMS</a:t>
            </a:r>
          </a:p>
          <a:p>
            <a:pPr lvl="1"/>
            <a:r>
              <a:rPr lang="en-US" dirty="0"/>
              <a:t>Database Management System</a:t>
            </a:r>
          </a:p>
          <a:p>
            <a:pPr lvl="1"/>
            <a:r>
              <a:rPr lang="en-US" dirty="0"/>
              <a:t>Storing and organizing data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Relational database</a:t>
            </a:r>
          </a:p>
          <a:p>
            <a:pPr lvl="1"/>
            <a:r>
              <a:rPr lang="en-US" dirty="0"/>
              <a:t>Structured Query Language</a:t>
            </a:r>
          </a:p>
          <a:p>
            <a:r>
              <a:rPr lang="en-US" dirty="0"/>
              <a:t>JDBC</a:t>
            </a:r>
          </a:p>
          <a:p>
            <a:pPr lvl="1"/>
            <a:r>
              <a:rPr lang="en-US" dirty="0"/>
              <a:t>Java Database Connectivity</a:t>
            </a:r>
          </a:p>
          <a:p>
            <a:pPr lvl="1"/>
            <a:r>
              <a:rPr lang="en-US" dirty="0"/>
              <a:t>JDBC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	Executing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stmt.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executeQuery</a:t>
            </a:r>
            <a:endParaRPr lang="en-US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"SELECT * FROM diet WHERE 		       	   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Enr_no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='601'OR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Enr_no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='602'"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867400" y="2895600"/>
            <a:ext cx="3048000" cy="3352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7" y="4173828"/>
            <a:ext cx="2281305" cy="183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69732"/>
            <a:ext cx="10382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urved Connector 11"/>
          <p:cNvCxnSpPr>
            <a:stCxn id="9" idx="2"/>
            <a:endCxn id="19" idx="3"/>
          </p:cNvCxnSpPr>
          <p:nvPr/>
        </p:nvCxnSpPr>
        <p:spPr>
          <a:xfrm rot="10800000">
            <a:off x="4676106" y="3659362"/>
            <a:ext cx="1191295" cy="91263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53251"/>
              </p:ext>
            </p:extLst>
          </p:nvPr>
        </p:nvGraphicFramePr>
        <p:xfrm>
          <a:off x="2542505" y="3144894"/>
          <a:ext cx="2133600" cy="1028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Enr_no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r>
                        <a:rPr lang="en-US" sz="1400" dirty="0"/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abc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r>
                        <a:rPr lang="en-US" sz="1400" dirty="0"/>
                        <a:t>602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pqr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19" idx="1"/>
            <a:endCxn id="1027" idx="3"/>
          </p:cNvCxnSpPr>
          <p:nvPr/>
        </p:nvCxnSpPr>
        <p:spPr>
          <a:xfrm rot="10800000" flipV="1">
            <a:off x="1190625" y="3659361"/>
            <a:ext cx="1351880" cy="848584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4599" y="2813759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ResultSet</a:t>
            </a:r>
            <a:r>
              <a:rPr lang="en-US" b="1" dirty="0"/>
              <a:t> </a:t>
            </a:r>
            <a:r>
              <a:rPr lang="en-US" b="1" dirty="0" err="1"/>
              <a:t>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93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4:Processing data returned by the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 err="1"/>
              <a:t>Resultset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54537"/>
              </p:ext>
            </p:extLst>
          </p:nvPr>
        </p:nvGraphicFramePr>
        <p:xfrm>
          <a:off x="457200" y="1600200"/>
          <a:ext cx="8229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next() </a:t>
                      </a:r>
                    </a:p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Throws </a:t>
                      </a:r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forward one row from its current position.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55698"/>
              </p:ext>
            </p:extLst>
          </p:nvPr>
        </p:nvGraphicFramePr>
        <p:xfrm>
          <a:off x="457200" y="2240280"/>
          <a:ext cx="8229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 </a:t>
                      </a:r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getString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col_Index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value of the designated column in the current row of this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object as a </a:t>
                      </a: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86233"/>
              </p:ext>
            </p:extLst>
          </p:nvPr>
        </p:nvGraphicFramePr>
        <p:xfrm>
          <a:off x="457200" y="4069080"/>
          <a:ext cx="8229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getInt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columnIndex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throws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current row in the specified column index.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41109"/>
              </p:ext>
            </p:extLst>
          </p:nvPr>
        </p:nvGraphicFramePr>
        <p:xfrm>
          <a:off x="459441" y="3169920"/>
          <a:ext cx="822735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getString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(String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col_Label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the value of the designated column in the current row of this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as a </a:t>
                      </a:r>
                      <a:r>
                        <a:rPr lang="en-US" dirty="0"/>
                        <a:t>String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the Java programming language.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49920"/>
              </p:ext>
            </p:extLst>
          </p:nvPr>
        </p:nvGraphicFramePr>
        <p:xfrm>
          <a:off x="457200" y="4983480"/>
          <a:ext cx="8229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getInt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(String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columnLabel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SQLException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/>
                        <a:t>Retrieves the value of the designated column in the current row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Processing data returned by the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324600" y="1295400"/>
            <a:ext cx="2667000" cy="914400"/>
          </a:xfrm>
          <a:prstGeom prst="wedgeRoundRectCallout">
            <a:avLst>
              <a:gd name="adj1" fmla="val -19794"/>
              <a:gd name="adj2" fmla="val 879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Returns the value of specified Column number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3810000"/>
            <a:ext cx="4572000" cy="533400"/>
          </a:xfrm>
          <a:prstGeom prst="wedgeRoundRectCallout">
            <a:avLst>
              <a:gd name="adj1" fmla="val 11221"/>
              <a:gd name="adj2" fmla="val -122039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Returns the value of specified Column name</a:t>
            </a:r>
          </a:p>
        </p:txBody>
      </p:sp>
    </p:spTree>
    <p:extLst>
      <p:ext uri="{BB962C8B-B14F-4D97-AF65-F5344CB8AC3E}">
        <p14:creationId xmlns:p14="http://schemas.microsoft.com/office/powerpoint/2010/main" val="23255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5:Terminating Connection with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connection of DBMS is terminated by using close() method.</a:t>
            </a:r>
          </a:p>
          <a:p>
            <a:pPr>
              <a:buNone/>
            </a:pPr>
            <a:r>
              <a:rPr lang="en-US" i="1" dirty="0"/>
              <a:t>Example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con.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62600" y="1752600"/>
            <a:ext cx="3276600" cy="914400"/>
          </a:xfrm>
          <a:prstGeom prst="wedgeRoundRectCallout">
            <a:avLst>
              <a:gd name="adj1" fmla="val -79979"/>
              <a:gd name="adj2" fmla="val 2070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Releases this </a:t>
            </a:r>
            <a:r>
              <a:rPr lang="en-US" dirty="0" err="1">
                <a:solidFill>
                  <a:schemeClr val="tx1"/>
                </a:solidFill>
              </a:rPr>
              <a:t>ResultSet</a:t>
            </a:r>
            <a:r>
              <a:rPr lang="en-US" dirty="0">
                <a:solidFill>
                  <a:schemeClr val="tx1"/>
                </a:solidFill>
              </a:rPr>
              <a:t> object's database and JDBC resources immediately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3048000"/>
            <a:ext cx="3276600" cy="914400"/>
          </a:xfrm>
          <a:prstGeom prst="wedgeRoundRectCallout">
            <a:avLst>
              <a:gd name="adj1" fmla="val -84145"/>
              <a:gd name="adj2" fmla="val -36008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Releases this Statement object's database and JDBC resources immediately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10200" y="4267200"/>
            <a:ext cx="3505200" cy="1219200"/>
          </a:xfrm>
          <a:prstGeom prst="wedgeRoundRectCallout">
            <a:avLst>
              <a:gd name="adj1" fmla="val -69801"/>
              <a:gd name="adj2" fmla="val -78545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Releases this Connection object's database and JDBC resources immediately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with different RDBMS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3631"/>
              </p:ext>
            </p:extLst>
          </p:nvPr>
        </p:nvGraphicFramePr>
        <p:xfrm>
          <a:off x="228600" y="1143000"/>
          <a:ext cx="8686800" cy="426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JDBC driver 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URL format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65326"/>
              </p:ext>
            </p:extLst>
          </p:nvPr>
        </p:nvGraphicFramePr>
        <p:xfrm>
          <a:off x="228600" y="1570567"/>
          <a:ext cx="8686800" cy="42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MySQL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com.mysql.jdbc.Driver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jdbc:mysql</a:t>
                      </a:r>
                      <a:r>
                        <a:rPr lang="en-US" b="1" dirty="0">
                          <a:effectLst/>
                        </a:rPr>
                        <a:t>://hostname/</a:t>
                      </a:r>
                      <a:r>
                        <a:rPr lang="en-US" b="1" dirty="0" err="1">
                          <a:effectLst/>
                        </a:rPr>
                        <a:t>databaseName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8000"/>
              </p:ext>
            </p:extLst>
          </p:nvPr>
        </p:nvGraphicFramePr>
        <p:xfrm>
          <a:off x="228600" y="1998134"/>
          <a:ext cx="8686800" cy="701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ORACLE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oracle.jdbc.driver.OracleDriver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jdbc:oracle:thin</a:t>
                      </a:r>
                      <a:r>
                        <a:rPr lang="en-US" dirty="0">
                          <a:effectLst/>
                        </a:rPr>
                        <a:t>:@</a:t>
                      </a:r>
                      <a:r>
                        <a:rPr lang="en-US" dirty="0" err="1">
                          <a:effectLst/>
                        </a:rPr>
                        <a:t>hostname:port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Number:databaseName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98019"/>
              </p:ext>
            </p:extLst>
          </p:nvPr>
        </p:nvGraphicFramePr>
        <p:xfrm>
          <a:off x="228600" y="2700021"/>
          <a:ext cx="8686800" cy="701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com.ibm.db2.jdbc.net.DB2Driver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jdbc:db2:hostname:port Number /</a:t>
                      </a:r>
                      <a:r>
                        <a:rPr lang="en-US" dirty="0" err="1">
                          <a:effectLst/>
                        </a:rPr>
                        <a:t>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55305"/>
              </p:ext>
            </p:extLst>
          </p:nvPr>
        </p:nvGraphicFramePr>
        <p:xfrm>
          <a:off x="228600" y="4257040"/>
          <a:ext cx="8686800" cy="701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err="1">
                          <a:effectLst/>
                        </a:rPr>
                        <a:t>SQLServer</a:t>
                      </a:r>
                      <a:endParaRPr lang="en-US" sz="17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com.microsoft.sqlserver.jdbc.SQLServerDriver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jdbc:microsoft:sqlserver</a:t>
                      </a:r>
                      <a:r>
                        <a:rPr lang="en-US" dirty="0"/>
                        <a:t>: //hostname:1433;DatabaseName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971"/>
              </p:ext>
            </p:extLst>
          </p:nvPr>
        </p:nvGraphicFramePr>
        <p:xfrm>
          <a:off x="228600" y="3401908"/>
          <a:ext cx="8686800" cy="426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Sybase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com.sybase.jdbc.SybDriver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 </a:t>
                      </a:r>
                      <a:r>
                        <a:rPr lang="en-US" dirty="0" err="1"/>
                        <a:t>jdbc:sybase:Tds</a:t>
                      </a:r>
                      <a:r>
                        <a:rPr lang="en-US" dirty="0"/>
                        <a:t>:&lt;host&gt;:&lt;port&gt; </a:t>
                      </a:r>
                      <a:endParaRPr lang="en-US" b="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26370"/>
              </p:ext>
            </p:extLst>
          </p:nvPr>
        </p:nvGraphicFramePr>
        <p:xfrm>
          <a:off x="228600" y="3829475"/>
          <a:ext cx="8686800" cy="426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SQLite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org.sqlite.JDBC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jdbc:sqlite:C</a:t>
                      </a:r>
                      <a:r>
                        <a:rPr lang="en-US" dirty="0"/>
                        <a:t>:/</a:t>
                      </a:r>
                      <a:r>
                        <a:rPr lang="en-US" dirty="0" err="1"/>
                        <a:t>sqlite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/</a:t>
                      </a:r>
                      <a:r>
                        <a:rPr lang="en-US" dirty="0" err="1">
                          <a:effectLst/>
                        </a:rPr>
                        <a:t>databaseName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8440" y="1569720"/>
            <a:ext cx="8686800" cy="427567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8053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213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438400" y="914400"/>
            <a:ext cx="6515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Connection conn= 			  	 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gtu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   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“root”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"SELECT 				   * from diet"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88107" y="1143000"/>
            <a:ext cx="350293" cy="13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74460" y="1722437"/>
            <a:ext cx="363940" cy="12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65930" y="2452271"/>
            <a:ext cx="524870" cy="6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5930" y="2995413"/>
            <a:ext cx="524870" cy="6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52600" y="3810000"/>
            <a:ext cx="685800" cy="81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8107" y="5354487"/>
            <a:ext cx="350293" cy="2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4460" y="5903762"/>
            <a:ext cx="363940" cy="2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81000" y="12192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81000" y="18288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81000" y="23622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81000" y="28956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685800" y="39624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81000" y="52578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81000" y="5791200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JDBC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ConnDemo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Connection conn=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     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gtu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","root",”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Statement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"SELECT * from diet"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while(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.print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(1)+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.print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“Name”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)+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(3));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//while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(Exception e){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e.toString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//PSVM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086600" y="2341844"/>
            <a:ext cx="1295400" cy="160337"/>
          </a:xfrm>
          <a:prstGeom prst="wedgeRoundRectCallout">
            <a:avLst>
              <a:gd name="adj1" fmla="val -57794"/>
              <a:gd name="adj2" fmla="val 23894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name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299512" y="3992563"/>
            <a:ext cx="990600" cy="198437"/>
          </a:xfrm>
          <a:prstGeom prst="wedgeRoundRectCallout">
            <a:avLst>
              <a:gd name="adj1" fmla="val -103704"/>
              <a:gd name="adj2" fmla="val -26923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00" y="5211763"/>
            <a:ext cx="4789793" cy="1227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3406"/>
      </p:ext>
    </p:extLst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JDBC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dirty="0"/>
              <a:t> and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dirty="0"/>
              <a:t> interface define the methods and properties that enable you to send SQL or PL/SQL commands and receive data from your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390900"/>
            <a:ext cx="2590800" cy="6858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4514850"/>
            <a:ext cx="2590800" cy="6858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5638800"/>
            <a:ext cx="2590800" cy="6858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29453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3291682"/>
            <a:ext cx="2895600" cy="31091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648200" y="5181600"/>
            <a:ext cx="4267200" cy="1131332"/>
          </a:xfrm>
          <a:prstGeom prst="wedgeRoundRectCallout">
            <a:avLst>
              <a:gd name="adj1" fmla="val -72965"/>
              <a:gd name="adj2" fmla="val 22690"/>
              <a:gd name="adj3" fmla="val 166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Used when you want to access the database </a:t>
            </a:r>
            <a:r>
              <a:rPr lang="en-US" b="1" dirty="0">
                <a:solidFill>
                  <a:schemeClr val="tx1"/>
                </a:solidFill>
              </a:rPr>
              <a:t>stored procedures</a:t>
            </a:r>
            <a:r>
              <a:rPr lang="en-US" dirty="0">
                <a:solidFill>
                  <a:schemeClr val="tx1"/>
                </a:solidFill>
              </a:rPr>
              <a:t>. The CallableStatement interface can also accept runtime input parameters.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686300" y="3965222"/>
            <a:ext cx="4267200" cy="1131332"/>
          </a:xfrm>
          <a:prstGeom prst="wedgeRoundRectCallout">
            <a:avLst>
              <a:gd name="adj1" fmla="val -73924"/>
              <a:gd name="adj2" fmla="val 38373"/>
              <a:gd name="adj3" fmla="val 166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Used when you plan to use the SQL statements </a:t>
            </a:r>
            <a:r>
              <a:rPr lang="en-US" dirty="0">
                <a:solidFill>
                  <a:srgbClr val="0000FF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times. The PreparedStatement interface accepts input parameters at runtime.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86300" y="3289539"/>
            <a:ext cx="4229100" cy="1377244"/>
          </a:xfrm>
          <a:prstGeom prst="wedgeRoundRectCallout">
            <a:avLst>
              <a:gd name="adj1" fmla="val -74670"/>
              <a:gd name="adj2" fmla="val -20046"/>
              <a:gd name="adj3" fmla="val 166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Used for general-purpose access to your database.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Useful for </a:t>
            </a:r>
            <a:r>
              <a:rPr lang="en-US" b="1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SQL statements.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Cannot accept parameters.</a:t>
            </a:r>
          </a:p>
        </p:txBody>
      </p:sp>
    </p:spTree>
    <p:extLst>
      <p:ext uri="{BB962C8B-B14F-4D97-AF65-F5344CB8AC3E}">
        <p14:creationId xmlns:p14="http://schemas.microsoft.com/office/powerpoint/2010/main" val="225374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Introduction: JDBC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96200" y="3733800"/>
            <a:ext cx="1371600" cy="2667000"/>
          </a:xfrm>
          <a:prstGeom prst="wedgeRoundRectCallout">
            <a:avLst>
              <a:gd name="adj1" fmla="val -56435"/>
              <a:gd name="adj2" fmla="val -698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</a:rPr>
              <a:t>Oracle</a:t>
            </a:r>
          </a:p>
          <a:p>
            <a:r>
              <a:rPr lang="en-US" dirty="0">
                <a:solidFill>
                  <a:schemeClr val="tx1"/>
                </a:solidFill>
              </a:rPr>
              <a:t>MS Access</a:t>
            </a:r>
          </a:p>
          <a:p>
            <a:r>
              <a:rPr lang="en-US" dirty="0">
                <a:solidFill>
                  <a:schemeClr val="tx1"/>
                </a:solidFill>
              </a:rPr>
              <a:t>My SQL </a:t>
            </a:r>
            <a:r>
              <a:rPr lang="en-US" dirty="0" err="1">
                <a:solidFill>
                  <a:schemeClr val="tx1"/>
                </a:solidFill>
              </a:rPr>
              <a:t>SQL</a:t>
            </a:r>
            <a:r>
              <a:rPr lang="en-US" dirty="0">
                <a:solidFill>
                  <a:schemeClr val="tx1"/>
                </a:solidFill>
              </a:rPr>
              <a:t> Server</a:t>
            </a:r>
          </a:p>
          <a:p>
            <a:r>
              <a:rPr lang="en-US" dirty="0">
                <a:solidFill>
                  <a:schemeClr val="tx1"/>
                </a:solidFill>
              </a:rPr>
              <a:t>..</a:t>
            </a:r>
          </a:p>
          <a:p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3200" y="54864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81225"/>
            <a:ext cx="6048375" cy="371475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152400" y="2057400"/>
            <a:ext cx="3581400" cy="1752600"/>
          </a:xfrm>
          <a:prstGeom prst="wedgeRoundRectCallout">
            <a:avLst>
              <a:gd name="adj1" fmla="val 62855"/>
              <a:gd name="adj2" fmla="val -197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JDBC is an API used to communicate </a:t>
            </a:r>
            <a:r>
              <a:rPr lang="en-US" b="1" dirty="0">
                <a:solidFill>
                  <a:srgbClr val="000000"/>
                </a:solidFill>
              </a:rPr>
              <a:t>Java application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000000"/>
                </a:solidFill>
              </a:rPr>
              <a:t>database</a:t>
            </a:r>
            <a:r>
              <a:rPr lang="en-US" dirty="0">
                <a:solidFill>
                  <a:srgbClr val="000000"/>
                </a:solidFill>
              </a:rPr>
              <a:t> in database independent and platform independent manner.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2400" y="1066800"/>
            <a:ext cx="4648200" cy="762000"/>
          </a:xfrm>
          <a:prstGeom prst="wedgeRoundRectCallout">
            <a:avLst>
              <a:gd name="adj1" fmla="val 38771"/>
              <a:gd name="adj2" fmla="val 911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JDBC (Java Database Connectivity)</a:t>
            </a:r>
            <a:r>
              <a:rPr lang="en-US" dirty="0">
                <a:solidFill>
                  <a:schemeClr val="tx1"/>
                </a:solidFill>
              </a:rPr>
              <a:t> is used to connect java application with database.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410200" y="1066800"/>
            <a:ext cx="3581400" cy="914400"/>
          </a:xfrm>
          <a:prstGeom prst="wedgeRoundRectCallout">
            <a:avLst>
              <a:gd name="adj1" fmla="val -55130"/>
              <a:gd name="adj2" fmla="val 1102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 It provides </a:t>
            </a:r>
            <a:r>
              <a:rPr lang="en-US" b="1" dirty="0">
                <a:solidFill>
                  <a:srgbClr val="FF0000"/>
                </a:solidFill>
              </a:rPr>
              <a:t>classes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interfaces </a:t>
            </a:r>
            <a:r>
              <a:rPr lang="en-US" dirty="0">
                <a:solidFill>
                  <a:schemeClr val="tx1"/>
                </a:solidFill>
              </a:rPr>
              <a:t>to connect or communicate Java application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39758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i="1" dirty="0">
                <a:solidFill>
                  <a:srgbClr val="0000FF"/>
                </a:solidFill>
              </a:rPr>
              <a:t>PreparedStatement</a:t>
            </a:r>
            <a:r>
              <a:rPr lang="en-US" dirty="0"/>
              <a:t> interface extends the Statement interface.</a:t>
            </a:r>
          </a:p>
          <a:p>
            <a:pPr algn="just"/>
            <a:r>
              <a:rPr lang="en-US" dirty="0"/>
              <a:t>It represents a </a:t>
            </a:r>
            <a:r>
              <a:rPr lang="en-US" b="1" dirty="0">
                <a:solidFill>
                  <a:srgbClr val="0000FF"/>
                </a:solidFill>
              </a:rPr>
              <a:t>precompiled</a:t>
            </a:r>
            <a:r>
              <a:rPr lang="en-US" dirty="0"/>
              <a:t> SQL statement.</a:t>
            </a:r>
          </a:p>
          <a:p>
            <a:pPr algn="just"/>
            <a:r>
              <a:rPr lang="en-US" dirty="0"/>
              <a:t>A SQL statement is </a:t>
            </a:r>
            <a:r>
              <a:rPr lang="en-US" dirty="0">
                <a:solidFill>
                  <a:srgbClr val="0000FF"/>
                </a:solidFill>
              </a:rPr>
              <a:t>precompiled</a:t>
            </a:r>
            <a:r>
              <a:rPr lang="en-US" dirty="0"/>
              <a:t> and stored in a Prepared Statement object. </a:t>
            </a:r>
          </a:p>
          <a:p>
            <a:pPr algn="just"/>
            <a:r>
              <a:rPr lang="en-US" dirty="0"/>
              <a:t>This object can then be used to efficiently execute this statement </a:t>
            </a:r>
            <a:r>
              <a:rPr lang="en-US" dirty="0">
                <a:solidFill>
                  <a:srgbClr val="0000FF"/>
                </a:solidFill>
              </a:rPr>
              <a:t>multiple times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 query=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 into student values(?,?,?)"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3581400" y="5000767"/>
            <a:ext cx="1981200" cy="495300"/>
          </a:xfrm>
          <a:prstGeom prst="wedgeEllipseCallout">
            <a:avLst>
              <a:gd name="adj1" fmla="val 31618"/>
              <a:gd name="adj2" fmla="val -128775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Name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972300" y="5248417"/>
            <a:ext cx="1981200" cy="495300"/>
          </a:xfrm>
          <a:prstGeom prst="wedgeEllipseCallout">
            <a:avLst>
              <a:gd name="adj1" fmla="val -28313"/>
              <a:gd name="adj2" fmla="val -175617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2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4572000" y="3810000"/>
            <a:ext cx="1981200" cy="495300"/>
          </a:xfrm>
          <a:prstGeom prst="wedgeEllipseCallout">
            <a:avLst>
              <a:gd name="adj1" fmla="val 73639"/>
              <a:gd name="adj2" fmla="val 66862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1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972300" y="3562350"/>
            <a:ext cx="1981200" cy="495300"/>
          </a:xfrm>
          <a:prstGeom prst="wedgeEllipseCallout">
            <a:avLst>
              <a:gd name="adj1" fmla="val -13158"/>
              <a:gd name="adj2" fmla="val 110950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3</a:t>
            </a:r>
          </a:p>
        </p:txBody>
      </p:sp>
    </p:spTree>
    <p:extLst>
      <p:ext uri="{BB962C8B-B14F-4D97-AF65-F5344CB8AC3E}">
        <p14:creationId xmlns:p14="http://schemas.microsoft.com/office/powerpoint/2010/main" val="233283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of PreparedStatement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" y="1143000"/>
          <a:ext cx="8572500" cy="7302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4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public void </a:t>
                      </a:r>
                    </a:p>
                    <a:p>
                      <a:pPr algn="just" fontAlgn="t"/>
                      <a:r>
                        <a:rPr lang="en-US" b="1" dirty="0" err="1">
                          <a:effectLst/>
                        </a:rPr>
                        <a:t>setInt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paramIndex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value)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Sets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integer</a:t>
                      </a:r>
                      <a:r>
                        <a:rPr lang="en-US" dirty="0">
                          <a:effectLst/>
                        </a:rPr>
                        <a:t> value to the given parameter index.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500" y="1865376"/>
          <a:ext cx="8572500" cy="7302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4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public void </a:t>
                      </a:r>
                    </a:p>
                    <a:p>
                      <a:pPr algn="just" fontAlgn="t"/>
                      <a:r>
                        <a:rPr lang="en-US" b="1" dirty="0" err="1">
                          <a:effectLst/>
                        </a:rPr>
                        <a:t>setString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paramIndex</a:t>
                      </a:r>
                      <a:r>
                        <a:rPr lang="en-US" dirty="0">
                          <a:effectLst/>
                        </a:rPr>
                        <a:t>, String value)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Sets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en-US" dirty="0">
                          <a:effectLst/>
                        </a:rPr>
                        <a:t> value to the given parameter index.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" y="2606040"/>
          <a:ext cx="8572500" cy="7302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4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public void </a:t>
                      </a:r>
                    </a:p>
                    <a:p>
                      <a:pPr algn="just" fontAlgn="t"/>
                      <a:r>
                        <a:rPr lang="en-US" b="1" dirty="0" err="1">
                          <a:effectLst/>
                        </a:rPr>
                        <a:t>setFloat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paramIndex</a:t>
                      </a:r>
                      <a:r>
                        <a:rPr lang="en-US" dirty="0">
                          <a:effectLst/>
                        </a:rPr>
                        <a:t>, float value)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Sets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float</a:t>
                      </a:r>
                      <a:r>
                        <a:rPr lang="en-US" dirty="0">
                          <a:effectLst/>
                        </a:rPr>
                        <a:t> value to the given parameter index.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" y="3328416"/>
          <a:ext cx="8572500" cy="7302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4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public void </a:t>
                      </a:r>
                    </a:p>
                    <a:p>
                      <a:pPr algn="just" fontAlgn="t"/>
                      <a:r>
                        <a:rPr lang="en-US" b="1" dirty="0" err="1">
                          <a:effectLst/>
                        </a:rPr>
                        <a:t>setDouble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paramIndex</a:t>
                      </a:r>
                      <a:r>
                        <a:rPr lang="en-US" dirty="0">
                          <a:effectLst/>
                        </a:rPr>
                        <a:t>, double value)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Sets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en-US" dirty="0">
                          <a:effectLst/>
                        </a:rPr>
                        <a:t> value to the given parameter index.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" y="4059936"/>
          <a:ext cx="8572500" cy="7302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4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public 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executeUpdate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Executes the query. It is used for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create, drop, insert, update, delete</a:t>
                      </a:r>
                      <a:r>
                        <a:rPr lang="en-US" dirty="0">
                          <a:effectLst/>
                        </a:rPr>
                        <a:t> etc.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0500" y="4782312"/>
          <a:ext cx="8572500" cy="7302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4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public </a:t>
                      </a:r>
                      <a:r>
                        <a:rPr lang="en-US" dirty="0" err="1">
                          <a:effectLst/>
                        </a:rPr>
                        <a:t>ResultSet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executeQuery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Executes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select</a:t>
                      </a:r>
                      <a:r>
                        <a:rPr lang="en-US" dirty="0">
                          <a:effectLst/>
                        </a:rPr>
                        <a:t> query. It returns an instance of </a:t>
                      </a:r>
                      <a:r>
                        <a:rPr lang="en-US" dirty="0" err="1">
                          <a:effectLst/>
                        </a:rPr>
                        <a:t>ResultSet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to create table in mysql.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58980"/>
            <a:ext cx="3029938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gtu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DietStudent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Enr_no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VARCHAR(10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 null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VARCHAR(20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Branch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VARCHAR(10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Division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VARCHAR(10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Enr_no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of PreparedStatement that inserts the record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8200"/>
            <a:ext cx="8763000" cy="5715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PreparedInsert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Connection conn=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“pwd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query=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dietstudent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values(?,?,?,?)"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PreparedStatement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(query);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"14092"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Enr_no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abc_comp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//Name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"computer"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//Branch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"cx"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//Division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ps.executeUpdate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"no. of rows updated ="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ps.close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());} }//PSVM }//class</a:t>
            </a:r>
          </a:p>
          <a:p>
            <a:pPr>
              <a:buFont typeface="+mj-lt"/>
              <a:buAutoNum type="arabicPeriod"/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6629400" cy="281940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48" y="5431264"/>
            <a:ext cx="3856152" cy="10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use PreparedStatement?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Improves performance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The performance of the application will be </a:t>
            </a:r>
            <a:r>
              <a:rPr lang="en-US" b="1" u="sng" dirty="0"/>
              <a:t>faster,</a:t>
            </a:r>
            <a:r>
              <a:rPr lang="en-US" dirty="0"/>
              <a:t> if you use PreparedStatement interface because </a:t>
            </a:r>
            <a:r>
              <a:rPr lang="en-US" b="1" u="sng" dirty="0"/>
              <a:t>query is compiled only once.</a:t>
            </a:r>
          </a:p>
          <a:p>
            <a:pPr algn="just"/>
            <a:r>
              <a:rPr lang="en-US" dirty="0"/>
              <a:t>This is because creating a PreparedStatement object by explicitly giving the SQL statement causes the </a:t>
            </a:r>
            <a:r>
              <a:rPr lang="en-US" dirty="0">
                <a:solidFill>
                  <a:srgbClr val="0000FF"/>
                </a:solidFill>
              </a:rPr>
              <a:t>statement to be precompiled </a:t>
            </a:r>
            <a:r>
              <a:rPr lang="en-US" dirty="0"/>
              <a:t>within the database immediately. </a:t>
            </a:r>
          </a:p>
          <a:p>
            <a:pPr algn="just"/>
            <a:r>
              <a:rPr lang="en-US" dirty="0"/>
              <a:t>Thus, when the PreparedStatement is later executed, the DBMS does not have to recompile the SQL statement.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Late binding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compilation</a:t>
            </a:r>
            <a:r>
              <a:rPr lang="en-US" dirty="0"/>
              <a:t> is done by DBMS.</a:t>
            </a:r>
          </a:p>
          <a:p>
            <a:r>
              <a:rPr lang="en-US" dirty="0"/>
              <a:t>Provides the programmatic approach to set the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Exam Question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1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Show the use of </a:t>
                      </a:r>
                      <a:r>
                        <a:rPr lang="en-US" sz="2400" dirty="0" err="1"/>
                        <a:t>PreparedStatement</a:t>
                      </a:r>
                      <a:r>
                        <a:rPr lang="en-US" sz="2400" dirty="0"/>
                        <a:t> object to run precompiled SQL statement. Also write example of java snippet for </a:t>
                      </a:r>
                      <a:r>
                        <a:rPr lang="en-US" sz="2400" dirty="0" err="1"/>
                        <a:t>PreparedStaement</a:t>
                      </a:r>
                      <a:r>
                        <a:rPr lang="en-US" sz="2400" dirty="0"/>
                        <a:t>.[7]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Sum’16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Explain the use of </a:t>
                      </a:r>
                      <a:r>
                        <a:rPr lang="en-US" sz="2400" dirty="0" err="1"/>
                        <a:t>PreparedStatement</a:t>
                      </a:r>
                      <a:r>
                        <a:rPr lang="en-US" sz="2400" dirty="0"/>
                        <a:t> with appropriate example.[7]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Win’16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Explain role of Prepared Statement with example.[7]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Sum’17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program to insert student records to database using prepared statement.[7]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Explain the use of the </a:t>
                      </a:r>
                      <a:r>
                        <a:rPr lang="en-IN" sz="2400" dirty="0" err="1"/>
                        <a:t>PreparedStatement</a:t>
                      </a:r>
                      <a:r>
                        <a:rPr lang="en-IN" sz="2400" dirty="0"/>
                        <a:t> object of the JDBC with an appropriate example.[7]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Write difference between statement and prepared statement interface.[3]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5127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03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/>
              <a:t>CallableStatement interface is used to call the </a:t>
            </a:r>
            <a:r>
              <a:rPr lang="en-US" b="1" dirty="0"/>
              <a:t>stored procedures</a:t>
            </a:r>
            <a:r>
              <a:rPr lang="en-US" dirty="0"/>
              <a:t>.</a:t>
            </a:r>
          </a:p>
          <a:p>
            <a:r>
              <a:rPr lang="en-US" dirty="0"/>
              <a:t>We can have business logic on the database by the use of stored procedures that will make the performance better as they are </a:t>
            </a:r>
            <a:r>
              <a:rPr lang="en-US" b="1" dirty="0">
                <a:solidFill>
                  <a:srgbClr val="0000FF"/>
                </a:solidFill>
              </a:rPr>
              <a:t>precompiled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Suppose you </a:t>
            </a:r>
            <a:r>
              <a:rPr lang="en-US"/>
              <a:t>need to </a:t>
            </a:r>
            <a:r>
              <a:rPr lang="en-US" dirty="0"/>
              <a:t>get the </a:t>
            </a:r>
            <a:r>
              <a:rPr lang="en-US" b="1" i="1" dirty="0"/>
              <a:t>age</a:t>
            </a:r>
            <a:r>
              <a:rPr lang="en-US" dirty="0"/>
              <a:t> an employee based on the </a:t>
            </a:r>
            <a:r>
              <a:rPr lang="en-US" b="1" i="1" dirty="0"/>
              <a:t>date of birth</a:t>
            </a:r>
            <a:r>
              <a:rPr lang="en-US" dirty="0"/>
              <a:t>, you may create a procedure that receives date as the input and returns age of the employee as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parameters exist: IN, OUT, and INOUT. The PreparedStatement object only uses the IN parameter. The CallableStatement object can use all the three.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69479"/>
          <a:ext cx="7696200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Parameter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parameter whose value is unknown when the SQL statement is created. You bind values to IN parameters with the </a:t>
                      </a:r>
                      <a:r>
                        <a:rPr lang="en-US" dirty="0" err="1">
                          <a:effectLst/>
                        </a:rPr>
                        <a:t>setXXX</a:t>
                      </a:r>
                      <a:r>
                        <a:rPr lang="en-US" dirty="0">
                          <a:effectLst/>
                        </a:rPr>
                        <a:t>() methods.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3767328"/>
          <a:ext cx="7696200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parameter whose value is supplied by the SQL statement it returns. You retrieve values from the OUT parameters with the </a:t>
                      </a:r>
                      <a:r>
                        <a:rPr lang="en-US" dirty="0" err="1">
                          <a:effectLst/>
                        </a:rPr>
                        <a:t>getXXX</a:t>
                      </a:r>
                      <a:r>
                        <a:rPr lang="en-US" dirty="0">
                          <a:effectLst/>
                        </a:rPr>
                        <a:t>() methods.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4745736"/>
          <a:ext cx="7696200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parameter that provides both input and output values. You bind variables with the </a:t>
                      </a:r>
                      <a:r>
                        <a:rPr lang="en-US" dirty="0" err="1">
                          <a:effectLst/>
                        </a:rPr>
                        <a:t>setXXX</a:t>
                      </a:r>
                      <a:r>
                        <a:rPr lang="en-US" dirty="0">
                          <a:effectLst/>
                        </a:rPr>
                        <a:t>() methods and retrieve values with the </a:t>
                      </a:r>
                      <a:r>
                        <a:rPr lang="en-US" dirty="0" err="1">
                          <a:effectLst/>
                        </a:rPr>
                        <a:t>getXXX</a:t>
                      </a:r>
                      <a:r>
                        <a:rPr lang="en-US" dirty="0">
                          <a:effectLst/>
                        </a:rPr>
                        <a:t>() methods.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mysql procedure to get book title for given ISBN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57" y="2247900"/>
            <a:ext cx="2712378" cy="137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5857" y="2209800"/>
            <a:ext cx="2737643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75" y="1600200"/>
            <a:ext cx="5438775" cy="3114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1947446"/>
            <a:ext cx="224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Table: book</a:t>
            </a:r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69588" y="269771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DB Column 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9000" y="2882384"/>
            <a:ext cx="914400" cy="0"/>
          </a:xfrm>
          <a:prstGeom prst="line">
            <a:avLst/>
          </a:prstGeom>
          <a:ln w="349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3505200"/>
            <a:ext cx="914400" cy="0"/>
          </a:xfrm>
          <a:prstGeom prst="line">
            <a:avLst/>
          </a:prstGeom>
          <a:ln w="349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60632" y="2841459"/>
            <a:ext cx="914400" cy="0"/>
          </a:xfrm>
          <a:prstGeom prst="line">
            <a:avLst/>
          </a:prstGeom>
          <a:ln w="349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9639" y="4114800"/>
            <a:ext cx="914400" cy="0"/>
          </a:xfrm>
          <a:prstGeom prst="line">
            <a:avLst/>
          </a:prstGeom>
          <a:ln w="349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83282" y="3747016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14039" y="426136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DB Column Name</a:t>
            </a:r>
          </a:p>
        </p:txBody>
      </p:sp>
    </p:spTree>
    <p:extLst>
      <p:ext uri="{BB962C8B-B14F-4D97-AF65-F5344CB8AC3E}">
        <p14:creationId xmlns:p14="http://schemas.microsoft.com/office/powerpoint/2010/main" val="4943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 animBg="1"/>
      <p:bldP spid="7" grpId="1" animBg="1"/>
      <p:bldP spid="11" grpId="0"/>
      <p:bldP spid="11" grpId="1"/>
      <p:bldP spid="1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CallableStatement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CallableDemo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Connection conn=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"root"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CallableStatement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conn.prepareCall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"{call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(?,?)}"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cs.setInt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(1,1201);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cs.registerOutParameter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(2,Types.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cs.execute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cs.getString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>
              <a:buFont typeface="+mj-lt"/>
              <a:buAutoNum type="arabicPeriod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());}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//PSVM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934200" y="3810000"/>
            <a:ext cx="1447800" cy="381000"/>
          </a:xfrm>
          <a:prstGeom prst="wedgeRoundRectCallout">
            <a:avLst>
              <a:gd name="adj1" fmla="val -65610"/>
              <a:gd name="adj2" fmla="val -11481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Procedure Name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3200400"/>
            <a:ext cx="7696200" cy="1676400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Introduction: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JDBC (Java Database Connection) is the standard method of accessing </a:t>
            </a:r>
            <a:r>
              <a:rPr lang="en-US" b="1" dirty="0"/>
              <a:t>databases</a:t>
            </a:r>
            <a:r>
              <a:rPr lang="en-US" dirty="0"/>
              <a:t> from </a:t>
            </a:r>
            <a:r>
              <a:rPr lang="en-US" b="1" dirty="0"/>
              <a:t>Java application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JDBC is a specification from </a:t>
            </a:r>
            <a:r>
              <a:rPr lang="en-US" b="1" dirty="0"/>
              <a:t>Sun Microsystem </a:t>
            </a:r>
            <a:r>
              <a:rPr lang="en-US" dirty="0"/>
              <a:t>that provides a </a:t>
            </a:r>
            <a:r>
              <a:rPr lang="en-US" b="1" dirty="0"/>
              <a:t>standard API </a:t>
            </a:r>
            <a:r>
              <a:rPr lang="en-US" dirty="0"/>
              <a:t>for java application to communicate with different database.</a:t>
            </a:r>
          </a:p>
          <a:p>
            <a:pPr algn="just"/>
            <a:r>
              <a:rPr lang="en-US" dirty="0"/>
              <a:t>JDBC is a </a:t>
            </a:r>
            <a:r>
              <a:rPr lang="en-US" b="1" dirty="0"/>
              <a:t>platform independent </a:t>
            </a:r>
            <a:r>
              <a:rPr lang="en-US" dirty="0"/>
              <a:t>interface between relational database and java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Exam Question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Explain role of Callable Statement with example[7]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Sum’17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Discuss </a:t>
                      </a:r>
                      <a:r>
                        <a:rPr lang="en-US" sz="2400" dirty="0" err="1"/>
                        <a:t>CallableStatement</a:t>
                      </a:r>
                      <a:r>
                        <a:rPr lang="en-US" sz="2400" dirty="0"/>
                        <a:t> with example.[4]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What is </a:t>
                      </a:r>
                      <a:r>
                        <a:rPr lang="en-IN" sz="2400" dirty="0" err="1"/>
                        <a:t>CallableStatement</a:t>
                      </a:r>
                      <a:r>
                        <a:rPr lang="en-IN" sz="2400" dirty="0"/>
                        <a:t>? Show that how to use it to call a stored procedure running at database layer.[7]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704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637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rgbClr val="0070C0"/>
                </a:solidFill>
                <a:latin typeface="+mn-lt"/>
              </a:rPr>
              <a:t>ResultSet</a:t>
            </a:r>
            <a:r>
              <a:rPr lang="en-US" sz="1800" b="1" dirty="0">
                <a:solidFill>
                  <a:srgbClr val="0070C0"/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2233"/>
      </p:ext>
    </p:extLst>
  </p:cSld>
  <p:clrMapOvr>
    <a:masterClrMapping/>
  </p:clrMapOvr>
  <p:transition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676400"/>
          <a:ext cx="8382000" cy="563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1.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Navigational methods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Used to move the cursor around.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322576"/>
          <a:ext cx="8382000" cy="1111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2.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Get methods 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Used to view the data in the columns of the current row being pointed by the cursor.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3520440"/>
          <a:ext cx="8382000" cy="1660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3.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Update methods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Used to update the data in the columns of the current row. The updates can then be updated in the underlying database as well.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8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: Navigational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6487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first()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the cursor to the first row.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783080"/>
          <a:ext cx="86487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last()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the cursor to the last row.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2423160"/>
          <a:ext cx="8648700" cy="92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next() 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SQL 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the cursor to the next row. This method returns false if there are no more rows in the result set.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619" y="3352800"/>
          <a:ext cx="86487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previous() 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the cursor to the previous row. This method returns false if the previous row is off the result set.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4619" y="3985578"/>
          <a:ext cx="86487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absolute(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row)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the cursor to the specified row.</a:t>
                      </a:r>
                    </a:p>
                    <a:p>
                      <a:pPr algn="just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4619" y="4618355"/>
          <a:ext cx="86487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relative(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row)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the cursor the given number of rows forward or backward, from where it is currently pointing.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4619" y="5258435"/>
          <a:ext cx="86487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getRow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row number that the cursor is pointing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 err="1"/>
              <a:t>ResultSet</a:t>
            </a:r>
            <a:r>
              <a:rPr lang="en-US" dirty="0"/>
              <a:t>: Get methods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0"/>
          <a:ext cx="8648700" cy="87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current row in the column named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981200"/>
          <a:ext cx="8648700" cy="1694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current row in the specified column index. The column index starts at 1, meaning the first column of a row is 1, the second column of a row is 2, and so on.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3712464"/>
          <a:ext cx="8648700" cy="128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0" dirty="0"/>
                        <a:t>String </a:t>
                      </a:r>
                      <a:r>
                        <a:rPr lang="en-US" b="1" dirty="0" err="1"/>
                        <a:t>getString</a:t>
                      </a:r>
                      <a:r>
                        <a:rPr lang="en-US" b="1" dirty="0"/>
                        <a:t>(String </a:t>
                      </a:r>
                      <a:r>
                        <a:rPr lang="en-US" b="1" dirty="0" err="1"/>
                        <a:t>columnLabel</a:t>
                      </a:r>
                      <a:r>
                        <a:rPr lang="en-US" b="1" dirty="0"/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0" dirty="0"/>
                        <a:t>throws </a:t>
                      </a:r>
                      <a:r>
                        <a:rPr lang="en-US" b="0" dirty="0" err="1"/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the value of the designated column in the current row of this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as a </a:t>
                      </a:r>
                      <a:r>
                        <a:rPr lang="en-US" dirty="0"/>
                        <a:t>String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the Java programming language.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5047488"/>
          <a:ext cx="8648700" cy="128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0" dirty="0"/>
                        <a:t>String </a:t>
                      </a:r>
                      <a:r>
                        <a:rPr lang="en-US" b="1" dirty="0" err="1"/>
                        <a:t>getString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columnIndex</a:t>
                      </a:r>
                      <a:r>
                        <a:rPr lang="en-US" b="1" dirty="0"/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0" dirty="0"/>
                        <a:t>throws </a:t>
                      </a:r>
                      <a:r>
                        <a:rPr lang="en-US" b="0" dirty="0" err="1"/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the value of the designated column in the current row of this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as a </a:t>
                      </a:r>
                      <a:r>
                        <a:rPr lang="en-US" dirty="0"/>
                        <a:t>String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the Java programming language.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2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: Update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0"/>
          <a:ext cx="8648700" cy="87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updateString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col_Index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s)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String in the specified column to the value of s.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981200"/>
          <a:ext cx="8648700" cy="87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col_Index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designated column with an </a:t>
                      </a:r>
                      <a:r>
                        <a:rPr lang="en-US" dirty="0" err="1"/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2895600"/>
          <a:ext cx="8648700" cy="87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0" dirty="0"/>
                        <a:t>void </a:t>
                      </a:r>
                      <a:r>
                        <a:rPr lang="en-US" b="1" dirty="0" err="1"/>
                        <a:t>updateFloat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col_Index</a:t>
                      </a:r>
                      <a:r>
                        <a:rPr lang="en-US" b="1" dirty="0"/>
                        <a:t>, float x)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0" dirty="0"/>
                        <a:t>throws </a:t>
                      </a:r>
                      <a:r>
                        <a:rPr lang="en-US" b="0" dirty="0" err="1"/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designated column with a </a:t>
                      </a:r>
                      <a:r>
                        <a:rPr lang="en-US" dirty="0"/>
                        <a:t>float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3810000"/>
          <a:ext cx="8648700" cy="87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0" dirty="0"/>
                        <a:t>void </a:t>
                      </a:r>
                      <a:r>
                        <a:rPr lang="en-US" b="1" dirty="0" err="1"/>
                        <a:t>updateDouble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col_Index,double</a:t>
                      </a:r>
                      <a:r>
                        <a:rPr lang="en-US" b="1" dirty="0"/>
                        <a:t> x)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0" dirty="0"/>
                        <a:t>throws </a:t>
                      </a:r>
                      <a:r>
                        <a:rPr lang="en-US" b="0" dirty="0" err="1"/>
                        <a:t>SQLException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designated column with a </a:t>
                      </a:r>
                      <a:r>
                        <a:rPr lang="en-US" dirty="0"/>
                        <a:t>double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1"/>
          <a:ext cx="7772400" cy="1457856"/>
        </p:xfrm>
        <a:graphic>
          <a:graphicData uri="http://schemas.openxmlformats.org/drawingml/2006/table">
            <a:tbl>
              <a:tblPr/>
              <a:tblGrid>
                <a:gridCol w="3763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7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Type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ResultSet.</a:t>
                      </a:r>
                      <a:r>
                        <a:rPr lang="en-US" sz="1700" b="1" i="1" dirty="0" err="1">
                          <a:solidFill>
                            <a:srgbClr val="00B050"/>
                          </a:solidFill>
                          <a:effectLst/>
                        </a:rPr>
                        <a:t>TYPE_FORWARD_ONLY</a:t>
                      </a:r>
                      <a:endParaRPr lang="en-US" sz="17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The cursor can only move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forward</a:t>
                      </a:r>
                      <a:r>
                        <a:rPr lang="en-US" sz="1700" dirty="0">
                          <a:effectLst/>
                        </a:rPr>
                        <a:t> in the result set.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val Callout 7"/>
          <p:cNvSpPr/>
          <p:nvPr/>
        </p:nvSpPr>
        <p:spPr>
          <a:xfrm>
            <a:off x="8077200" y="2209800"/>
            <a:ext cx="1066800" cy="457200"/>
          </a:xfrm>
          <a:prstGeom prst="wedgeEllipseCallout">
            <a:avLst>
              <a:gd name="adj1" fmla="val -47379"/>
              <a:gd name="adj2" fmla="val -125262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Default Type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2514600"/>
          <a:ext cx="7772400" cy="1700478"/>
        </p:xfrm>
        <a:graphic>
          <a:graphicData uri="http://schemas.openxmlformats.org/drawingml/2006/table">
            <a:tbl>
              <a:tblPr/>
              <a:tblGrid>
                <a:gridCol w="3763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774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ResultSet.</a:t>
                      </a:r>
                      <a:r>
                        <a:rPr lang="en-US" sz="1700" b="1" i="1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TYPE_SCROLL_INSENSITIVE</a:t>
                      </a:r>
                      <a:endParaRPr lang="en-US" sz="1700" b="1" i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The cursor can scroll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forward</a:t>
                      </a:r>
                      <a:r>
                        <a:rPr lang="en-US" sz="1700" dirty="0">
                          <a:effectLst/>
                        </a:rPr>
                        <a:t> and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backward</a:t>
                      </a:r>
                      <a:r>
                        <a:rPr lang="en-US" sz="1700" dirty="0">
                          <a:effectLst/>
                        </a:rPr>
                        <a:t>, and the result set is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not sensitive </a:t>
                      </a:r>
                      <a:r>
                        <a:rPr lang="en-US" sz="1700" dirty="0">
                          <a:effectLst/>
                        </a:rPr>
                        <a:t>to changes made by others to the database that occur after the result set was created.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4206240"/>
          <a:ext cx="7772400" cy="1700478"/>
        </p:xfrm>
        <a:graphic>
          <a:graphicData uri="http://schemas.openxmlformats.org/drawingml/2006/table">
            <a:tbl>
              <a:tblPr/>
              <a:tblGrid>
                <a:gridCol w="3763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100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ResultSet.</a:t>
                      </a:r>
                      <a:r>
                        <a:rPr lang="en-US" sz="1700" b="1" i="1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TYPE_SCROLL_SENSITIVE</a:t>
                      </a:r>
                      <a:endParaRPr lang="en-US" sz="1700" b="1" i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The cursor can scroll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forward</a:t>
                      </a:r>
                      <a:r>
                        <a:rPr lang="en-US" sz="1700" dirty="0">
                          <a:effectLst/>
                        </a:rPr>
                        <a:t> and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backward</a:t>
                      </a:r>
                      <a:r>
                        <a:rPr lang="en-US" sz="1700" dirty="0">
                          <a:effectLst/>
                        </a:rPr>
                        <a:t>, and the result set is </a:t>
                      </a:r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sensitive</a:t>
                      </a:r>
                      <a:r>
                        <a:rPr lang="en-US" sz="1700" dirty="0">
                          <a:effectLst/>
                        </a:rPr>
                        <a:t> to changes made by others to the database that occur after the result set was created.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3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of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0736" y="1219200"/>
          <a:ext cx="7800264" cy="1127760"/>
        </p:xfrm>
        <a:graphic>
          <a:graphicData uri="http://schemas.openxmlformats.org/drawingml/2006/table">
            <a:tbl>
              <a:tblPr/>
              <a:tblGrid>
                <a:gridCol w="368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Concurrency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b="1" dirty="0" err="1">
                          <a:effectLst/>
                        </a:rPr>
                        <a:t>ResultSet.</a:t>
                      </a:r>
                      <a:r>
                        <a:rPr lang="en-US" b="1" i="1" dirty="0" err="1">
                          <a:solidFill>
                            <a:srgbClr val="00B050"/>
                          </a:solidFill>
                          <a:effectLst/>
                        </a:rPr>
                        <a:t>CONCUR_READ_ONLY</a:t>
                      </a:r>
                      <a:endParaRPr lang="en-US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Creates a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read-only</a:t>
                      </a:r>
                      <a:r>
                        <a:rPr lang="en-US" dirty="0">
                          <a:effectLst/>
                        </a:rPr>
                        <a:t> result set.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8001000" y="2438400"/>
            <a:ext cx="1066800" cy="457200"/>
          </a:xfrm>
          <a:prstGeom prst="wedgeEllipseCallout">
            <a:avLst>
              <a:gd name="adj1" fmla="val -47379"/>
              <a:gd name="adj2" fmla="val -125261"/>
            </a:avLst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Default Type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736" y="2345491"/>
          <a:ext cx="7800264" cy="563880"/>
        </p:xfrm>
        <a:graphic>
          <a:graphicData uri="http://schemas.openxmlformats.org/drawingml/2006/table">
            <a:tbl>
              <a:tblPr/>
              <a:tblGrid>
                <a:gridCol w="3686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b="1" dirty="0" err="1">
                          <a:effectLst/>
                        </a:rPr>
                        <a:t>ResultSet.</a:t>
                      </a:r>
                      <a:r>
                        <a:rPr lang="en-US" b="1" i="1" dirty="0" err="1">
                          <a:solidFill>
                            <a:srgbClr val="00B050"/>
                          </a:solidFill>
                          <a:effectLst/>
                        </a:rPr>
                        <a:t>CONCUR_UPDATABLE</a:t>
                      </a:r>
                      <a:endParaRPr lang="en-US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Creates an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updateable</a:t>
                      </a:r>
                      <a:r>
                        <a:rPr lang="en-US" dirty="0">
                          <a:effectLst/>
                        </a:rPr>
                        <a:t> result set.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90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			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ResultSet.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TYPE_FORWARD_ONLY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ResultSet.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CONCUR_READ_ONLY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ex)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....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4800" y="1981200"/>
            <a:ext cx="1600200" cy="381000"/>
          </a:xfrm>
          <a:prstGeom prst="wedgeRoundRectCallout">
            <a:avLst>
              <a:gd name="adj1" fmla="val 151061"/>
              <a:gd name="adj2" fmla="val -43575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ResultSet</a:t>
            </a:r>
            <a:r>
              <a:rPr lang="en-US" dirty="0">
                <a:solidFill>
                  <a:schemeClr val="tx1"/>
                </a:solidFill>
              </a:rPr>
              <a:t> Type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0" y="3505200"/>
            <a:ext cx="2438400" cy="381000"/>
          </a:xfrm>
          <a:prstGeom prst="wedgeRoundRectCallout">
            <a:avLst>
              <a:gd name="adj1" fmla="val -76135"/>
              <a:gd name="adj2" fmla="val -27718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ResultSet</a:t>
            </a:r>
            <a:r>
              <a:rPr lang="en-US" dirty="0">
                <a:solidFill>
                  <a:schemeClr val="tx1"/>
                </a:solidFill>
              </a:rPr>
              <a:t> Concurrency</a:t>
            </a:r>
          </a:p>
        </p:txBody>
      </p:sp>
    </p:spTree>
    <p:extLst>
      <p:ext uri="{BB962C8B-B14F-4D97-AF65-F5344CB8AC3E}">
        <p14:creationId xmlns:p14="http://schemas.microsoft.com/office/powerpoint/2010/main" val="16539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Exam Question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What is </a:t>
                      </a:r>
                      <a:r>
                        <a:rPr lang="en-IN" sz="2400" dirty="0" err="1"/>
                        <a:t>ResultSet</a:t>
                      </a:r>
                      <a:r>
                        <a:rPr lang="en-IN" sz="2400" dirty="0"/>
                        <a:t> interface. Write various method for </a:t>
                      </a:r>
                      <a:r>
                        <a:rPr lang="en-IN" sz="2400" dirty="0" err="1"/>
                        <a:t>ResultSet</a:t>
                      </a:r>
                      <a:r>
                        <a:rPr lang="en-IN" sz="2400" dirty="0"/>
                        <a:t> interface. Write a code to update record using this interface.[7]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704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6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latin typeface="+mn-lt"/>
              </a:rPr>
              <a:t>ResultSetMetaData</a:t>
            </a:r>
            <a:r>
              <a:rPr lang="en-US" sz="1800" b="1" dirty="0"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0522"/>
      </p:ext>
    </p:extLst>
  </p:cSld>
  <p:clrMapOvr>
    <a:masterClrMapping/>
  </p:clrMapOvr>
  <p:transition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rgbClr val="0070C0"/>
                </a:solidFill>
                <a:latin typeface="+mn-lt"/>
              </a:rPr>
              <a:t>ResultSetMetaData</a:t>
            </a:r>
            <a:r>
              <a:rPr lang="en-US" sz="1800" b="1" dirty="0">
                <a:solidFill>
                  <a:srgbClr val="0070C0"/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1305"/>
      </p:ext>
    </p:extLst>
  </p:cSld>
  <p:clrMapOvr>
    <a:masterClrMapping/>
  </p:clrMapOvr>
  <p:transition advClick="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ResultSetMetaData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metadata means </a:t>
            </a:r>
            <a:r>
              <a:rPr lang="en-US" dirty="0">
                <a:solidFill>
                  <a:srgbClr val="0000FF"/>
                </a:solidFill>
              </a:rPr>
              <a:t>data about data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you have to get metadata of a table like </a:t>
            </a:r>
          </a:p>
          <a:p>
            <a:pPr marL="971550" lvl="1" indent="-514350" algn="just">
              <a:buClr>
                <a:schemeClr val="tx1"/>
              </a:buClr>
              <a:buFont typeface="+mj-lt"/>
              <a:buAutoNum type="romanLcPeriod"/>
            </a:pPr>
            <a:r>
              <a:rPr lang="en-US" dirty="0">
                <a:solidFill>
                  <a:srgbClr val="0000FF"/>
                </a:solidFill>
              </a:rPr>
              <a:t>total number </a:t>
            </a:r>
            <a:r>
              <a:rPr lang="en-US" dirty="0"/>
              <a:t>of column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dirty="0"/>
              <a:t>column </a:t>
            </a:r>
            <a:r>
              <a:rPr lang="en-US" dirty="0">
                <a:solidFill>
                  <a:srgbClr val="0000FF"/>
                </a:solidFill>
              </a:rPr>
              <a:t>name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dirty="0"/>
              <a:t>column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 etc. </a:t>
            </a:r>
          </a:p>
          <a:p>
            <a:pPr algn="just"/>
            <a:r>
              <a:rPr lang="en-US" dirty="0" err="1"/>
              <a:t>ResultSetMetaData</a:t>
            </a:r>
            <a:r>
              <a:rPr lang="en-US" dirty="0"/>
              <a:t> interface is useful because it provides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  <a:r>
              <a:rPr lang="en-US" dirty="0"/>
              <a:t> to get metadata from the </a:t>
            </a:r>
            <a:r>
              <a:rPr lang="en-US" dirty="0" err="1"/>
              <a:t>ResultSet</a:t>
            </a:r>
            <a:r>
              <a:rPr lang="en-US" dirty="0"/>
              <a:t> object.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</a:t>
            </a:r>
            <a:r>
              <a:rPr lang="en-US" dirty="0" err="1"/>
              <a:t>ResultSetMetaData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" y="1219993"/>
          <a:ext cx="8724900" cy="9182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getColumnCount</a:t>
                      </a:r>
                      <a:r>
                        <a:rPr lang="en-US" b="1" dirty="0">
                          <a:effectLst/>
                        </a:rPr>
                        <a:t>()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throws </a:t>
                      </a:r>
                      <a:r>
                        <a:rPr lang="en-US" dirty="0" err="1">
                          <a:effectLst/>
                        </a:rPr>
                        <a:t>SQLException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it returns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total</a:t>
                      </a:r>
                      <a:r>
                        <a:rPr lang="en-US" dirty="0">
                          <a:effectLst/>
                        </a:rPr>
                        <a:t> number of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columns</a:t>
                      </a:r>
                      <a:r>
                        <a:rPr lang="en-US" dirty="0">
                          <a:effectLst/>
                        </a:rPr>
                        <a:t> in the </a:t>
                      </a:r>
                      <a:r>
                        <a:rPr lang="en-US" dirty="0" err="1">
                          <a:effectLst/>
                        </a:rPr>
                        <a:t>ResultSet</a:t>
                      </a:r>
                      <a:r>
                        <a:rPr lang="en-US" dirty="0">
                          <a:effectLst/>
                        </a:rPr>
                        <a:t> object.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" y="8960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500" y="2133600"/>
          <a:ext cx="8724900" cy="9182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b="1" dirty="0" err="1">
                          <a:effectLst/>
                        </a:rPr>
                        <a:t>getColumnName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int</a:t>
                      </a:r>
                      <a:r>
                        <a:rPr lang="en-US" b="1" dirty="0">
                          <a:effectLst/>
                        </a:rPr>
                        <a:t> index)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throws </a:t>
                      </a:r>
                      <a:r>
                        <a:rPr lang="en-US" dirty="0" err="1">
                          <a:effectLst/>
                        </a:rPr>
                        <a:t>SQLException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it returns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column name </a:t>
                      </a:r>
                      <a:r>
                        <a:rPr lang="en-US" dirty="0">
                          <a:effectLst/>
                        </a:rPr>
                        <a:t>of the specified column index.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" y="3048000"/>
          <a:ext cx="8724900" cy="9182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b="1" dirty="0" err="1">
                          <a:effectLst/>
                        </a:rPr>
                        <a:t>getColumnTypeName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int</a:t>
                      </a:r>
                      <a:r>
                        <a:rPr lang="en-US" b="1" dirty="0">
                          <a:effectLst/>
                        </a:rPr>
                        <a:t> index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throws </a:t>
                      </a:r>
                      <a:r>
                        <a:rPr lang="en-US" dirty="0" err="1">
                          <a:effectLst/>
                        </a:rPr>
                        <a:t>SQLException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it returns the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column type </a:t>
                      </a:r>
                      <a:r>
                        <a:rPr lang="en-US" dirty="0">
                          <a:effectLst/>
                        </a:rPr>
                        <a:t>name for the specified index.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MetadataDemo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Connection conn=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"root"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  		  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ResultSet.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TYPE_FORWARD_ONLY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,ResultSet.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CONCUR_READ_ONLY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ResultSetMetaData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rs.getMetaData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columns: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 Name of 1st column: 									  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(1));  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 Type Name of 1st column:“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         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rsmd.getColumnTypeName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(1));  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());}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}//PSVM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}//class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914400"/>
            <a:ext cx="4591050" cy="1438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3505200"/>
            <a:ext cx="7848600" cy="1676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DatabaseMetaData</a:t>
            </a:r>
            <a:r>
              <a:rPr lang="en-US" dirty="0"/>
              <a:t> interface provides methods to get meta data of a database such as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database product name,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database product version,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name,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 of total number of tables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905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4000"/>
              </a:lnSpc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 	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://localhost:3306/temp6","root","root");</a:t>
            </a:r>
          </a:p>
          <a:p>
            <a:pPr>
              <a:lnSpc>
                <a:spcPct val="134000"/>
              </a:lnSpc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con.getMetaData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34000"/>
              </a:lnSpc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getDatabaseProductName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:“ 						    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dbmd.getDatabaseProductName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34000"/>
              </a:lnSpc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getDatabaseProductVersion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():“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dbmd.getDatabaseProductVersion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34000"/>
              </a:lnSpc>
              <a:buFont typeface="+mj-lt"/>
              <a:buAutoNum type="arabicPeriod" startAt="5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getDriverName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():"+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dbmd.getDriverName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34000"/>
              </a:lnSpc>
              <a:buFont typeface="+mj-lt"/>
              <a:buAutoNum type="arabicPeriod" startAt="5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getDriverVersion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():“ 								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dbmd.getDriverVersion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34000"/>
              </a:lnSpc>
              <a:buFont typeface="+mj-lt"/>
              <a:buAutoNum type="arabicPeriod" startAt="5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getURL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():"+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dbmd.getURL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34000"/>
              </a:lnSpc>
              <a:buFont typeface="+mj-lt"/>
              <a:buAutoNum type="arabicPeriod" startAt="5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():"+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Exam Question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Explain use of </a:t>
                      </a:r>
                      <a:r>
                        <a:rPr lang="en-IN" sz="2400" dirty="0" err="1"/>
                        <a:t>DatabaseMetaData</a:t>
                      </a:r>
                      <a:r>
                        <a:rPr lang="en-IN" sz="2400" dirty="0"/>
                        <a:t> with example.[3]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Sum’18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Explain </a:t>
                      </a:r>
                      <a:r>
                        <a:rPr lang="en-IN" sz="2400" dirty="0" err="1"/>
                        <a:t>ResultSetMetaData</a:t>
                      </a:r>
                      <a:r>
                        <a:rPr lang="en-IN" sz="2400" dirty="0"/>
                        <a:t> with suitable program.</a:t>
                      </a:r>
                      <a:r>
                        <a:rPr lang="en-US" sz="2400" baseline="0" dirty="0"/>
                        <a:t> [3]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Win’18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045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ResultSetMetaData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5719"/>
      </p:ext>
    </p:extLst>
  </p:cSld>
  <p:clrMapOvr>
    <a:masterClrMapping/>
  </p:clrMapOvr>
  <p:transition advClick="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UpdateDemo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main(String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Connection con=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GTU"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"root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Statement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String query=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"update diet set Name='abc601' where 								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Enr_no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=601"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(query);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"total no. of rows updated="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+i);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}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(Exception e){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 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486400"/>
            <a:ext cx="4648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3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ResultSetMetaData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0823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</a:t>
            </a:r>
            <a:r>
              <a:rPr lang="en-US" i="1" dirty="0"/>
              <a:t>pplication </a:t>
            </a:r>
            <a:r>
              <a:rPr lang="en-US" b="1" i="1" dirty="0"/>
              <a:t>P</a:t>
            </a:r>
            <a:r>
              <a:rPr lang="en-US" i="1" dirty="0"/>
              <a:t>rogram </a:t>
            </a:r>
            <a:r>
              <a:rPr lang="en-US" b="1" i="1" dirty="0"/>
              <a:t>I</a:t>
            </a:r>
            <a:r>
              <a:rPr lang="en-US" i="1" dirty="0"/>
              <a:t>nterface</a:t>
            </a:r>
            <a:endParaRPr lang="en-US" dirty="0"/>
          </a:p>
          <a:p>
            <a:r>
              <a:rPr lang="en-US" dirty="0"/>
              <a:t>A set of routines, protocols, and tools for building software applications.</a:t>
            </a:r>
          </a:p>
          <a:p>
            <a:r>
              <a:rPr lang="en-US" dirty="0"/>
              <a:t>JDBC is an API, which is used in java programming for interacting with database.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838200"/>
          </a:xfrm>
          <a:prstGeom prst="roundRect">
            <a:avLst/>
          </a:prstGeom>
          <a:solidFill>
            <a:schemeClr val="tx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6" name="Oval 5"/>
          <p:cNvSpPr/>
          <p:nvPr/>
        </p:nvSpPr>
        <p:spPr>
          <a:xfrm>
            <a:off x="1232470" y="33909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34200" y="2033587"/>
            <a:ext cx="457200" cy="428625"/>
          </a:xfrm>
          <a:prstGeom prst="ellipse">
            <a:avLst/>
          </a:prstGeom>
          <a:noFill/>
          <a:ln w="1270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4876800"/>
            <a:ext cx="457200" cy="457200"/>
          </a:xfrm>
          <a:prstGeom prst="ellipse">
            <a:avLst/>
          </a:prstGeom>
          <a:noFill/>
          <a:ln w="1270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1"/>
          </p:cNvCxnSpPr>
          <p:nvPr/>
        </p:nvCxnSpPr>
        <p:spPr>
          <a:xfrm>
            <a:off x="1689670" y="3619500"/>
            <a:ext cx="135833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5029200" y="2340768"/>
            <a:ext cx="1905000" cy="1278732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5029200" y="3619500"/>
            <a:ext cx="1905000" cy="13335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384810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Initial State</a:t>
            </a:r>
          </a:p>
        </p:txBody>
      </p:sp>
      <p:sp>
        <p:nvSpPr>
          <p:cNvPr id="23" name="TextBox 22"/>
          <p:cNvSpPr txBox="1"/>
          <p:nvPr/>
        </p:nvSpPr>
        <p:spPr>
          <a:xfrm rot="19615050">
            <a:off x="5257800" y="2415784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Commit</a:t>
            </a:r>
          </a:p>
        </p:txBody>
      </p:sp>
      <p:sp>
        <p:nvSpPr>
          <p:cNvPr id="24" name="TextBox 23"/>
          <p:cNvSpPr txBox="1"/>
          <p:nvPr/>
        </p:nvSpPr>
        <p:spPr>
          <a:xfrm rot="2159759">
            <a:off x="5279337" y="4384850"/>
            <a:ext cx="1082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Rollback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9400" y="1529713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Transaction Succeed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9400" y="5372100"/>
            <a:ext cx="190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Transaction Failed</a:t>
            </a:r>
          </a:p>
        </p:txBody>
      </p:sp>
    </p:spTree>
    <p:extLst>
      <p:ext uri="{BB962C8B-B14F-4D97-AF65-F5344CB8AC3E}">
        <p14:creationId xmlns:p14="http://schemas.microsoft.com/office/powerpoint/2010/main" val="10372907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JDBC, </a:t>
            </a:r>
            <a:r>
              <a:rPr lang="en-US" b="1" dirty="0"/>
              <a:t>Connection interface</a:t>
            </a:r>
            <a:r>
              <a:rPr lang="en-US" dirty="0"/>
              <a:t> provides methods to manage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362200"/>
          <a:ext cx="8229600" cy="7048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void </a:t>
                      </a:r>
                      <a:r>
                        <a:rPr lang="en-US" sz="2000" b="1" dirty="0" err="1">
                          <a:effectLst/>
                        </a:rPr>
                        <a:t>setAutoCommit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status)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is true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</a:rPr>
                        <a:t>by default,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means each transaction is committed </a:t>
                      </a:r>
                      <a:r>
                        <a:rPr lang="en-US" sz="2000" dirty="0" err="1">
                          <a:effectLst/>
                        </a:rPr>
                        <a:t>bydefault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067050"/>
          <a:ext cx="8229600" cy="4000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void </a:t>
                      </a:r>
                      <a:r>
                        <a:rPr lang="en-US" sz="2000" b="1" dirty="0">
                          <a:effectLst/>
                        </a:rPr>
                        <a:t>commit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commits the transaction.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467100"/>
          <a:ext cx="8229600" cy="4000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9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void </a:t>
                      </a:r>
                      <a:r>
                        <a:rPr lang="en-US" sz="2000" b="1" dirty="0">
                          <a:effectLst/>
                        </a:rPr>
                        <a:t>rollback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cancels the transaction.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</a:t>
            </a:r>
            <a:r>
              <a:rPr lang="en-US" dirty="0" err="1"/>
              <a:t>Management:commit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CommitDemo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main(String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Connection con=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GTU","root","root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bydefault</a:t>
            </a: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it is true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Statement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i=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"insert into diet 								     values(605,'def','ci')"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7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"no. of rows inserted="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+i);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 transaction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(Exception e){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7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46005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864296"/>
            <a:ext cx="3252787" cy="331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486400" y="4724400"/>
            <a:ext cx="3276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91213" y="3581400"/>
            <a:ext cx="3276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85800" y="3429000"/>
            <a:ext cx="3352800" cy="381000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5105400"/>
            <a:ext cx="1828800" cy="304800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</a:t>
            </a:r>
            <a:r>
              <a:rPr lang="en-US" dirty="0" err="1"/>
              <a:t>Management:rollback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RollbackDemo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Connection con=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 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GTU","root","root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bydeafault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it is true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i=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"insert into diet 									values(606,'ghi','ee')"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 Transaction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i+=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"insert into diet values(607,'mno','ch')"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"no. of rows inserted="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+i);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con.rollback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//Rollback Transaction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(Exception e){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410200"/>
            <a:ext cx="4686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1329"/>
            <a:ext cx="35052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38800" y="4191000"/>
            <a:ext cx="3276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38200" y="4267200"/>
            <a:ext cx="1752600" cy="30480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53100" y="3276600"/>
            <a:ext cx="3276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4876800"/>
            <a:ext cx="3276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2000" y="5257800"/>
            <a:ext cx="1981200" cy="30480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>
                <a:latin typeface="+mj-lt"/>
              </a:rPr>
            </a:br>
            <a:r>
              <a:rPr lang="en-IN" b="1">
                <a:latin typeface="+mj-lt"/>
              </a:rPr>
              <a:t>Unit-2: </a:t>
            </a:r>
            <a:r>
              <a:rPr lang="en-US" b="1">
                <a:latin typeface="+mj-lt"/>
              </a:rPr>
              <a:t>JDBC Programming	</a:t>
            </a:r>
            <a:br>
              <a:rPr lang="en-US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JDBC Connectivity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JDBC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Types of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ResultSetMetaData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Executing SQL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+mn-lt"/>
              </a:rPr>
              <a:t>Batch Processing in JDBC</a:t>
            </a:r>
            <a:r>
              <a:rPr lang="en-US" sz="900" b="1" dirty="0">
                <a:latin typeface="+mn-lt"/>
              </a:rPr>
              <a:t>	</a:t>
            </a:r>
          </a:p>
          <a:p>
            <a:pPr marL="857250" lvl="1" indent="-457200">
              <a:buNone/>
            </a:pPr>
            <a:r>
              <a:rPr lang="en-US" sz="900" b="1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11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9539"/>
      </p:ext>
    </p:extLst>
  </p:cSld>
  <p:clrMapOvr>
    <a:masterClrMapping/>
  </p:clrMapOvr>
  <p:transition advClick="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executing a single query, we can execute a batch (group) of queries. </a:t>
            </a:r>
          </a:p>
          <a:p>
            <a:r>
              <a:rPr lang="en-US" dirty="0"/>
              <a:t>It makes the performance fast.</a:t>
            </a:r>
          </a:p>
          <a:p>
            <a:r>
              <a:rPr lang="en-US" dirty="0"/>
              <a:t>The </a:t>
            </a:r>
            <a:r>
              <a:rPr lang="en-US" dirty="0" err="1"/>
              <a:t>java.sql.Statement</a:t>
            </a:r>
            <a:r>
              <a:rPr lang="en-US" dirty="0"/>
              <a:t> and </a:t>
            </a:r>
            <a:r>
              <a:rPr lang="en-US" dirty="0" err="1"/>
              <a:t>java.sql.PreparedStatement</a:t>
            </a:r>
            <a:r>
              <a:rPr lang="en-US" dirty="0"/>
              <a:t> interfaces provide methods for batch processing.</a:t>
            </a:r>
          </a:p>
          <a:p>
            <a:pPr marL="0" indent="0">
              <a:buNone/>
            </a:pPr>
            <a:r>
              <a:rPr lang="en-US" b="1" i="1" dirty="0">
                <a:latin typeface="+mn-lt"/>
              </a:rPr>
              <a:t>Methods of Statement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4800" y="6492875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" y="3909060"/>
          <a:ext cx="8001000" cy="369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81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void </a:t>
                      </a:r>
                      <a:r>
                        <a:rPr lang="en-US" b="1" dirty="0" err="1">
                          <a:effectLst/>
                        </a:rPr>
                        <a:t>addBatch</a:t>
                      </a:r>
                      <a:r>
                        <a:rPr lang="en-US" dirty="0">
                          <a:effectLst/>
                        </a:rPr>
                        <a:t>(String query)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It adds query into batch.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500" y="3494088"/>
            <a:ext cx="9144000" cy="0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1500" y="3509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" y="4279392"/>
          <a:ext cx="8001000" cy="369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[] </a:t>
                      </a:r>
                      <a:r>
                        <a:rPr lang="en-US" b="1" dirty="0" err="1">
                          <a:effectLst/>
                        </a:rPr>
                        <a:t>executeBatch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It executes the batch of queries.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Connection con=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 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GTU","root","root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String query1,query2,query3,query4,query5;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query1=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"create table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DietStudent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INT PRIMARY KEY, name VARCHAR(20),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				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INT,branch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VARCHAR(10))"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query2=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"insert into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DietStudent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values(6001,'java',6,'ce')"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query3=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"insert into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DietStudent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values(6002,'php',6,'ce')"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query4=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"update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DietStudent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set name='cg' where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=6002"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query5=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"delete from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DietStudent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where name='java'"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(query1);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(query2);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(query3);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(query4);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(query5);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 i=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stmt.executeBatch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2286000"/>
            <a:ext cx="1143000" cy="381000"/>
          </a:xfrm>
          <a:prstGeom prst="wedgeRoundRectCallout">
            <a:avLst>
              <a:gd name="adj1" fmla="val -78616"/>
              <a:gd name="adj2" fmla="val 6719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table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772400" y="3200400"/>
            <a:ext cx="1295400" cy="381000"/>
          </a:xfrm>
          <a:prstGeom prst="wedgeRoundRectCallout">
            <a:avLst>
              <a:gd name="adj1" fmla="val -77649"/>
              <a:gd name="adj2" fmla="val 1459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Insert record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153144" y="3276600"/>
            <a:ext cx="180845" cy="4572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772400" y="3810000"/>
            <a:ext cx="1295400" cy="381000"/>
          </a:xfrm>
          <a:prstGeom prst="wedgeRoundRectCallout">
            <a:avLst>
              <a:gd name="adj1" fmla="val -118261"/>
              <a:gd name="adj2" fmla="val -182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record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747000" y="4572000"/>
            <a:ext cx="1295400" cy="381000"/>
          </a:xfrm>
          <a:prstGeom prst="wedgeRoundRectCallout">
            <a:avLst>
              <a:gd name="adj1" fmla="val -123901"/>
              <a:gd name="adj2" fmla="val -13316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record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800" y="4474401"/>
            <a:ext cx="2667000" cy="76200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14800"/>
            <a:ext cx="2743200" cy="19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24200" y="4495800"/>
            <a:ext cx="5334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700" y="4449349"/>
            <a:ext cx="2667000" cy="1083501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24200" y="4876800"/>
            <a:ext cx="5334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94184"/>
            <a:ext cx="2987163" cy="198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5410200" y="5867400"/>
            <a:ext cx="457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3700" y="4458308"/>
            <a:ext cx="2667000" cy="1311841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124200" y="5181599"/>
            <a:ext cx="5334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03" y="4754279"/>
            <a:ext cx="2924697" cy="163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2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isolation level represents that, how a database maintains its interiority against the problem such as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dirty reads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non-repeatable reads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phantom reads </a:t>
            </a:r>
          </a:p>
          <a:p>
            <a:pPr marL="0" indent="0">
              <a:buNone/>
            </a:pPr>
            <a:r>
              <a:rPr lang="en-US" dirty="0"/>
              <a:t>that occurs during concurrent transactions.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Phantom read?</a:t>
            </a:r>
          </a:p>
          <a:p>
            <a:r>
              <a:rPr lang="en-US" dirty="0"/>
              <a:t>At the time of execution of a transaction, if two queries that are </a:t>
            </a:r>
            <a:r>
              <a:rPr lang="en-US" dirty="0">
                <a:solidFill>
                  <a:srgbClr val="0000FF"/>
                </a:solidFill>
              </a:rPr>
              <a:t>identical</a:t>
            </a:r>
            <a:r>
              <a:rPr lang="en-US" dirty="0"/>
              <a:t> and executed, and the no. of rows returned are different from other.</a:t>
            </a:r>
          </a:p>
          <a:p>
            <a:r>
              <a:rPr lang="en-US" dirty="0"/>
              <a:t>If you execute a query at time </a:t>
            </a:r>
            <a:r>
              <a:rPr lang="en-US" dirty="0">
                <a:solidFill>
                  <a:srgbClr val="0000FF"/>
                </a:solidFill>
              </a:rPr>
              <a:t>T1</a:t>
            </a:r>
            <a:r>
              <a:rPr lang="en-US" dirty="0"/>
              <a:t> and re-execute it at time </a:t>
            </a:r>
            <a:r>
              <a:rPr lang="en-US" dirty="0">
                <a:solidFill>
                  <a:srgbClr val="0000FF"/>
                </a:solidFill>
              </a:rPr>
              <a:t>T2</a:t>
            </a:r>
            <a:r>
              <a:rPr lang="en-US" dirty="0"/>
              <a:t>, additional rows may have been added/deleted  to/from the database, which may affect your results.  </a:t>
            </a:r>
          </a:p>
          <a:p>
            <a:r>
              <a:rPr lang="en-US" dirty="0"/>
              <a:t>It is stated that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phantom read </a:t>
            </a:r>
            <a:r>
              <a:rPr lang="en-US" dirty="0"/>
              <a:t>occurred.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Dirty read?</a:t>
            </a:r>
          </a:p>
          <a:p>
            <a:pPr algn="just"/>
            <a:r>
              <a:rPr lang="en-US" dirty="0"/>
              <a:t>Dirty read occurs when one transaction is changing the record, and the other transaction can read this record before the first transaction has been </a:t>
            </a:r>
            <a:r>
              <a:rPr lang="en-US" dirty="0">
                <a:solidFill>
                  <a:srgbClr val="0000FF"/>
                </a:solidFill>
              </a:rPr>
              <a:t>committed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rolled back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is known as a </a:t>
            </a:r>
            <a:r>
              <a:rPr lang="en-US" dirty="0">
                <a:solidFill>
                  <a:srgbClr val="0000FF"/>
                </a:solidFill>
              </a:rPr>
              <a:t>dirty read </a:t>
            </a:r>
            <a:r>
              <a:rPr lang="en-US" dirty="0"/>
              <a:t>scenario because there is always a possibility that the first transaction may rollback the change, resulting in the second transaction having read an </a:t>
            </a:r>
            <a:r>
              <a:rPr lang="en-US" dirty="0">
                <a:solidFill>
                  <a:srgbClr val="0000FF"/>
                </a:solidFill>
              </a:rPr>
              <a:t>invalid data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267201"/>
          <a:ext cx="3962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A begins</a:t>
                      </a:r>
                      <a:br>
                        <a:rPr lang="en-US" sz="2000" b="1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</a:b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UPDATE EMPLOYEE SET SALARY = 10000 WHERE EMP_ID= ‘123’;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4267201"/>
          <a:ext cx="3962400" cy="2057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39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B begins</a:t>
                      </a:r>
                      <a:br>
                        <a:rPr lang="en-US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  <a:t>SELECT * FROM EMPLOYEE;</a:t>
                      </a:r>
                      <a:b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Times New Roman" panose="02020603050405020304" pitchFamily="18" charset="0"/>
                          <a:cs typeface="Courier New" pitchFamily="49" charset="0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B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reflects data which is updated by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But, those updates have not yet been committed).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17413</TotalTime>
  <Words>8938</Words>
  <Application>Microsoft Office PowerPoint</Application>
  <PresentationFormat>On-screen Show (4:3)</PresentationFormat>
  <Paragraphs>1583</Paragraphs>
  <Slides>107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 Unit-2: JDBC Programming  </vt:lpstr>
      <vt:lpstr> Unit-2: JDBC Programming  </vt:lpstr>
      <vt:lpstr>Introduction</vt:lpstr>
      <vt:lpstr>Introduction: JDBC</vt:lpstr>
      <vt:lpstr>Introduction: JDBC</vt:lpstr>
      <vt:lpstr> Unit-2: JDBC Programming  </vt:lpstr>
      <vt:lpstr>What is an API?</vt:lpstr>
      <vt:lpstr>Introduction: JDBC API</vt:lpstr>
      <vt:lpstr> Unit-2: JDBC Programming  </vt:lpstr>
      <vt:lpstr>The JDBC Connectivity Model</vt:lpstr>
      <vt:lpstr> Unit-2: JDBC Programming  </vt:lpstr>
      <vt:lpstr>JDBC Architecture</vt:lpstr>
      <vt:lpstr> Unit-2: JDBC Programming  </vt:lpstr>
      <vt:lpstr>JDBC Driver</vt:lpstr>
      <vt:lpstr>JDBC Driver: Type1 (JDBC-ODBC Driver)</vt:lpstr>
      <vt:lpstr>JDBC Driver: Type 1 (JDBC-ODBC Driver)</vt:lpstr>
      <vt:lpstr>JDBC Driver: Type 1 (JDBC-ODBC Driver)</vt:lpstr>
      <vt:lpstr>JDBC Driver: Type 2 (Native Code Driver)</vt:lpstr>
      <vt:lpstr>JDBC Driver: Type 2 (Native Code Driver)</vt:lpstr>
      <vt:lpstr>JDBC Driver: Type 2 (Native Code Driver)</vt:lpstr>
      <vt:lpstr>JDBC Driver: Type 3 (Java Protocol)</vt:lpstr>
      <vt:lpstr>JDBC Driver: Type 3 (Java Protocol)</vt:lpstr>
      <vt:lpstr>JDBC Driver: Type 3 (Java Protocol)</vt:lpstr>
      <vt:lpstr>JDBC Driver: Type 3 (Java Protocol)</vt:lpstr>
      <vt:lpstr>JDBC Driver: Type 4 (Database Protocol)</vt:lpstr>
      <vt:lpstr>JDBC Driver: Type 4 (Database Protocol)</vt:lpstr>
      <vt:lpstr>JDBC Driver: Type 4 (Database Protocol)</vt:lpstr>
      <vt:lpstr>JDBC Driver</vt:lpstr>
      <vt:lpstr>Comparison between JDBC Drivers</vt:lpstr>
      <vt:lpstr>Comparison between JDBC Drivers</vt:lpstr>
      <vt:lpstr>Which Driver should be Used?</vt:lpstr>
      <vt:lpstr>JDBC with different RDBMS</vt:lpstr>
      <vt:lpstr>JDBC Driver: Reference Link</vt:lpstr>
      <vt:lpstr>GTU Question : JDBC</vt:lpstr>
      <vt:lpstr> Unit-2: JDBC Programming  </vt:lpstr>
      <vt:lpstr>JDBC Components</vt:lpstr>
      <vt:lpstr> Unit-2: JDBC Programming  </vt:lpstr>
      <vt:lpstr>JDBC Package</vt:lpstr>
      <vt:lpstr> Unit-2: JDBC Programming  </vt:lpstr>
      <vt:lpstr>JDBC Process</vt:lpstr>
      <vt:lpstr>Step 1: Loading JDBC Driver</vt:lpstr>
      <vt:lpstr>Step 2: Connection to DBMS</vt:lpstr>
      <vt:lpstr>Step 2: Connection to DBMS</vt:lpstr>
      <vt:lpstr>Step 3: Creating statement</vt:lpstr>
      <vt:lpstr>Step 3:Executing Statement</vt:lpstr>
      <vt:lpstr>Step 3: Executing Statement</vt:lpstr>
      <vt:lpstr>Step 3: Executing Statement</vt:lpstr>
      <vt:lpstr>Step 3: Executing Statement</vt:lpstr>
      <vt:lpstr>Step 4:Processing data returned by the DBMS</vt:lpstr>
      <vt:lpstr>Processing data returned by the DBMS</vt:lpstr>
      <vt:lpstr>Step 5:Terminating Connection with DBMS</vt:lpstr>
      <vt:lpstr>JDBC with different RDBMS</vt:lpstr>
      <vt:lpstr> Unit-2: JDBC Programming  </vt:lpstr>
      <vt:lpstr>JDBC Program</vt:lpstr>
      <vt:lpstr>First JDBC Program</vt:lpstr>
      <vt:lpstr> Unit-2: JDBC Programming  </vt:lpstr>
      <vt:lpstr>Types of Statement</vt:lpstr>
      <vt:lpstr>Prepared Statement</vt:lpstr>
      <vt:lpstr>Methods of PreparedStatement interface</vt:lpstr>
      <vt:lpstr>Prepared Statement</vt:lpstr>
      <vt:lpstr>Example of PreparedStatement that inserts the record</vt:lpstr>
      <vt:lpstr>Why to use PreparedStatement?</vt:lpstr>
      <vt:lpstr>GTU Exam Question</vt:lpstr>
      <vt:lpstr>Callable Statement</vt:lpstr>
      <vt:lpstr>Callable Statement</vt:lpstr>
      <vt:lpstr>Callable Statement</vt:lpstr>
      <vt:lpstr>Example CallableStatement</vt:lpstr>
      <vt:lpstr>GTU Exam Question</vt:lpstr>
      <vt:lpstr> Unit-2: JDBC Programming  </vt:lpstr>
      <vt:lpstr>Method: ResultSet</vt:lpstr>
      <vt:lpstr>ResultSet: Navigational methods </vt:lpstr>
      <vt:lpstr>ResultSet: Get methods </vt:lpstr>
      <vt:lpstr>ResultSet: Update methods</vt:lpstr>
      <vt:lpstr>Types of ResultSet</vt:lpstr>
      <vt:lpstr>Concurrency of ResultSet</vt:lpstr>
      <vt:lpstr>ResultSet</vt:lpstr>
      <vt:lpstr>GTU Exam Question</vt:lpstr>
      <vt:lpstr> Unit-2: JDBC Programming  </vt:lpstr>
      <vt:lpstr>ResultSetMetaData Interface</vt:lpstr>
      <vt:lpstr>Method: ResultSetMetaData</vt:lpstr>
      <vt:lpstr>ResultSetMetaData</vt:lpstr>
      <vt:lpstr>DatabaseMetadata</vt:lpstr>
      <vt:lpstr>DatabaseMetadata</vt:lpstr>
      <vt:lpstr>GTU Exam Question</vt:lpstr>
      <vt:lpstr> Unit-2: JDBC Programming  </vt:lpstr>
      <vt:lpstr>Executing SQL updates</vt:lpstr>
      <vt:lpstr> Unit-2: JDBC Programming  </vt:lpstr>
      <vt:lpstr>Transaction Management</vt:lpstr>
      <vt:lpstr>Transaction Management</vt:lpstr>
      <vt:lpstr>Transaction Management:commit</vt:lpstr>
      <vt:lpstr>Transaction Management:rollback</vt:lpstr>
      <vt:lpstr> Unit-2: JDBC Programming  </vt:lpstr>
      <vt:lpstr>Batch Processing in JDBC</vt:lpstr>
      <vt:lpstr>Batch Processing in JDBC</vt:lpstr>
      <vt:lpstr>Transaction Isolation Level</vt:lpstr>
      <vt:lpstr>Transaction Isolation Level</vt:lpstr>
      <vt:lpstr>Transaction Isolation Level</vt:lpstr>
      <vt:lpstr>Transaction Isolation Level</vt:lpstr>
      <vt:lpstr>Transaction Isolation Level:program</vt:lpstr>
      <vt:lpstr>Phantom reads vs Non-repeatable reads</vt:lpstr>
      <vt:lpstr>Transaction Isolation Level</vt:lpstr>
      <vt:lpstr>SQL Exception </vt:lpstr>
      <vt:lpstr>GTU Questions:</vt:lpstr>
      <vt:lpstr>GTU Questions:</vt:lpstr>
      <vt:lpstr>JDBC Interview Questions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1681</cp:revision>
  <dcterms:created xsi:type="dcterms:W3CDTF">2013-05-17T03:00:03Z</dcterms:created>
  <dcterms:modified xsi:type="dcterms:W3CDTF">2020-01-31T07:49:29Z</dcterms:modified>
</cp:coreProperties>
</file>