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4" r:id="rId2"/>
    <p:sldId id="265" r:id="rId3"/>
    <p:sldId id="266" r:id="rId4"/>
    <p:sldId id="256" r:id="rId5"/>
    <p:sldId id="258" r:id="rId6"/>
    <p:sldId id="259" r:id="rId7"/>
    <p:sldId id="260" r:id="rId8"/>
    <p:sldId id="261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80" r:id="rId20"/>
    <p:sldId id="281" r:id="rId21"/>
    <p:sldId id="282" r:id="rId22"/>
    <p:sldId id="278" r:id="rId23"/>
    <p:sldId id="279" r:id="rId24"/>
    <p:sldId id="263" r:id="rId25"/>
    <p:sldId id="262" r:id="rId26"/>
    <p:sldId id="283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5A35-D845-480F-B291-D614662627D5}" type="datetimeFigureOut">
              <a:rPr lang="en-IN" smtClean="0"/>
              <a:t>11-11-2014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6AD5-52EB-4F78-957B-6E21080D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70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C962-563B-473E-9DE9-CC67E2B53C15}" type="datetimeFigureOut">
              <a:rPr lang="en-IN" smtClean="0"/>
              <a:t>11-11-2014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4A670-1286-430D-9F9F-BA0A5073C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79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D02A-C115-4829-B4E9-AC9DA8BD1345}" type="datetime1">
              <a:rPr lang="en-IN" smtClean="0"/>
              <a:t>11-11-2014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44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6156-D6EE-4674-B4E3-A6892F46CE09}" type="datetime1">
              <a:rPr lang="en-IN" smtClean="0"/>
              <a:t>11-11-2014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54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AB4D-1AD1-4C11-B714-EA4A37F90235}" type="datetime1">
              <a:rPr lang="en-IN" smtClean="0"/>
              <a:t>11-11-2014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87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5990-717C-414E-A3BE-8944677412AC}" type="datetime1">
              <a:rPr lang="en-IN" smtClean="0"/>
              <a:t>11-11-2014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45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F9C6-BD2D-485D-9CD8-2EE9AF3C34E1}" type="datetime1">
              <a:rPr lang="en-IN" smtClean="0"/>
              <a:t>11-11-2014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90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9B2B-2607-49AF-907C-8EFE9F61D492}" type="datetime1">
              <a:rPr lang="en-IN" smtClean="0"/>
              <a:t>11-11-2014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32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F35-65F3-4ED8-A988-681662F8105C}" type="datetime1">
              <a:rPr lang="en-IN" smtClean="0"/>
              <a:t>11-11-2014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87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CA7C-61BA-4914-82EB-78553E20A93F}" type="datetime1">
              <a:rPr lang="en-IN" smtClean="0"/>
              <a:t>11-11-2014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5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F919-DF8E-4B71-96CA-78B8E2822D7A}" type="datetime1">
              <a:rPr lang="en-IN" smtClean="0"/>
              <a:t>11-11-2014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8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8CD8-0B03-4575-B581-0146C3EDAF45}" type="datetime1">
              <a:rPr lang="en-IN" smtClean="0"/>
              <a:t>11-11-2014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43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648F-140D-4B5E-9AD5-7E5069A713D9}" type="datetime1">
              <a:rPr lang="en-IN" smtClean="0"/>
              <a:t>11-11-2014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52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57BB-B0B1-495B-B7B4-BDC6F762D09D}" type="datetime1">
              <a:rPr lang="en-IN" smtClean="0"/>
              <a:t>11-11-2014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602E1-D3D7-4D0A-AF3A-65F30AF84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88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.surrey.ac.uk/Personal/R.Knott/Fibonacci/fibna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IN" b="1" u="sng" dirty="0" smtClean="0"/>
              <a:t>String Important Question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91269"/>
            <a:ext cx="8579296" cy="4525963"/>
          </a:xfrm>
        </p:spPr>
        <p:txBody>
          <a:bodyPr/>
          <a:lstStyle/>
          <a:p>
            <a:r>
              <a:rPr lang="en-IN" dirty="0" smtClean="0"/>
              <a:t>What will be the output of following statement: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sz="3600" dirty="0" err="1" smtClean="0"/>
              <a:t>printf</a:t>
            </a:r>
            <a:r>
              <a:rPr lang="en-IN" sz="3600" dirty="0" smtClean="0"/>
              <a:t>(“%d”, </a:t>
            </a:r>
            <a:r>
              <a:rPr lang="en-IN" sz="3600" dirty="0" err="1" smtClean="0"/>
              <a:t>strcmp</a:t>
            </a:r>
            <a:r>
              <a:rPr lang="en-IN" sz="3600" dirty="0" smtClean="0"/>
              <a:t>(“Quit”, “Quilt”));</a:t>
            </a:r>
          </a:p>
          <a:p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1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43106"/>
              </p:ext>
            </p:extLst>
          </p:nvPr>
        </p:nvGraphicFramePr>
        <p:xfrm>
          <a:off x="179513" y="2636912"/>
          <a:ext cx="878497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59"/>
                <a:gridCol w="1584176"/>
                <a:gridCol w="396044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CASE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Return value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Explanation</a:t>
                      </a:r>
                      <a:endParaRPr lang="en-IN" sz="2800" dirty="0"/>
                    </a:p>
                  </a:txBody>
                  <a:tcPr anchor="ctr"/>
                </a:tc>
              </a:tr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String1</a:t>
                      </a:r>
                      <a:r>
                        <a:rPr lang="en-IN" sz="2400" baseline="0" dirty="0" smtClean="0"/>
                        <a:t> is alphabetically equal to string2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0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0</a:t>
                      </a:r>
                      <a:r>
                        <a:rPr lang="en-IN" sz="2400" baseline="0" dirty="0" smtClean="0"/>
                        <a:t> value is returned</a:t>
                      </a:r>
                      <a:endParaRPr lang="en-IN" sz="2400" dirty="0"/>
                    </a:p>
                  </a:txBody>
                  <a:tcPr anchor="ctr"/>
                </a:tc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String1 is alphabetically greater than string2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&gt;0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 smtClean="0"/>
                        <a:t>numeric difference</a:t>
                      </a:r>
                      <a:r>
                        <a:rPr lang="en-IN" sz="2400" baseline="0" dirty="0" smtClean="0"/>
                        <a:t> between pair of first unmatched characters</a:t>
                      </a:r>
                      <a:endParaRPr lang="en-IN" sz="2400" dirty="0"/>
                    </a:p>
                  </a:txBody>
                  <a:tcPr anchor="ctr"/>
                </a:tc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String1 is alphabetically smaller than string2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&lt;0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numeric difference between pair of first unmatched characters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IN" b="1" u="sng" dirty="0" smtClean="0"/>
              <a:t>Recursion in C (Cont..)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Every recursive solution has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Base case(s).</a:t>
            </a: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</a:p>
          <a:p>
            <a:pPr lvl="1" algn="just"/>
            <a:r>
              <a:rPr lang="en-US" sz="2600" dirty="0" smtClean="0"/>
              <a:t>in which the problem is simple enough to be solved directly without making any further calls to the same function</a:t>
            </a:r>
          </a:p>
          <a:p>
            <a:pPr lvl="1" algn="just"/>
            <a:r>
              <a:rPr lang="en-US" sz="2600" dirty="0" smtClean="0"/>
              <a:t>Every recursive function must have </a:t>
            </a:r>
            <a:r>
              <a:rPr lang="en-US" sz="2600" dirty="0" smtClean="0">
                <a:solidFill>
                  <a:srgbClr val="FF0000"/>
                </a:solidFill>
              </a:rPr>
              <a:t>atleast</a:t>
            </a:r>
            <a:r>
              <a:rPr lang="en-US" sz="2600" dirty="0" smtClean="0"/>
              <a:t> 1 base case.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Recursive case </a:t>
            </a:r>
          </a:p>
          <a:p>
            <a:pPr lvl="1"/>
            <a:r>
              <a:rPr lang="en-US" sz="2600" dirty="0" smtClean="0"/>
              <a:t>Calls to the current function. </a:t>
            </a:r>
          </a:p>
          <a:p>
            <a:pPr lvl="1" algn="just"/>
            <a:r>
              <a:rPr lang="en-US" sz="2600" dirty="0" smtClean="0"/>
              <a:t>Each recursive call should be defined so that </a:t>
            </a:r>
            <a:r>
              <a:rPr lang="en-IN" sz="2600" dirty="0" smtClean="0"/>
              <a:t>the problem is expressed as a smaller version of itself</a:t>
            </a:r>
            <a:r>
              <a:rPr lang="en-US" sz="2600" dirty="0" smtClean="0"/>
              <a:t> </a:t>
            </a:r>
          </a:p>
          <a:p>
            <a:pPr lvl="1"/>
            <a:r>
              <a:rPr lang="en-US" sz="2600" dirty="0" smtClean="0"/>
              <a:t>It makes progress towards the base case.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3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/>
          <a:lstStyle/>
          <a:p>
            <a:r>
              <a:rPr lang="en-IN" b="1" u="sng" dirty="0" smtClean="0"/>
              <a:t>General form of a recursive function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800" dirty="0" err="1" smtClean="0"/>
              <a:t>return_type</a:t>
            </a:r>
            <a:r>
              <a:rPr lang="en-IN" sz="2800" dirty="0" smtClean="0"/>
              <a:t> </a:t>
            </a:r>
            <a:r>
              <a:rPr lang="en-IN" sz="2800" dirty="0" err="1" smtClean="0"/>
              <a:t>function_name</a:t>
            </a:r>
            <a:r>
              <a:rPr lang="en-IN" sz="2800" dirty="0" smtClean="0"/>
              <a:t>(</a:t>
            </a:r>
            <a:r>
              <a:rPr lang="en-IN" sz="2800" dirty="0" err="1" smtClean="0"/>
              <a:t>datatype</a:t>
            </a:r>
            <a:r>
              <a:rPr lang="en-IN" sz="2800" dirty="0" smtClean="0"/>
              <a:t> argument1….)</a:t>
            </a:r>
          </a:p>
          <a:p>
            <a:pPr marL="0" indent="0">
              <a:buNone/>
            </a:pPr>
            <a:r>
              <a:rPr lang="en-IN" sz="2800" dirty="0" smtClean="0"/>
              <a:t>{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if(</a:t>
            </a:r>
            <a:r>
              <a:rPr lang="en-IN" sz="2800" dirty="0" err="1" smtClean="0"/>
              <a:t>base_case</a:t>
            </a:r>
            <a:r>
              <a:rPr lang="en-IN" sz="2800" dirty="0" smtClean="0"/>
              <a:t>)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{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return value;</a:t>
            </a:r>
          </a:p>
          <a:p>
            <a:pPr marL="0" indent="0">
              <a:buNone/>
            </a:pPr>
            <a:r>
              <a:rPr lang="en-IN" sz="2800" dirty="0" smtClean="0"/>
              <a:t>      }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………..</a:t>
            </a:r>
          </a:p>
          <a:p>
            <a:pPr marL="0" indent="0">
              <a:buNone/>
            </a:pPr>
            <a:r>
              <a:rPr lang="en-IN" sz="2800" dirty="0" smtClean="0"/>
              <a:t>      ………..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return(</a:t>
            </a:r>
            <a:r>
              <a:rPr lang="en-IN" sz="2800" dirty="0" err="1" smtClean="0"/>
              <a:t>function_name</a:t>
            </a:r>
            <a:r>
              <a:rPr lang="en-IN" sz="2800" dirty="0" smtClean="0"/>
              <a:t>(argument1…..)); </a:t>
            </a:r>
            <a:r>
              <a:rPr lang="en-IN" sz="2800" dirty="0" smtClean="0">
                <a:solidFill>
                  <a:srgbClr val="C00000"/>
                </a:solidFill>
              </a:rPr>
              <a:t>//recursive call</a:t>
            </a:r>
          </a:p>
          <a:p>
            <a:pPr marL="0" indent="0">
              <a:buNone/>
            </a:pPr>
            <a:r>
              <a:rPr lang="en-IN" sz="2800" dirty="0" smtClean="0"/>
              <a:t>}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 smtClean="0"/>
              <a:t>Finding factorial of a number using recursion</a:t>
            </a:r>
            <a:endParaRPr lang="en-IN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12</a:t>
            </a:fld>
            <a:endParaRPr lang="en-I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1717576"/>
            <a:ext cx="798227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	</a:t>
            </a:r>
            <a:r>
              <a:rPr lang="en-US" dirty="0" smtClean="0">
                <a:latin typeface="Times New Roman" charset="0"/>
              </a:rPr>
              <a:t>      1</a:t>
            </a:r>
            <a:r>
              <a:rPr lang="en-US" dirty="0">
                <a:latin typeface="Times New Roman" charset="0"/>
              </a:rPr>
              <a:t>			if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= 0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i="1" dirty="0" smtClean="0">
                <a:latin typeface="Times New Roman" charset="0"/>
              </a:rPr>
              <a:t>F(n</a:t>
            </a:r>
            <a:r>
              <a:rPr lang="en-US" dirty="0" smtClean="0">
                <a:latin typeface="Times New Roman" charset="0"/>
              </a:rPr>
              <a:t>!)=</a:t>
            </a:r>
            <a:r>
              <a:rPr lang="en-US" dirty="0">
                <a:latin typeface="Times New Roman" charset="0"/>
              </a:rPr>
              <a:t>					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charset="0"/>
              </a:rPr>
              <a:t>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charset="0"/>
              </a:rPr>
              <a:t>recursive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charset="0"/>
              </a:rPr>
              <a:t> solution)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	</a:t>
            </a:r>
            <a:r>
              <a:rPr lang="en-US" dirty="0" smtClean="0">
                <a:latin typeface="Times New Roman" charset="0"/>
              </a:rPr>
              <a:t>      </a:t>
            </a:r>
            <a:r>
              <a:rPr lang="en-US" i="1" dirty="0" smtClean="0">
                <a:latin typeface="Times New Roman" charset="0"/>
              </a:rPr>
              <a:t>n*F((n-1)!)</a:t>
            </a:r>
            <a:r>
              <a:rPr lang="en-US" dirty="0">
                <a:latin typeface="Times New Roman" charset="0"/>
              </a:rPr>
              <a:t>	</a:t>
            </a:r>
            <a:r>
              <a:rPr lang="en-US" dirty="0" smtClean="0">
                <a:latin typeface="Times New Roman" charset="0"/>
              </a:rPr>
              <a:t>if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&gt; 0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403648" y="1412776"/>
            <a:ext cx="228600" cy="1066800"/>
          </a:xfrm>
          <a:prstGeom prst="leftBrace">
            <a:avLst>
              <a:gd name="adj1" fmla="val 38889"/>
              <a:gd name="adj2" fmla="val 52528"/>
            </a:avLst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403648" y="3284984"/>
            <a:ext cx="7344816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800" dirty="0" smtClean="0">
                <a:latin typeface="Arial" charset="0"/>
                <a:cs typeface="Times New Roman" charset="0"/>
              </a:rPr>
              <a:t> factorial(</a:t>
            </a:r>
            <a:r>
              <a:rPr lang="en-US" sz="28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800" dirty="0" smtClean="0">
                <a:latin typeface="Arial" charset="0"/>
                <a:cs typeface="Times New Roman" charset="0"/>
              </a:rPr>
              <a:t> n)</a:t>
            </a:r>
            <a:endParaRPr lang="en-US" sz="2800" dirty="0" smtClean="0">
              <a:latin typeface="Arial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cs typeface="Times New Roman" charset="0"/>
              </a:rPr>
              <a:t>{</a:t>
            </a:r>
            <a:endParaRPr lang="en-US" sz="2800" dirty="0" smtClean="0">
              <a:latin typeface="Arial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cs typeface="Times New Roman" charset="0"/>
              </a:rPr>
              <a:t> if (n==0) 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charset="0"/>
              </a:rPr>
              <a:t>// base case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  <a:latin typeface="Arial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cs typeface="Times New Roman" charset="0"/>
              </a:rPr>
              <a:t>   return 1;</a:t>
            </a:r>
            <a:endParaRPr lang="en-US" sz="2800" dirty="0" smtClean="0">
              <a:latin typeface="Arial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cs typeface="Times New Roman" charset="0"/>
              </a:rPr>
              <a:t> else</a:t>
            </a:r>
            <a:endParaRPr lang="en-US" sz="2800" dirty="0" smtClean="0">
              <a:latin typeface="Arial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cs typeface="Times New Roman" charset="0"/>
              </a:rPr>
              <a:t>   return (n * factorial(n-1));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cs typeface="Times New Roman" charset="0"/>
              </a:rPr>
              <a:t>//recursive call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  <a:latin typeface="Arial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ea typeface="MS Mincho" charset="-128"/>
              </a:rPr>
              <a:t>}</a:t>
            </a:r>
            <a:r>
              <a:rPr lang="en-US" sz="2800" dirty="0" smtClean="0">
                <a:latin typeface="Arial" charset="0"/>
              </a:rPr>
              <a:t> 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504" y="188640"/>
            <a:ext cx="324036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factorial(</a:t>
            </a: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n)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{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if (n==0)  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  return 1;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else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  return (n * factorial(n-1));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MS Mincho" charset="-128"/>
              </a:rPr>
              <a:t>}</a:t>
            </a:r>
            <a:r>
              <a:rPr lang="en-US" sz="2000" dirty="0" smtClean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9592" y="749603"/>
            <a:ext cx="3240360" cy="2031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factorial(</a:t>
            </a: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n)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{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if (5==0)  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  return 1;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else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  return (5 * factorial(5-1));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MS Mincho" charset="-128"/>
              </a:rPr>
              <a:t>}</a:t>
            </a:r>
            <a:r>
              <a:rPr lang="en-US" sz="2000" dirty="0" smtClean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13446" y="501065"/>
            <a:ext cx="0" cy="41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TextBox 17"/>
          <p:cNvSpPr txBox="1"/>
          <p:nvPr/>
        </p:nvSpPr>
        <p:spPr>
          <a:xfrm>
            <a:off x="2555776" y="188640"/>
            <a:ext cx="301686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835696" y="1253659"/>
            <a:ext cx="3240360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factorial(</a:t>
            </a: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n)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{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if (4==0)  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  return 1;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else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  return (4 * factorial(4-1));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MS Mincho" charset="-128"/>
              </a:rPr>
              <a:t>}</a:t>
            </a:r>
            <a:r>
              <a:rPr lang="en-US" sz="2000" dirty="0" smtClean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49550" y="1005121"/>
            <a:ext cx="0" cy="4169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TextBox 20"/>
          <p:cNvSpPr txBox="1"/>
          <p:nvPr/>
        </p:nvSpPr>
        <p:spPr>
          <a:xfrm>
            <a:off x="3491880" y="692696"/>
            <a:ext cx="30168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99792" y="1901731"/>
            <a:ext cx="324036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factorial(</a:t>
            </a: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n)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{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if (4==0)  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  return 1;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else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  return (3 * factorial(3-1));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MS Mincho" charset="-128"/>
              </a:rPr>
              <a:t>}</a:t>
            </a:r>
            <a:r>
              <a:rPr lang="en-US" sz="2000" dirty="0" smtClean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13646" y="1653193"/>
            <a:ext cx="0" cy="41694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4355976" y="1340768"/>
            <a:ext cx="3016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3491880" y="2621811"/>
            <a:ext cx="3240360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factorial(</a:t>
            </a: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n)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{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if (2==0)  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  return 1;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else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  return (2 * factorial(2-1));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MS Mincho" charset="-128"/>
              </a:rPr>
              <a:t>}</a:t>
            </a:r>
            <a:r>
              <a:rPr lang="en-US" sz="2000" dirty="0" smtClean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305734" y="2301265"/>
            <a:ext cx="0" cy="41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5148064" y="198884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4211960" y="3173482"/>
            <a:ext cx="3240360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factorial(</a:t>
            </a: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n)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{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if (1==0)  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  return 1;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else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  return (1 * factorial(1-1));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MS Mincho" charset="-128"/>
              </a:rPr>
              <a:t>}</a:t>
            </a:r>
            <a:r>
              <a:rPr lang="en-US" sz="2000" dirty="0" smtClean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25814" y="2924944"/>
            <a:ext cx="0" cy="41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5868144" y="2612519"/>
            <a:ext cx="30168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076056" y="3917955"/>
            <a:ext cx="3240360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factorial(</a:t>
            </a: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n)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{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if (0==0)  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Arial" charset="0"/>
                <a:cs typeface="Times New Roman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  <a:cs typeface="Times New Roman" charset="0"/>
              </a:rPr>
              <a:t>return 1;</a:t>
            </a:r>
            <a:endParaRPr lang="en-US" sz="2000" b="1" dirty="0" smtClean="0">
              <a:solidFill>
                <a:srgbClr val="FF0000"/>
              </a:solidFill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else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  return (1 * factorial(1-1));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MS Mincho" charset="-128"/>
              </a:rPr>
              <a:t>}</a:t>
            </a:r>
            <a:r>
              <a:rPr lang="en-US" sz="2000" dirty="0" smtClean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889910" y="3669417"/>
            <a:ext cx="0" cy="4169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34" name="TextBox 33"/>
          <p:cNvSpPr txBox="1"/>
          <p:nvPr/>
        </p:nvSpPr>
        <p:spPr>
          <a:xfrm>
            <a:off x="6732240" y="3356992"/>
            <a:ext cx="3016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41" name="Rectangle 40"/>
          <p:cNvSpPr/>
          <p:nvPr/>
        </p:nvSpPr>
        <p:spPr>
          <a:xfrm>
            <a:off x="4211960" y="3197875"/>
            <a:ext cx="3240360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factorial(</a:t>
            </a: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n)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{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if (1==0)  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  return 1;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else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Arial" charset="0"/>
                <a:cs typeface="Times New Roman" charset="0"/>
              </a:rPr>
              <a:t>   return (1 * 1);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MS Mincho" charset="-128"/>
              </a:rPr>
              <a:t>}</a:t>
            </a:r>
            <a:r>
              <a:rPr lang="en-US" sz="2000" dirty="0" smtClean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25814" y="2949337"/>
            <a:ext cx="0" cy="41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43" name="TextBox 42"/>
          <p:cNvSpPr txBox="1"/>
          <p:nvPr/>
        </p:nvSpPr>
        <p:spPr>
          <a:xfrm>
            <a:off x="5868144" y="2636912"/>
            <a:ext cx="30168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91880" y="2636912"/>
            <a:ext cx="3240360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factorial(</a:t>
            </a: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n)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{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if (2==0)  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  return 1;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else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  <a:cs typeface="Times New Roman" charset="0"/>
              </a:rPr>
              <a:t>return (2 * 1));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MS Mincho" charset="-128"/>
              </a:rPr>
              <a:t>}</a:t>
            </a:r>
            <a:r>
              <a:rPr lang="en-US" sz="2000" dirty="0" smtClean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305734" y="2301265"/>
            <a:ext cx="0" cy="41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6" name="TextBox 45"/>
          <p:cNvSpPr txBox="1"/>
          <p:nvPr/>
        </p:nvSpPr>
        <p:spPr>
          <a:xfrm>
            <a:off x="5148064" y="1988840"/>
            <a:ext cx="301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2699792" y="1901731"/>
            <a:ext cx="324036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factorial(</a:t>
            </a: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n)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{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if (4==0)  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  return 1;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else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Arial" charset="0"/>
                <a:cs typeface="Times New Roman" charset="0"/>
              </a:rPr>
              <a:t>   return (3 * 2);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MS Mincho" charset="-128"/>
              </a:rPr>
              <a:t>}</a:t>
            </a:r>
            <a:r>
              <a:rPr lang="en-US" sz="2000" dirty="0" smtClean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513646" y="1653193"/>
            <a:ext cx="0" cy="41694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9" name="TextBox 48"/>
          <p:cNvSpPr txBox="1"/>
          <p:nvPr/>
        </p:nvSpPr>
        <p:spPr>
          <a:xfrm>
            <a:off x="4355976" y="1340768"/>
            <a:ext cx="3016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50" name="Rectangle 49"/>
          <p:cNvSpPr/>
          <p:nvPr/>
        </p:nvSpPr>
        <p:spPr>
          <a:xfrm>
            <a:off x="1835696" y="1253659"/>
            <a:ext cx="3240360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factorial(</a:t>
            </a: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n)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{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if (4==0)  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  return 1;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else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Arial" charset="0"/>
                <a:cs typeface="Times New Roman" charset="0"/>
              </a:rPr>
              <a:t>   return (4*6);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MS Mincho" charset="-128"/>
              </a:rPr>
              <a:t>}</a:t>
            </a:r>
            <a:r>
              <a:rPr lang="en-US" sz="2000" dirty="0" smtClean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649550" y="1005121"/>
            <a:ext cx="0" cy="4169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2" name="TextBox 51"/>
          <p:cNvSpPr txBox="1"/>
          <p:nvPr/>
        </p:nvSpPr>
        <p:spPr>
          <a:xfrm>
            <a:off x="3491880" y="692696"/>
            <a:ext cx="30168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99592" y="749603"/>
            <a:ext cx="3240360" cy="2031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factorial(</a:t>
            </a:r>
            <a:r>
              <a:rPr lang="en-US" sz="2000" dirty="0" err="1" smtClean="0">
                <a:latin typeface="Arial" charset="0"/>
                <a:cs typeface="Times New Roman" charset="0"/>
              </a:rPr>
              <a:t>int</a:t>
            </a:r>
            <a:r>
              <a:rPr lang="en-US" sz="2000" dirty="0" smtClean="0">
                <a:latin typeface="Arial" charset="0"/>
                <a:cs typeface="Times New Roman" charset="0"/>
              </a:rPr>
              <a:t> n)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{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if (5==0)  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  return 1;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Times New Roman" charset="0"/>
              </a:rPr>
              <a:t> else</a:t>
            </a:r>
            <a:endParaRPr lang="en-US" sz="2000" dirty="0" smtClean="0">
              <a:latin typeface="Arial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Arial" charset="0"/>
                <a:cs typeface="Times New Roman" charset="0"/>
              </a:rPr>
              <a:t>   return (5 * 24);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MS Mincho" charset="-128"/>
              </a:rPr>
              <a:t>}</a:t>
            </a:r>
            <a:r>
              <a:rPr lang="en-US" sz="2000" dirty="0" smtClean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713446" y="501065"/>
            <a:ext cx="0" cy="41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8" name="TextBox 57"/>
          <p:cNvSpPr txBox="1"/>
          <p:nvPr/>
        </p:nvSpPr>
        <p:spPr>
          <a:xfrm>
            <a:off x="2555776" y="188640"/>
            <a:ext cx="301686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53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2" animBg="1"/>
      <p:bldP spid="49" grpId="0" animBg="1"/>
      <p:bldP spid="49" grpId="2" animBg="1"/>
      <p:bldP spid="50" grpId="0" animBg="1"/>
      <p:bldP spid="50" grpId="1" animBg="1"/>
      <p:bldP spid="52" grpId="0" animBg="1"/>
      <p:bldP spid="52" grpId="1" animBg="1"/>
      <p:bldP spid="52" grpId="2" animBg="1"/>
      <p:bldP spid="56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897088" y="5805264"/>
            <a:ext cx="375503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907704" y="4581128"/>
            <a:ext cx="3744416" cy="12961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Fibonacci series using recursion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hlinkClick r:id="rId2"/>
              </a:rPr>
              <a:t>Fibonacci numbers</a:t>
            </a:r>
            <a:r>
              <a:rPr lang="en-US" dirty="0"/>
              <a:t>: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</a:rPr>
              <a:t>0, 1, 1, 2, 3, 5, 8, 13, 21, 34, ...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/>
              <a:t>where each number is the sum of the preceding two.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Recursive </a:t>
            </a:r>
            <a:r>
              <a:rPr lang="en-US" dirty="0"/>
              <a:t>definition: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14</a:t>
            </a:fld>
            <a:endParaRPr lang="en-I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6192" y="4957936"/>
            <a:ext cx="798227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	</a:t>
            </a:r>
            <a:r>
              <a:rPr lang="en-US" dirty="0" smtClean="0">
                <a:latin typeface="Times New Roman" charset="0"/>
              </a:rPr>
              <a:t>      0</a:t>
            </a:r>
            <a:r>
              <a:rPr lang="en-US" dirty="0">
                <a:latin typeface="Times New Roman" charset="0"/>
              </a:rPr>
              <a:t>			if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= 0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i="1" dirty="0" smtClean="0">
                <a:latin typeface="Times New Roman" charset="0"/>
              </a:rPr>
              <a:t>Fib(n</a:t>
            </a:r>
            <a:r>
              <a:rPr lang="en-US" dirty="0" smtClean="0">
                <a:latin typeface="Times New Roman" charset="0"/>
              </a:rPr>
              <a:t>)=</a:t>
            </a:r>
            <a:r>
              <a:rPr lang="en-US" dirty="0">
                <a:latin typeface="Times New Roman" charset="0"/>
              </a:rPr>
              <a:t>					</a:t>
            </a:r>
            <a:r>
              <a:rPr lang="en-US" dirty="0" smtClean="0">
                <a:latin typeface="Times New Roman" charset="0"/>
              </a:rPr>
              <a:t> 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	 </a:t>
            </a:r>
            <a:r>
              <a:rPr lang="en-US" dirty="0" smtClean="0">
                <a:latin typeface="Times New Roman" charset="0"/>
              </a:rPr>
              <a:t>     1 			if </a:t>
            </a:r>
            <a:r>
              <a:rPr lang="en-US" i="1" dirty="0" smtClean="0">
                <a:latin typeface="Times New Roman" charset="0"/>
              </a:rPr>
              <a:t>n</a:t>
            </a:r>
            <a:r>
              <a:rPr lang="en-US" dirty="0" smtClean="0">
                <a:latin typeface="Times New Roman" charset="0"/>
              </a:rPr>
              <a:t> = 1</a:t>
            </a:r>
            <a:endParaRPr lang="en-US" dirty="0">
              <a:latin typeface="Times New Roman" charset="0"/>
            </a:endParaRP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	</a:t>
            </a:r>
            <a:r>
              <a:rPr lang="en-US" dirty="0" smtClean="0">
                <a:latin typeface="Times New Roman" charset="0"/>
              </a:rPr>
              <a:t>     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	 </a:t>
            </a:r>
            <a:r>
              <a:rPr lang="en-US" dirty="0" smtClean="0">
                <a:latin typeface="Times New Roman" charset="0"/>
              </a:rPr>
              <a:t>   </a:t>
            </a:r>
            <a:r>
              <a:rPr lang="en-US" i="1" dirty="0" smtClean="0">
                <a:latin typeface="Times New Roman" charset="0"/>
              </a:rPr>
              <a:t>Fib(n-1</a:t>
            </a:r>
            <a:r>
              <a:rPr lang="en-US" i="1" dirty="0">
                <a:latin typeface="Times New Roman" charset="0"/>
              </a:rPr>
              <a:t>) + </a:t>
            </a:r>
            <a:r>
              <a:rPr lang="en-US" i="1" dirty="0" smtClean="0">
                <a:latin typeface="Times New Roman" charset="0"/>
              </a:rPr>
              <a:t>Fib(n-2</a:t>
            </a:r>
            <a:r>
              <a:rPr lang="en-US" i="1" dirty="0">
                <a:latin typeface="Times New Roman" charset="0"/>
              </a:rPr>
              <a:t>)</a:t>
            </a:r>
            <a:r>
              <a:rPr lang="en-US" dirty="0">
                <a:latin typeface="Times New Roman" charset="0"/>
              </a:rPr>
              <a:t>	</a:t>
            </a:r>
            <a:r>
              <a:rPr lang="en-US" dirty="0" smtClean="0">
                <a:latin typeface="Times New Roman" charset="0"/>
              </a:rPr>
              <a:t>if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&gt; </a:t>
            </a:r>
            <a:r>
              <a:rPr lang="en-US" dirty="0" smtClean="0">
                <a:latin typeface="Times New Roman" charset="0"/>
              </a:rPr>
              <a:t>1</a:t>
            </a:r>
            <a:endParaRPr lang="en-US" dirty="0">
              <a:latin typeface="Times New Roman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619672" y="4653136"/>
            <a:ext cx="277416" cy="1597462"/>
          </a:xfrm>
          <a:prstGeom prst="leftBrace">
            <a:avLst>
              <a:gd name="adj1" fmla="val 38889"/>
              <a:gd name="adj2" fmla="val 52528"/>
            </a:avLst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652120" y="5229200"/>
            <a:ext cx="2989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charset="0"/>
              </a:rPr>
              <a:t>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Times New Roman" charset="0"/>
              </a:rPr>
              <a:t>recursive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charset="0"/>
              </a:rPr>
              <a:t> solution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Times New Roman" charset="0"/>
              </a:rPr>
              <a:t>)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Times New Roma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499992" y="4365104"/>
            <a:ext cx="792088" cy="28803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96036" y="3903439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Base Cases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652120" y="4869160"/>
            <a:ext cx="1224136" cy="126014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12160" y="4479503"/>
            <a:ext cx="2068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Recursive Case</a:t>
            </a:r>
            <a:endParaRPr lang="en-IN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30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8" grpId="1" animBg="1"/>
      <p:bldP spid="11" grpId="0"/>
      <p:bldP spid="11" grpId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IN" b="1" u="sng" dirty="0" smtClean="0"/>
              <a:t>Program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8874"/>
            <a:ext cx="8229600" cy="61791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 smtClean="0"/>
              <a:t>#include&lt;</a:t>
            </a:r>
            <a:r>
              <a:rPr lang="en-IN" sz="2400" dirty="0" err="1" smtClean="0"/>
              <a:t>stdio.h</a:t>
            </a:r>
            <a:r>
              <a:rPr lang="en-IN" sz="2400" dirty="0" smtClean="0"/>
              <a:t>&gt;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fib(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smtClean="0"/>
              <a:t>n);</a:t>
            </a:r>
          </a:p>
          <a:p>
            <a:pPr marL="0" indent="0">
              <a:buNone/>
            </a:pPr>
            <a:r>
              <a:rPr lang="en-IN" sz="2400" dirty="0" smtClean="0"/>
              <a:t>void main() </a:t>
            </a:r>
            <a:r>
              <a:rPr lang="en-IN" sz="2400" dirty="0"/>
              <a:t>	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calling  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</a:p>
          <a:p>
            <a:pPr marL="0" indent="0">
              <a:buNone/>
            </a:pPr>
            <a:r>
              <a:rPr lang="en-IN" sz="2400" dirty="0" smtClean="0"/>
              <a:t>{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inp_number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err="1" smtClean="0"/>
              <a:t>printf</a:t>
            </a:r>
            <a:r>
              <a:rPr lang="en-IN" sz="2400" dirty="0" smtClean="0"/>
              <a:t>("Please </a:t>
            </a:r>
            <a:r>
              <a:rPr lang="en-IN" sz="2400" dirty="0"/>
              <a:t>enter an integer: </a:t>
            </a:r>
            <a:r>
              <a:rPr lang="en-IN" sz="2400" dirty="0" smtClean="0"/>
              <a:t>“);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err="1" smtClean="0"/>
              <a:t>scanf</a:t>
            </a:r>
            <a:r>
              <a:rPr lang="en-IN" sz="2400" dirty="0" smtClean="0"/>
              <a:t>( “%d”, &amp;</a:t>
            </a:r>
            <a:r>
              <a:rPr lang="en-IN" sz="2400" dirty="0" err="1" smtClean="0"/>
              <a:t>inp_number</a:t>
            </a:r>
            <a:r>
              <a:rPr lang="en-IN" sz="2400" dirty="0" smtClean="0"/>
              <a:t>);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err="1" smtClean="0"/>
              <a:t>printf</a:t>
            </a:r>
            <a:r>
              <a:rPr lang="en-IN" sz="2400" dirty="0" smtClean="0"/>
              <a:t>("The </a:t>
            </a:r>
            <a:r>
              <a:rPr lang="en-IN" sz="2400" dirty="0"/>
              <a:t>Fibonacci number for </a:t>
            </a:r>
            <a:r>
              <a:rPr lang="en-IN" sz="2400" dirty="0" smtClean="0"/>
              <a:t> %d is %d\n”,</a:t>
            </a:r>
            <a:r>
              <a:rPr lang="en-IN" sz="2400" dirty="0" err="1" smtClean="0"/>
              <a:t>inp_number</a:t>
            </a:r>
            <a:r>
              <a:rPr lang="en-IN" sz="2400" dirty="0" smtClean="0"/>
              <a:t>,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   fib(</a:t>
            </a:r>
            <a:r>
              <a:rPr lang="en-IN" sz="2400" dirty="0" err="1" smtClean="0"/>
              <a:t>inp_number</a:t>
            </a:r>
            <a:r>
              <a:rPr lang="en-IN" sz="2400" dirty="0" smtClean="0"/>
              <a:t>));</a:t>
            </a:r>
          </a:p>
          <a:p>
            <a:pPr marL="0" indent="0">
              <a:buNone/>
            </a:pPr>
            <a:r>
              <a:rPr lang="en-IN" sz="2400" dirty="0" smtClean="0"/>
              <a:t>}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/>
              <a:t>fib(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smtClean="0"/>
              <a:t>n) 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//called function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	if (</a:t>
            </a:r>
            <a:r>
              <a:rPr lang="en-IN" sz="2400" dirty="0" smtClean="0"/>
              <a:t>n </a:t>
            </a:r>
            <a:r>
              <a:rPr lang="en-IN" sz="2400" dirty="0"/>
              <a:t>== 0)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return </a:t>
            </a:r>
            <a:r>
              <a:rPr lang="en-IN" sz="2400" dirty="0"/>
              <a:t>0;</a:t>
            </a:r>
          </a:p>
          <a:p>
            <a:pPr marL="0" indent="0">
              <a:buNone/>
            </a:pPr>
            <a:r>
              <a:rPr lang="en-IN" sz="2400" dirty="0"/>
              <a:t>	if (</a:t>
            </a:r>
            <a:r>
              <a:rPr lang="en-IN" sz="2400" dirty="0" smtClean="0"/>
              <a:t>n == </a:t>
            </a:r>
            <a:r>
              <a:rPr lang="en-IN" sz="2400" dirty="0"/>
              <a:t>1)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return </a:t>
            </a:r>
            <a:r>
              <a:rPr lang="en-IN" sz="2400" dirty="0"/>
              <a:t>1;</a:t>
            </a:r>
          </a:p>
          <a:p>
            <a:pPr marL="0" indent="0">
              <a:buNone/>
            </a:pPr>
            <a:r>
              <a:rPr lang="en-IN" sz="2400" dirty="0"/>
              <a:t>	return </a:t>
            </a:r>
            <a:r>
              <a:rPr lang="en-IN" sz="2400" dirty="0" smtClean="0"/>
              <a:t>(fib(n-1) </a:t>
            </a:r>
            <a:r>
              <a:rPr lang="en-IN" sz="2400" dirty="0"/>
              <a:t>+ </a:t>
            </a:r>
            <a:r>
              <a:rPr lang="en-IN" sz="2400" dirty="0" smtClean="0"/>
              <a:t>fib(n-2));    </a:t>
            </a:r>
            <a:r>
              <a:rPr lang="en-IN" sz="2400" b="1" dirty="0" smtClean="0">
                <a:solidFill>
                  <a:srgbClr val="C00000"/>
                </a:solidFill>
              </a:rPr>
              <a:t>//Recursive case</a:t>
            </a:r>
            <a:endParaRPr lang="en-IN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400" dirty="0" smtClean="0"/>
              <a:t>}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15</a:t>
            </a:fld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4355976" y="4725145"/>
            <a:ext cx="216024" cy="79208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709892" y="4911551"/>
            <a:ext cx="2068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Base condition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4048" y="3645024"/>
            <a:ext cx="3816424" cy="10801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b="1" dirty="0">
                <a:solidFill>
                  <a:schemeClr val="tx1"/>
                </a:solidFill>
              </a:rPr>
              <a:t>NOTE: As soon as the compiler encounters a return statement it returns from </a:t>
            </a:r>
            <a:r>
              <a:rPr lang="en-IN" b="1" dirty="0" smtClean="0">
                <a:solidFill>
                  <a:schemeClr val="tx1"/>
                </a:solidFill>
              </a:rPr>
              <a:t>CALLING function </a:t>
            </a:r>
            <a:r>
              <a:rPr lang="en-IN" b="1" dirty="0">
                <a:solidFill>
                  <a:schemeClr val="tx1"/>
                </a:solidFill>
              </a:rPr>
              <a:t>to </a:t>
            </a:r>
            <a:r>
              <a:rPr lang="en-IN" b="1" dirty="0" smtClean="0">
                <a:solidFill>
                  <a:schemeClr val="tx1"/>
                </a:solidFill>
              </a:rPr>
              <a:t>CALLED function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84" y="409005"/>
            <a:ext cx="8583488" cy="6116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803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WAP to find out </a:t>
            </a:r>
            <a:r>
              <a:rPr lang="en-IN" b="1" u="sng" dirty="0" err="1" smtClean="0"/>
              <a:t>x</a:t>
            </a:r>
            <a:r>
              <a:rPr lang="en-IN" b="1" u="sng" baseline="30000" dirty="0" err="1" smtClean="0"/>
              <a:t>y</a:t>
            </a:r>
            <a:r>
              <a:rPr lang="en-IN" b="1" u="sng" baseline="30000" dirty="0" smtClean="0"/>
              <a:t> </a:t>
            </a:r>
            <a:r>
              <a:rPr lang="en-IN" b="1" u="sng" dirty="0" smtClean="0"/>
              <a:t>using Recursion</a:t>
            </a:r>
            <a:endParaRPr lang="en-IN" b="1" u="sng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    1			if y=0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Exp</a:t>
            </a:r>
            <a:r>
              <a:rPr lang="en-IN" dirty="0" smtClean="0"/>
              <a:t> (</a:t>
            </a:r>
            <a:r>
              <a:rPr lang="en-IN" dirty="0" err="1" smtClean="0"/>
              <a:t>x,y</a:t>
            </a:r>
            <a:r>
              <a:rPr lang="en-IN" dirty="0" smtClean="0"/>
              <a:t>)=    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    x * </a:t>
            </a:r>
            <a:r>
              <a:rPr lang="en-IN" dirty="0" err="1" smtClean="0"/>
              <a:t>Exp</a:t>
            </a:r>
            <a:r>
              <a:rPr lang="en-IN" dirty="0" smtClean="0"/>
              <a:t>(x,y-1)	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17</a:t>
            </a:fld>
            <a:endParaRPr lang="en-IN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2422376" y="2276872"/>
            <a:ext cx="277416" cy="1597462"/>
          </a:xfrm>
          <a:prstGeom prst="leftBrace">
            <a:avLst>
              <a:gd name="adj1" fmla="val 38889"/>
              <a:gd name="adj2" fmla="val 52528"/>
            </a:avLst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12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6552" y="-315416"/>
            <a:ext cx="6851104" cy="1143000"/>
          </a:xfrm>
        </p:spPr>
        <p:txBody>
          <a:bodyPr/>
          <a:lstStyle/>
          <a:p>
            <a:r>
              <a:rPr lang="en-IN" b="1" u="sng" dirty="0" smtClean="0"/>
              <a:t>Source Code (program):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496944" cy="612068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#include&lt;</a:t>
            </a:r>
            <a:r>
              <a:rPr lang="en-IN" sz="2200" dirty="0" err="1" smtClean="0"/>
              <a:t>stdio.h</a:t>
            </a:r>
            <a:r>
              <a:rPr lang="en-IN" sz="2200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err="1" smtClean="0"/>
              <a:t>int</a:t>
            </a:r>
            <a:r>
              <a:rPr lang="en-IN" sz="2200" dirty="0" smtClean="0"/>
              <a:t> </a:t>
            </a:r>
            <a:r>
              <a:rPr lang="en-IN" sz="2200" dirty="0" err="1" smtClean="0"/>
              <a:t>exp</a:t>
            </a:r>
            <a:r>
              <a:rPr lang="en-IN" sz="2200" dirty="0" smtClean="0"/>
              <a:t>(</a:t>
            </a:r>
            <a:r>
              <a:rPr lang="en-IN" sz="2200" dirty="0" err="1" smtClean="0"/>
              <a:t>int</a:t>
            </a:r>
            <a:r>
              <a:rPr lang="en-IN" sz="2200" dirty="0" smtClean="0"/>
              <a:t> x, </a:t>
            </a:r>
            <a:r>
              <a:rPr lang="en-IN" sz="2200" dirty="0" err="1" smtClean="0"/>
              <a:t>int</a:t>
            </a:r>
            <a:r>
              <a:rPr lang="en-IN" sz="2200" dirty="0" smtClean="0"/>
              <a:t>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void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err="1" smtClean="0"/>
              <a:t>int</a:t>
            </a:r>
            <a:r>
              <a:rPr lang="en-IN" sz="2200" dirty="0" smtClean="0"/>
              <a:t> </a:t>
            </a:r>
            <a:r>
              <a:rPr lang="en-IN" sz="2200" dirty="0" err="1" smtClean="0"/>
              <a:t>a,b,result</a:t>
            </a:r>
            <a:r>
              <a:rPr lang="en-IN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err="1" smtClean="0"/>
              <a:t>printf</a:t>
            </a:r>
            <a:r>
              <a:rPr lang="en-IN" sz="2200" dirty="0" smtClean="0"/>
              <a:t>(“Enter two numbers\n”);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err="1" smtClean="0"/>
              <a:t>scanf</a:t>
            </a:r>
            <a:r>
              <a:rPr lang="en-IN" sz="2200" dirty="0" smtClean="0"/>
              <a:t>(“%</a:t>
            </a:r>
            <a:r>
              <a:rPr lang="en-IN" sz="2200" dirty="0" err="1" smtClean="0"/>
              <a:t>d%d</a:t>
            </a:r>
            <a:r>
              <a:rPr lang="en-IN" sz="2200" dirty="0" smtClean="0"/>
              <a:t>”,&amp;</a:t>
            </a:r>
            <a:r>
              <a:rPr lang="en-IN" sz="2200" dirty="0" err="1" smtClean="0"/>
              <a:t>a,&amp;b</a:t>
            </a:r>
            <a:r>
              <a:rPr lang="en-IN" sz="22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result=</a:t>
            </a:r>
            <a:r>
              <a:rPr lang="en-IN" sz="2200" dirty="0" err="1" smtClean="0"/>
              <a:t>exp</a:t>
            </a:r>
            <a:r>
              <a:rPr lang="en-IN" sz="2200" dirty="0" smtClean="0"/>
              <a:t>(</a:t>
            </a:r>
            <a:r>
              <a:rPr lang="en-IN" sz="2200" dirty="0" err="1" smtClean="0"/>
              <a:t>a,b</a:t>
            </a:r>
            <a:r>
              <a:rPr lang="en-IN" sz="22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err="1" smtClean="0"/>
              <a:t>printf</a:t>
            </a:r>
            <a:r>
              <a:rPr lang="en-IN" sz="2200" dirty="0" smtClean="0"/>
              <a:t>(“Result is=%</a:t>
            </a:r>
            <a:r>
              <a:rPr lang="en-IN" sz="2200" dirty="0" err="1" smtClean="0"/>
              <a:t>d”,result</a:t>
            </a:r>
            <a:r>
              <a:rPr lang="en-IN" sz="22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err="1" smtClean="0"/>
              <a:t>int</a:t>
            </a:r>
            <a:r>
              <a:rPr lang="en-IN" sz="2200" dirty="0" smtClean="0"/>
              <a:t> </a:t>
            </a:r>
            <a:r>
              <a:rPr lang="en-IN" sz="2200" dirty="0" err="1" smtClean="0"/>
              <a:t>exp</a:t>
            </a:r>
            <a:r>
              <a:rPr lang="en-IN" sz="2200" dirty="0" smtClean="0"/>
              <a:t>(</a:t>
            </a:r>
            <a:r>
              <a:rPr lang="en-IN" sz="2200" dirty="0" err="1" smtClean="0"/>
              <a:t>int</a:t>
            </a:r>
            <a:r>
              <a:rPr lang="en-IN" sz="2200" dirty="0" smtClean="0"/>
              <a:t> </a:t>
            </a:r>
            <a:r>
              <a:rPr lang="en-IN" sz="2200" dirty="0" err="1"/>
              <a:t>x</a:t>
            </a:r>
            <a:r>
              <a:rPr lang="en-IN" sz="2200" dirty="0" err="1" smtClean="0"/>
              <a:t>,int</a:t>
            </a:r>
            <a:r>
              <a:rPr lang="en-IN" sz="2200" dirty="0" smtClean="0"/>
              <a:t> 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       if(y==0)   		        </a:t>
            </a:r>
            <a:r>
              <a:rPr lang="en-IN" sz="2200" b="1" dirty="0" smtClean="0">
                <a:solidFill>
                  <a:srgbClr val="C00000"/>
                </a:solidFill>
              </a:rPr>
              <a:t>// Base condition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	</a:t>
            </a:r>
            <a:r>
              <a:rPr lang="en-IN" sz="2200" dirty="0" smtClean="0"/>
              <a:t>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 </a:t>
            </a:r>
            <a:r>
              <a:rPr lang="en-IN" sz="2200" dirty="0" smtClean="0"/>
              <a:t>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	</a:t>
            </a:r>
            <a:r>
              <a:rPr lang="en-IN" sz="2200" dirty="0" smtClean="0"/>
              <a:t>return(x*</a:t>
            </a:r>
            <a:r>
              <a:rPr lang="en-IN" sz="2200" dirty="0" err="1" smtClean="0"/>
              <a:t>exp</a:t>
            </a:r>
            <a:r>
              <a:rPr lang="en-IN" sz="2200" dirty="0" smtClean="0"/>
              <a:t>(x,y-1));   </a:t>
            </a:r>
            <a:r>
              <a:rPr lang="en-IN" sz="2200" b="1" dirty="0" smtClean="0">
                <a:solidFill>
                  <a:srgbClr val="C00000"/>
                </a:solidFill>
              </a:rPr>
              <a:t>//Recursive condition</a:t>
            </a:r>
            <a:r>
              <a:rPr lang="en-IN" sz="2200" dirty="0" smtClean="0"/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35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WAP using recursion to find sum of digits of a number</a:t>
            </a:r>
            <a:endParaRPr lang="en-IN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19</a:t>
            </a:fld>
            <a:endParaRPr lang="en-I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600201"/>
            <a:ext cx="9144000" cy="254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IN" sz="2800" dirty="0" smtClean="0"/>
          </a:p>
          <a:p>
            <a:pPr marL="0" indent="0">
              <a:buFont typeface="Arial" pitchFamily="34" charset="0"/>
              <a:buNone/>
            </a:pPr>
            <a:r>
              <a:rPr lang="en-IN" sz="2800" dirty="0" smtClean="0"/>
              <a:t>		   	 0					</a:t>
            </a:r>
            <a:r>
              <a:rPr lang="en-IN" sz="2800" b="1" i="1" dirty="0" smtClean="0">
                <a:solidFill>
                  <a:schemeClr val="accent6">
                    <a:lumMod val="75000"/>
                  </a:schemeClr>
                </a:solidFill>
              </a:rPr>
              <a:t>if n=0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 err="1" smtClean="0"/>
              <a:t>Sum_of_num</a:t>
            </a:r>
            <a:r>
              <a:rPr lang="en-IN" sz="2800" dirty="0" smtClean="0"/>
              <a:t>(n)=      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 smtClean="0"/>
              <a:t>		    	n%10 + </a:t>
            </a:r>
            <a:r>
              <a:rPr lang="en-IN" sz="2800" dirty="0" err="1" smtClean="0"/>
              <a:t>Sum_of_num</a:t>
            </a:r>
            <a:r>
              <a:rPr lang="en-IN" sz="2800" dirty="0" smtClean="0"/>
              <a:t>(n/10)	</a:t>
            </a:r>
            <a:r>
              <a:rPr lang="en-IN" sz="2800" b="1" i="1" dirty="0" smtClean="0">
                <a:solidFill>
                  <a:schemeClr val="accent6">
                    <a:lumMod val="75000"/>
                  </a:schemeClr>
                </a:solidFill>
              </a:rPr>
              <a:t>otherwise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2627784" y="2132856"/>
            <a:ext cx="277416" cy="1597462"/>
          </a:xfrm>
          <a:prstGeom prst="leftBrace">
            <a:avLst>
              <a:gd name="adj1" fmla="val 38889"/>
              <a:gd name="adj2" fmla="val 52528"/>
            </a:avLst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62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2</a:t>
            </a:fld>
            <a:endParaRPr lang="en-IN"/>
          </a:p>
        </p:txBody>
      </p:sp>
      <p:pic>
        <p:nvPicPr>
          <p:cNvPr id="2050" name="Picture 2" descr="http://www.commfront.com/images/Standard-ASCII-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5" y="0"/>
            <a:ext cx="8071017" cy="684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2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-229418"/>
            <a:ext cx="5976664" cy="850106"/>
          </a:xfrm>
        </p:spPr>
        <p:txBody>
          <a:bodyPr>
            <a:normAutofit/>
          </a:bodyPr>
          <a:lstStyle/>
          <a:p>
            <a:r>
              <a:rPr lang="en-IN" sz="4000" b="1" u="sng" dirty="0" smtClean="0"/>
              <a:t>Source code (program)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712968" cy="64087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#include&lt;</a:t>
            </a:r>
            <a:r>
              <a:rPr lang="en-IN" sz="2200" dirty="0" err="1"/>
              <a:t>stdio.h</a:t>
            </a:r>
            <a:r>
              <a:rPr lang="en-IN" sz="2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err="1"/>
              <a:t>int</a:t>
            </a:r>
            <a:r>
              <a:rPr lang="en-IN" sz="2200" dirty="0"/>
              <a:t> </a:t>
            </a:r>
            <a:r>
              <a:rPr lang="en-IN" sz="2200" dirty="0" err="1"/>
              <a:t>sum_of_num</a:t>
            </a:r>
            <a:r>
              <a:rPr lang="en-IN" sz="2200" dirty="0"/>
              <a:t>(</a:t>
            </a:r>
            <a:r>
              <a:rPr lang="en-IN" sz="2200" dirty="0" err="1"/>
              <a:t>int</a:t>
            </a:r>
            <a:r>
              <a:rPr lang="en-IN" sz="2200" dirty="0"/>
              <a:t> 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void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{    </a:t>
            </a:r>
            <a:r>
              <a:rPr lang="en-IN" sz="2200" dirty="0" err="1"/>
              <a:t>int</a:t>
            </a:r>
            <a:r>
              <a:rPr lang="en-IN" sz="2200" dirty="0"/>
              <a:t> </a:t>
            </a:r>
            <a:r>
              <a:rPr lang="en-IN" sz="2200" dirty="0" err="1"/>
              <a:t>num,sum</a:t>
            </a:r>
            <a:r>
              <a:rPr lang="en-IN" sz="2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     </a:t>
            </a:r>
            <a:r>
              <a:rPr lang="en-IN" sz="2200" dirty="0" err="1"/>
              <a:t>printf</a:t>
            </a:r>
            <a:r>
              <a:rPr lang="en-IN" sz="2200" dirty="0"/>
              <a:t>("Enter number\n");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     </a:t>
            </a:r>
            <a:r>
              <a:rPr lang="en-IN" sz="2200" dirty="0" err="1"/>
              <a:t>scanf</a:t>
            </a:r>
            <a:r>
              <a:rPr lang="en-IN" sz="2200" dirty="0"/>
              <a:t>("%d",&amp;</a:t>
            </a:r>
            <a:r>
              <a:rPr lang="en-IN" sz="2200" dirty="0" err="1"/>
              <a:t>num</a:t>
            </a:r>
            <a:r>
              <a:rPr lang="en-IN" sz="2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     sum=</a:t>
            </a:r>
            <a:r>
              <a:rPr lang="en-IN" sz="2200" dirty="0" err="1"/>
              <a:t>sum_of_num</a:t>
            </a:r>
            <a:r>
              <a:rPr lang="en-IN" sz="2200" dirty="0"/>
              <a:t>(</a:t>
            </a:r>
            <a:r>
              <a:rPr lang="en-IN" sz="2200" dirty="0" err="1"/>
              <a:t>num</a:t>
            </a:r>
            <a:r>
              <a:rPr lang="en-IN" sz="2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     </a:t>
            </a:r>
            <a:r>
              <a:rPr lang="en-IN" sz="2200" dirty="0" err="1"/>
              <a:t>printf</a:t>
            </a:r>
            <a:r>
              <a:rPr lang="en-IN" sz="2200" dirty="0"/>
              <a:t>("Sum of digits of number is %</a:t>
            </a:r>
            <a:r>
              <a:rPr lang="en-IN" sz="2200" dirty="0" err="1"/>
              <a:t>d",sum</a:t>
            </a:r>
            <a:r>
              <a:rPr lang="en-IN" sz="2200" dirty="0" smtClean="0"/>
              <a:t>);</a:t>
            </a:r>
            <a:endParaRPr lang="en-IN" sz="22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err="1"/>
              <a:t>int</a:t>
            </a:r>
            <a:r>
              <a:rPr lang="en-IN" sz="2200" dirty="0"/>
              <a:t> </a:t>
            </a:r>
            <a:r>
              <a:rPr lang="en-IN" sz="2200" dirty="0" err="1"/>
              <a:t>sum_of_num</a:t>
            </a:r>
            <a:r>
              <a:rPr lang="en-IN" sz="2200" dirty="0"/>
              <a:t>(</a:t>
            </a:r>
            <a:r>
              <a:rPr lang="en-IN" sz="2200" dirty="0" err="1"/>
              <a:t>int</a:t>
            </a:r>
            <a:r>
              <a:rPr lang="en-IN" sz="2200" dirty="0"/>
              <a:t>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{   </a:t>
            </a:r>
            <a:r>
              <a:rPr lang="en-IN" sz="2200" dirty="0" err="1"/>
              <a:t>int</a:t>
            </a:r>
            <a:r>
              <a:rPr lang="en-IN" sz="2200" dirty="0"/>
              <a:t> 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    if(n==0</a:t>
            </a:r>
            <a:r>
              <a:rPr lang="en-IN" sz="2200" dirty="0" smtClean="0"/>
              <a:t>)				</a:t>
            </a:r>
            <a:r>
              <a:rPr lang="en-IN" sz="2200" b="1" dirty="0" smtClean="0">
                <a:solidFill>
                  <a:srgbClr val="C00000"/>
                </a:solidFill>
              </a:rPr>
              <a:t>//base case</a:t>
            </a:r>
            <a:endParaRPr lang="en-IN" sz="22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     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    else </a:t>
            </a:r>
            <a:r>
              <a:rPr lang="en-IN" sz="2200" dirty="0" smtClean="0"/>
              <a:t>					</a:t>
            </a:r>
            <a:r>
              <a:rPr lang="en-IN" sz="2200" b="1" dirty="0" smtClean="0">
                <a:solidFill>
                  <a:srgbClr val="C00000"/>
                </a:solidFill>
              </a:rPr>
              <a:t>//recursive case</a:t>
            </a:r>
            <a:endParaRPr lang="en-IN" sz="22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         r=n%10;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         return(</a:t>
            </a:r>
            <a:r>
              <a:rPr lang="en-IN" sz="2200" dirty="0" err="1"/>
              <a:t>r+sum_of_num</a:t>
            </a:r>
            <a:r>
              <a:rPr lang="en-IN" sz="2200" dirty="0"/>
              <a:t>(n/10));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}</a:t>
            </a: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8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u="sng" dirty="0" smtClean="0"/>
              <a:t>WAP to reverse a string using recursion</a:t>
            </a:r>
            <a:endParaRPr lang="en-IN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36512" y="476672"/>
            <a:ext cx="4176464" cy="597666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IN" sz="22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#include&lt;</a:t>
            </a:r>
            <a:r>
              <a:rPr lang="en-IN" sz="2200" dirty="0" err="1"/>
              <a:t>stdio.h</a:t>
            </a:r>
            <a:r>
              <a:rPr lang="en-IN" sz="2200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#include&lt;</a:t>
            </a:r>
            <a:r>
              <a:rPr lang="en-IN" sz="2200" dirty="0" err="1" smtClean="0"/>
              <a:t>string.h</a:t>
            </a:r>
            <a:r>
              <a:rPr lang="en-IN" sz="2200" dirty="0" smtClean="0"/>
              <a:t>&gt;</a:t>
            </a:r>
            <a:endParaRPr lang="en-IN" sz="22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err="1"/>
              <a:t>int</a:t>
            </a:r>
            <a:r>
              <a:rPr lang="en-IN" sz="2200" dirty="0"/>
              <a:t> </a:t>
            </a:r>
            <a:r>
              <a:rPr lang="en-IN" sz="2200" dirty="0" err="1"/>
              <a:t>str_reverse</a:t>
            </a:r>
            <a:r>
              <a:rPr lang="en-IN" sz="2200" dirty="0"/>
              <a:t>(char </a:t>
            </a:r>
            <a:r>
              <a:rPr lang="en-IN" sz="2200" dirty="0" err="1"/>
              <a:t>str</a:t>
            </a:r>
            <a:r>
              <a:rPr lang="en-IN" sz="2200" dirty="0"/>
              <a:t>[100], </a:t>
            </a:r>
            <a:r>
              <a:rPr lang="en-IN" sz="2200" dirty="0" err="1"/>
              <a:t>int</a:t>
            </a:r>
            <a:r>
              <a:rPr lang="en-IN" sz="2200" dirty="0"/>
              <a:t> start, </a:t>
            </a:r>
            <a:r>
              <a:rPr lang="en-IN" sz="2200" dirty="0" err="1"/>
              <a:t>int</a:t>
            </a:r>
            <a:r>
              <a:rPr lang="en-IN" sz="2200" dirty="0"/>
              <a:t>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void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    char </a:t>
            </a:r>
            <a:r>
              <a:rPr lang="en-IN" sz="2200" dirty="0" err="1"/>
              <a:t>str</a:t>
            </a:r>
            <a:r>
              <a:rPr lang="en-IN" sz="2200" dirty="0"/>
              <a:t>[100];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    </a:t>
            </a:r>
            <a:r>
              <a:rPr lang="en-IN" sz="2200" dirty="0" err="1"/>
              <a:t>printf</a:t>
            </a:r>
            <a:r>
              <a:rPr lang="en-IN" sz="2200" dirty="0"/>
              <a:t>("Enter a string\n");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    gets(</a:t>
            </a:r>
            <a:r>
              <a:rPr lang="en-IN" sz="2200" dirty="0" err="1"/>
              <a:t>str</a:t>
            </a:r>
            <a:r>
              <a:rPr lang="en-IN" sz="2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    </a:t>
            </a:r>
            <a:r>
              <a:rPr lang="en-IN" sz="2200" dirty="0" err="1"/>
              <a:t>str_reverse</a:t>
            </a:r>
            <a:r>
              <a:rPr lang="en-IN" sz="2200" dirty="0"/>
              <a:t>(str,0,strlen(</a:t>
            </a:r>
            <a:r>
              <a:rPr lang="en-IN" sz="2200" dirty="0" err="1"/>
              <a:t>str</a:t>
            </a:r>
            <a:r>
              <a:rPr lang="en-IN" sz="2200" dirty="0"/>
              <a:t>)-1</a:t>
            </a:r>
            <a:r>
              <a:rPr lang="en-IN" sz="22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 </a:t>
            </a:r>
            <a:r>
              <a:rPr lang="en-IN" sz="2200" dirty="0" smtClean="0"/>
              <a:t>   </a:t>
            </a:r>
            <a:r>
              <a:rPr lang="en-IN" sz="2200" dirty="0" err="1" smtClean="0"/>
              <a:t>printf</a:t>
            </a:r>
            <a:r>
              <a:rPr lang="en-IN" sz="2200" dirty="0" smtClean="0"/>
              <a:t>(“Reversed string\n”);</a:t>
            </a:r>
            <a:endParaRPr lang="en-IN" sz="22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/>
              <a:t>    puts(</a:t>
            </a:r>
            <a:r>
              <a:rPr lang="en-IN" sz="2200" dirty="0" err="1"/>
              <a:t>str</a:t>
            </a:r>
            <a:r>
              <a:rPr lang="en-IN" sz="2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}</a:t>
            </a:r>
            <a:endParaRPr lang="en-IN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39952" y="775245"/>
            <a:ext cx="5004048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200" dirty="0" err="1" smtClean="0"/>
              <a:t>int</a:t>
            </a:r>
            <a:r>
              <a:rPr lang="en-IN" sz="2200" dirty="0" smtClean="0"/>
              <a:t> </a:t>
            </a:r>
            <a:r>
              <a:rPr lang="en-IN" sz="2200" dirty="0" err="1" smtClean="0"/>
              <a:t>str_reverse</a:t>
            </a:r>
            <a:r>
              <a:rPr lang="en-IN" sz="2200" dirty="0" smtClean="0"/>
              <a:t>(char </a:t>
            </a:r>
            <a:r>
              <a:rPr lang="en-IN" sz="2200" dirty="0" err="1" smtClean="0"/>
              <a:t>str</a:t>
            </a:r>
            <a:r>
              <a:rPr lang="en-IN" sz="2200" dirty="0" smtClean="0"/>
              <a:t>[100], </a:t>
            </a:r>
            <a:r>
              <a:rPr lang="en-IN" sz="2200" dirty="0" err="1" smtClean="0"/>
              <a:t>int</a:t>
            </a:r>
            <a:r>
              <a:rPr lang="en-IN" sz="2200" dirty="0" smtClean="0"/>
              <a:t> start, </a:t>
            </a:r>
            <a:r>
              <a:rPr lang="en-IN" sz="2200" dirty="0" err="1" smtClean="0"/>
              <a:t>int</a:t>
            </a:r>
            <a:r>
              <a:rPr lang="en-IN" sz="2200" dirty="0" smtClean="0"/>
              <a:t> last)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{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     char 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     if(last&lt;=start)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       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         t=</a:t>
            </a:r>
            <a:r>
              <a:rPr lang="en-IN" sz="2200" dirty="0" err="1" smtClean="0"/>
              <a:t>str</a:t>
            </a:r>
            <a:r>
              <a:rPr lang="en-IN" sz="2200" dirty="0" smtClean="0"/>
              <a:t>[start];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         </a:t>
            </a:r>
            <a:r>
              <a:rPr lang="en-IN" sz="2200" dirty="0" err="1" smtClean="0"/>
              <a:t>str</a:t>
            </a:r>
            <a:r>
              <a:rPr lang="en-IN" sz="2200" dirty="0" smtClean="0"/>
              <a:t>[start]=</a:t>
            </a:r>
            <a:r>
              <a:rPr lang="en-IN" sz="2200" dirty="0" err="1" smtClean="0"/>
              <a:t>str</a:t>
            </a:r>
            <a:r>
              <a:rPr lang="en-IN" sz="2200" dirty="0" smtClean="0"/>
              <a:t>[last];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         </a:t>
            </a:r>
            <a:r>
              <a:rPr lang="en-IN" sz="2200" dirty="0" err="1" smtClean="0"/>
              <a:t>str</a:t>
            </a:r>
            <a:r>
              <a:rPr lang="en-IN" sz="2200" dirty="0" smtClean="0"/>
              <a:t>[last]=t;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         return(</a:t>
            </a:r>
            <a:r>
              <a:rPr lang="en-IN" sz="2200" dirty="0" err="1" smtClean="0"/>
              <a:t>str_reverse</a:t>
            </a:r>
            <a:r>
              <a:rPr lang="en-IN" sz="2200" dirty="0" smtClean="0"/>
              <a:t>(</a:t>
            </a:r>
            <a:r>
              <a:rPr lang="en-IN" sz="2200" dirty="0" err="1" smtClean="0"/>
              <a:t>str</a:t>
            </a:r>
            <a:r>
              <a:rPr lang="en-IN" sz="2200" dirty="0" smtClean="0"/>
              <a:t>,++start,--last));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200" dirty="0" smtClean="0"/>
              <a:t>}</a:t>
            </a:r>
          </a:p>
          <a:p>
            <a:pPr marL="0" indent="0">
              <a:buNone/>
            </a:pPr>
            <a:endParaRPr lang="en-IN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21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39552" y="5085184"/>
            <a:ext cx="2520280" cy="16927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IN" sz="2000" dirty="0"/>
              <a:t>Enter a string</a:t>
            </a:r>
          </a:p>
          <a:p>
            <a:r>
              <a:rPr lang="en-IN" sz="2000" dirty="0" smtClean="0"/>
              <a:t>wonderful</a:t>
            </a:r>
          </a:p>
          <a:p>
            <a:r>
              <a:rPr lang="en-IN" sz="2000" dirty="0" smtClean="0"/>
              <a:t>Reversed string</a:t>
            </a:r>
            <a:endParaRPr lang="en-IN" sz="2000" dirty="0"/>
          </a:p>
          <a:p>
            <a:r>
              <a:rPr lang="en-IN" sz="2000" dirty="0" err="1" smtClean="0"/>
              <a:t>lufrednow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2201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IN" b="1" u="sng" dirty="0" smtClean="0"/>
              <a:t>Types of recursion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820472" cy="6165304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solidFill>
                  <a:srgbClr val="C00000"/>
                </a:solidFill>
              </a:rPr>
              <a:t>Direct </a:t>
            </a:r>
            <a:r>
              <a:rPr lang="en-IN" sz="2800" dirty="0" err="1" smtClean="0">
                <a:solidFill>
                  <a:srgbClr val="C00000"/>
                </a:solidFill>
              </a:rPr>
              <a:t>vs</a:t>
            </a:r>
            <a:r>
              <a:rPr lang="en-IN" sz="2800" dirty="0" smtClean="0">
                <a:solidFill>
                  <a:srgbClr val="C00000"/>
                </a:solidFill>
              </a:rPr>
              <a:t> Indirect Recursion</a:t>
            </a:r>
          </a:p>
          <a:p>
            <a:pPr lvl="1"/>
            <a:r>
              <a:rPr lang="en-IN" sz="2400" dirty="0" smtClean="0"/>
              <a:t>If a function calls itself directly it is called </a:t>
            </a:r>
            <a:r>
              <a:rPr lang="en-IN" sz="2400" i="1" dirty="0" smtClean="0">
                <a:solidFill>
                  <a:srgbClr val="C00000"/>
                </a:solidFill>
              </a:rPr>
              <a:t>direct recursion</a:t>
            </a:r>
            <a:r>
              <a:rPr lang="en-IN" sz="2400" dirty="0" smtClean="0"/>
              <a:t>		</a:t>
            </a:r>
            <a:r>
              <a:rPr lang="en-IN" sz="2400" dirty="0" err="1" smtClean="0"/>
              <a:t>int</a:t>
            </a:r>
            <a:r>
              <a:rPr lang="en-IN" sz="2400" dirty="0" smtClean="0"/>
              <a:t> Fun(</a:t>
            </a:r>
            <a:r>
              <a:rPr lang="en-IN" sz="2400" dirty="0" err="1" smtClean="0"/>
              <a:t>int</a:t>
            </a:r>
            <a:r>
              <a:rPr lang="en-IN" sz="2400" dirty="0" smtClean="0"/>
              <a:t> n)</a:t>
            </a:r>
          </a:p>
          <a:p>
            <a:pPr marL="457200" lvl="1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{</a:t>
            </a:r>
          </a:p>
          <a:p>
            <a:pPr marL="457200" lvl="1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if(n==0)</a:t>
            </a:r>
          </a:p>
          <a:p>
            <a:pPr marL="457200" lvl="1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    return n;</a:t>
            </a:r>
          </a:p>
          <a:p>
            <a:pPr marL="457200" lvl="1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return (Fun (n-1));</a:t>
            </a:r>
          </a:p>
          <a:p>
            <a:pPr marL="457200" lvl="1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}</a:t>
            </a:r>
          </a:p>
          <a:p>
            <a:pPr lvl="1"/>
            <a:r>
              <a:rPr lang="en-IN" sz="2400" dirty="0" smtClean="0"/>
              <a:t>If a function calls itself indirectly it is called </a:t>
            </a:r>
            <a:r>
              <a:rPr lang="en-IN" sz="2400" i="1" dirty="0" smtClean="0">
                <a:solidFill>
                  <a:srgbClr val="C00000"/>
                </a:solidFill>
              </a:rPr>
              <a:t>indirect recursion</a:t>
            </a:r>
          </a:p>
          <a:p>
            <a:pPr marL="457200" lvl="1" indent="0">
              <a:buNone/>
            </a:pPr>
            <a:r>
              <a:rPr lang="en-IN" sz="2400" dirty="0" err="1" smtClean="0"/>
              <a:t>int</a:t>
            </a:r>
            <a:r>
              <a:rPr lang="en-IN" sz="2400" dirty="0" smtClean="0"/>
              <a:t> Fun1(</a:t>
            </a:r>
            <a:r>
              <a:rPr lang="en-IN" sz="2400" dirty="0" err="1" smtClean="0"/>
              <a:t>int</a:t>
            </a:r>
            <a:r>
              <a:rPr lang="en-IN" sz="2400" dirty="0" smtClean="0"/>
              <a:t> n)			</a:t>
            </a:r>
            <a:r>
              <a:rPr lang="en-IN" sz="2400" dirty="0" err="1" smtClean="0"/>
              <a:t>int</a:t>
            </a:r>
            <a:r>
              <a:rPr lang="en-IN" sz="2400" dirty="0" smtClean="0"/>
              <a:t> Fun2(</a:t>
            </a:r>
            <a:r>
              <a:rPr lang="en-IN" sz="2400" dirty="0" err="1" smtClean="0"/>
              <a:t>int</a:t>
            </a:r>
            <a:r>
              <a:rPr lang="en-IN" sz="2400" dirty="0" smtClean="0"/>
              <a:t> x)</a:t>
            </a:r>
          </a:p>
          <a:p>
            <a:pPr marL="457200" lvl="1" indent="0">
              <a:buNone/>
            </a:pPr>
            <a:r>
              <a:rPr lang="en-IN" sz="2400" dirty="0" smtClean="0"/>
              <a:t>{					{</a:t>
            </a:r>
          </a:p>
          <a:p>
            <a:pPr marL="457200" lvl="1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if(n==0)				     return Fun1(x-1);</a:t>
            </a:r>
          </a:p>
          <a:p>
            <a:pPr marL="457200" lvl="1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   return n;			}</a:t>
            </a:r>
          </a:p>
          <a:p>
            <a:pPr marL="457200" lvl="1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return Func2(n);</a:t>
            </a:r>
          </a:p>
          <a:p>
            <a:pPr marL="457200" lvl="1" indent="0">
              <a:buNone/>
            </a:pPr>
            <a:r>
              <a:rPr lang="en-IN" sz="2400" dirty="0" smtClean="0"/>
              <a:t>}</a:t>
            </a:r>
          </a:p>
          <a:p>
            <a:pPr marL="457200" lvl="1" indent="0">
              <a:buNone/>
            </a:pPr>
            <a:endParaRPr lang="en-IN" sz="2400" dirty="0" smtClean="0"/>
          </a:p>
          <a:p>
            <a:pPr marL="457200" lvl="1" indent="0">
              <a:buNone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3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04664"/>
            <a:ext cx="8856984" cy="6453336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Tail Recursion or not</a:t>
            </a:r>
            <a:endParaRPr lang="en-IN" dirty="0" smtClean="0"/>
          </a:p>
          <a:p>
            <a:pPr lvl="1" algn="just"/>
            <a:r>
              <a:rPr lang="en-IN" dirty="0" smtClean="0"/>
              <a:t>If no operations are pending to be performed when recursive function returns to the caller it is called </a:t>
            </a:r>
            <a:r>
              <a:rPr lang="en-IN" i="1" dirty="0" smtClean="0">
                <a:solidFill>
                  <a:srgbClr val="C00000"/>
                </a:solidFill>
              </a:rPr>
              <a:t>tail recursive</a:t>
            </a:r>
          </a:p>
          <a:p>
            <a:pPr lvl="1" algn="just"/>
            <a:r>
              <a:rPr lang="en-IN" dirty="0" smtClean="0"/>
              <a:t>Whenever there are no operations to be performed the function becomes </a:t>
            </a:r>
            <a:r>
              <a:rPr lang="en-IN" i="1" dirty="0" smtClean="0">
                <a:solidFill>
                  <a:srgbClr val="C00000"/>
                </a:solidFill>
              </a:rPr>
              <a:t>non tail recursive</a:t>
            </a:r>
          </a:p>
          <a:p>
            <a:pPr algn="just"/>
            <a:r>
              <a:rPr lang="en-IN" dirty="0" smtClean="0">
                <a:solidFill>
                  <a:srgbClr val="C00000"/>
                </a:solidFill>
              </a:rPr>
              <a:t>Linear </a:t>
            </a:r>
            <a:r>
              <a:rPr lang="en-IN" dirty="0" err="1" smtClean="0">
                <a:solidFill>
                  <a:srgbClr val="C00000"/>
                </a:solidFill>
              </a:rPr>
              <a:t>vs</a:t>
            </a:r>
            <a:r>
              <a:rPr lang="en-IN" dirty="0" smtClean="0">
                <a:solidFill>
                  <a:srgbClr val="C00000"/>
                </a:solidFill>
              </a:rPr>
              <a:t> Tree Recursion</a:t>
            </a:r>
          </a:p>
          <a:p>
            <a:pPr lvl="1" algn="just"/>
            <a:r>
              <a:rPr lang="en-IN" dirty="0" smtClean="0"/>
              <a:t>When the pending operation does not make another recursive call to the function. e.g., factorial function, it is called </a:t>
            </a:r>
            <a:r>
              <a:rPr lang="en-IN" i="1" dirty="0" smtClean="0">
                <a:solidFill>
                  <a:srgbClr val="C00000"/>
                </a:solidFill>
              </a:rPr>
              <a:t>linearly recursive</a:t>
            </a:r>
          </a:p>
          <a:p>
            <a:pPr lvl="1" algn="just"/>
            <a:r>
              <a:rPr lang="en-IN" dirty="0" smtClean="0"/>
              <a:t>If the </a:t>
            </a:r>
            <a:r>
              <a:rPr lang="en-IN" dirty="0"/>
              <a:t>pending </a:t>
            </a:r>
            <a:r>
              <a:rPr lang="en-IN" dirty="0" smtClean="0"/>
              <a:t>operation makes </a:t>
            </a:r>
            <a:r>
              <a:rPr lang="en-IN" dirty="0"/>
              <a:t>another recursive call to the function. e.g., </a:t>
            </a:r>
            <a:r>
              <a:rPr lang="en-IN" dirty="0" err="1" smtClean="0"/>
              <a:t>fibonnaci</a:t>
            </a:r>
            <a:r>
              <a:rPr lang="en-IN" dirty="0" smtClean="0"/>
              <a:t> function, </a:t>
            </a:r>
            <a:r>
              <a:rPr lang="en-IN" dirty="0"/>
              <a:t>it is </a:t>
            </a:r>
            <a:r>
              <a:rPr lang="en-IN" i="1" dirty="0">
                <a:solidFill>
                  <a:srgbClr val="C00000"/>
                </a:solidFill>
              </a:rPr>
              <a:t>called </a:t>
            </a:r>
            <a:r>
              <a:rPr lang="en-IN" i="1" dirty="0" smtClean="0">
                <a:solidFill>
                  <a:srgbClr val="C00000"/>
                </a:solidFill>
              </a:rPr>
              <a:t>tree recursive</a:t>
            </a:r>
            <a:endParaRPr lang="en-IN" i="1" dirty="0">
              <a:solidFill>
                <a:srgbClr val="C00000"/>
              </a:solidFill>
            </a:endParaRPr>
          </a:p>
          <a:p>
            <a:pPr lvl="1" algn="just"/>
            <a:endParaRPr lang="en-IN" dirty="0" smtClean="0"/>
          </a:p>
          <a:p>
            <a:pPr lvl="1" algn="just"/>
            <a:endParaRPr lang="en-IN" dirty="0" smtClean="0"/>
          </a:p>
          <a:p>
            <a:pPr lvl="1" algn="just"/>
            <a:endParaRPr lang="en-IN" dirty="0" smtClean="0"/>
          </a:p>
          <a:p>
            <a:pPr lvl="1"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5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Advantages of Recursion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Usually recursive programs are smaller than iterative programs</a:t>
            </a:r>
          </a:p>
          <a:p>
            <a:r>
              <a:rPr lang="en-IN" u="sng" dirty="0" smtClean="0"/>
              <a:t>Some problems </a:t>
            </a:r>
            <a:r>
              <a:rPr lang="en-IN" dirty="0" smtClean="0"/>
              <a:t>can be effectively represented solved using recursion</a:t>
            </a:r>
          </a:p>
          <a:p>
            <a:r>
              <a:rPr lang="en-IN" dirty="0" smtClean="0"/>
              <a:t>Can be used to create complex data structure like </a:t>
            </a:r>
            <a:r>
              <a:rPr lang="en-IN" i="1" dirty="0" smtClean="0">
                <a:solidFill>
                  <a:srgbClr val="C00000"/>
                </a:solidFill>
              </a:rPr>
              <a:t>stack</a:t>
            </a:r>
            <a:r>
              <a:rPr lang="en-IN" dirty="0" smtClean="0"/>
              <a:t> and </a:t>
            </a:r>
            <a:r>
              <a:rPr lang="en-IN" i="1" dirty="0" smtClean="0">
                <a:solidFill>
                  <a:srgbClr val="C00000"/>
                </a:solidFill>
              </a:rPr>
              <a:t>queues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Disadvantages of Recursion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</a:t>
            </a:r>
            <a:r>
              <a:rPr lang="en-IN" dirty="0" smtClean="0"/>
              <a:t>alling a function consumes more time and memory than simply using loops</a:t>
            </a:r>
          </a:p>
          <a:p>
            <a:pPr algn="just"/>
            <a:r>
              <a:rPr lang="en-IN" dirty="0"/>
              <a:t>H</a:t>
            </a:r>
            <a:r>
              <a:rPr lang="en-IN" dirty="0" smtClean="0"/>
              <a:t>igh performance applications (graphic action games, complex scientific simulations) hardly ever use recursion</a:t>
            </a:r>
          </a:p>
          <a:p>
            <a:pPr algn="just"/>
            <a:r>
              <a:rPr lang="en-IN" dirty="0" smtClean="0"/>
              <a:t>Confusing and difficult to write recursive programs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44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Assignment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Read recursion topic in your textbooks</a:t>
            </a:r>
          </a:p>
          <a:p>
            <a:r>
              <a:rPr lang="en-IN" dirty="0" smtClean="0"/>
              <a:t>Solve previous year question papers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1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String Question (</a:t>
            </a:r>
            <a:r>
              <a:rPr lang="en-IN" b="1" u="sng" dirty="0" err="1" smtClean="0"/>
              <a:t>Cont</a:t>
            </a:r>
            <a:r>
              <a:rPr lang="en-IN" b="1" u="sng" dirty="0" smtClean="0"/>
              <a:t>…)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IN" dirty="0" smtClean="0"/>
              <a:t>String 1=&gt; “Quit”</a:t>
            </a:r>
          </a:p>
          <a:p>
            <a:r>
              <a:rPr lang="en-IN" dirty="0" smtClean="0"/>
              <a:t>String 2=&gt; “Quilt”</a:t>
            </a:r>
          </a:p>
          <a:p>
            <a:r>
              <a:rPr lang="en-IN" dirty="0" smtClean="0"/>
              <a:t>First pair of unmatched character </a:t>
            </a:r>
            <a:r>
              <a:rPr lang="en-IN" b="1" dirty="0" smtClean="0">
                <a:solidFill>
                  <a:srgbClr val="C00000"/>
                </a:solidFill>
              </a:rPr>
              <a:t>‘t’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C00000"/>
                </a:solidFill>
              </a:rPr>
              <a:t>‘l’</a:t>
            </a:r>
          </a:p>
          <a:p>
            <a:r>
              <a:rPr lang="en-IN" dirty="0" smtClean="0"/>
              <a:t>ASCII/Numeric value of </a:t>
            </a:r>
            <a:r>
              <a:rPr lang="en-IN" b="1" dirty="0" smtClean="0">
                <a:solidFill>
                  <a:srgbClr val="C00000"/>
                </a:solidFill>
              </a:rPr>
              <a:t>t=</a:t>
            </a:r>
            <a:r>
              <a:rPr lang="en-IN" b="1" dirty="0" smtClean="0"/>
              <a:t>116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C00000"/>
                </a:solidFill>
              </a:rPr>
              <a:t>l=</a:t>
            </a:r>
            <a:r>
              <a:rPr lang="en-IN" b="1" dirty="0" smtClean="0"/>
              <a:t>108</a:t>
            </a:r>
          </a:p>
          <a:p>
            <a:r>
              <a:rPr lang="en-IN" dirty="0" smtClean="0"/>
              <a:t>Difference between </a:t>
            </a:r>
            <a:r>
              <a:rPr lang="en-IN" b="1" dirty="0" smtClean="0">
                <a:solidFill>
                  <a:srgbClr val="C00000"/>
                </a:solidFill>
              </a:rPr>
              <a:t>‘t’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C00000"/>
                </a:solidFill>
              </a:rPr>
              <a:t>‘l’</a:t>
            </a:r>
            <a:r>
              <a:rPr lang="en-IN" dirty="0" smtClean="0"/>
              <a:t> =116-108=</a:t>
            </a:r>
            <a:r>
              <a:rPr lang="en-IN" b="1" dirty="0" smtClean="0">
                <a:solidFill>
                  <a:srgbClr val="C00000"/>
                </a:solidFill>
              </a:rPr>
              <a:t>8</a:t>
            </a:r>
          </a:p>
          <a:p>
            <a:r>
              <a:rPr lang="en-IN" dirty="0" smtClean="0"/>
              <a:t>So return value of </a:t>
            </a:r>
            <a:r>
              <a:rPr lang="en-IN" dirty="0" err="1" smtClean="0"/>
              <a:t>strcmp</a:t>
            </a:r>
            <a:r>
              <a:rPr lang="en-IN" dirty="0" smtClean="0"/>
              <a:t>(“Quit”, “Quilt”) is 8</a:t>
            </a:r>
          </a:p>
          <a:p>
            <a:r>
              <a:rPr lang="en-IN" b="1" i="1" dirty="0" smtClean="0">
                <a:solidFill>
                  <a:srgbClr val="FF0000"/>
                </a:solidFill>
              </a:rPr>
              <a:t>Output will be 8</a:t>
            </a:r>
          </a:p>
          <a:p>
            <a:r>
              <a:rPr lang="en-IN" dirty="0" smtClean="0"/>
              <a:t>Run this code on Turbo C only</a:t>
            </a:r>
            <a:endParaRPr lang="en-IN" b="1" i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62611"/>
              </p:ext>
            </p:extLst>
          </p:nvPr>
        </p:nvGraphicFramePr>
        <p:xfrm>
          <a:off x="4499992" y="1700808"/>
          <a:ext cx="4104456" cy="936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76"/>
                <a:gridCol w="684076"/>
                <a:gridCol w="684076"/>
                <a:gridCol w="684076"/>
                <a:gridCol w="684076"/>
                <a:gridCol w="684076"/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Q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u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i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t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\0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Q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u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i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l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t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\0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2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/>
              <a:t>Recursion</a:t>
            </a:r>
            <a:endParaRPr lang="en-IN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Unit 3 (Functions)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N" b="1" u="sng" dirty="0" smtClean="0"/>
              <a:t>Normal functions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" y="1567333"/>
            <a:ext cx="361074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 smtClean="0"/>
              <a:t>#include&lt;</a:t>
            </a:r>
            <a:r>
              <a:rPr lang="en-IN" sz="2800" dirty="0" err="1" smtClean="0"/>
              <a:t>stdio.h</a:t>
            </a:r>
            <a:r>
              <a:rPr lang="en-IN" sz="2800" dirty="0" smtClean="0"/>
              <a:t>&gt;</a:t>
            </a:r>
          </a:p>
          <a:p>
            <a:pPr marL="0" indent="0">
              <a:buNone/>
            </a:pPr>
            <a:r>
              <a:rPr lang="en-IN" sz="2800" dirty="0" err="1" smtClean="0"/>
              <a:t>int</a:t>
            </a:r>
            <a:r>
              <a:rPr lang="en-IN" sz="2800" dirty="0" smtClean="0"/>
              <a:t> sum(</a:t>
            </a:r>
            <a:r>
              <a:rPr lang="en-IN" sz="2800" dirty="0" err="1" smtClean="0"/>
              <a:t>int</a:t>
            </a:r>
            <a:r>
              <a:rPr lang="en-IN" sz="2800" dirty="0" smtClean="0"/>
              <a:t> a, </a:t>
            </a:r>
            <a:r>
              <a:rPr lang="en-IN" sz="2800" dirty="0" err="1" smtClean="0"/>
              <a:t>int</a:t>
            </a:r>
            <a:r>
              <a:rPr lang="en-IN" sz="2800" dirty="0" smtClean="0"/>
              <a:t> b);</a:t>
            </a:r>
          </a:p>
          <a:p>
            <a:pPr marL="0" indent="0">
              <a:buNone/>
            </a:pPr>
            <a:r>
              <a:rPr lang="en-IN" sz="2800" dirty="0" smtClean="0"/>
              <a:t>void main()</a:t>
            </a:r>
          </a:p>
          <a:p>
            <a:pPr marL="0" indent="0">
              <a:buNone/>
            </a:pPr>
            <a:r>
              <a:rPr lang="en-IN" sz="2800" dirty="0" smtClean="0"/>
              <a:t>{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</a:t>
            </a:r>
            <a:r>
              <a:rPr lang="en-IN" sz="2800" dirty="0" err="1" smtClean="0"/>
              <a:t>int</a:t>
            </a:r>
            <a:r>
              <a:rPr lang="en-IN" sz="2800" dirty="0" smtClean="0"/>
              <a:t> x=3,y=4,s;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s=sum(</a:t>
            </a:r>
            <a:r>
              <a:rPr lang="en-IN" sz="2800" dirty="0" err="1" smtClean="0"/>
              <a:t>x,y</a:t>
            </a:r>
            <a:r>
              <a:rPr lang="en-IN" sz="2800" dirty="0" smtClean="0"/>
              <a:t>);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</a:t>
            </a:r>
            <a:r>
              <a:rPr lang="en-IN" sz="2800" dirty="0" err="1" smtClean="0"/>
              <a:t>printf</a:t>
            </a:r>
            <a:r>
              <a:rPr lang="en-IN" sz="2800" dirty="0" smtClean="0"/>
              <a:t>(“sum is %</a:t>
            </a:r>
            <a:r>
              <a:rPr lang="en-IN" sz="2800" dirty="0" err="1" smtClean="0"/>
              <a:t>d”,s</a:t>
            </a:r>
            <a:r>
              <a:rPr lang="en-IN" sz="2800" dirty="0" smtClean="0"/>
              <a:t>);     </a:t>
            </a:r>
          </a:p>
          <a:p>
            <a:pPr marL="0" indent="0">
              <a:buNone/>
            </a:pPr>
            <a:r>
              <a:rPr lang="en-IN" sz="2800" dirty="0" smtClean="0"/>
              <a:t>}</a:t>
            </a:r>
          </a:p>
          <a:p>
            <a:pPr marL="0" indent="0" algn="ctr">
              <a:buNone/>
            </a:pPr>
            <a:r>
              <a:rPr lang="en-IN" sz="2800" i="1" dirty="0" smtClean="0">
                <a:solidFill>
                  <a:srgbClr val="C00000"/>
                </a:solidFill>
              </a:rPr>
              <a:t>CALLING Function</a:t>
            </a:r>
            <a:endParaRPr lang="en-IN" sz="2800" i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21696" y="1628800"/>
            <a:ext cx="33947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2800" dirty="0" err="1" smtClean="0"/>
              <a:t>int</a:t>
            </a:r>
            <a:r>
              <a:rPr lang="en-IN" sz="2800" dirty="0" smtClean="0"/>
              <a:t> sum(</a:t>
            </a:r>
            <a:r>
              <a:rPr lang="en-IN" sz="2800" dirty="0" err="1" smtClean="0"/>
              <a:t>int</a:t>
            </a:r>
            <a:r>
              <a:rPr lang="en-IN" sz="2800" dirty="0" smtClean="0"/>
              <a:t> a, </a:t>
            </a:r>
            <a:r>
              <a:rPr lang="en-IN" sz="2800" dirty="0" err="1" smtClean="0"/>
              <a:t>int</a:t>
            </a:r>
            <a:r>
              <a:rPr lang="en-IN" sz="2800" dirty="0" smtClean="0"/>
              <a:t> b)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</a:t>
            </a:r>
            <a:r>
              <a:rPr lang="en-IN" sz="2800" dirty="0" smtClean="0"/>
              <a:t>   </a:t>
            </a:r>
            <a:r>
              <a:rPr lang="en-IN" sz="2800" dirty="0" err="1" smtClean="0"/>
              <a:t>int</a:t>
            </a:r>
            <a:r>
              <a:rPr lang="en-IN" sz="2800" dirty="0" smtClean="0"/>
              <a:t> s;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</a:t>
            </a:r>
            <a:r>
              <a:rPr lang="en-IN" sz="2800" dirty="0" smtClean="0"/>
              <a:t>   s=</a:t>
            </a:r>
            <a:r>
              <a:rPr lang="en-IN" sz="2800" dirty="0" err="1" smtClean="0"/>
              <a:t>a+b</a:t>
            </a:r>
            <a:r>
              <a:rPr lang="en-IN" sz="2800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</a:t>
            </a:r>
            <a:r>
              <a:rPr lang="en-IN" sz="2800" dirty="0" smtClean="0"/>
              <a:t>   return s;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IN" sz="2800" dirty="0"/>
          </a:p>
          <a:p>
            <a:pPr marL="0" indent="0" algn="ctr">
              <a:buNone/>
            </a:pPr>
            <a:r>
              <a:rPr lang="en-IN" sz="2800" i="1" dirty="0" smtClean="0">
                <a:solidFill>
                  <a:srgbClr val="C00000"/>
                </a:solidFill>
              </a:rPr>
              <a:t>CALLED Function</a:t>
            </a:r>
          </a:p>
          <a:p>
            <a:pPr marL="0" indent="0">
              <a:buFont typeface="Arial" pitchFamily="34" charset="0"/>
              <a:buNone/>
            </a:pPr>
            <a:endParaRPr lang="en-IN" sz="2800" dirty="0"/>
          </a:p>
        </p:txBody>
      </p:sp>
      <p:sp>
        <p:nvSpPr>
          <p:cNvPr id="5" name="Right Arrow 4"/>
          <p:cNvSpPr/>
          <p:nvPr/>
        </p:nvSpPr>
        <p:spPr>
          <a:xfrm rot="19492033">
            <a:off x="2114615" y="3021291"/>
            <a:ext cx="3156283" cy="2167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 rot="11159018">
            <a:off x="2416371" y="4221929"/>
            <a:ext cx="2599398" cy="22432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732240" y="1412776"/>
            <a:ext cx="0" cy="3600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24328" y="1412776"/>
            <a:ext cx="0" cy="3600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80226" y="1033572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x=3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08304" y="980728"/>
            <a:ext cx="716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y=4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9402124">
            <a:off x="3224032" y="2617788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err="1" smtClean="0">
                <a:solidFill>
                  <a:srgbClr val="FF0000"/>
                </a:solidFill>
              </a:rPr>
              <a:t>x,y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426144">
            <a:off x="3666033" y="3841884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s=7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18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476672"/>
            <a:ext cx="8229600" cy="1143000"/>
          </a:xfrm>
        </p:spPr>
        <p:txBody>
          <a:bodyPr/>
          <a:lstStyle/>
          <a:p>
            <a:r>
              <a:rPr lang="en-IN" b="1" u="sng" dirty="0" smtClean="0"/>
              <a:t>What if a function calls itself?????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484784"/>
            <a:ext cx="8229600" cy="1252736"/>
          </a:xfrm>
        </p:spPr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.e., The called function and calling function are the same</a:t>
            </a:r>
          </a:p>
          <a:p>
            <a:endParaRPr lang="en-IN" dirty="0"/>
          </a:p>
        </p:txBody>
      </p:sp>
      <p:pic>
        <p:nvPicPr>
          <p:cNvPr id="1026" name="Picture 2" descr="C:\Users\user\AppData\Local\Microsoft\Windows\Temporary Internet Files\Content.IE5\AHWNBBUM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2748006"/>
            <a:ext cx="2619176" cy="366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40966"/>
          </a:xfrm>
        </p:spPr>
        <p:txBody>
          <a:bodyPr>
            <a:normAutofit/>
          </a:bodyPr>
          <a:lstStyle/>
          <a:p>
            <a:r>
              <a:rPr lang="en-IN" sz="4800" b="1" u="sng" dirty="0" smtClean="0"/>
              <a:t>Recursion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35285"/>
            <a:ext cx="8712968" cy="5390059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Recursion means expressing a problem in terms of itself</a:t>
            </a:r>
          </a:p>
          <a:p>
            <a:pPr algn="just"/>
            <a:r>
              <a:rPr lang="en-US" dirty="0" smtClean="0">
                <a:cs typeface="Times New Roman" charset="0"/>
              </a:rPr>
              <a:t>Sometimes, the best way to solve a problem is by solving a </a:t>
            </a:r>
            <a:r>
              <a:rPr lang="en-US" u="sng" dirty="0" smtClean="0">
                <a:solidFill>
                  <a:srgbClr val="C00000"/>
                </a:solidFill>
                <a:cs typeface="Times New Roman" charset="0"/>
              </a:rPr>
              <a:t>smaller version</a:t>
            </a:r>
            <a:r>
              <a:rPr lang="en-US" dirty="0" smtClean="0">
                <a:solidFill>
                  <a:srgbClr val="C00000"/>
                </a:solidFill>
                <a:cs typeface="Times New Roman" charset="0"/>
              </a:rPr>
              <a:t> </a:t>
            </a:r>
            <a:r>
              <a:rPr lang="en-US" dirty="0" smtClean="0">
                <a:cs typeface="Times New Roman" charset="0"/>
              </a:rPr>
              <a:t>of the exact same problem first</a:t>
            </a:r>
          </a:p>
          <a:p>
            <a:pPr algn="just"/>
            <a:r>
              <a:rPr lang="en-US" dirty="0" smtClean="0">
                <a:cs typeface="Times New Roman" charset="0"/>
              </a:rPr>
              <a:t>Recursion is a technique that solves a problem by solving a </a:t>
            </a:r>
            <a:r>
              <a:rPr lang="en-US" u="sng" dirty="0" smtClean="0">
                <a:solidFill>
                  <a:srgbClr val="C00000"/>
                </a:solidFill>
                <a:cs typeface="Times New Roman" charset="0"/>
              </a:rPr>
              <a:t>smaller problem</a:t>
            </a:r>
            <a:r>
              <a:rPr lang="en-US" dirty="0" smtClean="0">
                <a:solidFill>
                  <a:srgbClr val="C00000"/>
                </a:solidFill>
                <a:cs typeface="Times New Roman" charset="0"/>
              </a:rPr>
              <a:t> </a:t>
            </a:r>
            <a:r>
              <a:rPr lang="en-US" dirty="0" smtClean="0">
                <a:cs typeface="Times New Roman" charset="0"/>
              </a:rPr>
              <a:t>of the same type</a:t>
            </a:r>
          </a:p>
          <a:p>
            <a:pPr algn="just"/>
            <a:r>
              <a:rPr lang="en-US" dirty="0" smtClean="0">
                <a:cs typeface="Times New Roman" charset="0"/>
              </a:rPr>
              <a:t>Any problem that can be expressed in terms of itself can be efficiently solved by recursion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7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IN" b="1" u="sng" dirty="0" smtClean="0"/>
              <a:t>Recursion in C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61248"/>
          </a:xfrm>
        </p:spPr>
        <p:txBody>
          <a:bodyPr>
            <a:normAutofit/>
          </a:bodyPr>
          <a:lstStyle/>
          <a:p>
            <a:pPr algn="just"/>
            <a:r>
              <a:rPr lang="en-IN" b="1" i="1" dirty="0" smtClean="0">
                <a:solidFill>
                  <a:srgbClr val="C00000"/>
                </a:solidFill>
              </a:rPr>
              <a:t>Recursion is when a function calls itself </a:t>
            </a:r>
          </a:p>
          <a:p>
            <a:pPr lvl="1" algn="just"/>
            <a:r>
              <a:rPr lang="en-IN" dirty="0" smtClean="0"/>
              <a:t>Very powerful technique for solving certain kind of problems</a:t>
            </a:r>
          </a:p>
          <a:p>
            <a:pPr algn="just"/>
            <a:r>
              <a:rPr lang="en-IN" dirty="0" smtClean="0"/>
              <a:t>During each function call, a smaller version of problem is solved</a:t>
            </a:r>
          </a:p>
          <a:p>
            <a:pPr algn="just"/>
            <a:r>
              <a:rPr lang="en-IN" dirty="0" smtClean="0"/>
              <a:t>Until the problem becomes small enough to be solved directly</a:t>
            </a:r>
          </a:p>
          <a:p>
            <a:pPr algn="just"/>
            <a:r>
              <a:rPr lang="en-IN" dirty="0" smtClean="0"/>
              <a:t>Recursion in C is equivalent to </a:t>
            </a:r>
            <a:r>
              <a:rPr lang="en-IN" dirty="0" smtClean="0">
                <a:solidFill>
                  <a:srgbClr val="C00000"/>
                </a:solidFill>
              </a:rPr>
              <a:t>recurrence relation</a:t>
            </a:r>
            <a:r>
              <a:rPr lang="en-IN" dirty="0" smtClean="0"/>
              <a:t> in mathematics</a:t>
            </a:r>
          </a:p>
          <a:p>
            <a:pPr algn="just"/>
            <a:r>
              <a:rPr lang="en-IN" dirty="0" smtClean="0"/>
              <a:t>Thus recursion follows </a:t>
            </a:r>
            <a:r>
              <a:rPr lang="en-IN" dirty="0" smtClean="0">
                <a:solidFill>
                  <a:srgbClr val="C00000"/>
                </a:solidFill>
              </a:rPr>
              <a:t>divide and conquer</a:t>
            </a:r>
            <a:r>
              <a:rPr lang="en-IN" dirty="0" smtClean="0"/>
              <a:t> principle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1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1858888" y="5949280"/>
            <a:ext cx="1294148" cy="3893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1488232" y="3717032"/>
            <a:ext cx="1596008" cy="3893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1786880" y="5343872"/>
            <a:ext cx="552872" cy="3893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1763688" y="3140968"/>
            <a:ext cx="552872" cy="3893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 smtClean="0"/>
              <a:t>Recurrence Relations In Mathematics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/>
          <a:lstStyle/>
          <a:p>
            <a:r>
              <a:rPr lang="en-IN" dirty="0" smtClean="0"/>
              <a:t>When a relation is expressed in terms of itself</a:t>
            </a:r>
          </a:p>
          <a:p>
            <a:r>
              <a:rPr lang="en-IN" dirty="0" smtClean="0"/>
              <a:t>For example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2E1-D3D7-4D0A-AF3A-65F30AF84AAC}" type="slidenum">
              <a:rPr lang="en-IN" smtClean="0"/>
              <a:t>9</a:t>
            </a:fld>
            <a:endParaRPr lang="en-I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5536" y="3331096"/>
            <a:ext cx="799288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	</a:t>
            </a:r>
            <a:r>
              <a:rPr lang="en-US" dirty="0" smtClean="0">
                <a:latin typeface="Times New Roman" charset="0"/>
              </a:rPr>
              <a:t>       1</a:t>
            </a:r>
            <a:r>
              <a:rPr lang="en-US" dirty="0">
                <a:latin typeface="Times New Roman" charset="0"/>
              </a:rPr>
              <a:t>			if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= 0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i="1" dirty="0" smtClean="0">
                <a:latin typeface="Times New Roman" charset="0"/>
              </a:rPr>
              <a:t>F(n</a:t>
            </a:r>
            <a:r>
              <a:rPr lang="en-US" dirty="0" smtClean="0">
                <a:latin typeface="Times New Roman" charset="0"/>
              </a:rPr>
              <a:t>!)=</a:t>
            </a:r>
            <a:r>
              <a:rPr lang="en-US" dirty="0">
                <a:latin typeface="Times New Roman" charset="0"/>
              </a:rPr>
              <a:t>					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charset="0"/>
              </a:rPr>
              <a:t>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charset="0"/>
              </a:rPr>
              <a:t>recursive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charset="0"/>
              </a:rPr>
              <a:t> solution)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	</a:t>
            </a:r>
            <a:r>
              <a:rPr lang="en-US" dirty="0" smtClean="0">
                <a:latin typeface="Times New Roman" charset="0"/>
              </a:rPr>
              <a:t>  </a:t>
            </a:r>
            <a:r>
              <a:rPr lang="en-US" i="1" dirty="0" smtClean="0">
                <a:latin typeface="Times New Roman" charset="0"/>
              </a:rPr>
              <a:t>n*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 smtClean="0">
                <a:latin typeface="Times New Roman" charset="0"/>
              </a:rPr>
              <a:t>F(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n-US" i="1" dirty="0" smtClean="0">
                <a:latin typeface="Times New Roman" charset="0"/>
              </a:rPr>
              <a:t>n</a:t>
            </a:r>
            <a:r>
              <a:rPr lang="en-US" dirty="0" smtClean="0">
                <a:latin typeface="Times New Roman" charset="0"/>
              </a:rPr>
              <a:t>-1)!)</a:t>
            </a:r>
            <a:r>
              <a:rPr lang="en-US" dirty="0">
                <a:latin typeface="Times New Roman" charset="0"/>
              </a:rPr>
              <a:t>		if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&gt; 0</a:t>
            </a:r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1259632" y="3068960"/>
            <a:ext cx="228600" cy="1066800"/>
          </a:xfrm>
          <a:prstGeom prst="leftBrace">
            <a:avLst>
              <a:gd name="adj1" fmla="val 38889"/>
              <a:gd name="adj2" fmla="val 52528"/>
            </a:avLst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55576" y="5563344"/>
            <a:ext cx="763284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	</a:t>
            </a:r>
            <a:r>
              <a:rPr lang="en-US" dirty="0" smtClean="0">
                <a:latin typeface="Times New Roman" charset="0"/>
              </a:rPr>
              <a:t>   1</a:t>
            </a:r>
            <a:r>
              <a:rPr lang="en-US" dirty="0">
                <a:latin typeface="Times New Roman" charset="0"/>
              </a:rPr>
              <a:t>			if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&lt; 5</a:t>
            </a:r>
            <a:endParaRPr lang="en-US" dirty="0">
              <a:latin typeface="Times New Roman" charset="0"/>
            </a:endParaRP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i="1" dirty="0" smtClean="0">
                <a:latin typeface="Times New Roman" charset="0"/>
              </a:rPr>
              <a:t>F(n)</a:t>
            </a:r>
            <a:r>
              <a:rPr lang="en-US" dirty="0" smtClean="0">
                <a:latin typeface="Times New Roman" charset="0"/>
              </a:rPr>
              <a:t>=</a:t>
            </a:r>
            <a:r>
              <a:rPr lang="en-US" dirty="0">
                <a:latin typeface="Times New Roman" charset="0"/>
              </a:rPr>
              <a:t>					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charset="0"/>
              </a:rPr>
              <a:t>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charset="0"/>
              </a:rPr>
              <a:t>recursive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charset="0"/>
              </a:rPr>
              <a:t> solution)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	</a:t>
            </a:r>
            <a:r>
              <a:rPr lang="en-US" dirty="0" smtClean="0">
                <a:latin typeface="Times New Roman" charset="0"/>
              </a:rPr>
              <a:t>  </a:t>
            </a:r>
            <a:r>
              <a:rPr lang="en-US" i="1" dirty="0" smtClean="0">
                <a:latin typeface="Times New Roman" charset="0"/>
              </a:rPr>
              <a:t>n / F(n-2)</a:t>
            </a:r>
            <a:r>
              <a:rPr lang="en-US" dirty="0">
                <a:latin typeface="Times New Roman" charset="0"/>
              </a:rPr>
              <a:t>		</a:t>
            </a:r>
            <a:r>
              <a:rPr lang="en-US" dirty="0" smtClean="0">
                <a:latin typeface="Times New Roman" charset="0"/>
              </a:rPr>
              <a:t>otherwise</a:t>
            </a:r>
            <a:endParaRPr lang="en-US" dirty="0">
              <a:latin typeface="Times New Roman" charset="0"/>
            </a:endParaRPr>
          </a:p>
        </p:txBody>
      </p:sp>
      <p:sp>
        <p:nvSpPr>
          <p:cNvPr id="11" name="AutoShape 5"/>
          <p:cNvSpPr>
            <a:spLocks/>
          </p:cNvSpPr>
          <p:nvPr/>
        </p:nvSpPr>
        <p:spPr bwMode="auto">
          <a:xfrm>
            <a:off x="1619672" y="5301208"/>
            <a:ext cx="228600" cy="1066800"/>
          </a:xfrm>
          <a:prstGeom prst="leftBrace">
            <a:avLst>
              <a:gd name="adj1" fmla="val 38889"/>
              <a:gd name="adj2" fmla="val 52528"/>
            </a:avLst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35870" y="4428401"/>
            <a:ext cx="551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u="sng" dirty="0" smtClean="0"/>
              <a:t>or</a:t>
            </a:r>
          </a:p>
        </p:txBody>
      </p:sp>
      <p:cxnSp>
        <p:nvCxnSpPr>
          <p:cNvPr id="16" name="Straight Connector 15"/>
          <p:cNvCxnSpPr>
            <a:stCxn id="12" idx="6"/>
          </p:cNvCxnSpPr>
          <p:nvPr/>
        </p:nvCxnSpPr>
        <p:spPr>
          <a:xfrm>
            <a:off x="2316560" y="3335660"/>
            <a:ext cx="1535360" cy="92781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6"/>
          </p:cNvCxnSpPr>
          <p:nvPr/>
        </p:nvCxnSpPr>
        <p:spPr>
          <a:xfrm flipV="1">
            <a:off x="2339752" y="4581128"/>
            <a:ext cx="1728192" cy="95743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35896" y="4263479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3">
                    <a:lumMod val="75000"/>
                  </a:schemeClr>
                </a:solidFill>
              </a:rPr>
              <a:t>Base Case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Straight Connector 22"/>
          <p:cNvCxnSpPr>
            <a:stCxn id="20" idx="5"/>
          </p:cNvCxnSpPr>
          <p:nvPr/>
        </p:nvCxnSpPr>
        <p:spPr>
          <a:xfrm>
            <a:off x="2850510" y="4049392"/>
            <a:ext cx="1001410" cy="81976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000636" y="5301208"/>
            <a:ext cx="851284" cy="6480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07904" y="4911551"/>
            <a:ext cx="2031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Recursive case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14" grpId="0" animBg="1"/>
      <p:bldP spid="14" grpId="1" animBg="1"/>
      <p:bldP spid="12" grpId="0" animBg="1"/>
      <p:bldP spid="12" grpId="1" animBg="1"/>
      <p:bldP spid="19" grpId="0"/>
      <p:bldP spid="19" grpId="1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1366</Words>
  <Application>Microsoft Office PowerPoint</Application>
  <PresentationFormat>On-screen Show (4:3)</PresentationFormat>
  <Paragraphs>382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String Important Question</vt:lpstr>
      <vt:lpstr>PowerPoint Presentation</vt:lpstr>
      <vt:lpstr>String Question (Cont…)</vt:lpstr>
      <vt:lpstr>Recursion</vt:lpstr>
      <vt:lpstr>Normal functions</vt:lpstr>
      <vt:lpstr>What if a function calls itself?????</vt:lpstr>
      <vt:lpstr>Recursion</vt:lpstr>
      <vt:lpstr>Recursion in C</vt:lpstr>
      <vt:lpstr>Recurrence Relations In Mathematics</vt:lpstr>
      <vt:lpstr>Recursion in C (Cont..)</vt:lpstr>
      <vt:lpstr>General form of a recursive function</vt:lpstr>
      <vt:lpstr>Finding factorial of a number using recursion</vt:lpstr>
      <vt:lpstr>PowerPoint Presentation</vt:lpstr>
      <vt:lpstr>Fibonacci series using recursion</vt:lpstr>
      <vt:lpstr>Program</vt:lpstr>
      <vt:lpstr>PowerPoint Presentation</vt:lpstr>
      <vt:lpstr>WAP to find out xy using Recursion</vt:lpstr>
      <vt:lpstr>Source Code (program):</vt:lpstr>
      <vt:lpstr>WAP using recursion to find sum of digits of a number</vt:lpstr>
      <vt:lpstr>Source code (program)</vt:lpstr>
      <vt:lpstr>WAP to reverse a string using recursion</vt:lpstr>
      <vt:lpstr>Types of recursion</vt:lpstr>
      <vt:lpstr>PowerPoint Presentation</vt:lpstr>
      <vt:lpstr>Advantages of Recursion</vt:lpstr>
      <vt:lpstr>Disadvantages of Recursion</vt:lpstr>
      <vt:lpstr>Assignment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Syllabus for Internal Test on 10-11-14</dc:title>
  <dc:creator>user</dc:creator>
  <cp:lastModifiedBy>user</cp:lastModifiedBy>
  <cp:revision>48</cp:revision>
  <dcterms:created xsi:type="dcterms:W3CDTF">2014-11-06T17:04:43Z</dcterms:created>
  <dcterms:modified xsi:type="dcterms:W3CDTF">2014-11-11T07:32:22Z</dcterms:modified>
</cp:coreProperties>
</file>