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6840" y="2252160"/>
            <a:ext cx="4038120" cy="3221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6840" y="2252160"/>
            <a:ext cx="4038120" cy="3221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6840" y="2252160"/>
            <a:ext cx="4038120" cy="3221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6840" y="2252160"/>
            <a:ext cx="4038120" cy="3221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6840" y="2252160"/>
            <a:ext cx="4038120" cy="3221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6840" y="2252160"/>
            <a:ext cx="4038120" cy="3221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6840" y="2252160"/>
            <a:ext cx="4038120" cy="32212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6840" y="2252160"/>
            <a:ext cx="4038120" cy="3221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21/04/15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7584FA-B5E1-4319-A972-880BA298C24E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21/04/15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782190-8D21-41A4-8ACD-34102AA10607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21/04/15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8481F4-1B63-4A1F-AE09-F902EB691279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21/04/15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721D83-0AA2-4E02-B1AB-21FAFCAE3601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Calibri"/>
              </a:rPr>
              <a:t>File Handling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IN" sz="4000">
                <a:solidFill>
                  <a:srgbClr val="8b8b8b"/>
                </a:solidFill>
                <a:latin typeface="Calibri"/>
              </a:rPr>
              <a:t>Unit 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9720" y="-243360"/>
            <a:ext cx="924228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400">
                <a:solidFill>
                  <a:srgbClr val="000000"/>
                </a:solidFill>
                <a:latin typeface="Calibri"/>
              </a:rPr>
              <a:t>WAP to copy the contents of one file to another file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324720" y="476640"/>
            <a:ext cx="9143640" cy="6165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#include&lt;stdio.h&gt;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#include&lt;conio.h&gt;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FILE *f1,*f2;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char str[100];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f1=fopen("abc.txt","r");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f2=fopen("pqr.txt","w");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if(f1==NULL || f2==NULL)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printf("Error");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while(feof(f1)==0)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fgets(str,100,f1);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fputs(str,f2);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fclose(f1);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fclose(f2);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6156000" y="1052640"/>
            <a:ext cx="2808000" cy="82188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c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&lt;No output&gt;</a:t>
            </a:r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6156000" y="2526120"/>
            <a:ext cx="2808000" cy="155340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c00000"/>
                </a:solidFill>
                <a:latin typeface="Calibri"/>
              </a:rPr>
              <a:t>abc.txt 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Hello world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Kiet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Cricket worldcup</a:t>
            </a:r>
            <a:endParaRPr/>
          </a:p>
        </p:txBody>
      </p:sp>
      <p:sp>
        <p:nvSpPr>
          <p:cNvPr id="180" name="CustomShape 5"/>
          <p:cNvSpPr/>
          <p:nvPr/>
        </p:nvSpPr>
        <p:spPr>
          <a:xfrm>
            <a:off x="6156000" y="4653000"/>
            <a:ext cx="2808000" cy="155340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c00000"/>
                </a:solidFill>
                <a:latin typeface="Calibri"/>
              </a:rPr>
              <a:t>pqr.txt 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Hello world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Kiet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Cricket worldcup</a:t>
            </a:r>
            <a:endParaRPr/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1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49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79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07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31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38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68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94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01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18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35" end="3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49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-7560" y="-171360"/>
            <a:ext cx="915120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fscanf() function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-36360" y="1124640"/>
            <a:ext cx="9036000" cy="561636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reading formatted input from a stream (File)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Declaration: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Following is the declaration for fscanf() function.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int fscanf(FILE *stream, const char *format, ...);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Parameters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stream -- This is the pointer to a FILE object that identifies the stream.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format – These are format specifiers (same as scanf)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Return Value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function return the number of input items successfully matched and assigned, which can be fewer than provided for, or even zero in the event of an early matching failure.</a:t>
            </a:r>
            <a:endParaRPr/>
          </a:p>
        </p:txBody>
      </p:sp>
    </p:spTree>
  </p:cSld>
  <p:timing>
    <p:tnLst>
      <p:par>
        <p:cTn id="247" dur="indefinite" restart="never" nodeType="tmRoot">
          <p:childTnLst>
            <p:seq>
              <p:cTn id="2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46760" y="-17136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fprintf() function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0" y="764640"/>
            <a:ext cx="9143640" cy="6093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writing formatted output to a stream (File)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Declaration: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Following is the declaration for fprintf() function.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int fprintf(FILE *stream, const char *format, ...)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Parameters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stream -- This is the pointer to a FILE object that identifies the stream.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format -- These are format specifiers (same as printf())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Return Value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 successful, the total number of characters written is returned otherwise, a negative number is returned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49" dur="indefinite" restart="never" nodeType="tmRoot">
          <p:childTnLst>
            <p:seq>
              <p:cTn id="2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72000" y="-243360"/>
            <a:ext cx="9324000" cy="3384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WAP to read 10 numbers from keyboard. Write even numbers in a file (even.dat) and write odd numbers in another file (odd.dat)</a:t>
            </a:r>
            <a:endParaRPr/>
          </a:p>
        </p:txBody>
      </p:sp>
    </p:spTree>
  </p:cSld>
  <p:timing>
    <p:tnLst>
      <p:par>
        <p:cTn id="251" dur="indefinite" restart="never" nodeType="tmRoot">
          <p:childTnLst>
            <p:seq>
              <p:cTn id="2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30760" y="-72000"/>
            <a:ext cx="4844880" cy="681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#include&lt;stdio.h&gt;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#include&lt;conio.h&gt;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FILE *f1, *f2;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int i,num;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f1=fopen("even.dat","w");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f2=fopen("odd.dat","w");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printf("Enter numbers\n");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for(i=1;i&lt;=10;i++)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scanf("%d",&amp;num);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if(num%2==0)//num is even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200">
                <a:solidFill>
                  <a:srgbClr val="ff0000"/>
                </a:solidFill>
                <a:latin typeface="Calibri"/>
              </a:rPr>
              <a:t>               </a:t>
            </a:r>
            <a:r>
              <a:rPr b="1" lang="en-IN" sz="2200">
                <a:solidFill>
                  <a:srgbClr val="ff0000"/>
                </a:solidFill>
                <a:latin typeface="Calibri"/>
              </a:rPr>
              <a:t>fprintf(f1,"%d\n",num)</a:t>
            </a:r>
            <a:r>
              <a:rPr lang="en-IN" sz="22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          </a:t>
            </a:r>
            <a:r>
              <a:rPr b="1" lang="en-IN" sz="2200">
                <a:solidFill>
                  <a:srgbClr val="ff0000"/>
                </a:solidFill>
                <a:latin typeface="Calibri"/>
              </a:rPr>
              <a:t>fprintf(f2,"%d\n",num);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fclose(f1);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fclose(f2);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2200">
                <a:solidFill>
                  <a:srgbClr val="000000"/>
                </a:solidFill>
                <a:latin typeface="Calibri"/>
              </a:rPr>
              <a:t>getch();          }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6156000" y="116640"/>
            <a:ext cx="2808000" cy="82188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c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&lt;No output&gt;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6156000" y="1264680"/>
            <a:ext cx="2808000" cy="228492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c00000"/>
                </a:solidFill>
                <a:latin typeface="Calibri"/>
              </a:rPr>
              <a:t>even.dat 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4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6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189" name="CustomShape 4"/>
          <p:cNvSpPr/>
          <p:nvPr/>
        </p:nvSpPr>
        <p:spPr>
          <a:xfrm>
            <a:off x="6156000" y="4005000"/>
            <a:ext cx="2808000" cy="228492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c00000"/>
                </a:solidFill>
                <a:latin typeface="Calibri"/>
              </a:rPr>
              <a:t>odd.dat 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3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5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3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9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</p:spTree>
  </p:cSld>
  <p:timing>
    <p:tnLst>
      <p:par>
        <p:cTn id="253" dur="indefinite" restart="never" nodeType="tmRoot">
          <p:childTnLst>
            <p:seq>
              <p:cTn id="254" dur="indefinite" nodeType="mainSeq">
                <p:childTnLst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1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4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79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03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10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38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74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13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28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67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74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91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08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Write short notes on: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(from textbook)  [</a:t>
            </a:r>
            <a:r>
              <a:rPr b="1" lang="en-US" sz="4400">
                <a:solidFill>
                  <a:srgbClr val="ff0000"/>
                </a:solidFill>
                <a:latin typeface="Calibri"/>
              </a:rPr>
              <a:t>Very Important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]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fgets()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fread()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fputs()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fwrite()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fseek()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ftell()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rewind()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remove()</a:t>
            </a:r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rename()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ferror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fsetpos()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fgetpos() etc</a:t>
            </a:r>
            <a:endParaRPr/>
          </a:p>
        </p:txBody>
      </p:sp>
    </p:spTree>
  </p:cSld>
  <p:timing>
    <p:tnLst>
      <p:par>
        <p:cTn id="347" dur="indefinite" restart="never" nodeType="tmRoot">
          <p:childTnLst>
            <p:seq>
              <p:cTn id="3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-9936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fopen()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0" y="836640"/>
            <a:ext cx="9036000" cy="5976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opening a 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Declaration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Following is the declaration for fopen() function.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FILE *fopen(const char *filename, const char *mode)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Parameters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filename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-- This is the C string containing the name of the file to be opened.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mode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-- This is the C string containing a file access mode.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Return Value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function returns a FILE pointer. Otherwise, NULL is returned and the global variable errno is set to indicate the error.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Table 1"/>
          <p:cNvGraphicFramePr/>
          <p:nvPr/>
        </p:nvGraphicFramePr>
        <p:xfrm>
          <a:off x="0" y="213120"/>
          <a:ext cx="9143640" cy="6383880"/>
        </p:xfrm>
        <a:graphic>
          <a:graphicData uri="http://schemas.openxmlformats.org/drawingml/2006/table">
            <a:tbl>
              <a:tblPr/>
              <a:tblGrid>
                <a:gridCol w="971280"/>
                <a:gridCol w="8172360"/>
              </a:tblGrid>
              <a:tr h="902520">
                <a:tc>
                  <a:txBody>
                    <a:bodyPr lIns="36360" rIns="36360" tIns="36360" bIns="36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800">
                          <a:solidFill>
                            <a:srgbClr val="c00000"/>
                          </a:solidFill>
                          <a:latin typeface="Calibri"/>
                        </a:rPr>
                        <a:t>mode</a:t>
                      </a:r>
                      <a:endParaRPr/>
                    </a:p>
                  </a:txBody>
                  <a:tcPr/>
                </a:tc>
                <a:tc>
                  <a:txBody>
                    <a:bodyPr lIns="36360" rIns="36360" tIns="36360" bIns="36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800">
                          <a:solidFill>
                            <a:srgbClr val="c00000"/>
                          </a:solidFill>
                          <a:latin typeface="Calibri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702720">
                <a:tc>
                  <a:txBody>
                    <a:bodyPr lIns="36360" rIns="36360" tIns="36360" bIns="36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"r"</a:t>
                      </a:r>
                      <a:endParaRPr/>
                    </a:p>
                  </a:txBody>
                  <a:tcPr/>
                </a:tc>
                <a:tc>
                  <a:txBody>
                    <a:bodyPr lIns="36360" rIns="36360" tIns="36360" bIns="36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Open a file for reading. The file must exist.</a:t>
                      </a:r>
                      <a:endParaRPr/>
                    </a:p>
                  </a:txBody>
                  <a:tcPr/>
                </a:tc>
              </a:tr>
              <a:tr h="1143360">
                <a:tc>
                  <a:txBody>
                    <a:bodyPr lIns="36360" rIns="36360" tIns="36360" bIns="36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"w"</a:t>
                      </a:r>
                      <a:endParaRPr/>
                    </a:p>
                  </a:txBody>
                  <a:tcPr/>
                </a:tc>
                <a:tc>
                  <a:txBody>
                    <a:bodyPr lIns="36360" rIns="36360" tIns="36360" bIns="36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Create an empty file for writing. If a file with the same name already exists its content is erased and the file is considered as a new empty file.</a:t>
                      </a:r>
                      <a:endParaRPr/>
                    </a:p>
                  </a:txBody>
                  <a:tcPr/>
                </a:tc>
              </a:tr>
              <a:tr h="1143360">
                <a:tc>
                  <a:txBody>
                    <a:bodyPr lIns="36360" rIns="36360" tIns="36360" bIns="36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"a"</a:t>
                      </a:r>
                      <a:endParaRPr/>
                    </a:p>
                  </a:txBody>
                  <a:tcPr/>
                </a:tc>
                <a:tc>
                  <a:txBody>
                    <a:bodyPr lIns="36360" rIns="36360" tIns="36360" bIns="36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Append to a file. Writing operations append data at the end of the file. The file is created if it does not exist.</a:t>
                      </a:r>
                      <a:endParaRPr/>
                    </a:p>
                  </a:txBody>
                  <a:tcPr/>
                </a:tc>
              </a:tr>
              <a:tr h="786600">
                <a:tc>
                  <a:txBody>
                    <a:bodyPr lIns="36360" rIns="36360" tIns="36360" bIns="36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"r+"</a:t>
                      </a:r>
                      <a:endParaRPr/>
                    </a:p>
                  </a:txBody>
                  <a:tcPr/>
                </a:tc>
                <a:tc>
                  <a:txBody>
                    <a:bodyPr lIns="36360" rIns="36360" tIns="36360" bIns="36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Open a file for update both reading and writing. The file must exist.</a:t>
                      </a:r>
                      <a:endParaRPr/>
                    </a:p>
                  </a:txBody>
                  <a:tcPr/>
                </a:tc>
              </a:tr>
              <a:tr h="1002960">
                <a:tc>
                  <a:txBody>
                    <a:bodyPr lIns="36360" rIns="36360" tIns="36360" bIns="36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"w+"</a:t>
                      </a:r>
                      <a:endParaRPr/>
                    </a:p>
                  </a:txBody>
                  <a:tcPr/>
                </a:tc>
                <a:tc>
                  <a:txBody>
                    <a:bodyPr lIns="36360" rIns="36360" tIns="36360" bIns="36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Create an empty file for both reading and writing.</a:t>
                      </a:r>
                      <a:endParaRPr/>
                    </a:p>
                  </a:txBody>
                  <a:tcPr/>
                </a:tc>
              </a:tr>
              <a:tr h="702360">
                <a:tc>
                  <a:txBody>
                    <a:bodyPr lIns="36360" rIns="36360" tIns="36360" bIns="36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"a+"</a:t>
                      </a:r>
                      <a:endParaRPr/>
                    </a:p>
                  </a:txBody>
                  <a:tcPr/>
                </a:tc>
                <a:tc>
                  <a:txBody>
                    <a:bodyPr lIns="36360" rIns="36360" tIns="36360" bIns="363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Calibri"/>
                        </a:rPr>
                        <a:t>Open a file for reading and appending.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fclose() in C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323640" y="1124640"/>
            <a:ext cx="8712720" cy="5616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is used to close a 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Declaration: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Following is the declaration for fclose() function.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 fclose(FILE *stream)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Parameters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stream -- This is the pointer to a FILE object that specifies the stream to be closed.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Return Value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method returns zero if the stream is successfully closed. On failure, EOF is returned.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-24336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fgets() function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251640" y="936000"/>
            <a:ext cx="8712720" cy="6093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is used to read string from a 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Declaration: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Following is the declaration for fgets() function.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char *fgets(char *str, int n, FILE *stream)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Parameters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-- This is the pointer to an array of chars where the string read is stored.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-- This is the maximum number of characters to be read (including the final null-character). Usually, the length of the array passed as str is used.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stream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-- This is the pointer to a FILE object that identifies the stream where characters are read from.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Return Value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 success, the function returns the same str parameter.If the End-of-File is encountered and no characters have been read, the contents of str remain unchanged and a null pointer is returned.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 an error occurs, a null pointer is returned.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-17136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fputs() function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179640" y="1124640"/>
            <a:ext cx="8964000" cy="5733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is used to write a string to a 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Declaration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Following is the declaration for fputs() function.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int fputs(const char *str, FILE *stream)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Parameters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-- This is an array containing the null-terminated sequence of characters to be written.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stream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 -- This is the pointer to a FILE object that identifies the stream where the string is to be written.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Return Value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function returns a non-negative value else, on error it returns EOF.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feof function() 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23640" y="1340640"/>
            <a:ext cx="8496720" cy="518436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Declaration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Following is the declaration for feof() function.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int feof(FILE *stream)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Parameters: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stream -- This is the pointer to a FILE object that identifies the stream.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Return Value: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function returns a non-zero value when End-of-File indicator associated with the stream is reached, else zero is returned.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-30636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WAP to read the contents of a file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323640" y="476640"/>
            <a:ext cx="8892000" cy="6237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/* A C program to display the contents of a file abc.txt */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#include&lt;stdio.h&gt;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#include&lt;conio.h&gt;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300">
                <a:solidFill>
                  <a:srgbClr val="000000"/>
                </a:solidFill>
                <a:latin typeface="Calibri"/>
              </a:rPr>
              <a:t>FILE *f;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300">
                <a:solidFill>
                  <a:srgbClr val="000000"/>
                </a:solidFill>
                <a:latin typeface="Calibri"/>
              </a:rPr>
              <a:t>char str[30];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300">
                <a:solidFill>
                  <a:srgbClr val="000000"/>
                </a:solidFill>
                <a:latin typeface="Calibri"/>
              </a:rPr>
              <a:t>f=fopen("abc.txt","r+");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300">
                <a:solidFill>
                  <a:srgbClr val="000000"/>
                </a:solidFill>
                <a:latin typeface="Calibri"/>
              </a:rPr>
              <a:t>if(f==NULL)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          </a:t>
            </a:r>
            <a:r>
              <a:rPr lang="en-US" sz="2300">
                <a:solidFill>
                  <a:srgbClr val="000000"/>
                </a:solidFill>
                <a:latin typeface="Calibri"/>
              </a:rPr>
              <a:t>printf("Error");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300">
                <a:solidFill>
                  <a:srgbClr val="000000"/>
                </a:solidFill>
                <a:latin typeface="Calibri"/>
              </a:rPr>
              <a:t>while(feof(f)==0)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3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2300">
                <a:solidFill>
                  <a:srgbClr val="000000"/>
                </a:solidFill>
                <a:latin typeface="Calibri"/>
              </a:rPr>
              <a:t>fgets(str,30,f);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2300">
                <a:solidFill>
                  <a:srgbClr val="000000"/>
                </a:solidFill>
                <a:latin typeface="Calibri"/>
              </a:rPr>
              <a:t>puts(str);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3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3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300">
                <a:solidFill>
                  <a:srgbClr val="000000"/>
                </a:solidFill>
                <a:latin typeface="Calibri"/>
              </a:rPr>
              <a:t>fclose(f);</a:t>
            </a: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6156000" y="4077000"/>
            <a:ext cx="2808000" cy="155340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c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Hello world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Kiet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Cricket worldcup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9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0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1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2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4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7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90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17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40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47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73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07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14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28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44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18760" y="-2736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WAP to write the contents to a file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0" y="908640"/>
            <a:ext cx="9036000" cy="5949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/* A C program to write the contents to a file abc.txt */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#include&lt;stdio.h&gt;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#include&lt;conio.h&gt;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FILE *f;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f=fopen("abc.txt","w");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if(f==NULL)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printf("Error");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fputs("Hello world\n",f);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fputs("Kiet\n",f);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fputs("Cricket worldcup",f);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fclose(f);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getch();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6156000" y="4077000"/>
            <a:ext cx="2808000" cy="82188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c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&lt;No output&gt;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6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9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0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0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2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51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68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95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26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50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98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14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28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