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93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5" name="Picture 154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  <p:pic>
        <p:nvPicPr>
          <p:cNvPr id="156" name="Picture 15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20/04/15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AB742F-6145-4BA3-958E-DDA770D1AA91}" type="slidenum">
              <a:rPr lang="en-IN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20/04/15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BD2DFE8-234D-4E9C-96AF-FD6A8CF02DD4}" type="slidenum">
              <a:rPr lang="en-IN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20/04/15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861E36-0E6B-42F8-944B-CC93DC82D24B}" type="slidenum">
              <a:rPr lang="en-IN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20/04/15</a:t>
            </a:r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70ECBE7-6FE0-486A-81F8-F73C59D304D6}" type="slidenum">
              <a:rPr lang="en-IN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>
                <a:solidFill>
                  <a:srgbClr val="000000"/>
                </a:solidFill>
                <a:latin typeface="Calibri"/>
              </a:rPr>
              <a:t>Pointers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600">
                <a:solidFill>
                  <a:srgbClr val="C00000"/>
                </a:solidFill>
                <a:latin typeface="Calibri"/>
              </a:rPr>
              <a:t>Unit 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0" y="274680"/>
            <a:ext cx="91436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 u="sng" dirty="0">
                <a:solidFill>
                  <a:srgbClr val="000000"/>
                </a:solidFill>
                <a:latin typeface="Calibri"/>
              </a:rPr>
              <a:t>Assignment of Pointer Variables (</a:t>
            </a:r>
            <a:r>
              <a:rPr lang="en-US" sz="4000" b="1" u="sng" dirty="0" err="1">
                <a:solidFill>
                  <a:srgbClr val="000000"/>
                </a:solidFill>
                <a:latin typeface="Calibri"/>
              </a:rPr>
              <a:t>Cont</a:t>
            </a:r>
            <a:r>
              <a:rPr lang="en-US" sz="4000" b="1" u="sng" dirty="0">
                <a:solidFill>
                  <a:srgbClr val="000000"/>
                </a:solidFill>
                <a:latin typeface="Calibri"/>
              </a:rPr>
              <a:t> ..)</a:t>
            </a:r>
            <a:endParaRPr sz="1600" dirty="0"/>
          </a:p>
        </p:txBody>
      </p:sp>
      <p:sp>
        <p:nvSpPr>
          <p:cNvPr id="224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358FB7C-057E-4981-BDBE-71B064932BFC}" type="slidenum">
              <a:rPr lang="en-IN" sz="1200">
                <a:solidFill>
                  <a:srgbClr val="8B8B8B"/>
                </a:solidFill>
                <a:latin typeface="Calibri"/>
              </a:rPr>
              <a:t>10</a:t>
            </a:fld>
            <a:endParaRPr/>
          </a:p>
        </p:txBody>
      </p:sp>
      <p:sp>
        <p:nvSpPr>
          <p:cNvPr id="225" name="CustomShape 3"/>
          <p:cNvSpPr/>
          <p:nvPr/>
        </p:nvSpPr>
        <p:spPr>
          <a:xfrm>
            <a:off x="762120" y="1828800"/>
            <a:ext cx="3885840" cy="4114440"/>
          </a:xfrm>
          <a:prstGeom prst="rect">
            <a:avLst/>
          </a:prstGeom>
          <a:noFill/>
          <a:ln>
            <a:noFill/>
          </a:ln>
        </p:spPr>
        <p:txBody>
          <a:bodyPr lIns="0" tIns="46080" rIns="0" bIns="46080"/>
          <a:lstStyle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float data = 50.8;</a:t>
            </a:r>
            <a:endParaRPr/>
          </a:p>
          <a:p>
            <a:pPr>
              <a:lnSpc>
                <a:spcPct val="12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float *ptr;</a:t>
            </a:r>
            <a:endParaRPr/>
          </a:p>
          <a:p>
            <a:pPr>
              <a:lnSpc>
                <a:spcPct val="12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ptr = &amp;data;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26" name="CustomShape 4"/>
          <p:cNvSpPr/>
          <p:nvPr/>
        </p:nvSpPr>
        <p:spPr>
          <a:xfrm>
            <a:off x="7499520" y="264492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27" name="CustomShape 5"/>
          <p:cNvSpPr/>
          <p:nvPr/>
        </p:nvSpPr>
        <p:spPr>
          <a:xfrm>
            <a:off x="7499520" y="220968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28" name="CustomShape 6"/>
          <p:cNvSpPr/>
          <p:nvPr/>
        </p:nvSpPr>
        <p:spPr>
          <a:xfrm>
            <a:off x="7499520" y="307800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29" name="CustomShape 7"/>
          <p:cNvSpPr/>
          <p:nvPr/>
        </p:nvSpPr>
        <p:spPr>
          <a:xfrm>
            <a:off x="7499520" y="351324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30" name="CustomShape 8"/>
          <p:cNvSpPr/>
          <p:nvPr/>
        </p:nvSpPr>
        <p:spPr>
          <a:xfrm>
            <a:off x="7499520" y="394668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C0504D"/>
                </a:solidFill>
                <a:latin typeface="Tahoma"/>
              </a:rPr>
              <a:t>50.8</a:t>
            </a:r>
            <a:endParaRPr/>
          </a:p>
        </p:txBody>
      </p:sp>
      <p:sp>
        <p:nvSpPr>
          <p:cNvPr id="231" name="CustomShape 9"/>
          <p:cNvSpPr/>
          <p:nvPr/>
        </p:nvSpPr>
        <p:spPr>
          <a:xfrm>
            <a:off x="7499520" y="438156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32" name="CustomShape 10"/>
          <p:cNvSpPr/>
          <p:nvPr/>
        </p:nvSpPr>
        <p:spPr>
          <a:xfrm>
            <a:off x="7499520" y="481644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33" name="CustomShape 11"/>
          <p:cNvSpPr/>
          <p:nvPr/>
        </p:nvSpPr>
        <p:spPr>
          <a:xfrm>
            <a:off x="6477120" y="264492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FFF1</a:t>
            </a:r>
            <a:endParaRPr/>
          </a:p>
        </p:txBody>
      </p:sp>
      <p:sp>
        <p:nvSpPr>
          <p:cNvPr id="234" name="CustomShape 12"/>
          <p:cNvSpPr/>
          <p:nvPr/>
        </p:nvSpPr>
        <p:spPr>
          <a:xfrm>
            <a:off x="6477120" y="220968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FFF0</a:t>
            </a:r>
            <a:endParaRPr/>
          </a:p>
        </p:txBody>
      </p:sp>
      <p:sp>
        <p:nvSpPr>
          <p:cNvPr id="235" name="CustomShape 13"/>
          <p:cNvSpPr/>
          <p:nvPr/>
        </p:nvSpPr>
        <p:spPr>
          <a:xfrm>
            <a:off x="6477120" y="307800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FFF2</a:t>
            </a:r>
            <a:endParaRPr/>
          </a:p>
        </p:txBody>
      </p:sp>
      <p:sp>
        <p:nvSpPr>
          <p:cNvPr id="236" name="CustomShape 14"/>
          <p:cNvSpPr/>
          <p:nvPr/>
        </p:nvSpPr>
        <p:spPr>
          <a:xfrm>
            <a:off x="6477120" y="351324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FFF3</a:t>
            </a:r>
            <a:endParaRPr/>
          </a:p>
        </p:txBody>
      </p:sp>
      <p:sp>
        <p:nvSpPr>
          <p:cNvPr id="237" name="CustomShape 15"/>
          <p:cNvSpPr/>
          <p:nvPr/>
        </p:nvSpPr>
        <p:spPr>
          <a:xfrm>
            <a:off x="6477120" y="394668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FFF4</a:t>
            </a:r>
            <a:endParaRPr/>
          </a:p>
        </p:txBody>
      </p:sp>
      <p:sp>
        <p:nvSpPr>
          <p:cNvPr id="238" name="CustomShape 16"/>
          <p:cNvSpPr/>
          <p:nvPr/>
        </p:nvSpPr>
        <p:spPr>
          <a:xfrm>
            <a:off x="6477120" y="438156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FFF5</a:t>
            </a:r>
            <a:endParaRPr/>
          </a:p>
        </p:txBody>
      </p:sp>
      <p:sp>
        <p:nvSpPr>
          <p:cNvPr id="239" name="CustomShape 17"/>
          <p:cNvSpPr/>
          <p:nvPr/>
        </p:nvSpPr>
        <p:spPr>
          <a:xfrm>
            <a:off x="6477120" y="481644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FFF6</a:t>
            </a:r>
            <a:endParaRPr/>
          </a:p>
        </p:txBody>
      </p:sp>
      <p:sp>
        <p:nvSpPr>
          <p:cNvPr id="240" name="CustomShape 18"/>
          <p:cNvSpPr/>
          <p:nvPr/>
        </p:nvSpPr>
        <p:spPr>
          <a:xfrm>
            <a:off x="5643720" y="2133720"/>
            <a:ext cx="685440" cy="3952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IN" sz="2000" i="1">
                <a:solidFill>
                  <a:srgbClr val="1F497D"/>
                </a:solidFill>
                <a:latin typeface="Tahoma"/>
              </a:rPr>
              <a:t>ptr</a:t>
            </a:r>
            <a:endParaRPr/>
          </a:p>
        </p:txBody>
      </p:sp>
      <p:sp>
        <p:nvSpPr>
          <p:cNvPr id="241" name="CustomShape 19"/>
          <p:cNvSpPr/>
          <p:nvPr/>
        </p:nvSpPr>
        <p:spPr>
          <a:xfrm>
            <a:off x="5643720" y="3962520"/>
            <a:ext cx="685440" cy="3952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IN" sz="2000" i="1">
                <a:solidFill>
                  <a:srgbClr val="1F497D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242" name="CustomShape 20"/>
          <p:cNvSpPr/>
          <p:nvPr/>
        </p:nvSpPr>
        <p:spPr>
          <a:xfrm>
            <a:off x="7624800" y="2209680"/>
            <a:ext cx="914040" cy="38052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CustomShape 21"/>
          <p:cNvSpPr/>
          <p:nvPr/>
        </p:nvSpPr>
        <p:spPr>
          <a:xfrm>
            <a:off x="228600" y="365760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4F81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44" name="CustomShape 22"/>
          <p:cNvSpPr/>
          <p:nvPr/>
        </p:nvSpPr>
        <p:spPr>
          <a:xfrm>
            <a:off x="7499520" y="579132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45" name="Line 23"/>
          <p:cNvSpPr/>
          <p:nvPr/>
        </p:nvSpPr>
        <p:spPr>
          <a:xfrm>
            <a:off x="8057880" y="5337000"/>
            <a:ext cx="1800" cy="37800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246" name="CustomShape 24"/>
          <p:cNvSpPr/>
          <p:nvPr/>
        </p:nvSpPr>
        <p:spPr>
          <a:xfrm>
            <a:off x="6477120" y="579132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47" name="Line 25"/>
          <p:cNvSpPr/>
          <p:nvPr/>
        </p:nvSpPr>
        <p:spPr>
          <a:xfrm>
            <a:off x="6941880" y="5337000"/>
            <a:ext cx="1800" cy="37800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35000" sp="35000"/>
            </a:custDash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0" y="274680"/>
            <a:ext cx="91436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 u="sng" dirty="0">
                <a:solidFill>
                  <a:srgbClr val="000000"/>
                </a:solidFill>
                <a:latin typeface="Calibri"/>
              </a:rPr>
              <a:t>Assignment of Pointer Variables (</a:t>
            </a:r>
            <a:r>
              <a:rPr lang="en-US" sz="4000" b="1" u="sng" dirty="0" err="1">
                <a:solidFill>
                  <a:srgbClr val="000000"/>
                </a:solidFill>
                <a:latin typeface="Calibri"/>
              </a:rPr>
              <a:t>Cont</a:t>
            </a:r>
            <a:r>
              <a:rPr lang="en-US" sz="4000" b="1" u="sng" dirty="0">
                <a:solidFill>
                  <a:srgbClr val="000000"/>
                </a:solidFill>
                <a:latin typeface="Calibri"/>
              </a:rPr>
              <a:t> ..)</a:t>
            </a:r>
            <a:endParaRPr sz="1600" dirty="0"/>
          </a:p>
        </p:txBody>
      </p:sp>
      <p:sp>
        <p:nvSpPr>
          <p:cNvPr id="24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503D235-1CE9-470E-877A-695737F5CB56}" type="slidenum">
              <a:rPr lang="en-IN" sz="1200">
                <a:solidFill>
                  <a:srgbClr val="8B8B8B"/>
                </a:solidFill>
                <a:latin typeface="Calibri"/>
              </a:rPr>
              <a:t>11</a:t>
            </a:fld>
            <a:endParaRPr/>
          </a:p>
        </p:txBody>
      </p:sp>
      <p:sp>
        <p:nvSpPr>
          <p:cNvPr id="250" name="CustomShape 3"/>
          <p:cNvSpPr/>
          <p:nvPr/>
        </p:nvSpPr>
        <p:spPr>
          <a:xfrm>
            <a:off x="762120" y="1828800"/>
            <a:ext cx="3885840" cy="4114440"/>
          </a:xfrm>
          <a:prstGeom prst="rect">
            <a:avLst/>
          </a:prstGeom>
          <a:noFill/>
          <a:ln>
            <a:noFill/>
          </a:ln>
        </p:spPr>
        <p:txBody>
          <a:bodyPr lIns="0" tIns="46080" rIns="0" bIns="46080"/>
          <a:lstStyle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float data = 50.8;</a:t>
            </a:r>
            <a:endParaRPr/>
          </a:p>
          <a:p>
            <a:pPr>
              <a:lnSpc>
                <a:spcPct val="12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float *ptr;</a:t>
            </a:r>
            <a:endParaRPr/>
          </a:p>
          <a:p>
            <a:pPr>
              <a:lnSpc>
                <a:spcPct val="12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ptr = &amp;data;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51" name="CustomShape 4"/>
          <p:cNvSpPr/>
          <p:nvPr/>
        </p:nvSpPr>
        <p:spPr>
          <a:xfrm>
            <a:off x="7499520" y="264492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52" name="CustomShape 5"/>
          <p:cNvSpPr/>
          <p:nvPr/>
        </p:nvSpPr>
        <p:spPr>
          <a:xfrm>
            <a:off x="7499520" y="220968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C0504D"/>
                </a:solidFill>
                <a:latin typeface="Tahoma"/>
              </a:rPr>
              <a:t>FFF4</a:t>
            </a:r>
            <a:endParaRPr/>
          </a:p>
        </p:txBody>
      </p:sp>
      <p:sp>
        <p:nvSpPr>
          <p:cNvPr id="253" name="CustomShape 6"/>
          <p:cNvSpPr/>
          <p:nvPr/>
        </p:nvSpPr>
        <p:spPr>
          <a:xfrm>
            <a:off x="7499520" y="307800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54" name="CustomShape 7"/>
          <p:cNvSpPr/>
          <p:nvPr/>
        </p:nvSpPr>
        <p:spPr>
          <a:xfrm>
            <a:off x="7499520" y="351324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55" name="CustomShape 8"/>
          <p:cNvSpPr/>
          <p:nvPr/>
        </p:nvSpPr>
        <p:spPr>
          <a:xfrm>
            <a:off x="7499520" y="394668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C0504D"/>
                </a:solidFill>
                <a:latin typeface="Tahoma"/>
              </a:rPr>
              <a:t>50.8</a:t>
            </a:r>
            <a:endParaRPr/>
          </a:p>
        </p:txBody>
      </p:sp>
      <p:sp>
        <p:nvSpPr>
          <p:cNvPr id="256" name="CustomShape 9"/>
          <p:cNvSpPr/>
          <p:nvPr/>
        </p:nvSpPr>
        <p:spPr>
          <a:xfrm>
            <a:off x="7499520" y="438156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57" name="CustomShape 10"/>
          <p:cNvSpPr/>
          <p:nvPr/>
        </p:nvSpPr>
        <p:spPr>
          <a:xfrm>
            <a:off x="7499520" y="481644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58" name="CustomShape 11"/>
          <p:cNvSpPr/>
          <p:nvPr/>
        </p:nvSpPr>
        <p:spPr>
          <a:xfrm>
            <a:off x="6477120" y="264492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FFF1</a:t>
            </a:r>
            <a:endParaRPr/>
          </a:p>
        </p:txBody>
      </p:sp>
      <p:sp>
        <p:nvSpPr>
          <p:cNvPr id="259" name="CustomShape 12"/>
          <p:cNvSpPr/>
          <p:nvPr/>
        </p:nvSpPr>
        <p:spPr>
          <a:xfrm>
            <a:off x="6477120" y="220968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FFF0</a:t>
            </a:r>
            <a:endParaRPr/>
          </a:p>
        </p:txBody>
      </p:sp>
      <p:sp>
        <p:nvSpPr>
          <p:cNvPr id="260" name="CustomShape 13"/>
          <p:cNvSpPr/>
          <p:nvPr/>
        </p:nvSpPr>
        <p:spPr>
          <a:xfrm>
            <a:off x="6477120" y="307800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FFF2</a:t>
            </a:r>
            <a:endParaRPr/>
          </a:p>
        </p:txBody>
      </p:sp>
      <p:sp>
        <p:nvSpPr>
          <p:cNvPr id="261" name="CustomShape 14"/>
          <p:cNvSpPr/>
          <p:nvPr/>
        </p:nvSpPr>
        <p:spPr>
          <a:xfrm>
            <a:off x="6477120" y="351324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FFF3</a:t>
            </a:r>
            <a:endParaRPr/>
          </a:p>
        </p:txBody>
      </p:sp>
      <p:sp>
        <p:nvSpPr>
          <p:cNvPr id="262" name="CustomShape 15"/>
          <p:cNvSpPr/>
          <p:nvPr/>
        </p:nvSpPr>
        <p:spPr>
          <a:xfrm>
            <a:off x="6477120" y="394668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FFF4</a:t>
            </a:r>
            <a:endParaRPr/>
          </a:p>
        </p:txBody>
      </p:sp>
      <p:sp>
        <p:nvSpPr>
          <p:cNvPr id="263" name="CustomShape 16"/>
          <p:cNvSpPr/>
          <p:nvPr/>
        </p:nvSpPr>
        <p:spPr>
          <a:xfrm>
            <a:off x="6477120" y="438156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FFF5</a:t>
            </a:r>
            <a:endParaRPr/>
          </a:p>
        </p:txBody>
      </p:sp>
      <p:sp>
        <p:nvSpPr>
          <p:cNvPr id="264" name="CustomShape 17"/>
          <p:cNvSpPr/>
          <p:nvPr/>
        </p:nvSpPr>
        <p:spPr>
          <a:xfrm>
            <a:off x="6477120" y="481644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FFF6</a:t>
            </a:r>
            <a:endParaRPr/>
          </a:p>
        </p:txBody>
      </p:sp>
      <p:sp>
        <p:nvSpPr>
          <p:cNvPr id="265" name="CustomShape 18"/>
          <p:cNvSpPr/>
          <p:nvPr/>
        </p:nvSpPr>
        <p:spPr>
          <a:xfrm>
            <a:off x="5643720" y="2133720"/>
            <a:ext cx="685440" cy="3952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IN" sz="2000" i="1">
                <a:solidFill>
                  <a:srgbClr val="1F497D"/>
                </a:solidFill>
                <a:latin typeface="Tahoma"/>
              </a:rPr>
              <a:t>ptr</a:t>
            </a:r>
            <a:endParaRPr/>
          </a:p>
        </p:txBody>
      </p:sp>
      <p:sp>
        <p:nvSpPr>
          <p:cNvPr id="266" name="CustomShape 19"/>
          <p:cNvSpPr/>
          <p:nvPr/>
        </p:nvSpPr>
        <p:spPr>
          <a:xfrm>
            <a:off x="5643720" y="3962520"/>
            <a:ext cx="685440" cy="3952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IN" sz="2000" i="1">
                <a:solidFill>
                  <a:srgbClr val="1F497D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267" name="Line 20"/>
          <p:cNvSpPr/>
          <p:nvPr/>
        </p:nvSpPr>
        <p:spPr>
          <a:xfrm flipH="1">
            <a:off x="8381880" y="2438280"/>
            <a:ext cx="457200" cy="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268" name="Line 21"/>
          <p:cNvSpPr/>
          <p:nvPr/>
        </p:nvSpPr>
        <p:spPr>
          <a:xfrm flipV="1">
            <a:off x="8840520" y="1904760"/>
            <a:ext cx="0" cy="53352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269" name="Line 22"/>
          <p:cNvSpPr/>
          <p:nvPr/>
        </p:nvSpPr>
        <p:spPr>
          <a:xfrm>
            <a:off x="6248160" y="1904760"/>
            <a:ext cx="2590920" cy="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270" name="Line 23"/>
          <p:cNvSpPr/>
          <p:nvPr/>
        </p:nvSpPr>
        <p:spPr>
          <a:xfrm>
            <a:off x="6249960" y="1904760"/>
            <a:ext cx="0" cy="228600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271" name="Line 24"/>
          <p:cNvSpPr/>
          <p:nvPr/>
        </p:nvSpPr>
        <p:spPr>
          <a:xfrm>
            <a:off x="6248160" y="4192560"/>
            <a:ext cx="228600" cy="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  <a:tailEnd type="triangle" w="med" len="med"/>
          </a:ln>
        </p:spPr>
      </p:sp>
      <p:sp>
        <p:nvSpPr>
          <p:cNvPr id="272" name="CustomShape 25"/>
          <p:cNvSpPr/>
          <p:nvPr/>
        </p:nvSpPr>
        <p:spPr>
          <a:xfrm>
            <a:off x="228600" y="411480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4F81BD"/>
          </a:solidFill>
          <a:ln w="12600">
            <a:solidFill>
              <a:srgbClr val="000000"/>
            </a:solidFill>
            <a:miter/>
          </a:ln>
        </p:spPr>
      </p:sp>
      <p:sp>
        <p:nvSpPr>
          <p:cNvPr id="273" name="CustomShape 26"/>
          <p:cNvSpPr/>
          <p:nvPr/>
        </p:nvSpPr>
        <p:spPr>
          <a:xfrm>
            <a:off x="7499520" y="579132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74" name="Line 27"/>
          <p:cNvSpPr/>
          <p:nvPr/>
        </p:nvSpPr>
        <p:spPr>
          <a:xfrm>
            <a:off x="8057880" y="5337000"/>
            <a:ext cx="1800" cy="37800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275" name="CustomShape 28"/>
          <p:cNvSpPr/>
          <p:nvPr/>
        </p:nvSpPr>
        <p:spPr>
          <a:xfrm>
            <a:off x="6477120" y="579132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76" name="Line 29"/>
          <p:cNvSpPr/>
          <p:nvPr/>
        </p:nvSpPr>
        <p:spPr>
          <a:xfrm>
            <a:off x="6941880" y="5337000"/>
            <a:ext cx="1800" cy="37800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35000" sp="35000"/>
            </a:custDash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4000" b="1" u="sng" dirty="0">
                <a:solidFill>
                  <a:srgbClr val="000000"/>
                </a:solidFill>
                <a:latin typeface="Calibri"/>
              </a:rPr>
              <a:t>Assignment of Pointer Variables (</a:t>
            </a:r>
            <a:r>
              <a:rPr lang="en-US" sz="4000" b="1" u="sng" dirty="0" err="1">
                <a:solidFill>
                  <a:srgbClr val="000000"/>
                </a:solidFill>
                <a:latin typeface="Calibri"/>
              </a:rPr>
              <a:t>Cont</a:t>
            </a:r>
            <a:r>
              <a:rPr lang="en-US" sz="4000" b="1" u="sng" dirty="0">
                <a:solidFill>
                  <a:srgbClr val="000000"/>
                </a:solidFill>
                <a:latin typeface="Calibri"/>
              </a:rPr>
              <a:t> ..)</a:t>
            </a:r>
            <a:endParaRPr sz="1600" dirty="0"/>
          </a:p>
        </p:txBody>
      </p:sp>
      <p:sp>
        <p:nvSpPr>
          <p:cNvPr id="278" name="TextShape 2"/>
          <p:cNvSpPr txBox="1"/>
          <p:nvPr/>
        </p:nvSpPr>
        <p:spPr>
          <a:xfrm>
            <a:off x="457200" y="1295280"/>
            <a:ext cx="8229240" cy="19047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Don’t try to assign a specific integer value to a pointer variable since it can be disastrous</a:t>
            </a:r>
            <a:endParaRPr/>
          </a:p>
          <a:p>
            <a:r>
              <a:rPr lang="en-US" sz="2800" b="1">
                <a:solidFill>
                  <a:srgbClr val="1F497D"/>
                </a:solidFill>
                <a:latin typeface="Courier New"/>
              </a:rPr>
              <a:t>      float *ptr;</a:t>
            </a:r>
            <a:endParaRPr/>
          </a:p>
          <a:p>
            <a:r>
              <a:rPr lang="en-US" sz="2800" b="1">
                <a:solidFill>
                  <a:srgbClr val="1F497D"/>
                </a:solidFill>
                <a:latin typeface="Courier New"/>
              </a:rPr>
              <a:t>      ptr = 120;</a:t>
            </a:r>
            <a:endParaRPr/>
          </a:p>
        </p:txBody>
      </p:sp>
      <p:sp>
        <p:nvSpPr>
          <p:cNvPr id="27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342DE24-8877-48B1-889F-FC95919D4B23}" type="slidenum">
              <a:rPr lang="en-IN" sz="1200">
                <a:solidFill>
                  <a:srgbClr val="8B8B8B"/>
                </a:solidFill>
                <a:latin typeface="Calibri"/>
              </a:rPr>
              <a:t>12</a:t>
            </a:fld>
            <a:endParaRPr/>
          </a:p>
        </p:txBody>
      </p:sp>
      <p:sp>
        <p:nvSpPr>
          <p:cNvPr id="280" name="CustomShape 4"/>
          <p:cNvSpPr/>
          <p:nvPr/>
        </p:nvSpPr>
        <p:spPr>
          <a:xfrm>
            <a:off x="762120" y="4191120"/>
            <a:ext cx="8229240" cy="175212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FF"/>
                </a:solidFill>
                <a:latin typeface="Courier New"/>
              </a:rPr>
              <a:t>   </a:t>
            </a:r>
            <a:r>
              <a:rPr lang="en-IN" sz="2400" b="1">
                <a:solidFill>
                  <a:srgbClr val="1F497D"/>
                </a:solidFill>
                <a:latin typeface="Courier New"/>
              </a:rPr>
              <a:t>     float data = 50.0;</a:t>
            </a:r>
            <a:endParaRPr/>
          </a:p>
          <a:p>
            <a:pPr>
              <a:lnSpc>
                <a:spcPct val="70000"/>
              </a:lnSpc>
            </a:pPr>
            <a:r>
              <a:rPr lang="en-IN" sz="2400" b="1">
                <a:solidFill>
                  <a:srgbClr val="1F497D"/>
                </a:solidFill>
                <a:latin typeface="Courier New"/>
              </a:rPr>
              <a:t>        float *ptr;</a:t>
            </a:r>
            <a:endParaRPr/>
          </a:p>
          <a:p>
            <a:pPr>
              <a:lnSpc>
                <a:spcPct val="70000"/>
              </a:lnSpc>
            </a:pPr>
            <a:r>
              <a:rPr lang="en-IN" sz="2400" b="1">
                <a:solidFill>
                  <a:srgbClr val="1F497D"/>
                </a:solidFill>
                <a:latin typeface="Courier New"/>
              </a:rPr>
              <a:t>        ptr = &amp;data;</a:t>
            </a:r>
            <a:endParaRPr/>
          </a:p>
        </p:txBody>
      </p:sp>
      <p:sp>
        <p:nvSpPr>
          <p:cNvPr id="281" name="Line 5"/>
          <p:cNvSpPr/>
          <p:nvPr/>
        </p:nvSpPr>
        <p:spPr>
          <a:xfrm>
            <a:off x="2209680" y="3429000"/>
            <a:ext cx="2133720" cy="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82" name="Line 6"/>
          <p:cNvSpPr/>
          <p:nvPr/>
        </p:nvSpPr>
        <p:spPr>
          <a:xfrm>
            <a:off x="2209680" y="5486400"/>
            <a:ext cx="2133720" cy="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83" name="CustomShape 7"/>
          <p:cNvSpPr/>
          <p:nvPr/>
        </p:nvSpPr>
        <p:spPr>
          <a:xfrm>
            <a:off x="4905720" y="2362320"/>
            <a:ext cx="294732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1">
                <a:solidFill>
                  <a:srgbClr val="FF0000"/>
                </a:solidFill>
                <a:latin typeface="Calibri"/>
              </a:rPr>
              <a:t>INCORRECT!!!</a:t>
            </a:r>
            <a:endParaRPr/>
          </a:p>
        </p:txBody>
      </p:sp>
      <p:sp>
        <p:nvSpPr>
          <p:cNvPr id="284" name="CustomShape 8"/>
          <p:cNvSpPr/>
          <p:nvPr/>
        </p:nvSpPr>
        <p:spPr>
          <a:xfrm>
            <a:off x="4905720" y="4733619"/>
            <a:ext cx="251748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rgbClr val="92D050"/>
                </a:solidFill>
                <a:latin typeface="Calibri"/>
              </a:rPr>
              <a:t>CORRECT!!!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94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12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Effect">
                      <p:stCondLst>
                        <p:cond delay="indefinite"/>
                      </p:stCondLst>
                      <p:childTnLst>
                        <p:par>
                          <p:cTn id="1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Initializing pointers</a:t>
            </a:r>
            <a:endParaRPr/>
          </a:p>
        </p:txBody>
      </p:sp>
      <p:sp>
        <p:nvSpPr>
          <p:cNvPr id="286" name="TextShape 2"/>
          <p:cNvSpPr txBox="1"/>
          <p:nvPr/>
        </p:nvSpPr>
        <p:spPr>
          <a:xfrm>
            <a:off x="685800" y="1905120"/>
            <a:ext cx="8000640" cy="4114440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pointer can be initialized during declaration by assigning it the address of an existing variable</a:t>
            </a:r>
            <a:endParaRPr/>
          </a:p>
          <a:p>
            <a:r>
              <a:rPr lang="en-US" sz="2400" b="1">
                <a:solidFill>
                  <a:srgbClr val="1F497D"/>
                </a:solidFill>
                <a:latin typeface="Courier New"/>
              </a:rPr>
              <a:t>  float data = 50.8;</a:t>
            </a:r>
            <a:endParaRPr/>
          </a:p>
          <a:p>
            <a:r>
              <a:rPr lang="en-US" sz="2400" b="1">
                <a:solidFill>
                  <a:srgbClr val="1F497D"/>
                </a:solidFill>
                <a:latin typeface="Courier New"/>
              </a:rPr>
              <a:t>  float *ptr = &amp;data;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If a pointer is not initialized during declaration, it is wise to give it a </a:t>
            </a:r>
            <a:r>
              <a:rPr lang="en-US" sz="2800" b="1">
                <a:solidFill>
                  <a:srgbClr val="1F497D"/>
                </a:solidFill>
                <a:latin typeface="Courier New"/>
              </a:rPr>
              <a:t>NULL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(0) value</a:t>
            </a:r>
            <a:endParaRPr/>
          </a:p>
          <a:p>
            <a:r>
              <a:rPr lang="en-US" sz="2800" b="1">
                <a:solidFill>
                  <a:srgbClr val="1F497D"/>
                </a:solidFill>
                <a:latin typeface="Courier New"/>
              </a:rPr>
              <a:t>    int *ip = 0;</a:t>
            </a:r>
            <a:endParaRPr/>
          </a:p>
          <a:p>
            <a:r>
              <a:rPr lang="en-US" sz="2800" b="1">
                <a:solidFill>
                  <a:srgbClr val="1F497D"/>
                </a:solidFill>
                <a:latin typeface="Courier New"/>
              </a:rPr>
              <a:t>    float *fp = NULL;</a:t>
            </a:r>
            <a:endParaRPr/>
          </a:p>
        </p:txBody>
      </p:sp>
      <p:sp>
        <p:nvSpPr>
          <p:cNvPr id="28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DC67D5A-78DD-4146-8DF5-DEC276B1D218}" type="slidenum">
              <a:rPr lang="en-IN" sz="1200">
                <a:solidFill>
                  <a:srgbClr val="8B8B8B"/>
                </a:solidFill>
                <a:latin typeface="Calibri"/>
              </a:r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86">
                                            <p:txEl>
                                              <p:pRg st="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86">
                                            <p:txEl>
                                              <p:pRg st="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0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86">
                                            <p:txEl>
                                              <p:pRg st="10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86">
                                            <p:txEl>
                                              <p:pRg st="10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21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86">
                                            <p:txEl>
                                              <p:pRg st="121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86">
                                            <p:txEl>
                                              <p:pRg st="121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Effect">
                      <p:stCondLst>
                        <p:cond delay="indefinite"/>
                      </p:stCondLst>
                      <p:childTnLst>
                        <p:par>
                          <p:cTn id="1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43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86">
                                            <p:txEl>
                                              <p:pRg st="143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86">
                                            <p:txEl>
                                              <p:pRg st="143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34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86">
                                            <p:txEl>
                                              <p:pRg st="234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86">
                                            <p:txEl>
                                              <p:pRg st="234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51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86">
                                            <p:txEl>
                                              <p:pRg st="251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86">
                                            <p:txEl>
                                              <p:pRg st="251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4400" b="1" u="sng">
                <a:solidFill>
                  <a:srgbClr val="000000"/>
                </a:solidFill>
                <a:latin typeface="Courier New"/>
              </a:rPr>
              <a:t>NULL</a:t>
            </a:r>
            <a:r>
              <a:rPr lang="en-US" sz="4400" b="1" u="sng">
                <a:solidFill>
                  <a:srgbClr val="000000"/>
                </a:solidFill>
                <a:latin typeface="Calibri"/>
              </a:rPr>
              <a:t> pointer</a:t>
            </a:r>
            <a:endParaRPr/>
          </a:p>
        </p:txBody>
      </p:sp>
      <p:sp>
        <p:nvSpPr>
          <p:cNvPr id="289" name="TextShape 2"/>
          <p:cNvSpPr txBox="1"/>
          <p:nvPr/>
        </p:nvSpPr>
        <p:spPr>
          <a:xfrm>
            <a:off x="609480" y="1752480"/>
            <a:ext cx="8076960" cy="411444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3200" b="1">
                <a:solidFill>
                  <a:srgbClr val="1F497D"/>
                </a:solidFill>
                <a:latin typeface="Courier New"/>
              </a:rPr>
              <a:t>NULL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pointer is a valid address for any data type.</a:t>
            </a:r>
            <a:endParaRPr/>
          </a:p>
          <a:p>
            <a:pPr lvl="1" algn="just">
              <a:lnSpc>
                <a:spcPct val="100000"/>
              </a:lnSpc>
              <a:buFont typeface="Arial"/>
              <a:buChar char="–"/>
            </a:pPr>
            <a:r>
              <a:rPr lang="en-US" sz="2800" b="1">
                <a:solidFill>
                  <a:srgbClr val="1F497D"/>
                </a:solidFill>
                <a:latin typeface="Courier New"/>
              </a:rPr>
              <a:t>NULL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means our pointer is not pointing to anywhere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is an error to dereference a pointer whose value is </a:t>
            </a:r>
            <a:r>
              <a:rPr lang="en-US" sz="3200" b="1">
                <a:solidFill>
                  <a:srgbClr val="1F497D"/>
                </a:solidFill>
                <a:latin typeface="Courier New"/>
              </a:rPr>
              <a:t>NULL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lvl="1" algn="just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Such an error may cause your program to crash, or behave erratically.</a:t>
            </a:r>
            <a:endParaRPr/>
          </a:p>
          <a:p>
            <a:pPr lvl="1" algn="just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It is the programmer’s job to check for this.</a:t>
            </a:r>
            <a:endParaRPr/>
          </a:p>
        </p:txBody>
      </p:sp>
      <p:sp>
        <p:nvSpPr>
          <p:cNvPr id="29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55C8352-BA1E-4E1F-9E11-DBB921A6C008}" type="slidenum">
              <a:rPr lang="en-IN" sz="1200">
                <a:solidFill>
                  <a:srgbClr val="8B8B8B"/>
                </a:solidFill>
                <a:latin typeface="Calibri"/>
              </a:r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89">
                                            <p:txEl>
                                              <p:p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89">
                                            <p:txEl>
                                              <p:p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5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89">
                                            <p:txEl>
                                              <p:pRg st="55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89">
                                            <p:txEl>
                                              <p:pRg st="55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Effect">
                      <p:stCondLst>
                        <p:cond delay="indefinite"/>
                      </p:stCondLst>
                      <p:childTnLst>
                        <p:par>
                          <p:cTn id="1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06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89">
                                            <p:txEl>
                                              <p:pRg st="106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89">
                                            <p:txEl>
                                              <p:pRg st="106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67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89">
                                            <p:txEl>
                                              <p:pRg st="167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89">
                                            <p:txEl>
                                              <p:pRg st="167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37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89">
                                            <p:txEl>
                                              <p:pRg st="237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89">
                                            <p:txEl>
                                              <p:pRg st="237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Void Pointer</a:t>
            </a:r>
            <a:endParaRPr lang="en-IN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A pointer that can point to data or values of any data type</a:t>
            </a:r>
          </a:p>
          <a:p>
            <a:r>
              <a:rPr lang="en-US" dirty="0" smtClean="0"/>
              <a:t>It is also called </a:t>
            </a:r>
            <a:r>
              <a:rPr lang="en-US" i="1" dirty="0" smtClean="0">
                <a:solidFill>
                  <a:srgbClr val="FF0000"/>
                </a:solidFill>
              </a:rPr>
              <a:t>generic pointer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a=5;</a:t>
            </a:r>
          </a:p>
          <a:p>
            <a:pPr marL="0" indent="0">
              <a:buNone/>
            </a:pPr>
            <a:r>
              <a:rPr lang="en-US" dirty="0" smtClean="0"/>
              <a:t>void *p;</a:t>
            </a:r>
          </a:p>
          <a:p>
            <a:pPr marL="0" indent="0">
              <a:buNone/>
            </a:pPr>
            <a:r>
              <a:rPr lang="en-US" dirty="0" smtClean="0"/>
              <a:t>p=&amp;a;</a:t>
            </a:r>
          </a:p>
          <a:p>
            <a:pPr marL="0" indent="0">
              <a:buNone/>
            </a:pPr>
            <a:r>
              <a:rPr lang="en-US" dirty="0" smtClean="0"/>
              <a:t>print(“%d”, *((</a:t>
            </a:r>
            <a:r>
              <a:rPr lang="en-US" dirty="0" err="1" smtClean="0"/>
              <a:t>int</a:t>
            </a:r>
            <a:r>
              <a:rPr lang="en-US" dirty="0" smtClean="0"/>
              <a:t> *)p));</a:t>
            </a:r>
          </a:p>
        </p:txBody>
      </p:sp>
    </p:spTree>
    <p:extLst>
      <p:ext uri="{BB962C8B-B14F-4D97-AF65-F5344CB8AC3E}">
        <p14:creationId xmlns:p14="http://schemas.microsoft.com/office/powerpoint/2010/main" val="204087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Dereferencing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304920" y="1828800"/>
            <a:ext cx="8534160" cy="411444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buFont typeface="Arial"/>
              <a:buChar char="•"/>
            </a:pPr>
            <a:r>
              <a:rPr lang="en-US" sz="3200" i="1">
                <a:solidFill>
                  <a:srgbClr val="1F497D"/>
                </a:solidFill>
                <a:latin typeface="Calibri"/>
              </a:rPr>
              <a:t>Dereferencing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– Using a pointer variable to access the value stored at the location pointed by the pointer</a:t>
            </a:r>
            <a:endParaRPr/>
          </a:p>
          <a:p>
            <a:pPr lvl="1" algn="just">
              <a:lnSpc>
                <a:spcPct val="9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Provide indirect access to values and also called </a:t>
            </a:r>
            <a:r>
              <a:rPr lang="en-US" sz="2800" i="1">
                <a:solidFill>
                  <a:srgbClr val="1F497D"/>
                </a:solidFill>
                <a:latin typeface="Calibri"/>
              </a:rPr>
              <a:t>indirection</a:t>
            </a:r>
            <a:endParaRPr/>
          </a:p>
          <a:p>
            <a:pPr algn="just"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Done by using the </a:t>
            </a:r>
            <a:r>
              <a:rPr lang="en-US" sz="3200" i="1">
                <a:solidFill>
                  <a:srgbClr val="000000"/>
                </a:solidFill>
                <a:latin typeface="Calibri"/>
              </a:rPr>
              <a:t>dereferencing operator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1">
                <a:solidFill>
                  <a:srgbClr val="1F497D"/>
                </a:solidFill>
                <a:latin typeface="Courier New"/>
              </a:rPr>
              <a:t>*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in front of a pointer variable</a:t>
            </a:r>
            <a:endParaRPr/>
          </a:p>
          <a:p>
            <a:pPr lvl="1" algn="just">
              <a:lnSpc>
                <a:spcPct val="9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Unary operator</a:t>
            </a:r>
            <a:endParaRPr/>
          </a:p>
          <a:p>
            <a:pPr lvl="1" algn="just">
              <a:lnSpc>
                <a:spcPct val="9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Highest precedence </a:t>
            </a:r>
            <a:endParaRPr/>
          </a:p>
        </p:txBody>
      </p:sp>
      <p:sp>
        <p:nvSpPr>
          <p:cNvPr id="29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A2C6CFC-3DD9-4FB2-805E-DDE084E51431}" type="slidenum">
              <a:rPr lang="en-IN" sz="1200">
                <a:solidFill>
                  <a:srgbClr val="8B8B8B"/>
                </a:solidFill>
                <a:latin typeface="Calibri"/>
              </a:rPr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92">
                                            <p:txEl>
                                              <p:pRg st="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92">
                                            <p:txEl>
                                              <p:pRg st="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0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92">
                                            <p:txEl>
                                              <p:pRg st="10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92">
                                            <p:txEl>
                                              <p:pRg st="10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Effect">
                      <p:stCondLst>
                        <p:cond delay="indefinite"/>
                      </p:stCondLst>
                      <p:childTnLst>
                        <p:par>
                          <p:cTn id="1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69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92">
                                            <p:txEl>
                                              <p:pRg st="169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92">
                                            <p:txEl>
                                              <p:pRg st="169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43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92">
                                            <p:txEl>
                                              <p:pRg st="243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92">
                                            <p:txEl>
                                              <p:pRg st="243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58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92">
                                            <p:txEl>
                                              <p:pRg st="258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92">
                                            <p:txEl>
                                              <p:pRg st="258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Dereferencing (Cont ..)</a:t>
            </a:r>
            <a:endParaRPr/>
          </a:p>
        </p:txBody>
      </p:sp>
      <p:sp>
        <p:nvSpPr>
          <p:cNvPr id="2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Example:</a:t>
            </a:r>
            <a:endParaRPr/>
          </a:p>
          <a:p>
            <a:r>
              <a:rPr lang="en-US" sz="2800" b="1">
                <a:solidFill>
                  <a:srgbClr val="1F497D"/>
                </a:solidFill>
                <a:latin typeface="Courier New"/>
              </a:rPr>
              <a:t>   float data = 50.8;</a:t>
            </a:r>
            <a:endParaRPr/>
          </a:p>
          <a:p>
            <a:r>
              <a:rPr lang="en-US" sz="2800" b="1">
                <a:solidFill>
                  <a:srgbClr val="1F497D"/>
                </a:solidFill>
                <a:latin typeface="Courier New"/>
              </a:rPr>
              <a:t>   float *ptr;</a:t>
            </a:r>
            <a:endParaRPr/>
          </a:p>
          <a:p>
            <a:r>
              <a:rPr lang="en-US" sz="2800" b="1">
                <a:solidFill>
                  <a:srgbClr val="1F497D"/>
                </a:solidFill>
                <a:latin typeface="Courier New"/>
              </a:rPr>
              <a:t>   ptr = &amp;data;</a:t>
            </a:r>
            <a:endParaRPr/>
          </a:p>
          <a:p>
            <a:r>
              <a:rPr lang="en-US" sz="2800" b="1">
                <a:solidFill>
                  <a:srgbClr val="1F497D"/>
                </a:solidFill>
                <a:latin typeface="Courier New"/>
              </a:rPr>
              <a:t>   printf(“%f”,*ptr);</a:t>
            </a:r>
            <a:endParaRPr/>
          </a:p>
          <a:p>
            <a:pPr algn="just"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Once the pointer variable </a:t>
            </a:r>
            <a:r>
              <a:rPr lang="en-US" sz="2800" b="1">
                <a:solidFill>
                  <a:srgbClr val="1F497D"/>
                </a:solidFill>
                <a:latin typeface="Courier New"/>
              </a:rPr>
              <a:t>ptr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has been declared, </a:t>
            </a:r>
            <a:r>
              <a:rPr lang="en-US" sz="2800" b="1">
                <a:solidFill>
                  <a:srgbClr val="1F497D"/>
                </a:solidFill>
                <a:latin typeface="Courier New"/>
              </a:rPr>
              <a:t>*ptr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represents the value pointed to by </a:t>
            </a:r>
            <a:r>
              <a:rPr lang="en-US" sz="2800" b="1">
                <a:solidFill>
                  <a:srgbClr val="1F497D"/>
                </a:solidFill>
                <a:latin typeface="Courier New"/>
              </a:rPr>
              <a:t>ptr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(or the value located at the address specified by </a:t>
            </a:r>
            <a:r>
              <a:rPr lang="en-US" sz="2800" b="1">
                <a:solidFill>
                  <a:srgbClr val="1F497D"/>
                </a:solidFill>
                <a:latin typeface="Courier New"/>
              </a:rPr>
              <a:t>ptr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) and may be treated like any other variable of </a:t>
            </a:r>
            <a:r>
              <a:rPr lang="en-US" sz="2800" b="1">
                <a:solidFill>
                  <a:srgbClr val="1F497D"/>
                </a:solidFill>
                <a:latin typeface="Courier New"/>
              </a:rPr>
              <a:t>float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type</a:t>
            </a:r>
            <a:endParaRPr/>
          </a:p>
        </p:txBody>
      </p:sp>
      <p:sp>
        <p:nvSpPr>
          <p:cNvPr id="29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C7351B5-1AC8-4D28-B9AB-5BA61639320B}" type="slidenum">
              <a:rPr lang="en-IN" sz="1200">
                <a:solidFill>
                  <a:srgbClr val="8B8B8B"/>
                </a:solidFill>
                <a:latin typeface="Calibri"/>
              </a:rPr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84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95">
                                            <p:txEl>
                                              <p:pRg st="84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95">
                                            <p:txEl>
                                              <p:pRg st="84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Dereferencing (Cont ..)</a:t>
            </a:r>
            <a:endParaRPr/>
          </a:p>
        </p:txBody>
      </p:sp>
      <p:sp>
        <p:nvSpPr>
          <p:cNvPr id="2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dereferencing operator </a:t>
            </a:r>
            <a:r>
              <a:rPr lang="en-US" sz="3200" b="1">
                <a:solidFill>
                  <a:srgbClr val="1F497D"/>
                </a:solidFill>
                <a:latin typeface="Courier New"/>
              </a:rPr>
              <a:t>*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can also be used in assignments.</a:t>
            </a:r>
            <a:endParaRPr/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1F497D"/>
                </a:solidFill>
                <a:latin typeface="Courier New"/>
              </a:rPr>
              <a:t>     *ptr = 200;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Make sure that </a:t>
            </a:r>
            <a:r>
              <a:rPr lang="en-US" sz="2800" b="1">
                <a:solidFill>
                  <a:srgbClr val="1F497D"/>
                </a:solidFill>
                <a:latin typeface="Courier New"/>
              </a:rPr>
              <a:t>ptr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has been properly initialized</a:t>
            </a:r>
            <a:endParaRPr/>
          </a:p>
        </p:txBody>
      </p:sp>
      <p:sp>
        <p:nvSpPr>
          <p:cNvPr id="29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E30BDE7-F713-49FE-B587-A8160033F81E}" type="slidenum">
              <a:rPr lang="en-IN" sz="1200">
                <a:solidFill>
                  <a:srgbClr val="8B8B8B"/>
                </a:solidFill>
                <a:latin typeface="Calibri"/>
              </a:rPr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98">
                                            <p:txEl>
                                              <p:p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98">
                                            <p:txEl>
                                              <p:p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62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98">
                                            <p:txEl>
                                              <p:pRg st="62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98">
                                            <p:txEl>
                                              <p:pRg st="62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7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98">
                                            <p:txEl>
                                              <p:pRg st="7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98">
                                            <p:txEl>
                                              <p:pRg st="7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Dereferencing Example</a:t>
            </a:r>
            <a:endParaRPr/>
          </a:p>
        </p:txBody>
      </p:sp>
      <p:sp>
        <p:nvSpPr>
          <p:cNvPr id="301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7FEC0B5-A9CB-4784-BF33-6B4D817AD683}" type="slidenum">
              <a:rPr lang="en-IN" sz="1200">
                <a:solidFill>
                  <a:srgbClr val="8B8B8B"/>
                </a:solidFill>
                <a:latin typeface="Calibri"/>
              </a:rPr>
              <a:t>19</a:t>
            </a:fld>
            <a:endParaRPr/>
          </a:p>
        </p:txBody>
      </p:sp>
      <p:sp>
        <p:nvSpPr>
          <p:cNvPr id="302" name="CustomShape 3"/>
          <p:cNvSpPr/>
          <p:nvPr/>
        </p:nvSpPr>
        <p:spPr>
          <a:xfrm>
            <a:off x="457200" y="1828800"/>
            <a:ext cx="5105160" cy="4647960"/>
          </a:xfrm>
          <a:prstGeom prst="rect">
            <a:avLst/>
          </a:prstGeom>
          <a:noFill/>
          <a:ln>
            <a:noFill/>
          </a:ln>
        </p:spPr>
        <p:txBody>
          <a:bodyPr lIns="0" tIns="46080" rIns="0" bIns="46080"/>
          <a:lstStyle/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1F497D"/>
                </a:solidFill>
                <a:latin typeface="Courier New"/>
              </a:rPr>
              <a:t>#include &lt;</a:t>
            </a:r>
            <a:r>
              <a:rPr lang="en-IN" sz="2000" b="1" dirty="0" err="1">
                <a:solidFill>
                  <a:srgbClr val="1F497D"/>
                </a:solidFill>
                <a:latin typeface="Courier New"/>
              </a:rPr>
              <a:t>stdio.h</a:t>
            </a:r>
            <a:r>
              <a:rPr lang="en-IN" sz="2000" b="1" dirty="0">
                <a:solidFill>
                  <a:srgbClr val="1F497D"/>
                </a:solidFill>
                <a:latin typeface="Courier New"/>
              </a:rPr>
              <a:t>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1F497D"/>
                </a:solidFill>
                <a:latin typeface="Courier New"/>
              </a:rPr>
              <a:t>void main()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1F497D"/>
                </a:solidFill>
                <a:latin typeface="Courier New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1F497D"/>
                </a:solidFill>
                <a:latin typeface="Courier New"/>
              </a:rPr>
              <a:t>   float data = 50.8;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1F497D"/>
                </a:solidFill>
                <a:latin typeface="Courier New"/>
              </a:rPr>
              <a:t>   float *</a:t>
            </a:r>
            <a:r>
              <a:rPr lang="en-IN" sz="2000" b="1" dirty="0" err="1">
                <a:solidFill>
                  <a:srgbClr val="1F497D"/>
                </a:solidFill>
                <a:latin typeface="Courier New"/>
              </a:rPr>
              <a:t>ptr</a:t>
            </a:r>
            <a:r>
              <a:rPr lang="en-IN" sz="2000" b="1" dirty="0">
                <a:solidFill>
                  <a:srgbClr val="1F497D"/>
                </a:solidFill>
                <a:latin typeface="Courier New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1F497D"/>
                </a:solidFill>
                <a:latin typeface="Courier New"/>
              </a:rPr>
              <a:t>   </a:t>
            </a:r>
            <a:r>
              <a:rPr lang="en-IN" sz="2000" b="1" dirty="0" err="1">
                <a:solidFill>
                  <a:srgbClr val="1F497D"/>
                </a:solidFill>
                <a:latin typeface="Courier New"/>
              </a:rPr>
              <a:t>ptr</a:t>
            </a:r>
            <a:r>
              <a:rPr lang="en-IN" sz="2000" b="1" dirty="0">
                <a:solidFill>
                  <a:srgbClr val="1F497D"/>
                </a:solidFill>
                <a:latin typeface="Courier New"/>
              </a:rPr>
              <a:t> = &amp;data;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1F497D"/>
                </a:solidFill>
                <a:latin typeface="Courier New"/>
              </a:rPr>
              <a:t>   </a:t>
            </a:r>
            <a:r>
              <a:rPr lang="en-IN" sz="2000" b="1" dirty="0" err="1">
                <a:solidFill>
                  <a:srgbClr val="1F497D"/>
                </a:solidFill>
                <a:latin typeface="Courier New"/>
              </a:rPr>
              <a:t>printf</a:t>
            </a:r>
            <a:r>
              <a:rPr lang="en-IN" sz="2000" b="1" dirty="0">
                <a:solidFill>
                  <a:srgbClr val="1F497D"/>
                </a:solidFill>
                <a:latin typeface="Courier New"/>
              </a:rPr>
              <a:t>(“%p %f\n”,</a:t>
            </a:r>
            <a:r>
              <a:rPr lang="en-IN" sz="2000" b="1" dirty="0" err="1" smtClean="0">
                <a:solidFill>
                  <a:srgbClr val="1F497D"/>
                </a:solidFill>
                <a:latin typeface="Courier New"/>
              </a:rPr>
              <a:t>ptr</a:t>
            </a:r>
            <a:r>
              <a:rPr lang="en-IN" sz="2000" b="1" dirty="0" smtClean="0">
                <a:solidFill>
                  <a:srgbClr val="1F497D"/>
                </a:solidFill>
                <a:latin typeface="Courier New"/>
              </a:rPr>
              <a:t>,*</a:t>
            </a:r>
            <a:r>
              <a:rPr lang="en-IN" sz="2000" b="1" smtClean="0">
                <a:solidFill>
                  <a:srgbClr val="1F497D"/>
                </a:solidFill>
                <a:latin typeface="Courier New"/>
              </a:rPr>
              <a:t>ptr);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1F497D"/>
                </a:solidFill>
                <a:latin typeface="Courier New"/>
              </a:rPr>
              <a:t>   *</a:t>
            </a:r>
            <a:r>
              <a:rPr lang="en-IN" sz="2000" b="1" dirty="0" err="1">
                <a:solidFill>
                  <a:srgbClr val="1F497D"/>
                </a:solidFill>
                <a:latin typeface="Courier New"/>
              </a:rPr>
              <a:t>ptr</a:t>
            </a:r>
            <a:r>
              <a:rPr lang="en-IN" sz="2000" b="1" dirty="0">
                <a:solidFill>
                  <a:srgbClr val="1F497D"/>
                </a:solidFill>
                <a:latin typeface="Courier New"/>
              </a:rPr>
              <a:t> = 27.4;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1F497D"/>
                </a:solidFill>
                <a:latin typeface="Courier New"/>
              </a:rPr>
              <a:t>   </a:t>
            </a:r>
            <a:r>
              <a:rPr lang="en-IN" sz="2000" b="1" dirty="0" err="1">
                <a:solidFill>
                  <a:srgbClr val="1F497D"/>
                </a:solidFill>
                <a:latin typeface="Courier New"/>
              </a:rPr>
              <a:t>printf</a:t>
            </a:r>
            <a:r>
              <a:rPr lang="en-IN" sz="2000" b="1" dirty="0">
                <a:solidFill>
                  <a:srgbClr val="1F497D"/>
                </a:solidFill>
                <a:latin typeface="Courier New"/>
              </a:rPr>
              <a:t>(“%f\n”,*</a:t>
            </a:r>
            <a:r>
              <a:rPr lang="en-IN" sz="2000" b="1" dirty="0" err="1">
                <a:solidFill>
                  <a:srgbClr val="1F497D"/>
                </a:solidFill>
                <a:latin typeface="Courier New"/>
              </a:rPr>
              <a:t>ptr</a:t>
            </a:r>
            <a:r>
              <a:rPr lang="en-IN" sz="2000" b="1" dirty="0">
                <a:solidFill>
                  <a:srgbClr val="1F497D"/>
                </a:solidFill>
                <a:latin typeface="Courier New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1F497D"/>
                </a:solidFill>
                <a:latin typeface="Courier New"/>
              </a:rPr>
              <a:t>   </a:t>
            </a:r>
            <a:r>
              <a:rPr lang="en-IN" sz="2000" b="1" dirty="0" err="1">
                <a:solidFill>
                  <a:srgbClr val="1F497D"/>
                </a:solidFill>
                <a:latin typeface="Courier New"/>
              </a:rPr>
              <a:t>printf</a:t>
            </a:r>
            <a:r>
              <a:rPr lang="en-IN" sz="2000" b="1" dirty="0">
                <a:solidFill>
                  <a:srgbClr val="1F497D"/>
                </a:solidFill>
                <a:latin typeface="Courier New"/>
              </a:rPr>
              <a:t>(“%f\</a:t>
            </a:r>
            <a:r>
              <a:rPr lang="en-IN" sz="2000" b="1" dirty="0" err="1">
                <a:solidFill>
                  <a:srgbClr val="1F497D"/>
                </a:solidFill>
                <a:latin typeface="Courier New"/>
              </a:rPr>
              <a:t>n”,data</a:t>
            </a:r>
            <a:r>
              <a:rPr lang="en-IN" sz="2000" b="1" dirty="0">
                <a:solidFill>
                  <a:srgbClr val="1F497D"/>
                </a:solidFill>
                <a:latin typeface="Courier New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1F497D"/>
                </a:solidFill>
                <a:latin typeface="Courier New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sz="2000" u="sng" dirty="0">
                <a:solidFill>
                  <a:srgbClr val="FFFFFF"/>
                </a:solidFill>
                <a:latin typeface="Tahoma"/>
              </a:rPr>
              <a:t>Output:</a:t>
            </a:r>
            <a:endParaRPr dirty="0"/>
          </a:p>
        </p:txBody>
      </p:sp>
      <p:sp>
        <p:nvSpPr>
          <p:cNvPr id="303" name="CustomShape 4"/>
          <p:cNvSpPr/>
          <p:nvPr/>
        </p:nvSpPr>
        <p:spPr>
          <a:xfrm>
            <a:off x="0" y="380988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4F81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04" name="CustomShape 5"/>
          <p:cNvSpPr/>
          <p:nvPr/>
        </p:nvSpPr>
        <p:spPr>
          <a:xfrm>
            <a:off x="7499520" y="264492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05" name="CustomShape 6"/>
          <p:cNvSpPr/>
          <p:nvPr/>
        </p:nvSpPr>
        <p:spPr>
          <a:xfrm>
            <a:off x="7499520" y="220968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C0504D"/>
                </a:solidFill>
                <a:latin typeface="Tahoma"/>
              </a:rPr>
              <a:t>FFF4</a:t>
            </a:r>
            <a:endParaRPr/>
          </a:p>
        </p:txBody>
      </p:sp>
      <p:sp>
        <p:nvSpPr>
          <p:cNvPr id="306" name="CustomShape 7"/>
          <p:cNvSpPr/>
          <p:nvPr/>
        </p:nvSpPr>
        <p:spPr>
          <a:xfrm>
            <a:off x="7499520" y="307800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07" name="CustomShape 8"/>
          <p:cNvSpPr/>
          <p:nvPr/>
        </p:nvSpPr>
        <p:spPr>
          <a:xfrm>
            <a:off x="7499520" y="351324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08" name="CustomShape 9"/>
          <p:cNvSpPr/>
          <p:nvPr/>
        </p:nvSpPr>
        <p:spPr>
          <a:xfrm>
            <a:off x="7499520" y="394668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C0504D"/>
                </a:solidFill>
                <a:latin typeface="Tahoma"/>
              </a:rPr>
              <a:t>50.8</a:t>
            </a:r>
            <a:endParaRPr/>
          </a:p>
        </p:txBody>
      </p:sp>
      <p:sp>
        <p:nvSpPr>
          <p:cNvPr id="309" name="CustomShape 10"/>
          <p:cNvSpPr/>
          <p:nvPr/>
        </p:nvSpPr>
        <p:spPr>
          <a:xfrm>
            <a:off x="7499520" y="438156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10" name="CustomShape 11"/>
          <p:cNvSpPr/>
          <p:nvPr/>
        </p:nvSpPr>
        <p:spPr>
          <a:xfrm>
            <a:off x="7499520" y="481644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11" name="CustomShape 12"/>
          <p:cNvSpPr/>
          <p:nvPr/>
        </p:nvSpPr>
        <p:spPr>
          <a:xfrm>
            <a:off x="6477120" y="264492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FFF1</a:t>
            </a:r>
            <a:endParaRPr/>
          </a:p>
        </p:txBody>
      </p:sp>
      <p:sp>
        <p:nvSpPr>
          <p:cNvPr id="312" name="CustomShape 13"/>
          <p:cNvSpPr/>
          <p:nvPr/>
        </p:nvSpPr>
        <p:spPr>
          <a:xfrm>
            <a:off x="6477120" y="220968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FFF0</a:t>
            </a:r>
            <a:endParaRPr/>
          </a:p>
        </p:txBody>
      </p:sp>
      <p:sp>
        <p:nvSpPr>
          <p:cNvPr id="313" name="CustomShape 14"/>
          <p:cNvSpPr/>
          <p:nvPr/>
        </p:nvSpPr>
        <p:spPr>
          <a:xfrm>
            <a:off x="6477120" y="307800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FFF2</a:t>
            </a:r>
            <a:endParaRPr/>
          </a:p>
        </p:txBody>
      </p:sp>
      <p:sp>
        <p:nvSpPr>
          <p:cNvPr id="314" name="CustomShape 15"/>
          <p:cNvSpPr/>
          <p:nvPr/>
        </p:nvSpPr>
        <p:spPr>
          <a:xfrm>
            <a:off x="6477120" y="351324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FFF3</a:t>
            </a:r>
            <a:endParaRPr/>
          </a:p>
        </p:txBody>
      </p:sp>
      <p:sp>
        <p:nvSpPr>
          <p:cNvPr id="315" name="CustomShape 16"/>
          <p:cNvSpPr/>
          <p:nvPr/>
        </p:nvSpPr>
        <p:spPr>
          <a:xfrm>
            <a:off x="6477120" y="394668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FFF4</a:t>
            </a:r>
            <a:endParaRPr/>
          </a:p>
        </p:txBody>
      </p:sp>
      <p:sp>
        <p:nvSpPr>
          <p:cNvPr id="316" name="CustomShape 17"/>
          <p:cNvSpPr/>
          <p:nvPr/>
        </p:nvSpPr>
        <p:spPr>
          <a:xfrm>
            <a:off x="6477120" y="438156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FFF5</a:t>
            </a:r>
            <a:endParaRPr/>
          </a:p>
        </p:txBody>
      </p:sp>
      <p:sp>
        <p:nvSpPr>
          <p:cNvPr id="317" name="CustomShape 18"/>
          <p:cNvSpPr/>
          <p:nvPr/>
        </p:nvSpPr>
        <p:spPr>
          <a:xfrm>
            <a:off x="6477120" y="481644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FFF6</a:t>
            </a:r>
            <a:endParaRPr/>
          </a:p>
        </p:txBody>
      </p:sp>
      <p:sp>
        <p:nvSpPr>
          <p:cNvPr id="318" name="CustomShape 19"/>
          <p:cNvSpPr/>
          <p:nvPr/>
        </p:nvSpPr>
        <p:spPr>
          <a:xfrm>
            <a:off x="5643720" y="2133720"/>
            <a:ext cx="685440" cy="3952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IN" sz="2000" i="1">
                <a:solidFill>
                  <a:srgbClr val="1F497D"/>
                </a:solidFill>
                <a:latin typeface="Tahoma"/>
              </a:rPr>
              <a:t>ptr</a:t>
            </a:r>
            <a:endParaRPr/>
          </a:p>
        </p:txBody>
      </p:sp>
      <p:sp>
        <p:nvSpPr>
          <p:cNvPr id="319" name="CustomShape 20"/>
          <p:cNvSpPr/>
          <p:nvPr/>
        </p:nvSpPr>
        <p:spPr>
          <a:xfrm>
            <a:off x="5643720" y="3962520"/>
            <a:ext cx="685440" cy="3952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IN" sz="2000" i="1">
                <a:solidFill>
                  <a:srgbClr val="1F497D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320" name="Line 21"/>
          <p:cNvSpPr/>
          <p:nvPr/>
        </p:nvSpPr>
        <p:spPr>
          <a:xfrm flipH="1">
            <a:off x="8381880" y="2438280"/>
            <a:ext cx="457200" cy="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321" name="Line 22"/>
          <p:cNvSpPr/>
          <p:nvPr/>
        </p:nvSpPr>
        <p:spPr>
          <a:xfrm flipV="1">
            <a:off x="8840520" y="1904760"/>
            <a:ext cx="0" cy="53352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322" name="Line 23"/>
          <p:cNvSpPr/>
          <p:nvPr/>
        </p:nvSpPr>
        <p:spPr>
          <a:xfrm>
            <a:off x="6248160" y="1904760"/>
            <a:ext cx="2590920" cy="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323" name="Line 24"/>
          <p:cNvSpPr/>
          <p:nvPr/>
        </p:nvSpPr>
        <p:spPr>
          <a:xfrm>
            <a:off x="6249960" y="1904760"/>
            <a:ext cx="0" cy="228600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324" name="Line 25"/>
          <p:cNvSpPr/>
          <p:nvPr/>
        </p:nvSpPr>
        <p:spPr>
          <a:xfrm>
            <a:off x="6248160" y="4192560"/>
            <a:ext cx="228600" cy="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  <a:tailEnd type="triangle" w="med" len="med"/>
          </a:ln>
        </p:spPr>
      </p:sp>
      <p:sp>
        <p:nvSpPr>
          <p:cNvPr id="325" name="CustomShape 26"/>
          <p:cNvSpPr/>
          <p:nvPr/>
        </p:nvSpPr>
        <p:spPr>
          <a:xfrm>
            <a:off x="7499520" y="579132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26" name="Line 27"/>
          <p:cNvSpPr/>
          <p:nvPr/>
        </p:nvSpPr>
        <p:spPr>
          <a:xfrm>
            <a:off x="8057880" y="5337000"/>
            <a:ext cx="1800" cy="37800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327" name="CustomShape 28"/>
          <p:cNvSpPr/>
          <p:nvPr/>
        </p:nvSpPr>
        <p:spPr>
          <a:xfrm>
            <a:off x="6477120" y="579132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28" name="Line 29"/>
          <p:cNvSpPr/>
          <p:nvPr/>
        </p:nvSpPr>
        <p:spPr>
          <a:xfrm>
            <a:off x="6941880" y="5337000"/>
            <a:ext cx="1800" cy="37800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35000" sp="35000"/>
            </a:custDash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Pointers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457200" y="1447920"/>
            <a:ext cx="8229240" cy="51051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Values of variables are stored in memory, at a particular location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location is identified and referenced with an address</a:t>
            </a:r>
            <a:endParaRPr/>
          </a:p>
          <a:p>
            <a:pPr lvl="1" algn="just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Analogous to identifying a house’s location via an address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Pointer </a:t>
            </a:r>
            <a:r>
              <a:rPr lang="en-US" sz="320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address</a:t>
            </a:r>
            <a:endParaRPr/>
          </a:p>
          <a:p>
            <a:pPr lvl="1" algn="just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Address vs. contents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Pointer variable</a:t>
            </a:r>
            <a:endParaRPr/>
          </a:p>
          <a:p>
            <a:pPr lvl="1" algn="just">
              <a:lnSpc>
                <a:spcPct val="100000"/>
              </a:lnSpc>
              <a:buFont typeface="Arial"/>
              <a:buChar char="–"/>
            </a:pPr>
            <a:r>
              <a:rPr lang="en-US" sz="2800" b="1" i="1">
                <a:solidFill>
                  <a:srgbClr val="FF0000"/>
                </a:solidFill>
                <a:latin typeface="Calibri"/>
              </a:rPr>
              <a:t>holds the address of a memory location of another variable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Dereferencing Example (Cont ..)</a:t>
            </a:r>
            <a:endParaRPr/>
          </a:p>
        </p:txBody>
      </p:sp>
      <p:sp>
        <p:nvSpPr>
          <p:cNvPr id="33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E12B5CE-20F0-4C58-A7E4-31B137256EAD}" type="slidenum">
              <a:rPr lang="en-IN" sz="1200">
                <a:solidFill>
                  <a:srgbClr val="8B8B8B"/>
                </a:solidFill>
                <a:latin typeface="Calibri"/>
              </a:rPr>
              <a:t>20</a:t>
            </a:fld>
            <a:endParaRPr/>
          </a:p>
        </p:txBody>
      </p:sp>
      <p:sp>
        <p:nvSpPr>
          <p:cNvPr id="331" name="CustomShape 3"/>
          <p:cNvSpPr/>
          <p:nvPr/>
        </p:nvSpPr>
        <p:spPr>
          <a:xfrm>
            <a:off x="0" y="411480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4F81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32" name="CustomShape 4"/>
          <p:cNvSpPr/>
          <p:nvPr/>
        </p:nvSpPr>
        <p:spPr>
          <a:xfrm>
            <a:off x="7499520" y="264492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33" name="CustomShape 5"/>
          <p:cNvSpPr/>
          <p:nvPr/>
        </p:nvSpPr>
        <p:spPr>
          <a:xfrm>
            <a:off x="7499520" y="220968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C0504D"/>
                </a:solidFill>
                <a:latin typeface="Tahoma"/>
              </a:rPr>
              <a:t>FFF4</a:t>
            </a:r>
            <a:endParaRPr/>
          </a:p>
        </p:txBody>
      </p:sp>
      <p:sp>
        <p:nvSpPr>
          <p:cNvPr id="334" name="CustomShape 6"/>
          <p:cNvSpPr/>
          <p:nvPr/>
        </p:nvSpPr>
        <p:spPr>
          <a:xfrm>
            <a:off x="7499520" y="307800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35" name="CustomShape 7"/>
          <p:cNvSpPr/>
          <p:nvPr/>
        </p:nvSpPr>
        <p:spPr>
          <a:xfrm>
            <a:off x="7499520" y="351324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36" name="CustomShape 8"/>
          <p:cNvSpPr/>
          <p:nvPr/>
        </p:nvSpPr>
        <p:spPr>
          <a:xfrm>
            <a:off x="7499520" y="394668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C0504D"/>
                </a:solidFill>
                <a:latin typeface="Tahoma"/>
              </a:rPr>
              <a:t>50.8</a:t>
            </a:r>
            <a:endParaRPr/>
          </a:p>
        </p:txBody>
      </p:sp>
      <p:sp>
        <p:nvSpPr>
          <p:cNvPr id="337" name="CustomShape 9"/>
          <p:cNvSpPr/>
          <p:nvPr/>
        </p:nvSpPr>
        <p:spPr>
          <a:xfrm>
            <a:off x="7499520" y="438156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38" name="CustomShape 10"/>
          <p:cNvSpPr/>
          <p:nvPr/>
        </p:nvSpPr>
        <p:spPr>
          <a:xfrm>
            <a:off x="7499520" y="481644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39" name="CustomShape 11"/>
          <p:cNvSpPr/>
          <p:nvPr/>
        </p:nvSpPr>
        <p:spPr>
          <a:xfrm>
            <a:off x="6477120" y="264492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FFF1</a:t>
            </a:r>
            <a:endParaRPr/>
          </a:p>
        </p:txBody>
      </p:sp>
      <p:sp>
        <p:nvSpPr>
          <p:cNvPr id="340" name="CustomShape 12"/>
          <p:cNvSpPr/>
          <p:nvPr/>
        </p:nvSpPr>
        <p:spPr>
          <a:xfrm>
            <a:off x="6477120" y="220968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FFF0</a:t>
            </a:r>
            <a:endParaRPr/>
          </a:p>
        </p:txBody>
      </p:sp>
      <p:sp>
        <p:nvSpPr>
          <p:cNvPr id="341" name="CustomShape 13"/>
          <p:cNvSpPr/>
          <p:nvPr/>
        </p:nvSpPr>
        <p:spPr>
          <a:xfrm>
            <a:off x="6477120" y="307800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FFF2</a:t>
            </a:r>
            <a:endParaRPr/>
          </a:p>
        </p:txBody>
      </p:sp>
      <p:sp>
        <p:nvSpPr>
          <p:cNvPr id="342" name="CustomShape 14"/>
          <p:cNvSpPr/>
          <p:nvPr/>
        </p:nvSpPr>
        <p:spPr>
          <a:xfrm>
            <a:off x="6477120" y="351324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FFF3</a:t>
            </a:r>
            <a:endParaRPr/>
          </a:p>
        </p:txBody>
      </p:sp>
      <p:sp>
        <p:nvSpPr>
          <p:cNvPr id="343" name="CustomShape 15"/>
          <p:cNvSpPr/>
          <p:nvPr/>
        </p:nvSpPr>
        <p:spPr>
          <a:xfrm>
            <a:off x="6477120" y="394668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FFF4</a:t>
            </a:r>
            <a:endParaRPr/>
          </a:p>
        </p:txBody>
      </p:sp>
      <p:sp>
        <p:nvSpPr>
          <p:cNvPr id="344" name="CustomShape 16"/>
          <p:cNvSpPr/>
          <p:nvPr/>
        </p:nvSpPr>
        <p:spPr>
          <a:xfrm>
            <a:off x="6477120" y="438156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FFF5</a:t>
            </a:r>
            <a:endParaRPr/>
          </a:p>
        </p:txBody>
      </p:sp>
      <p:sp>
        <p:nvSpPr>
          <p:cNvPr id="345" name="CustomShape 17"/>
          <p:cNvSpPr/>
          <p:nvPr/>
        </p:nvSpPr>
        <p:spPr>
          <a:xfrm>
            <a:off x="6477120" y="481644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FFF6</a:t>
            </a:r>
            <a:endParaRPr/>
          </a:p>
        </p:txBody>
      </p:sp>
      <p:sp>
        <p:nvSpPr>
          <p:cNvPr id="346" name="CustomShape 18"/>
          <p:cNvSpPr/>
          <p:nvPr/>
        </p:nvSpPr>
        <p:spPr>
          <a:xfrm>
            <a:off x="5643720" y="2133720"/>
            <a:ext cx="685440" cy="3952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IN" sz="2000" i="1">
                <a:solidFill>
                  <a:srgbClr val="1F497D"/>
                </a:solidFill>
                <a:latin typeface="Tahoma"/>
              </a:rPr>
              <a:t>ptr</a:t>
            </a:r>
            <a:endParaRPr/>
          </a:p>
        </p:txBody>
      </p:sp>
      <p:sp>
        <p:nvSpPr>
          <p:cNvPr id="347" name="CustomShape 19"/>
          <p:cNvSpPr/>
          <p:nvPr/>
        </p:nvSpPr>
        <p:spPr>
          <a:xfrm>
            <a:off x="5643720" y="3962520"/>
            <a:ext cx="685440" cy="3952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IN" sz="2000" i="1">
                <a:solidFill>
                  <a:srgbClr val="1F497D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348" name="Line 20"/>
          <p:cNvSpPr/>
          <p:nvPr/>
        </p:nvSpPr>
        <p:spPr>
          <a:xfrm flipH="1">
            <a:off x="8381880" y="2438280"/>
            <a:ext cx="457200" cy="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349" name="Line 21"/>
          <p:cNvSpPr/>
          <p:nvPr/>
        </p:nvSpPr>
        <p:spPr>
          <a:xfrm flipV="1">
            <a:off x="8840520" y="1904760"/>
            <a:ext cx="0" cy="53352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350" name="Line 22"/>
          <p:cNvSpPr/>
          <p:nvPr/>
        </p:nvSpPr>
        <p:spPr>
          <a:xfrm>
            <a:off x="6248160" y="1904760"/>
            <a:ext cx="2590920" cy="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351" name="Line 23"/>
          <p:cNvSpPr/>
          <p:nvPr/>
        </p:nvSpPr>
        <p:spPr>
          <a:xfrm>
            <a:off x="6249960" y="1904760"/>
            <a:ext cx="0" cy="228600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352" name="Line 24"/>
          <p:cNvSpPr/>
          <p:nvPr/>
        </p:nvSpPr>
        <p:spPr>
          <a:xfrm>
            <a:off x="6248160" y="4192560"/>
            <a:ext cx="228600" cy="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  <a:tailEnd type="triangle" w="med" len="med"/>
          </a:ln>
        </p:spPr>
      </p:sp>
      <p:sp>
        <p:nvSpPr>
          <p:cNvPr id="353" name="CustomShape 25"/>
          <p:cNvSpPr/>
          <p:nvPr/>
        </p:nvSpPr>
        <p:spPr>
          <a:xfrm>
            <a:off x="7499520" y="579132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54" name="Line 26"/>
          <p:cNvSpPr/>
          <p:nvPr/>
        </p:nvSpPr>
        <p:spPr>
          <a:xfrm>
            <a:off x="8057880" y="5337000"/>
            <a:ext cx="1800" cy="37800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355" name="CustomShape 27"/>
          <p:cNvSpPr/>
          <p:nvPr/>
        </p:nvSpPr>
        <p:spPr>
          <a:xfrm>
            <a:off x="6477120" y="579132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56" name="Line 28"/>
          <p:cNvSpPr/>
          <p:nvPr/>
        </p:nvSpPr>
        <p:spPr>
          <a:xfrm>
            <a:off x="6941880" y="5337000"/>
            <a:ext cx="1800" cy="37800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357" name="CustomShape 29"/>
          <p:cNvSpPr/>
          <p:nvPr/>
        </p:nvSpPr>
        <p:spPr>
          <a:xfrm>
            <a:off x="457200" y="1828800"/>
            <a:ext cx="5105160" cy="4647960"/>
          </a:xfrm>
          <a:prstGeom prst="rect">
            <a:avLst/>
          </a:prstGeom>
          <a:noFill/>
          <a:ln>
            <a:noFill/>
          </a:ln>
        </p:spPr>
        <p:txBody>
          <a:bodyPr lIns="0" tIns="46080" rIns="0" bIns="46080"/>
          <a:lstStyle/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#include &lt;stdio.h&gt;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float data = 50.8;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float *ptr;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ptr = &amp;data;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printf(“%p %f\n”,ptr,*ptr);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*ptr = 27.4;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printf(“%f\n”,*ptr);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printf(“%f\n”,data);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 u="sng">
                <a:solidFill>
                  <a:srgbClr val="FFFFFF"/>
                </a:solidFill>
                <a:latin typeface="Tahoma"/>
              </a:rPr>
              <a:t>Output:</a:t>
            </a:r>
            <a:endParaRPr/>
          </a:p>
        </p:txBody>
      </p:sp>
      <p:sp>
        <p:nvSpPr>
          <p:cNvPr id="358" name="CustomShape 30"/>
          <p:cNvSpPr/>
          <p:nvPr/>
        </p:nvSpPr>
        <p:spPr>
          <a:xfrm>
            <a:off x="632520" y="5685480"/>
            <a:ext cx="1757880" cy="8218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C00000"/>
                </a:solidFill>
                <a:latin typeface="Calibri"/>
              </a:rPr>
              <a:t>Output: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FFF4	50.8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Dereferencing Example (Cont ..)</a:t>
            </a:r>
            <a:endParaRPr/>
          </a:p>
        </p:txBody>
      </p:sp>
      <p:sp>
        <p:nvSpPr>
          <p:cNvPr id="36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F321854-9A08-49B4-8CE3-197A1677DFF1}" type="slidenum">
              <a:rPr lang="en-IN" sz="1200">
                <a:solidFill>
                  <a:srgbClr val="8B8B8B"/>
                </a:solidFill>
                <a:latin typeface="Calibri"/>
              </a:rPr>
              <a:t>21</a:t>
            </a:fld>
            <a:endParaRPr/>
          </a:p>
        </p:txBody>
      </p:sp>
      <p:sp>
        <p:nvSpPr>
          <p:cNvPr id="361" name="CustomShape 3"/>
          <p:cNvSpPr/>
          <p:nvPr/>
        </p:nvSpPr>
        <p:spPr>
          <a:xfrm>
            <a:off x="7499520" y="264492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62" name="CustomShape 4"/>
          <p:cNvSpPr/>
          <p:nvPr/>
        </p:nvSpPr>
        <p:spPr>
          <a:xfrm>
            <a:off x="7499520" y="220968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C0504D"/>
                </a:solidFill>
                <a:latin typeface="Tahoma"/>
              </a:rPr>
              <a:t>FFF4</a:t>
            </a:r>
            <a:endParaRPr/>
          </a:p>
        </p:txBody>
      </p:sp>
      <p:sp>
        <p:nvSpPr>
          <p:cNvPr id="363" name="CustomShape 5"/>
          <p:cNvSpPr/>
          <p:nvPr/>
        </p:nvSpPr>
        <p:spPr>
          <a:xfrm>
            <a:off x="7499520" y="307800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64" name="CustomShape 6"/>
          <p:cNvSpPr/>
          <p:nvPr/>
        </p:nvSpPr>
        <p:spPr>
          <a:xfrm>
            <a:off x="7499520" y="351324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65" name="CustomShape 7"/>
          <p:cNvSpPr/>
          <p:nvPr/>
        </p:nvSpPr>
        <p:spPr>
          <a:xfrm>
            <a:off x="7499520" y="394668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C0504D"/>
                </a:solidFill>
                <a:latin typeface="Tahoma"/>
              </a:rPr>
              <a:t>27.4</a:t>
            </a:r>
            <a:endParaRPr/>
          </a:p>
        </p:txBody>
      </p:sp>
      <p:sp>
        <p:nvSpPr>
          <p:cNvPr id="366" name="CustomShape 8"/>
          <p:cNvSpPr/>
          <p:nvPr/>
        </p:nvSpPr>
        <p:spPr>
          <a:xfrm>
            <a:off x="7499520" y="438156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67" name="CustomShape 9"/>
          <p:cNvSpPr/>
          <p:nvPr/>
        </p:nvSpPr>
        <p:spPr>
          <a:xfrm>
            <a:off x="7499520" y="481644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68" name="CustomShape 10"/>
          <p:cNvSpPr/>
          <p:nvPr/>
        </p:nvSpPr>
        <p:spPr>
          <a:xfrm>
            <a:off x="6477120" y="264492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FFF1</a:t>
            </a:r>
            <a:endParaRPr/>
          </a:p>
        </p:txBody>
      </p:sp>
      <p:sp>
        <p:nvSpPr>
          <p:cNvPr id="369" name="CustomShape 11"/>
          <p:cNvSpPr/>
          <p:nvPr/>
        </p:nvSpPr>
        <p:spPr>
          <a:xfrm>
            <a:off x="6477120" y="220968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FFF0</a:t>
            </a:r>
            <a:endParaRPr/>
          </a:p>
        </p:txBody>
      </p:sp>
      <p:sp>
        <p:nvSpPr>
          <p:cNvPr id="370" name="CustomShape 12"/>
          <p:cNvSpPr/>
          <p:nvPr/>
        </p:nvSpPr>
        <p:spPr>
          <a:xfrm>
            <a:off x="6477120" y="307800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FFF2</a:t>
            </a:r>
            <a:endParaRPr/>
          </a:p>
        </p:txBody>
      </p:sp>
      <p:sp>
        <p:nvSpPr>
          <p:cNvPr id="371" name="CustomShape 13"/>
          <p:cNvSpPr/>
          <p:nvPr/>
        </p:nvSpPr>
        <p:spPr>
          <a:xfrm>
            <a:off x="6477120" y="351324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FFF3</a:t>
            </a:r>
            <a:endParaRPr/>
          </a:p>
        </p:txBody>
      </p:sp>
      <p:sp>
        <p:nvSpPr>
          <p:cNvPr id="372" name="CustomShape 14"/>
          <p:cNvSpPr/>
          <p:nvPr/>
        </p:nvSpPr>
        <p:spPr>
          <a:xfrm>
            <a:off x="6477120" y="394668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FFF4</a:t>
            </a:r>
            <a:endParaRPr/>
          </a:p>
        </p:txBody>
      </p:sp>
      <p:sp>
        <p:nvSpPr>
          <p:cNvPr id="373" name="CustomShape 15"/>
          <p:cNvSpPr/>
          <p:nvPr/>
        </p:nvSpPr>
        <p:spPr>
          <a:xfrm>
            <a:off x="6477120" y="438156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FFF5</a:t>
            </a:r>
            <a:endParaRPr/>
          </a:p>
        </p:txBody>
      </p:sp>
      <p:sp>
        <p:nvSpPr>
          <p:cNvPr id="374" name="CustomShape 16"/>
          <p:cNvSpPr/>
          <p:nvPr/>
        </p:nvSpPr>
        <p:spPr>
          <a:xfrm>
            <a:off x="6477120" y="481644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FFF6</a:t>
            </a:r>
            <a:endParaRPr/>
          </a:p>
        </p:txBody>
      </p:sp>
      <p:sp>
        <p:nvSpPr>
          <p:cNvPr id="375" name="CustomShape 17"/>
          <p:cNvSpPr/>
          <p:nvPr/>
        </p:nvSpPr>
        <p:spPr>
          <a:xfrm>
            <a:off x="5643720" y="2133720"/>
            <a:ext cx="685440" cy="3952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IN" sz="2000" i="1">
                <a:solidFill>
                  <a:srgbClr val="1F497D"/>
                </a:solidFill>
                <a:latin typeface="Tahoma"/>
              </a:rPr>
              <a:t>ptr</a:t>
            </a:r>
            <a:endParaRPr/>
          </a:p>
        </p:txBody>
      </p:sp>
      <p:sp>
        <p:nvSpPr>
          <p:cNvPr id="376" name="CustomShape 18"/>
          <p:cNvSpPr/>
          <p:nvPr/>
        </p:nvSpPr>
        <p:spPr>
          <a:xfrm>
            <a:off x="5643720" y="3962520"/>
            <a:ext cx="685440" cy="3952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IN" sz="2000" i="1">
                <a:solidFill>
                  <a:srgbClr val="1F497D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377" name="Line 19"/>
          <p:cNvSpPr/>
          <p:nvPr/>
        </p:nvSpPr>
        <p:spPr>
          <a:xfrm flipH="1">
            <a:off x="8381880" y="2438280"/>
            <a:ext cx="457200" cy="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378" name="Line 20"/>
          <p:cNvSpPr/>
          <p:nvPr/>
        </p:nvSpPr>
        <p:spPr>
          <a:xfrm flipV="1">
            <a:off x="8840520" y="1904760"/>
            <a:ext cx="0" cy="53352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379" name="Line 21"/>
          <p:cNvSpPr/>
          <p:nvPr/>
        </p:nvSpPr>
        <p:spPr>
          <a:xfrm>
            <a:off x="6248160" y="1904760"/>
            <a:ext cx="2590920" cy="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380" name="Line 22"/>
          <p:cNvSpPr/>
          <p:nvPr/>
        </p:nvSpPr>
        <p:spPr>
          <a:xfrm>
            <a:off x="6249960" y="1904760"/>
            <a:ext cx="0" cy="228600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381" name="Line 23"/>
          <p:cNvSpPr/>
          <p:nvPr/>
        </p:nvSpPr>
        <p:spPr>
          <a:xfrm>
            <a:off x="6248160" y="4192560"/>
            <a:ext cx="228600" cy="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  <a:tailEnd type="triangle" w="med" len="med"/>
          </a:ln>
        </p:spPr>
      </p:sp>
      <p:sp>
        <p:nvSpPr>
          <p:cNvPr id="382" name="CustomShape 24"/>
          <p:cNvSpPr/>
          <p:nvPr/>
        </p:nvSpPr>
        <p:spPr>
          <a:xfrm>
            <a:off x="0" y="441972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4F81BD"/>
          </a:solidFill>
          <a:ln w="12600">
            <a:solidFill>
              <a:srgbClr val="000000"/>
            </a:solidFill>
            <a:miter/>
          </a:ln>
        </p:spPr>
      </p:sp>
      <p:sp>
        <p:nvSpPr>
          <p:cNvPr id="383" name="CustomShape 25"/>
          <p:cNvSpPr/>
          <p:nvPr/>
        </p:nvSpPr>
        <p:spPr>
          <a:xfrm>
            <a:off x="7499520" y="579132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84" name="Line 26"/>
          <p:cNvSpPr/>
          <p:nvPr/>
        </p:nvSpPr>
        <p:spPr>
          <a:xfrm>
            <a:off x="8057880" y="5337000"/>
            <a:ext cx="1800" cy="37800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385" name="CustomShape 27"/>
          <p:cNvSpPr/>
          <p:nvPr/>
        </p:nvSpPr>
        <p:spPr>
          <a:xfrm>
            <a:off x="6477120" y="579132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86" name="Line 28"/>
          <p:cNvSpPr/>
          <p:nvPr/>
        </p:nvSpPr>
        <p:spPr>
          <a:xfrm>
            <a:off x="6941880" y="5337000"/>
            <a:ext cx="1800" cy="37800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387" name="CustomShape 29"/>
          <p:cNvSpPr/>
          <p:nvPr/>
        </p:nvSpPr>
        <p:spPr>
          <a:xfrm>
            <a:off x="457200" y="1828800"/>
            <a:ext cx="5105160" cy="4647960"/>
          </a:xfrm>
          <a:prstGeom prst="rect">
            <a:avLst/>
          </a:prstGeom>
          <a:noFill/>
          <a:ln>
            <a:noFill/>
          </a:ln>
        </p:spPr>
        <p:txBody>
          <a:bodyPr lIns="0" tIns="46080" rIns="0" bIns="46080"/>
          <a:lstStyle/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#include &lt;stdio.h&gt;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float data = 50.8;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float *ptr;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ptr = &amp;data;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printf(“%p %f\n”,p,*p);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*ptr = 27.4;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printf(“%f\n”,*ptr);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printf(“%f\n”,data);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 u="sng">
                <a:solidFill>
                  <a:srgbClr val="FFFFFF"/>
                </a:solidFill>
                <a:latin typeface="Tahoma"/>
              </a:rPr>
              <a:t>Output: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Dereferencing Example (Cont ..)</a:t>
            </a:r>
            <a:endParaRPr/>
          </a:p>
        </p:txBody>
      </p:sp>
      <p:sp>
        <p:nvSpPr>
          <p:cNvPr id="38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4495A0D-53A7-49A9-8070-7AAE55AB9698}" type="slidenum">
              <a:rPr lang="en-IN" sz="1200">
                <a:solidFill>
                  <a:srgbClr val="8B8B8B"/>
                </a:solidFill>
                <a:latin typeface="Calibri"/>
              </a:rPr>
              <a:t>22</a:t>
            </a:fld>
            <a:endParaRPr/>
          </a:p>
        </p:txBody>
      </p:sp>
      <p:sp>
        <p:nvSpPr>
          <p:cNvPr id="390" name="CustomShape 3"/>
          <p:cNvSpPr/>
          <p:nvPr/>
        </p:nvSpPr>
        <p:spPr>
          <a:xfrm>
            <a:off x="7499520" y="264492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91" name="CustomShape 4"/>
          <p:cNvSpPr/>
          <p:nvPr/>
        </p:nvSpPr>
        <p:spPr>
          <a:xfrm>
            <a:off x="7499520" y="220968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C0504D"/>
                </a:solidFill>
                <a:latin typeface="Tahoma"/>
              </a:rPr>
              <a:t>FFF4</a:t>
            </a:r>
            <a:endParaRPr/>
          </a:p>
        </p:txBody>
      </p:sp>
      <p:sp>
        <p:nvSpPr>
          <p:cNvPr id="392" name="CustomShape 5"/>
          <p:cNvSpPr/>
          <p:nvPr/>
        </p:nvSpPr>
        <p:spPr>
          <a:xfrm>
            <a:off x="7499520" y="307800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93" name="CustomShape 6"/>
          <p:cNvSpPr/>
          <p:nvPr/>
        </p:nvSpPr>
        <p:spPr>
          <a:xfrm>
            <a:off x="7499520" y="351324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94" name="CustomShape 7"/>
          <p:cNvSpPr/>
          <p:nvPr/>
        </p:nvSpPr>
        <p:spPr>
          <a:xfrm>
            <a:off x="7499520" y="394668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C0504D"/>
                </a:solidFill>
                <a:latin typeface="Tahoma"/>
              </a:rPr>
              <a:t>27.4</a:t>
            </a:r>
            <a:endParaRPr/>
          </a:p>
        </p:txBody>
      </p:sp>
      <p:sp>
        <p:nvSpPr>
          <p:cNvPr id="395" name="CustomShape 8"/>
          <p:cNvSpPr/>
          <p:nvPr/>
        </p:nvSpPr>
        <p:spPr>
          <a:xfrm>
            <a:off x="7499520" y="438156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96" name="CustomShape 9"/>
          <p:cNvSpPr/>
          <p:nvPr/>
        </p:nvSpPr>
        <p:spPr>
          <a:xfrm>
            <a:off x="7499520" y="481644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97" name="CustomShape 10"/>
          <p:cNvSpPr/>
          <p:nvPr/>
        </p:nvSpPr>
        <p:spPr>
          <a:xfrm>
            <a:off x="6477120" y="264492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FFF1</a:t>
            </a:r>
            <a:endParaRPr/>
          </a:p>
        </p:txBody>
      </p:sp>
      <p:sp>
        <p:nvSpPr>
          <p:cNvPr id="398" name="CustomShape 11"/>
          <p:cNvSpPr/>
          <p:nvPr/>
        </p:nvSpPr>
        <p:spPr>
          <a:xfrm>
            <a:off x="6477120" y="220968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FFF0</a:t>
            </a:r>
            <a:endParaRPr/>
          </a:p>
        </p:txBody>
      </p:sp>
      <p:sp>
        <p:nvSpPr>
          <p:cNvPr id="399" name="CustomShape 12"/>
          <p:cNvSpPr/>
          <p:nvPr/>
        </p:nvSpPr>
        <p:spPr>
          <a:xfrm>
            <a:off x="6477120" y="307800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FFF2</a:t>
            </a:r>
            <a:endParaRPr/>
          </a:p>
        </p:txBody>
      </p:sp>
      <p:sp>
        <p:nvSpPr>
          <p:cNvPr id="400" name="CustomShape 13"/>
          <p:cNvSpPr/>
          <p:nvPr/>
        </p:nvSpPr>
        <p:spPr>
          <a:xfrm>
            <a:off x="6477120" y="351324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FFF3</a:t>
            </a:r>
            <a:endParaRPr/>
          </a:p>
        </p:txBody>
      </p:sp>
      <p:sp>
        <p:nvSpPr>
          <p:cNvPr id="401" name="CustomShape 14"/>
          <p:cNvSpPr/>
          <p:nvPr/>
        </p:nvSpPr>
        <p:spPr>
          <a:xfrm>
            <a:off x="6477120" y="394668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FFF4</a:t>
            </a:r>
            <a:endParaRPr/>
          </a:p>
        </p:txBody>
      </p:sp>
      <p:sp>
        <p:nvSpPr>
          <p:cNvPr id="402" name="CustomShape 15"/>
          <p:cNvSpPr/>
          <p:nvPr/>
        </p:nvSpPr>
        <p:spPr>
          <a:xfrm>
            <a:off x="6477120" y="438156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FFF5</a:t>
            </a:r>
            <a:endParaRPr/>
          </a:p>
        </p:txBody>
      </p:sp>
      <p:sp>
        <p:nvSpPr>
          <p:cNvPr id="403" name="CustomShape 16"/>
          <p:cNvSpPr/>
          <p:nvPr/>
        </p:nvSpPr>
        <p:spPr>
          <a:xfrm>
            <a:off x="6477120" y="481644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FFF6</a:t>
            </a:r>
            <a:endParaRPr/>
          </a:p>
        </p:txBody>
      </p:sp>
      <p:sp>
        <p:nvSpPr>
          <p:cNvPr id="404" name="CustomShape 17"/>
          <p:cNvSpPr/>
          <p:nvPr/>
        </p:nvSpPr>
        <p:spPr>
          <a:xfrm>
            <a:off x="5643720" y="2133720"/>
            <a:ext cx="685440" cy="3952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IN" sz="2000" i="1">
                <a:solidFill>
                  <a:srgbClr val="1F497D"/>
                </a:solidFill>
                <a:latin typeface="Tahoma"/>
              </a:rPr>
              <a:t>ptr</a:t>
            </a:r>
            <a:endParaRPr/>
          </a:p>
        </p:txBody>
      </p:sp>
      <p:sp>
        <p:nvSpPr>
          <p:cNvPr id="405" name="CustomShape 18"/>
          <p:cNvSpPr/>
          <p:nvPr/>
        </p:nvSpPr>
        <p:spPr>
          <a:xfrm>
            <a:off x="5643720" y="3962520"/>
            <a:ext cx="685440" cy="3952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IN" sz="2000" i="1">
                <a:solidFill>
                  <a:srgbClr val="1F497D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406" name="Line 19"/>
          <p:cNvSpPr/>
          <p:nvPr/>
        </p:nvSpPr>
        <p:spPr>
          <a:xfrm flipH="1">
            <a:off x="8381880" y="2438280"/>
            <a:ext cx="457200" cy="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407" name="Line 20"/>
          <p:cNvSpPr/>
          <p:nvPr/>
        </p:nvSpPr>
        <p:spPr>
          <a:xfrm flipV="1">
            <a:off x="8840520" y="1904760"/>
            <a:ext cx="0" cy="53352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408" name="Line 21"/>
          <p:cNvSpPr/>
          <p:nvPr/>
        </p:nvSpPr>
        <p:spPr>
          <a:xfrm>
            <a:off x="6248160" y="1904760"/>
            <a:ext cx="2590920" cy="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409" name="Line 22"/>
          <p:cNvSpPr/>
          <p:nvPr/>
        </p:nvSpPr>
        <p:spPr>
          <a:xfrm>
            <a:off x="6249960" y="1904760"/>
            <a:ext cx="0" cy="228600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410" name="Line 23"/>
          <p:cNvSpPr/>
          <p:nvPr/>
        </p:nvSpPr>
        <p:spPr>
          <a:xfrm>
            <a:off x="6248160" y="4192560"/>
            <a:ext cx="228600" cy="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  <a:tailEnd type="triangle" w="med" len="med"/>
          </a:ln>
        </p:spPr>
      </p:sp>
      <p:sp>
        <p:nvSpPr>
          <p:cNvPr id="411" name="CustomShape 24"/>
          <p:cNvSpPr/>
          <p:nvPr/>
        </p:nvSpPr>
        <p:spPr>
          <a:xfrm>
            <a:off x="0" y="472428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4F81BD"/>
          </a:solidFill>
          <a:ln w="12600">
            <a:solidFill>
              <a:srgbClr val="000000"/>
            </a:solidFill>
            <a:miter/>
          </a:ln>
        </p:spPr>
      </p:sp>
      <p:sp>
        <p:nvSpPr>
          <p:cNvPr id="412" name="CustomShape 25"/>
          <p:cNvSpPr/>
          <p:nvPr/>
        </p:nvSpPr>
        <p:spPr>
          <a:xfrm>
            <a:off x="7499520" y="579132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413" name="Line 26"/>
          <p:cNvSpPr/>
          <p:nvPr/>
        </p:nvSpPr>
        <p:spPr>
          <a:xfrm>
            <a:off x="8057880" y="5337000"/>
            <a:ext cx="1800" cy="37800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414" name="CustomShape 27"/>
          <p:cNvSpPr/>
          <p:nvPr/>
        </p:nvSpPr>
        <p:spPr>
          <a:xfrm>
            <a:off x="6477120" y="579132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415" name="Line 28"/>
          <p:cNvSpPr/>
          <p:nvPr/>
        </p:nvSpPr>
        <p:spPr>
          <a:xfrm>
            <a:off x="6941880" y="5337000"/>
            <a:ext cx="1800" cy="37800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416" name="CustomShape 29"/>
          <p:cNvSpPr/>
          <p:nvPr/>
        </p:nvSpPr>
        <p:spPr>
          <a:xfrm>
            <a:off x="457200" y="1828800"/>
            <a:ext cx="5105160" cy="4647960"/>
          </a:xfrm>
          <a:prstGeom prst="rect">
            <a:avLst/>
          </a:prstGeom>
          <a:noFill/>
          <a:ln>
            <a:noFill/>
          </a:ln>
        </p:spPr>
        <p:txBody>
          <a:bodyPr lIns="0" tIns="46080" rIns="0" bIns="46080"/>
          <a:lstStyle/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#include &lt;stdio.h&gt;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float data = 50.8;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float *ptr;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ptr = &amp;data;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printf(“%p %f\n”,p,*p);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*ptr = 27.4;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printf(“%f\n”,*ptr);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printf(“%f\n”,data);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 u="sng">
                <a:solidFill>
                  <a:srgbClr val="FFFFFF"/>
                </a:solidFill>
                <a:latin typeface="Tahoma"/>
              </a:rPr>
              <a:t>Output:</a:t>
            </a:r>
            <a:endParaRPr/>
          </a:p>
        </p:txBody>
      </p:sp>
      <p:sp>
        <p:nvSpPr>
          <p:cNvPr id="417" name="CustomShape 30"/>
          <p:cNvSpPr/>
          <p:nvPr/>
        </p:nvSpPr>
        <p:spPr>
          <a:xfrm>
            <a:off x="810000" y="5486400"/>
            <a:ext cx="1757880" cy="11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C00000"/>
                </a:solidFill>
                <a:latin typeface="Calibri"/>
              </a:rPr>
              <a:t>Output: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FFF4	50.8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27.4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Dereferencing Example (Cont ..)</a:t>
            </a:r>
            <a:endParaRPr/>
          </a:p>
        </p:txBody>
      </p:sp>
      <p:sp>
        <p:nvSpPr>
          <p:cNvPr id="41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C8AD45C-2CB3-47FB-A099-8302D87A62E5}" type="slidenum">
              <a:rPr lang="en-IN" sz="1200">
                <a:solidFill>
                  <a:srgbClr val="8B8B8B"/>
                </a:solidFill>
                <a:latin typeface="Calibri"/>
              </a:rPr>
              <a:t>23</a:t>
            </a:fld>
            <a:endParaRPr/>
          </a:p>
        </p:txBody>
      </p:sp>
      <p:sp>
        <p:nvSpPr>
          <p:cNvPr id="420" name="CustomShape 3"/>
          <p:cNvSpPr/>
          <p:nvPr/>
        </p:nvSpPr>
        <p:spPr>
          <a:xfrm>
            <a:off x="7499520" y="264492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421" name="CustomShape 4"/>
          <p:cNvSpPr/>
          <p:nvPr/>
        </p:nvSpPr>
        <p:spPr>
          <a:xfrm>
            <a:off x="7499520" y="220968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C0504D"/>
                </a:solidFill>
                <a:latin typeface="Tahoma"/>
              </a:rPr>
              <a:t>FFF4</a:t>
            </a:r>
            <a:endParaRPr/>
          </a:p>
        </p:txBody>
      </p:sp>
      <p:sp>
        <p:nvSpPr>
          <p:cNvPr id="422" name="CustomShape 5"/>
          <p:cNvSpPr/>
          <p:nvPr/>
        </p:nvSpPr>
        <p:spPr>
          <a:xfrm>
            <a:off x="7499520" y="307800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423" name="CustomShape 6"/>
          <p:cNvSpPr/>
          <p:nvPr/>
        </p:nvSpPr>
        <p:spPr>
          <a:xfrm>
            <a:off x="7499520" y="351324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424" name="CustomShape 7"/>
          <p:cNvSpPr/>
          <p:nvPr/>
        </p:nvSpPr>
        <p:spPr>
          <a:xfrm>
            <a:off x="7499520" y="394668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C0504D"/>
                </a:solidFill>
                <a:latin typeface="Tahoma"/>
              </a:rPr>
              <a:t>27.4</a:t>
            </a:r>
            <a:endParaRPr/>
          </a:p>
        </p:txBody>
      </p:sp>
      <p:sp>
        <p:nvSpPr>
          <p:cNvPr id="425" name="CustomShape 8"/>
          <p:cNvSpPr/>
          <p:nvPr/>
        </p:nvSpPr>
        <p:spPr>
          <a:xfrm>
            <a:off x="7499520" y="438156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426" name="CustomShape 9"/>
          <p:cNvSpPr/>
          <p:nvPr/>
        </p:nvSpPr>
        <p:spPr>
          <a:xfrm>
            <a:off x="7499520" y="481644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427" name="CustomShape 10"/>
          <p:cNvSpPr/>
          <p:nvPr/>
        </p:nvSpPr>
        <p:spPr>
          <a:xfrm>
            <a:off x="6477120" y="264492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FFF1</a:t>
            </a:r>
            <a:endParaRPr/>
          </a:p>
        </p:txBody>
      </p:sp>
      <p:sp>
        <p:nvSpPr>
          <p:cNvPr id="428" name="CustomShape 11"/>
          <p:cNvSpPr/>
          <p:nvPr/>
        </p:nvSpPr>
        <p:spPr>
          <a:xfrm>
            <a:off x="6477120" y="220968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FFF0</a:t>
            </a:r>
            <a:endParaRPr/>
          </a:p>
        </p:txBody>
      </p:sp>
      <p:sp>
        <p:nvSpPr>
          <p:cNvPr id="429" name="CustomShape 12"/>
          <p:cNvSpPr/>
          <p:nvPr/>
        </p:nvSpPr>
        <p:spPr>
          <a:xfrm>
            <a:off x="6477120" y="307800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FFF2</a:t>
            </a:r>
            <a:endParaRPr/>
          </a:p>
        </p:txBody>
      </p:sp>
      <p:sp>
        <p:nvSpPr>
          <p:cNvPr id="430" name="CustomShape 13"/>
          <p:cNvSpPr/>
          <p:nvPr/>
        </p:nvSpPr>
        <p:spPr>
          <a:xfrm>
            <a:off x="6477120" y="351324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FFF3</a:t>
            </a:r>
            <a:endParaRPr/>
          </a:p>
        </p:txBody>
      </p:sp>
      <p:sp>
        <p:nvSpPr>
          <p:cNvPr id="431" name="CustomShape 14"/>
          <p:cNvSpPr/>
          <p:nvPr/>
        </p:nvSpPr>
        <p:spPr>
          <a:xfrm>
            <a:off x="6477120" y="394668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FFF4</a:t>
            </a:r>
            <a:endParaRPr/>
          </a:p>
        </p:txBody>
      </p:sp>
      <p:sp>
        <p:nvSpPr>
          <p:cNvPr id="432" name="CustomShape 15"/>
          <p:cNvSpPr/>
          <p:nvPr/>
        </p:nvSpPr>
        <p:spPr>
          <a:xfrm>
            <a:off x="6477120" y="438156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FFF5</a:t>
            </a:r>
            <a:endParaRPr/>
          </a:p>
        </p:txBody>
      </p:sp>
      <p:sp>
        <p:nvSpPr>
          <p:cNvPr id="433" name="CustomShape 16"/>
          <p:cNvSpPr/>
          <p:nvPr/>
        </p:nvSpPr>
        <p:spPr>
          <a:xfrm>
            <a:off x="6477120" y="481644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FFF6</a:t>
            </a:r>
            <a:endParaRPr/>
          </a:p>
        </p:txBody>
      </p:sp>
      <p:sp>
        <p:nvSpPr>
          <p:cNvPr id="434" name="CustomShape 17"/>
          <p:cNvSpPr/>
          <p:nvPr/>
        </p:nvSpPr>
        <p:spPr>
          <a:xfrm>
            <a:off x="5643720" y="2133720"/>
            <a:ext cx="685440" cy="3952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IN" sz="2000" i="1">
                <a:solidFill>
                  <a:srgbClr val="1F497D"/>
                </a:solidFill>
                <a:latin typeface="Tahoma"/>
              </a:rPr>
              <a:t>ptr</a:t>
            </a:r>
            <a:endParaRPr/>
          </a:p>
        </p:txBody>
      </p:sp>
      <p:sp>
        <p:nvSpPr>
          <p:cNvPr id="435" name="CustomShape 18"/>
          <p:cNvSpPr/>
          <p:nvPr/>
        </p:nvSpPr>
        <p:spPr>
          <a:xfrm>
            <a:off x="5643720" y="3962520"/>
            <a:ext cx="685440" cy="3952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IN" sz="2000" i="1">
                <a:solidFill>
                  <a:srgbClr val="1F497D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436" name="Line 19"/>
          <p:cNvSpPr/>
          <p:nvPr/>
        </p:nvSpPr>
        <p:spPr>
          <a:xfrm flipH="1">
            <a:off x="8381880" y="2438280"/>
            <a:ext cx="457200" cy="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437" name="Line 20"/>
          <p:cNvSpPr/>
          <p:nvPr/>
        </p:nvSpPr>
        <p:spPr>
          <a:xfrm flipV="1">
            <a:off x="8840520" y="1904760"/>
            <a:ext cx="0" cy="53352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438" name="Line 21"/>
          <p:cNvSpPr/>
          <p:nvPr/>
        </p:nvSpPr>
        <p:spPr>
          <a:xfrm>
            <a:off x="6248160" y="1904760"/>
            <a:ext cx="2590920" cy="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439" name="Line 22"/>
          <p:cNvSpPr/>
          <p:nvPr/>
        </p:nvSpPr>
        <p:spPr>
          <a:xfrm>
            <a:off x="6249960" y="1904760"/>
            <a:ext cx="0" cy="228600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</a:ln>
        </p:spPr>
      </p:sp>
      <p:sp>
        <p:nvSpPr>
          <p:cNvPr id="440" name="Line 23"/>
          <p:cNvSpPr/>
          <p:nvPr/>
        </p:nvSpPr>
        <p:spPr>
          <a:xfrm>
            <a:off x="6248160" y="4192560"/>
            <a:ext cx="228600" cy="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280000" sp="105000"/>
            </a:custDash>
            <a:round/>
            <a:tailEnd type="triangle" w="med" len="med"/>
          </a:ln>
        </p:spPr>
      </p:sp>
      <p:sp>
        <p:nvSpPr>
          <p:cNvPr id="441" name="CustomShape 24"/>
          <p:cNvSpPr/>
          <p:nvPr/>
        </p:nvSpPr>
        <p:spPr>
          <a:xfrm>
            <a:off x="0" y="464832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4F81BD"/>
          </a:solidFill>
          <a:ln w="12600">
            <a:solidFill>
              <a:srgbClr val="000000"/>
            </a:solidFill>
            <a:miter/>
          </a:ln>
        </p:spPr>
      </p:sp>
      <p:sp>
        <p:nvSpPr>
          <p:cNvPr id="442" name="CustomShape 25"/>
          <p:cNvSpPr/>
          <p:nvPr/>
        </p:nvSpPr>
        <p:spPr>
          <a:xfrm>
            <a:off x="7499520" y="579132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443" name="Line 26"/>
          <p:cNvSpPr/>
          <p:nvPr/>
        </p:nvSpPr>
        <p:spPr>
          <a:xfrm>
            <a:off x="8057880" y="5337000"/>
            <a:ext cx="1800" cy="37800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444" name="CustomShape 27"/>
          <p:cNvSpPr/>
          <p:nvPr/>
        </p:nvSpPr>
        <p:spPr>
          <a:xfrm>
            <a:off x="6477120" y="579132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445" name="Line 28"/>
          <p:cNvSpPr/>
          <p:nvPr/>
        </p:nvSpPr>
        <p:spPr>
          <a:xfrm>
            <a:off x="6941880" y="5337000"/>
            <a:ext cx="1800" cy="37800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446" name="CustomShape 29"/>
          <p:cNvSpPr/>
          <p:nvPr/>
        </p:nvSpPr>
        <p:spPr>
          <a:xfrm>
            <a:off x="457200" y="1828800"/>
            <a:ext cx="5105160" cy="4647960"/>
          </a:xfrm>
          <a:prstGeom prst="rect">
            <a:avLst/>
          </a:prstGeom>
          <a:noFill/>
          <a:ln>
            <a:noFill/>
          </a:ln>
        </p:spPr>
        <p:txBody>
          <a:bodyPr lIns="0" tIns="46080" rIns="0" bIns="46080"/>
          <a:lstStyle/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#include &lt;stdio.h&gt;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float data = 50.8;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float *ptr;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ptr = &amp;data;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printf(“%p %f\n”,p,*p);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*ptr = 27.4;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printf(“%f\n”,*ptr);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printf(“%f\n”,data);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 u="sng">
                <a:solidFill>
                  <a:srgbClr val="FFFFFF"/>
                </a:solidFill>
                <a:latin typeface="Tahoma"/>
              </a:rPr>
              <a:t>Output:</a:t>
            </a:r>
            <a:endParaRPr/>
          </a:p>
        </p:txBody>
      </p:sp>
      <p:sp>
        <p:nvSpPr>
          <p:cNvPr id="447" name="CustomShape 30"/>
          <p:cNvSpPr/>
          <p:nvPr/>
        </p:nvSpPr>
        <p:spPr>
          <a:xfrm>
            <a:off x="962280" y="5257800"/>
            <a:ext cx="1757880" cy="15534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C00000"/>
                </a:solidFill>
                <a:latin typeface="Calibri"/>
              </a:rPr>
              <a:t>Output: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FFF4	50.8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27.4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27.4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Questions</a:t>
            </a:r>
            <a:endParaRPr/>
          </a:p>
        </p:txBody>
      </p:sp>
      <p:sp>
        <p:nvSpPr>
          <p:cNvPr id="4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WAP using pointers to add two floating point numbers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WAP using pointers to find greatest of three numbers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WAP using pointers to enter a character and determine whether it is vowel or not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WAP to determine whether a number is prime using pointers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-152280" y="-76320"/>
            <a:ext cx="944856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u="sng">
                <a:solidFill>
                  <a:srgbClr val="000000"/>
                </a:solidFill>
                <a:latin typeface="Calibri"/>
              </a:rPr>
              <a:t>WAP using pointers to add two floating point numbers
</a:t>
            </a:r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457200" y="762120"/>
            <a:ext cx="5257440" cy="5714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#include&lt;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stdio.h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&gt;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#include&lt;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conio.h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&gt;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void main()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{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      float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a,b,sum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      float *p1,*p2;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(“Enter 2 float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nos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\n”);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scanf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(“%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f%f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”,&amp;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a,&amp;b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);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      p1=&amp;a;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      p2=&amp;b;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      sum=*p1 + *p2;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(“Sum is %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f”,sum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);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getch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();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}</a:t>
            </a:r>
            <a:endParaRPr sz="1600" dirty="0"/>
          </a:p>
        </p:txBody>
      </p:sp>
      <p:sp>
        <p:nvSpPr>
          <p:cNvPr id="452" name="CustomShape 3"/>
          <p:cNvSpPr/>
          <p:nvPr/>
        </p:nvSpPr>
        <p:spPr>
          <a:xfrm>
            <a:off x="5791320" y="4842720"/>
            <a:ext cx="3200040" cy="19191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C00000"/>
                </a:solidFill>
                <a:latin typeface="Calibri"/>
              </a:rPr>
              <a:t>Output: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Calibri"/>
              </a:rPr>
              <a:t>Enter 2 float </a:t>
            </a:r>
            <a:r>
              <a:rPr lang="en-IN" sz="2400" dirty="0" err="1">
                <a:solidFill>
                  <a:srgbClr val="000000"/>
                </a:solidFill>
                <a:latin typeface="Calibri"/>
              </a:rPr>
              <a:t>nos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Calibri"/>
              </a:rPr>
              <a:t>6.1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Calibri"/>
              </a:rPr>
              <a:t>2.1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Calibri"/>
              </a:rPr>
              <a:t>Sum is 8.200000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-152280" y="0"/>
            <a:ext cx="9448560" cy="9442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u="sng">
                <a:solidFill>
                  <a:srgbClr val="000000"/>
                </a:solidFill>
                <a:latin typeface="Calibri"/>
              </a:rPr>
              <a:t>WAP using pointers to find greatest of three numbers
</a:t>
            </a:r>
            <a:endParaRPr/>
          </a:p>
        </p:txBody>
      </p:sp>
      <p:sp>
        <p:nvSpPr>
          <p:cNvPr id="454" name="TextShape 2"/>
          <p:cNvSpPr txBox="1"/>
          <p:nvPr/>
        </p:nvSpPr>
        <p:spPr>
          <a:xfrm>
            <a:off x="13648" y="339936"/>
            <a:ext cx="9219960" cy="6629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Calibri"/>
              </a:rPr>
              <a:t>#include&lt;</a:t>
            </a:r>
            <a:r>
              <a:rPr lang="en-US" sz="2250" dirty="0" err="1">
                <a:solidFill>
                  <a:srgbClr val="000000"/>
                </a:solidFill>
                <a:latin typeface="Calibri"/>
              </a:rPr>
              <a:t>stdio.h</a:t>
            </a:r>
            <a:r>
              <a:rPr lang="en-US" sz="2250" dirty="0">
                <a:solidFill>
                  <a:srgbClr val="000000"/>
                </a:solidFill>
                <a:latin typeface="Calibri"/>
              </a:rPr>
              <a:t>&gt;</a:t>
            </a:r>
            <a:endParaRPr sz="2250" dirty="0"/>
          </a:p>
          <a:p>
            <a:pPr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Calibri"/>
              </a:rPr>
              <a:t>#include&lt;</a:t>
            </a:r>
            <a:r>
              <a:rPr lang="en-US" sz="2250" dirty="0" err="1">
                <a:solidFill>
                  <a:srgbClr val="000000"/>
                </a:solidFill>
                <a:latin typeface="Calibri"/>
              </a:rPr>
              <a:t>conio.h</a:t>
            </a:r>
            <a:r>
              <a:rPr lang="en-US" sz="2250" dirty="0">
                <a:solidFill>
                  <a:srgbClr val="000000"/>
                </a:solidFill>
                <a:latin typeface="Calibri"/>
              </a:rPr>
              <a:t>&gt;</a:t>
            </a:r>
            <a:endParaRPr sz="2250" dirty="0"/>
          </a:p>
          <a:p>
            <a:pPr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Calibri"/>
              </a:rPr>
              <a:t>void main()</a:t>
            </a:r>
            <a:endParaRPr sz="2250" dirty="0"/>
          </a:p>
          <a:p>
            <a:pPr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Calibri"/>
              </a:rPr>
              <a:t>{</a:t>
            </a:r>
            <a:endParaRPr sz="2250" dirty="0"/>
          </a:p>
          <a:p>
            <a:pPr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2250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alibri"/>
              </a:rPr>
              <a:t>a,b,c</a:t>
            </a:r>
            <a:r>
              <a:rPr lang="en-US" sz="2250" dirty="0">
                <a:solidFill>
                  <a:srgbClr val="000000"/>
                </a:solidFill>
                <a:latin typeface="Calibri"/>
              </a:rPr>
              <a:t>;</a:t>
            </a:r>
            <a:endParaRPr sz="2250" dirty="0"/>
          </a:p>
          <a:p>
            <a:pPr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2250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alibri"/>
              </a:rPr>
              <a:t> *p1,*p2,*p3;</a:t>
            </a:r>
            <a:endParaRPr sz="2250" dirty="0"/>
          </a:p>
          <a:p>
            <a:pPr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225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250" dirty="0">
                <a:solidFill>
                  <a:srgbClr val="000000"/>
                </a:solidFill>
                <a:latin typeface="Calibri"/>
              </a:rPr>
              <a:t>(“Enter three numbers </a:t>
            </a:r>
            <a:r>
              <a:rPr lang="en-US" sz="2250" dirty="0" err="1">
                <a:solidFill>
                  <a:srgbClr val="000000"/>
                </a:solidFill>
                <a:latin typeface="Calibri"/>
              </a:rPr>
              <a:t>a,b,c</a:t>
            </a:r>
            <a:r>
              <a:rPr lang="en-US" sz="2250" dirty="0">
                <a:solidFill>
                  <a:srgbClr val="000000"/>
                </a:solidFill>
                <a:latin typeface="Calibri"/>
              </a:rPr>
              <a:t>\n”);</a:t>
            </a:r>
            <a:endParaRPr sz="2250" dirty="0"/>
          </a:p>
          <a:p>
            <a:pPr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2250" dirty="0" err="1">
                <a:solidFill>
                  <a:srgbClr val="000000"/>
                </a:solidFill>
                <a:latin typeface="Calibri"/>
              </a:rPr>
              <a:t>scanf</a:t>
            </a:r>
            <a:r>
              <a:rPr lang="en-US" sz="2250" dirty="0">
                <a:solidFill>
                  <a:srgbClr val="000000"/>
                </a:solidFill>
                <a:latin typeface="Calibri"/>
              </a:rPr>
              <a:t>(“%</a:t>
            </a:r>
            <a:r>
              <a:rPr lang="en-US" sz="2250" dirty="0" err="1">
                <a:solidFill>
                  <a:srgbClr val="000000"/>
                </a:solidFill>
                <a:latin typeface="Calibri"/>
              </a:rPr>
              <a:t>d%d%d</a:t>
            </a:r>
            <a:r>
              <a:rPr lang="en-US" sz="2250" dirty="0">
                <a:solidFill>
                  <a:srgbClr val="000000"/>
                </a:solidFill>
                <a:latin typeface="Calibri"/>
              </a:rPr>
              <a:t>”,&amp;</a:t>
            </a:r>
            <a:r>
              <a:rPr lang="en-US" sz="2250" dirty="0" err="1">
                <a:solidFill>
                  <a:srgbClr val="000000"/>
                </a:solidFill>
                <a:latin typeface="Calibri"/>
              </a:rPr>
              <a:t>a,&amp;b,&amp;c</a:t>
            </a:r>
            <a:r>
              <a:rPr lang="en-US" sz="2250" dirty="0">
                <a:solidFill>
                  <a:srgbClr val="000000"/>
                </a:solidFill>
                <a:latin typeface="Calibri"/>
              </a:rPr>
              <a:t>);</a:t>
            </a:r>
            <a:endParaRPr sz="2250" dirty="0"/>
          </a:p>
          <a:p>
            <a:pPr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Calibri"/>
              </a:rPr>
              <a:t>      p1=&amp;a;</a:t>
            </a:r>
            <a:endParaRPr sz="2250" dirty="0"/>
          </a:p>
          <a:p>
            <a:pPr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Calibri"/>
              </a:rPr>
              <a:t>      p2=&amp;b;</a:t>
            </a:r>
            <a:endParaRPr sz="2250" dirty="0"/>
          </a:p>
          <a:p>
            <a:pPr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Calibri"/>
              </a:rPr>
              <a:t>      p3=&amp;c;</a:t>
            </a:r>
            <a:endParaRPr sz="2250" dirty="0"/>
          </a:p>
          <a:p>
            <a:pPr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Calibri"/>
              </a:rPr>
              <a:t>      if(*p1&gt;*p2 &amp;&amp; *p1&gt;*p3)</a:t>
            </a:r>
            <a:endParaRPr sz="2250" dirty="0"/>
          </a:p>
          <a:p>
            <a:pPr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Calibri"/>
              </a:rPr>
              <a:t>                 </a:t>
            </a:r>
            <a:r>
              <a:rPr lang="en-US" sz="225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250" dirty="0">
                <a:solidFill>
                  <a:srgbClr val="000000"/>
                </a:solidFill>
                <a:latin typeface="Calibri"/>
              </a:rPr>
              <a:t>(“a is greatest\n”);</a:t>
            </a:r>
            <a:endParaRPr sz="2250" dirty="0"/>
          </a:p>
          <a:p>
            <a:pPr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Calibri"/>
              </a:rPr>
              <a:t>       else if (*p2&gt;*p1 &amp;&amp; *p2&gt;*p3)</a:t>
            </a:r>
            <a:endParaRPr sz="2250" dirty="0"/>
          </a:p>
          <a:p>
            <a:pPr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Calibri"/>
              </a:rPr>
              <a:t>                 </a:t>
            </a:r>
            <a:r>
              <a:rPr lang="en-US" sz="225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250" dirty="0">
                <a:solidFill>
                  <a:srgbClr val="000000"/>
                </a:solidFill>
                <a:latin typeface="Calibri"/>
              </a:rPr>
              <a:t>(“b is greatest\n”);</a:t>
            </a:r>
            <a:endParaRPr sz="2250" dirty="0"/>
          </a:p>
          <a:p>
            <a:pPr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Calibri"/>
              </a:rPr>
              <a:t>       else</a:t>
            </a:r>
            <a:endParaRPr sz="2250" dirty="0"/>
          </a:p>
          <a:p>
            <a:pPr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Calibri"/>
              </a:rPr>
              <a:t>                 </a:t>
            </a:r>
            <a:r>
              <a:rPr lang="en-US" sz="225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250" dirty="0">
                <a:solidFill>
                  <a:srgbClr val="000000"/>
                </a:solidFill>
                <a:latin typeface="Calibri"/>
              </a:rPr>
              <a:t>(“c is greatest\n”);</a:t>
            </a:r>
            <a:endParaRPr sz="2250" dirty="0"/>
          </a:p>
          <a:p>
            <a:pPr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2250" dirty="0" err="1">
                <a:solidFill>
                  <a:srgbClr val="000000"/>
                </a:solidFill>
                <a:latin typeface="Calibri"/>
              </a:rPr>
              <a:t>getch</a:t>
            </a:r>
            <a:r>
              <a:rPr lang="en-US" sz="2250" dirty="0">
                <a:solidFill>
                  <a:srgbClr val="000000"/>
                </a:solidFill>
                <a:latin typeface="Calibri"/>
              </a:rPr>
              <a:t>();</a:t>
            </a:r>
            <a:endParaRPr sz="2250" dirty="0"/>
          </a:p>
          <a:p>
            <a:pPr>
              <a:lnSpc>
                <a:spcPct val="100000"/>
              </a:lnSpc>
            </a:pPr>
            <a:r>
              <a:rPr lang="en-US" sz="2250" dirty="0">
                <a:solidFill>
                  <a:srgbClr val="000000"/>
                </a:solidFill>
                <a:latin typeface="Calibri"/>
              </a:rPr>
              <a:t>}</a:t>
            </a:r>
            <a:endParaRPr sz="2250" dirty="0"/>
          </a:p>
        </p:txBody>
      </p:sp>
      <p:sp>
        <p:nvSpPr>
          <p:cNvPr id="455" name="CustomShape 3"/>
          <p:cNvSpPr/>
          <p:nvPr/>
        </p:nvSpPr>
        <p:spPr>
          <a:xfrm>
            <a:off x="5867280" y="4180320"/>
            <a:ext cx="3200040" cy="2650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C00000"/>
                </a:solidFill>
                <a:latin typeface="Calibri"/>
              </a:rPr>
              <a:t>Output: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Enter three numbers a,b,c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6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8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1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b is greatest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36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4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5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67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90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35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67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80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93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206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235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279" end="3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315" end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359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371" end="4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415" end="4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432" end="4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u="sng">
                <a:solidFill>
                  <a:srgbClr val="000000"/>
                </a:solidFill>
                <a:latin typeface="Calibri"/>
              </a:rPr>
              <a:t>WAP using pointer to enter a character and determine whether it is vowel or not</a:t>
            </a:r>
            <a:endParaRPr/>
          </a:p>
        </p:txBody>
      </p:sp>
      <p:sp>
        <p:nvSpPr>
          <p:cNvPr id="457" name="TextShape 2"/>
          <p:cNvSpPr txBox="1"/>
          <p:nvPr/>
        </p:nvSpPr>
        <p:spPr>
          <a:xfrm>
            <a:off x="0" y="1114087"/>
            <a:ext cx="5063319" cy="5562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#include&lt;</a:t>
            </a:r>
            <a:r>
              <a:rPr lang="en-US" sz="2600" dirty="0" err="1">
                <a:solidFill>
                  <a:srgbClr val="000000"/>
                </a:solidFill>
                <a:latin typeface="Calibri"/>
              </a:rPr>
              <a:t>stdio.h</a:t>
            </a:r>
            <a:r>
              <a:rPr lang="en-US" sz="2600" dirty="0">
                <a:solidFill>
                  <a:srgbClr val="000000"/>
                </a:solidFill>
                <a:latin typeface="Calibri"/>
              </a:rPr>
              <a:t>&gt;</a:t>
            </a:r>
            <a:endParaRPr sz="2600"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#include&lt;</a:t>
            </a:r>
            <a:r>
              <a:rPr lang="en-US" sz="2600" dirty="0" err="1">
                <a:solidFill>
                  <a:srgbClr val="000000"/>
                </a:solidFill>
                <a:latin typeface="Calibri"/>
              </a:rPr>
              <a:t>conio.h</a:t>
            </a:r>
            <a:r>
              <a:rPr lang="en-US" sz="2600" dirty="0">
                <a:solidFill>
                  <a:srgbClr val="000000"/>
                </a:solidFill>
                <a:latin typeface="Calibri"/>
              </a:rPr>
              <a:t>&gt;</a:t>
            </a:r>
            <a:endParaRPr sz="2600"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void main()</a:t>
            </a:r>
            <a:endParaRPr sz="2600"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{</a:t>
            </a:r>
            <a:endParaRPr sz="2600"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      char c,*p;</a:t>
            </a:r>
            <a:endParaRPr sz="2600"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      p=&amp;c;</a:t>
            </a:r>
            <a:endParaRPr sz="2600"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26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600" dirty="0">
                <a:solidFill>
                  <a:srgbClr val="000000"/>
                </a:solidFill>
                <a:latin typeface="Calibri"/>
              </a:rPr>
              <a:t>(“Enter character\n”);</a:t>
            </a:r>
            <a:endParaRPr sz="2600"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2600" dirty="0" err="1">
                <a:solidFill>
                  <a:srgbClr val="000000"/>
                </a:solidFill>
                <a:latin typeface="Calibri"/>
              </a:rPr>
              <a:t>scanf</a:t>
            </a:r>
            <a:r>
              <a:rPr lang="en-US" sz="2600" dirty="0">
                <a:solidFill>
                  <a:srgbClr val="000000"/>
                </a:solidFill>
                <a:latin typeface="Calibri"/>
              </a:rPr>
              <a:t>(“%</a:t>
            </a:r>
            <a:r>
              <a:rPr lang="en-US" sz="2600" dirty="0" err="1">
                <a:solidFill>
                  <a:srgbClr val="000000"/>
                </a:solidFill>
                <a:latin typeface="Calibri"/>
              </a:rPr>
              <a:t>c”,&amp;c</a:t>
            </a:r>
            <a:r>
              <a:rPr lang="en-US" sz="2600" dirty="0">
                <a:solidFill>
                  <a:srgbClr val="000000"/>
                </a:solidFill>
                <a:latin typeface="Calibri"/>
              </a:rPr>
              <a:t>);</a:t>
            </a:r>
            <a:endParaRPr sz="2600"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      switch(*p)</a:t>
            </a:r>
            <a:endParaRPr sz="2600"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      {</a:t>
            </a:r>
            <a:endParaRPr sz="2600"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	case ‘a’: </a:t>
            </a:r>
            <a:r>
              <a:rPr lang="en-US" sz="26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600" dirty="0">
                <a:solidFill>
                  <a:srgbClr val="000000"/>
                </a:solidFill>
                <a:latin typeface="Calibri"/>
              </a:rPr>
              <a:t>(“vowel”);</a:t>
            </a:r>
            <a:endParaRPr sz="2600"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		   break;</a:t>
            </a:r>
            <a:endParaRPr sz="2600"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            case ‘e’: </a:t>
            </a:r>
            <a:r>
              <a:rPr lang="en-US" sz="26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600" dirty="0">
                <a:solidFill>
                  <a:srgbClr val="000000"/>
                </a:solidFill>
                <a:latin typeface="Calibri"/>
              </a:rPr>
              <a:t>(“vowel”);</a:t>
            </a:r>
            <a:endParaRPr sz="2600"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		   break;</a:t>
            </a:r>
            <a:endParaRPr sz="2600" dirty="0"/>
          </a:p>
        </p:txBody>
      </p:sp>
      <p:sp>
        <p:nvSpPr>
          <p:cNvPr id="458" name="TextShape 3"/>
          <p:cNvSpPr txBox="1"/>
          <p:nvPr/>
        </p:nvSpPr>
        <p:spPr>
          <a:xfrm>
            <a:off x="4855820" y="571320"/>
            <a:ext cx="4495320" cy="5562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600" dirty="0">
                <a:latin typeface="Calibri"/>
              </a:rPr>
              <a:t>     case ‘</a:t>
            </a:r>
            <a:r>
              <a:rPr lang="en-US" sz="2600" dirty="0" err="1">
                <a:latin typeface="Calibri"/>
              </a:rPr>
              <a:t>i</a:t>
            </a:r>
            <a:r>
              <a:rPr lang="en-US" sz="2600" dirty="0">
                <a:latin typeface="Calibri"/>
              </a:rPr>
              <a:t>’: </a:t>
            </a:r>
            <a:r>
              <a:rPr lang="en-US" sz="2600" dirty="0" err="1">
                <a:latin typeface="Calibri"/>
              </a:rPr>
              <a:t>printf</a:t>
            </a:r>
            <a:r>
              <a:rPr lang="en-US" sz="2600" dirty="0">
                <a:latin typeface="Calibri"/>
              </a:rPr>
              <a:t>(“vowel”);</a:t>
            </a:r>
            <a:endParaRPr sz="2600" dirty="0"/>
          </a:p>
          <a:p>
            <a:pPr>
              <a:lnSpc>
                <a:spcPct val="100000"/>
              </a:lnSpc>
            </a:pPr>
            <a:r>
              <a:rPr lang="en-US" sz="2600" dirty="0">
                <a:latin typeface="Calibri"/>
              </a:rPr>
              <a:t>	       break;    </a:t>
            </a:r>
            <a:endParaRPr sz="2600" dirty="0"/>
          </a:p>
          <a:p>
            <a:pPr>
              <a:lnSpc>
                <a:spcPct val="100000"/>
              </a:lnSpc>
            </a:pPr>
            <a:r>
              <a:rPr lang="en-US" sz="2600" dirty="0">
                <a:latin typeface="Calibri"/>
              </a:rPr>
              <a:t>     case ‘o’: </a:t>
            </a:r>
            <a:r>
              <a:rPr lang="en-US" sz="2600" dirty="0" err="1">
                <a:latin typeface="Calibri"/>
              </a:rPr>
              <a:t>printf</a:t>
            </a:r>
            <a:r>
              <a:rPr lang="en-US" sz="2600" dirty="0">
                <a:latin typeface="Calibri"/>
              </a:rPr>
              <a:t>(“vowel”);</a:t>
            </a:r>
            <a:endParaRPr sz="2600" dirty="0"/>
          </a:p>
          <a:p>
            <a:pPr>
              <a:lnSpc>
                <a:spcPct val="100000"/>
              </a:lnSpc>
            </a:pPr>
            <a:r>
              <a:rPr lang="en-US" sz="2600" dirty="0">
                <a:latin typeface="Calibri"/>
              </a:rPr>
              <a:t>	       break;</a:t>
            </a:r>
            <a:endParaRPr sz="2600" dirty="0"/>
          </a:p>
          <a:p>
            <a:pPr>
              <a:lnSpc>
                <a:spcPct val="100000"/>
              </a:lnSpc>
            </a:pPr>
            <a:r>
              <a:rPr lang="en-US" sz="2600" dirty="0">
                <a:latin typeface="Calibri"/>
              </a:rPr>
              <a:t>     case ‘u’: </a:t>
            </a:r>
            <a:r>
              <a:rPr lang="en-US" sz="2600" dirty="0" err="1">
                <a:latin typeface="Calibri"/>
              </a:rPr>
              <a:t>printf</a:t>
            </a:r>
            <a:r>
              <a:rPr lang="en-US" sz="2600" dirty="0">
                <a:latin typeface="Calibri"/>
              </a:rPr>
              <a:t>(“vowel”);</a:t>
            </a:r>
            <a:endParaRPr sz="2600" dirty="0"/>
          </a:p>
          <a:p>
            <a:pPr>
              <a:lnSpc>
                <a:spcPct val="100000"/>
              </a:lnSpc>
            </a:pPr>
            <a:r>
              <a:rPr lang="en-US" sz="2600" dirty="0">
                <a:latin typeface="Calibri"/>
              </a:rPr>
              <a:t>	       break;</a:t>
            </a:r>
            <a:endParaRPr sz="2600" dirty="0"/>
          </a:p>
          <a:p>
            <a:pPr>
              <a:lnSpc>
                <a:spcPct val="100000"/>
              </a:lnSpc>
            </a:pPr>
            <a:r>
              <a:rPr lang="en-US" sz="2600" dirty="0">
                <a:latin typeface="Calibri"/>
              </a:rPr>
              <a:t>    default: </a:t>
            </a:r>
            <a:r>
              <a:rPr lang="en-US" sz="2600" dirty="0" err="1">
                <a:latin typeface="Calibri"/>
              </a:rPr>
              <a:t>printf</a:t>
            </a:r>
            <a:r>
              <a:rPr lang="en-US" sz="2600" dirty="0">
                <a:latin typeface="Calibri"/>
              </a:rPr>
              <a:t>(“not vowel”);</a:t>
            </a:r>
            <a:endParaRPr sz="2600" dirty="0"/>
          </a:p>
          <a:p>
            <a:pPr>
              <a:lnSpc>
                <a:spcPct val="100000"/>
              </a:lnSpc>
            </a:pPr>
            <a:r>
              <a:rPr lang="en-US" sz="2600" dirty="0">
                <a:latin typeface="Calibri"/>
              </a:rPr>
              <a:t>	       break;</a:t>
            </a:r>
            <a:endParaRPr sz="2600" dirty="0"/>
          </a:p>
          <a:p>
            <a:pPr>
              <a:lnSpc>
                <a:spcPct val="100000"/>
              </a:lnSpc>
            </a:pPr>
            <a:r>
              <a:rPr lang="en-US" sz="2600" dirty="0">
                <a:latin typeface="Calibri"/>
              </a:rPr>
              <a:t> }</a:t>
            </a:r>
            <a:endParaRPr sz="2600" dirty="0"/>
          </a:p>
          <a:p>
            <a:pPr>
              <a:lnSpc>
                <a:spcPct val="100000"/>
              </a:lnSpc>
            </a:pPr>
            <a:r>
              <a:rPr lang="en-US" sz="2600" dirty="0" err="1">
                <a:latin typeface="Calibri"/>
              </a:rPr>
              <a:t>getch</a:t>
            </a:r>
            <a:r>
              <a:rPr lang="en-US" sz="2600" dirty="0">
                <a:latin typeface="Calibri"/>
              </a:rPr>
              <a:t>();</a:t>
            </a:r>
            <a:endParaRPr sz="2600" dirty="0"/>
          </a:p>
          <a:p>
            <a:pPr>
              <a:lnSpc>
                <a:spcPct val="100000"/>
              </a:lnSpc>
            </a:pPr>
            <a:r>
              <a:rPr lang="en-US" sz="2600" dirty="0">
                <a:latin typeface="Calibri"/>
              </a:rPr>
              <a:t>}</a:t>
            </a:r>
            <a:endParaRPr sz="2600" dirty="0"/>
          </a:p>
        </p:txBody>
      </p:sp>
      <p:sp>
        <p:nvSpPr>
          <p:cNvPr id="459" name="CustomShape 4"/>
          <p:cNvSpPr/>
          <p:nvPr/>
        </p:nvSpPr>
        <p:spPr>
          <a:xfrm>
            <a:off x="5867280" y="5288400"/>
            <a:ext cx="3200040" cy="15534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C00000"/>
                </a:solidFill>
                <a:latin typeface="Calibri"/>
              </a:rPr>
              <a:t>Output: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Enter character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j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not vowel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0" y="-152280"/>
            <a:ext cx="91436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u="sng">
                <a:solidFill>
                  <a:srgbClr val="000000"/>
                </a:solidFill>
                <a:latin typeface="Calibri"/>
              </a:rPr>
              <a:t>Passing arguments to functions using pointers</a:t>
            </a:r>
            <a:endParaRPr/>
          </a:p>
        </p:txBody>
      </p:sp>
      <p:sp>
        <p:nvSpPr>
          <p:cNvPr id="461" name="TextShape 2"/>
          <p:cNvSpPr txBox="1"/>
          <p:nvPr/>
        </p:nvSpPr>
        <p:spPr>
          <a:xfrm>
            <a:off x="152280" y="762120"/>
            <a:ext cx="8610120" cy="594324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Arguments can be passed to functions using pointers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3200" b="1">
                <a:solidFill>
                  <a:srgbClr val="000000"/>
                </a:solidFill>
                <a:latin typeface="Calibri"/>
              </a:rPr>
              <a:t>address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of arguments is passed from the calling function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address is received in a </a:t>
            </a:r>
            <a:r>
              <a:rPr lang="en-US" sz="3200" b="1">
                <a:solidFill>
                  <a:srgbClr val="000000"/>
                </a:solidFill>
                <a:latin typeface="Calibri"/>
              </a:rPr>
              <a:t>pointer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in the called function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changes made to the values of arguments in the called function will be reflected back in calling function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is also called as </a:t>
            </a:r>
            <a:r>
              <a:rPr lang="en-US" sz="3200" i="1">
                <a:solidFill>
                  <a:srgbClr val="C00000"/>
                </a:solidFill>
                <a:latin typeface="Calibri"/>
              </a:rPr>
              <a:t>call by reference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3200" i="1">
                <a:solidFill>
                  <a:srgbClr val="C00000"/>
                </a:solidFill>
                <a:latin typeface="Calibri"/>
              </a:rPr>
              <a:t>pass by reference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WAP to swap two numbers using pointers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4400" b="1">
                <a:solidFill>
                  <a:srgbClr val="FF0000"/>
                </a:solidFill>
                <a:latin typeface="Calibri"/>
              </a:rPr>
              <a:t>VERY IMP!!!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]</a:t>
            </a:r>
            <a:endParaRPr/>
          </a:p>
        </p:txBody>
      </p:sp>
      <p:sp>
        <p:nvSpPr>
          <p:cNvPr id="463" name="TextShape 2"/>
          <p:cNvSpPr txBox="1"/>
          <p:nvPr/>
        </p:nvSpPr>
        <p:spPr>
          <a:xfrm>
            <a:off x="236682" y="1018016"/>
            <a:ext cx="8229240" cy="5714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#include&lt;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stdio.h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&gt;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#include&lt;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conio.h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&gt;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void swap(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*p1,int *p2);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void main()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a,b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(“Enter two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nos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\n”);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scanf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(“%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d%d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”,&amp;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a,&amp;b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     swap(&amp;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a,&amp;b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(“a=%d  b=%d\n”,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a,b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getch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void swap(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*p1,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*p2)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      t=*p1;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     *p1=*p2;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     *p2=t;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464" name="CustomShape 3"/>
          <p:cNvSpPr/>
          <p:nvPr/>
        </p:nvSpPr>
        <p:spPr>
          <a:xfrm>
            <a:off x="5867280" y="3657600"/>
            <a:ext cx="3200040" cy="19191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C00000"/>
                </a:solidFill>
                <a:latin typeface="Calibri"/>
              </a:rPr>
              <a:t>Output: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Enter two nos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5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6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a=6  b=5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Addresses and Pointers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609480" y="1523880"/>
            <a:ext cx="7924320" cy="5028840"/>
          </a:xfrm>
          <a:prstGeom prst="rect">
            <a:avLst/>
          </a:prstGeom>
        </p:spPr>
        <p:txBody>
          <a:bodyPr lIns="0" rIns="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 allows two ways of accessing variables</a:t>
            </a:r>
            <a:endParaRPr/>
          </a:p>
          <a:p>
            <a:pPr lvl="1" algn="just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Name (C keeps track of the address of the first location allocated to the variable)</a:t>
            </a:r>
            <a:endParaRPr/>
          </a:p>
          <a:p>
            <a:pPr lvl="1" algn="just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Address/Pointer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Symbol </a:t>
            </a:r>
            <a:r>
              <a:rPr lang="en-US" sz="2800" b="1">
                <a:solidFill>
                  <a:srgbClr val="FF0000"/>
                </a:solidFill>
                <a:latin typeface="Courier New"/>
              </a:rPr>
              <a:t>&amp; </a:t>
            </a:r>
            <a:r>
              <a:rPr lang="en-US" sz="2800" i="1">
                <a:solidFill>
                  <a:srgbClr val="000000"/>
                </a:solidFill>
                <a:latin typeface="Calibri"/>
              </a:rPr>
              <a:t>(address of operator)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gets the address of the variable that follows it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Addresses/Pointers can be displayed by the </a:t>
            </a:r>
            <a:r>
              <a:rPr lang="en-US" sz="2800" b="1">
                <a:solidFill>
                  <a:srgbClr val="1F497D"/>
                </a:solidFill>
                <a:latin typeface="Courier New"/>
              </a:rPr>
              <a:t>printf()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statement </a:t>
            </a:r>
            <a:endParaRPr/>
          </a:p>
          <a:p>
            <a:pPr lvl="1" algn="just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%u or %p format specifier</a:t>
            </a:r>
            <a:endParaRPr/>
          </a:p>
        </p:txBody>
      </p:sp>
      <p:sp>
        <p:nvSpPr>
          <p:cNvPr id="16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06AB737-C9B7-451D-A3B0-02EB421D77CF}" type="slidenum">
              <a:rPr lang="en-IN" sz="1200">
                <a:solidFill>
                  <a:srgbClr val="8B8B8B"/>
                </a:solidFill>
                <a:latin typeface="Calibri"/>
              </a:r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42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142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142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22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62">
                                            <p:txEl>
                                              <p:pRg st="222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62">
                                            <p:txEl>
                                              <p:pRg st="222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85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62">
                                            <p:txEl>
                                              <p:pRg st="285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62">
                                            <p:txEl>
                                              <p:pRg st="285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Operations on Pointer Variables</a:t>
            </a:r>
            <a:endParaRPr/>
          </a:p>
        </p:txBody>
      </p:sp>
      <p:sp>
        <p:nvSpPr>
          <p:cNvPr id="466" name="TextShape 2"/>
          <p:cNvSpPr txBox="1"/>
          <p:nvPr/>
        </p:nvSpPr>
        <p:spPr>
          <a:xfrm>
            <a:off x="457199" y="1600200"/>
            <a:ext cx="8509379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Calibri"/>
              </a:rPr>
              <a:t>Assignment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– the value of one pointer variable can be assigned to another pointer variable of the same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type</a:t>
            </a: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Calibri"/>
              </a:rPr>
              <a:t>Relational operations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- two pointer variables of the same type can be compared for equality, and so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on</a:t>
            </a: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Some limited arithmetic operations </a:t>
            </a:r>
            <a:r>
              <a:rPr lang="en-US" sz="2800" b="1" dirty="0" smtClean="0">
                <a:solidFill>
                  <a:srgbClr val="000000"/>
                </a:solidFill>
                <a:latin typeface="Calibri"/>
              </a:rPr>
              <a:t>(Pointer arithmetic)</a:t>
            </a:r>
            <a:endParaRPr b="1" dirty="0"/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++, --, +, -</a:t>
            </a:r>
            <a:endParaRPr dirty="0"/>
          </a:p>
        </p:txBody>
      </p:sp>
      <p:sp>
        <p:nvSpPr>
          <p:cNvPr id="46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7248A72-8261-4BDC-9FDE-6944ED25608A}" type="slidenum">
              <a:rPr lang="en-IN" sz="1200">
                <a:solidFill>
                  <a:srgbClr val="8B8B8B"/>
                </a:solidFill>
                <a:latin typeface="Calibri"/>
              </a:rPr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66">
                                            <p:txEl>
                                              <p:p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66">
                                            <p:txEl>
                                              <p:p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10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66">
                                            <p:txEl>
                                              <p:pRg st="110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66">
                                            <p:txEl>
                                              <p:pRg st="110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88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66">
                                            <p:txEl>
                                              <p:pRg st="188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66">
                                            <p:txEl>
                                              <p:pRg st="188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-152280" y="0"/>
            <a:ext cx="929592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u="sng">
                <a:solidFill>
                  <a:srgbClr val="000000"/>
                </a:solidFill>
                <a:latin typeface="Calibri"/>
              </a:rPr>
              <a:t>Pointer Expressions and Pointer Arithmetic</a:t>
            </a:r>
            <a:endParaRPr/>
          </a:p>
        </p:txBody>
      </p:sp>
      <p:sp>
        <p:nvSpPr>
          <p:cNvPr id="469" name="TextShape 2"/>
          <p:cNvSpPr txBox="1"/>
          <p:nvPr/>
        </p:nvSpPr>
        <p:spPr>
          <a:xfrm>
            <a:off x="0" y="990720"/>
            <a:ext cx="91436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ptr+n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 </a:t>
            </a:r>
            <a:r>
              <a:rPr lang="en-US" sz="2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n*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(variable type that pointer point to)</a:t>
            </a:r>
            <a:endParaRPr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Arithmetic operations can be performed on pointers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Increment/decrement pointer  (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++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or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--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r>
              <a:rPr lang="en-US" sz="2400" u="sng" dirty="0">
                <a:solidFill>
                  <a:srgbClr val="000000"/>
                </a:solidFill>
                <a:latin typeface="Calibri"/>
              </a:rPr>
              <a:t>Example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: </a:t>
            </a:r>
            <a:endParaRPr sz="2800" dirty="0"/>
          </a:p>
          <a:p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   ++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vPtr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vPtr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++,</a:t>
            </a:r>
            <a:endParaRPr dirty="0"/>
          </a:p>
          <a:p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   --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vPtr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vPtr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--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Add an integer to a pointer(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or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+=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,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-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or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-=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Pointers may be subtracted from each other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Operations meaningless unless performed on an array</a:t>
            </a:r>
            <a:endParaRPr dirty="0"/>
          </a:p>
        </p:txBody>
      </p:sp>
      <p:sp>
        <p:nvSpPr>
          <p:cNvPr id="470" name="CustomShape 3"/>
          <p:cNvSpPr/>
          <p:nvPr/>
        </p:nvSpPr>
        <p:spPr>
          <a:xfrm>
            <a:off x="1828800" y="1989000"/>
            <a:ext cx="5486040" cy="137124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CustomShape 4"/>
          <p:cNvSpPr/>
          <p:nvPr/>
        </p:nvSpPr>
        <p:spPr>
          <a:xfrm>
            <a:off x="1828800" y="3433680"/>
            <a:ext cx="5486040" cy="54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6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84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9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18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3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WAP to find average of 10 numbers using pointer to array</a:t>
            </a:r>
            <a:endParaRPr/>
          </a:p>
        </p:txBody>
      </p:sp>
      <p:sp>
        <p:nvSpPr>
          <p:cNvPr id="47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0" y="274680"/>
            <a:ext cx="9143640" cy="15537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WAP to read an array of n elements and display its contents using functions and pointer to array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WAP to find the length of a string using pointers to string</a:t>
            </a:r>
            <a:endParaRPr/>
          </a:p>
        </p:txBody>
      </p:sp>
      <p:sp>
        <p:nvSpPr>
          <p:cNvPr id="47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000">
                <a:latin typeface="Calibri"/>
              </a:rPr>
              <a:t>Double Pointer</a:t>
            </a:r>
            <a:endParaRPr/>
          </a:p>
        </p:txBody>
      </p:sp>
      <p:sp>
        <p:nvSpPr>
          <p:cNvPr id="478" name="TextShape 2"/>
          <p:cNvSpPr txBox="1"/>
          <p:nvPr/>
        </p:nvSpPr>
        <p:spPr>
          <a:xfrm>
            <a:off x="360000" y="1728000"/>
            <a:ext cx="3096000" cy="23040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800">
                <a:latin typeface="Arial"/>
              </a:rPr>
              <a:t>- Meaning</a:t>
            </a:r>
            <a:endParaRPr/>
          </a:p>
          <a:p>
            <a:r>
              <a:rPr lang="en-IN" sz="2800">
                <a:latin typeface="Arial"/>
              </a:rPr>
              <a:t>- Syntax</a:t>
            </a:r>
            <a:endParaRPr/>
          </a:p>
          <a:p>
            <a:r>
              <a:rPr lang="en-IN" sz="2800">
                <a:latin typeface="Arial"/>
              </a:rPr>
              <a:t>- Example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Advantages of pointers</a:t>
            </a:r>
            <a:endParaRPr/>
          </a:p>
        </p:txBody>
      </p:sp>
      <p:sp>
        <p:nvSpPr>
          <p:cNvPr id="4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Speed</a:t>
            </a: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Saves memory space</a:t>
            </a: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Provides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alternate ways to access a value</a:t>
            </a:r>
            <a:endParaRPr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It makes possible to return more than one value from the function.</a:t>
            </a:r>
            <a:endParaRPr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 It allows passing of arrays and strings to functions more efficiently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Disadvantages of pointers</a:t>
            </a:r>
            <a:endParaRPr/>
          </a:p>
        </p:txBody>
      </p:sp>
      <p:sp>
        <p:nvSpPr>
          <p:cNvPr id="4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Complex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If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pointers are updated with incorrect values, it might lead to memory corruption.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Assignment</a:t>
            </a:r>
            <a:endParaRPr/>
          </a:p>
        </p:txBody>
      </p:sp>
      <p:sp>
        <p:nvSpPr>
          <p:cNvPr id="4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Read pointer chapter from your textbook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Solve some starting pointer questions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Example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228600" y="1828800"/>
            <a:ext cx="6171840" cy="4343040"/>
          </a:xfrm>
          <a:prstGeom prst="rect">
            <a:avLst/>
          </a:prstGeom>
        </p:spPr>
        <p:txBody>
          <a:bodyPr lIns="0" tIns="46080" rIns="0" bIns="46080"/>
          <a:lstStyle/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1F497D"/>
                </a:solidFill>
                <a:latin typeface="Courier New"/>
              </a:rPr>
              <a:t>#include &lt;</a:t>
            </a:r>
            <a:r>
              <a:rPr lang="en-US" sz="2200" b="1" dirty="0" err="1">
                <a:solidFill>
                  <a:srgbClr val="1F497D"/>
                </a:solidFill>
                <a:latin typeface="Courier New"/>
              </a:rPr>
              <a:t>stdio.h</a:t>
            </a:r>
            <a:r>
              <a:rPr lang="en-US" sz="2200" b="1" dirty="0">
                <a:solidFill>
                  <a:srgbClr val="1F497D"/>
                </a:solidFill>
                <a:latin typeface="Courier New"/>
              </a:rPr>
              <a:t>&gt;</a:t>
            </a:r>
            <a:endParaRPr dirty="0"/>
          </a:p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1F497D"/>
                </a:solidFill>
                <a:latin typeface="Courier New"/>
              </a:rPr>
              <a:t>void main( )</a:t>
            </a:r>
            <a:endParaRPr dirty="0"/>
          </a:p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1F497D"/>
                </a:solidFill>
                <a:latin typeface="Courier New"/>
              </a:rPr>
              <a:t>{</a:t>
            </a:r>
            <a:endParaRPr dirty="0"/>
          </a:p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1F497D"/>
                </a:solidFill>
                <a:latin typeface="Courier New"/>
              </a:rPr>
              <a:t>   </a:t>
            </a:r>
            <a:r>
              <a:rPr lang="en-US" sz="2200" b="1" dirty="0" err="1">
                <a:solidFill>
                  <a:srgbClr val="1F497D"/>
                </a:solidFill>
                <a:latin typeface="Courier New"/>
              </a:rPr>
              <a:t>int</a:t>
            </a:r>
            <a:r>
              <a:rPr lang="en-US" sz="2200" b="1" dirty="0">
                <a:solidFill>
                  <a:srgbClr val="1F497D"/>
                </a:solidFill>
                <a:latin typeface="Courier New"/>
              </a:rPr>
              <a:t> data = 100;</a:t>
            </a:r>
            <a:endParaRPr dirty="0"/>
          </a:p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1F497D"/>
                </a:solidFill>
                <a:latin typeface="Courier New"/>
              </a:rPr>
              <a:t>   float value = 56.47;</a:t>
            </a:r>
            <a:endParaRPr dirty="0"/>
          </a:p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1F497D"/>
                </a:solidFill>
                <a:latin typeface="Courier New"/>
              </a:rPr>
              <a:t>   </a:t>
            </a:r>
            <a:r>
              <a:rPr lang="en-US" sz="2200" b="1" dirty="0" err="1">
                <a:solidFill>
                  <a:srgbClr val="1F497D"/>
                </a:solidFill>
                <a:latin typeface="Courier New"/>
              </a:rPr>
              <a:t>printf</a:t>
            </a:r>
            <a:r>
              <a:rPr lang="en-US" sz="2200" b="1" dirty="0">
                <a:solidFill>
                  <a:srgbClr val="1F497D"/>
                </a:solidFill>
                <a:latin typeface="Courier New"/>
              </a:rPr>
              <a:t>(“%d %p\</a:t>
            </a:r>
            <a:r>
              <a:rPr lang="en-US" sz="2200" b="1" dirty="0" err="1">
                <a:solidFill>
                  <a:srgbClr val="1F497D"/>
                </a:solidFill>
                <a:latin typeface="Courier New"/>
              </a:rPr>
              <a:t>n”,data,&amp;data</a:t>
            </a:r>
            <a:r>
              <a:rPr lang="en-US" sz="2200" b="1" dirty="0">
                <a:solidFill>
                  <a:srgbClr val="1F497D"/>
                </a:solidFill>
                <a:latin typeface="Courier New"/>
              </a:rPr>
              <a:t>);</a:t>
            </a:r>
            <a:endParaRPr dirty="0"/>
          </a:p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1F497D"/>
                </a:solidFill>
                <a:latin typeface="Courier New"/>
              </a:rPr>
              <a:t>   </a:t>
            </a:r>
            <a:r>
              <a:rPr lang="en-US" sz="2200" b="1" dirty="0" err="1">
                <a:solidFill>
                  <a:srgbClr val="1F497D"/>
                </a:solidFill>
                <a:latin typeface="Courier New"/>
              </a:rPr>
              <a:t>printf</a:t>
            </a:r>
            <a:r>
              <a:rPr lang="en-US" sz="2200" b="1" dirty="0">
                <a:solidFill>
                  <a:srgbClr val="1F497D"/>
                </a:solidFill>
                <a:latin typeface="Courier New"/>
              </a:rPr>
              <a:t>(“%f %p\</a:t>
            </a:r>
            <a:r>
              <a:rPr lang="en-US" sz="2200" b="1" dirty="0" err="1">
                <a:solidFill>
                  <a:srgbClr val="1F497D"/>
                </a:solidFill>
                <a:latin typeface="Courier New"/>
              </a:rPr>
              <a:t>n”,value,&amp;value</a:t>
            </a:r>
            <a:r>
              <a:rPr lang="en-US" sz="2200" b="1" dirty="0">
                <a:solidFill>
                  <a:srgbClr val="1F497D"/>
                </a:solidFill>
                <a:latin typeface="Courier New"/>
              </a:rPr>
              <a:t>);</a:t>
            </a:r>
            <a:endParaRPr dirty="0"/>
          </a:p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1F497D"/>
                </a:solidFill>
                <a:latin typeface="Courier New"/>
              </a:rPr>
              <a:t>}</a:t>
            </a:r>
            <a:endParaRPr dirty="0"/>
          </a:p>
          <a:p>
            <a:pPr>
              <a:lnSpc>
                <a:spcPct val="80000"/>
              </a:lnSpc>
            </a:pPr>
            <a:endParaRPr dirty="0"/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0000"/>
                </a:solidFill>
                <a:latin typeface="Calibri"/>
              </a:rPr>
              <a:t>Output:</a:t>
            </a:r>
            <a:endParaRPr dirty="0"/>
          </a:p>
          <a:p>
            <a:pPr>
              <a:lnSpc>
                <a:spcPct val="80000"/>
              </a:lnSpc>
            </a:pPr>
            <a:endParaRPr dirty="0"/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100 FFF4</a:t>
            </a:r>
            <a:endParaRPr dirty="0"/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56.47 FFF0</a:t>
            </a:r>
            <a:endParaRPr dirty="0"/>
          </a:p>
        </p:txBody>
      </p:sp>
      <p:sp>
        <p:nvSpPr>
          <p:cNvPr id="16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5326CDA-78FA-47E9-AE3F-B3860D2D4C43}" type="slidenum">
              <a:rPr lang="en-IN" sz="1200">
                <a:solidFill>
                  <a:srgbClr val="8B8B8B"/>
                </a:solidFill>
                <a:latin typeface="Calibri"/>
              </a:rPr>
              <a:t>4</a:t>
            </a:fld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8093160" y="2317680"/>
            <a:ext cx="91404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69" name="CustomShape 6"/>
          <p:cNvSpPr/>
          <p:nvPr/>
        </p:nvSpPr>
        <p:spPr>
          <a:xfrm>
            <a:off x="8093160" y="1936800"/>
            <a:ext cx="91404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C0504D"/>
                </a:solidFill>
                <a:latin typeface="Tahoma"/>
              </a:rPr>
              <a:t>56.47</a:t>
            </a:r>
            <a:endParaRPr/>
          </a:p>
        </p:txBody>
      </p:sp>
      <p:sp>
        <p:nvSpPr>
          <p:cNvPr id="170" name="CustomShape 7"/>
          <p:cNvSpPr/>
          <p:nvPr/>
        </p:nvSpPr>
        <p:spPr>
          <a:xfrm>
            <a:off x="8093160" y="5365800"/>
            <a:ext cx="91404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71" name="CustomShape 8"/>
          <p:cNvSpPr/>
          <p:nvPr/>
        </p:nvSpPr>
        <p:spPr>
          <a:xfrm>
            <a:off x="8093160" y="2698920"/>
            <a:ext cx="91404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72" name="CustomShape 9"/>
          <p:cNvSpPr/>
          <p:nvPr/>
        </p:nvSpPr>
        <p:spPr>
          <a:xfrm>
            <a:off x="8093160" y="3079800"/>
            <a:ext cx="91404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73" name="CustomShape 10"/>
          <p:cNvSpPr/>
          <p:nvPr/>
        </p:nvSpPr>
        <p:spPr>
          <a:xfrm>
            <a:off x="8093160" y="3460680"/>
            <a:ext cx="91404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C0504D"/>
                </a:solidFill>
                <a:latin typeface="Tahoma"/>
              </a:rPr>
              <a:t>100</a:t>
            </a:r>
            <a:endParaRPr/>
          </a:p>
        </p:txBody>
      </p:sp>
      <p:sp>
        <p:nvSpPr>
          <p:cNvPr id="174" name="CustomShape 11"/>
          <p:cNvSpPr/>
          <p:nvPr/>
        </p:nvSpPr>
        <p:spPr>
          <a:xfrm>
            <a:off x="8093160" y="3841920"/>
            <a:ext cx="91404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75" name="CustomShape 12"/>
          <p:cNvSpPr/>
          <p:nvPr/>
        </p:nvSpPr>
        <p:spPr>
          <a:xfrm>
            <a:off x="8093160" y="4222800"/>
            <a:ext cx="91404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76" name="Line 13"/>
          <p:cNvSpPr/>
          <p:nvPr/>
        </p:nvSpPr>
        <p:spPr>
          <a:xfrm>
            <a:off x="8550000" y="4679640"/>
            <a:ext cx="1800" cy="60984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177" name="CustomShape 14"/>
          <p:cNvSpPr/>
          <p:nvPr/>
        </p:nvSpPr>
        <p:spPr>
          <a:xfrm>
            <a:off x="7254720" y="2317680"/>
            <a:ext cx="83772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FFF1</a:t>
            </a:r>
            <a:endParaRPr/>
          </a:p>
        </p:txBody>
      </p:sp>
      <p:sp>
        <p:nvSpPr>
          <p:cNvPr id="178" name="CustomShape 15"/>
          <p:cNvSpPr/>
          <p:nvPr/>
        </p:nvSpPr>
        <p:spPr>
          <a:xfrm>
            <a:off x="7254720" y="1936800"/>
            <a:ext cx="83772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FFF0</a:t>
            </a:r>
            <a:endParaRPr/>
          </a:p>
        </p:txBody>
      </p:sp>
      <p:sp>
        <p:nvSpPr>
          <p:cNvPr id="179" name="CustomShape 16"/>
          <p:cNvSpPr/>
          <p:nvPr/>
        </p:nvSpPr>
        <p:spPr>
          <a:xfrm>
            <a:off x="7254720" y="5365800"/>
            <a:ext cx="83772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80" name="CustomShape 17"/>
          <p:cNvSpPr/>
          <p:nvPr/>
        </p:nvSpPr>
        <p:spPr>
          <a:xfrm>
            <a:off x="7254720" y="2698920"/>
            <a:ext cx="83772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 dirty="0">
                <a:solidFill>
                  <a:srgbClr val="000000"/>
                </a:solidFill>
                <a:latin typeface="Courier New"/>
              </a:rPr>
              <a:t>FFF2</a:t>
            </a:r>
            <a:endParaRPr dirty="0"/>
          </a:p>
        </p:txBody>
      </p:sp>
      <p:sp>
        <p:nvSpPr>
          <p:cNvPr id="181" name="CustomShape 18"/>
          <p:cNvSpPr/>
          <p:nvPr/>
        </p:nvSpPr>
        <p:spPr>
          <a:xfrm>
            <a:off x="7254720" y="3079800"/>
            <a:ext cx="83772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FFF3</a:t>
            </a:r>
            <a:endParaRPr/>
          </a:p>
        </p:txBody>
      </p:sp>
      <p:sp>
        <p:nvSpPr>
          <p:cNvPr id="182" name="CustomShape 19"/>
          <p:cNvSpPr/>
          <p:nvPr/>
        </p:nvSpPr>
        <p:spPr>
          <a:xfrm>
            <a:off x="7254720" y="3460680"/>
            <a:ext cx="83772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 dirty="0">
                <a:solidFill>
                  <a:srgbClr val="000000"/>
                </a:solidFill>
                <a:latin typeface="Courier New"/>
              </a:rPr>
              <a:t>FFF4</a:t>
            </a:r>
            <a:endParaRPr dirty="0"/>
          </a:p>
        </p:txBody>
      </p:sp>
      <p:sp>
        <p:nvSpPr>
          <p:cNvPr id="183" name="CustomShape 20"/>
          <p:cNvSpPr/>
          <p:nvPr/>
        </p:nvSpPr>
        <p:spPr>
          <a:xfrm>
            <a:off x="7254720" y="3841920"/>
            <a:ext cx="83772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FFF5</a:t>
            </a:r>
            <a:endParaRPr/>
          </a:p>
        </p:txBody>
      </p:sp>
      <p:sp>
        <p:nvSpPr>
          <p:cNvPr id="184" name="CustomShape 21"/>
          <p:cNvSpPr/>
          <p:nvPr/>
        </p:nvSpPr>
        <p:spPr>
          <a:xfrm>
            <a:off x="7254720" y="4222800"/>
            <a:ext cx="83772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FFF6</a:t>
            </a:r>
            <a:endParaRPr/>
          </a:p>
        </p:txBody>
      </p:sp>
      <p:sp>
        <p:nvSpPr>
          <p:cNvPr id="185" name="Line 22"/>
          <p:cNvSpPr/>
          <p:nvPr/>
        </p:nvSpPr>
        <p:spPr>
          <a:xfrm>
            <a:off x="7635600" y="4679640"/>
            <a:ext cx="1800" cy="60984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186" name="CustomShape 23"/>
          <p:cNvSpPr/>
          <p:nvPr/>
        </p:nvSpPr>
        <p:spPr>
          <a:xfrm>
            <a:off x="6400800" y="1981080"/>
            <a:ext cx="685440" cy="699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IN" sz="2000" i="1">
                <a:solidFill>
                  <a:srgbClr val="1F497D"/>
                </a:solidFill>
                <a:latin typeface="Tahoma"/>
              </a:rPr>
              <a:t>value</a:t>
            </a:r>
            <a:endParaRPr/>
          </a:p>
        </p:txBody>
      </p:sp>
      <p:sp>
        <p:nvSpPr>
          <p:cNvPr id="187" name="CustomShape 24"/>
          <p:cNvSpPr/>
          <p:nvPr/>
        </p:nvSpPr>
        <p:spPr>
          <a:xfrm>
            <a:off x="6416640" y="3384720"/>
            <a:ext cx="685440" cy="3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IN" sz="2000" i="1">
                <a:solidFill>
                  <a:srgbClr val="1F497D"/>
                </a:solidFill>
                <a:latin typeface="Tahoma"/>
              </a:rPr>
              <a:t>data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3" grpId="0" animBg="1"/>
      <p:bldP spid="177" grpId="0" animBg="1"/>
      <p:bldP spid="17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6" grpId="0" animBg="1"/>
      <p:bldP spid="1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Pointer Variables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5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The pointer data type</a:t>
            </a:r>
            <a:endParaRPr dirty="0"/>
          </a:p>
          <a:p>
            <a:pPr lvl="1">
              <a:lnSpc>
                <a:spcPct val="85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A data type for containing an address rather than a data value</a:t>
            </a:r>
            <a:endParaRPr dirty="0"/>
          </a:p>
          <a:p>
            <a:pPr lvl="1">
              <a:lnSpc>
                <a:spcPct val="85000"/>
              </a:lnSpc>
              <a:buFont typeface="Arial"/>
              <a:buChar char="–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Integral, similar to </a:t>
            </a:r>
            <a:r>
              <a:rPr lang="en-US" sz="2800" b="1" dirty="0">
                <a:solidFill>
                  <a:srgbClr val="1F497D"/>
                </a:solidFill>
                <a:latin typeface="Courier New"/>
              </a:rPr>
              <a:t>unsigned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1" dirty="0" err="1" smtClean="0">
                <a:solidFill>
                  <a:srgbClr val="1F497D"/>
                </a:solidFill>
                <a:latin typeface="Courier New"/>
              </a:rPr>
              <a:t>int</a:t>
            </a:r>
            <a:endParaRPr dirty="0"/>
          </a:p>
          <a:p>
            <a:pPr lvl="1">
              <a:lnSpc>
                <a:spcPct val="85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Size is the number of bytes in which the target computer stores a integer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value</a:t>
            </a:r>
            <a:endParaRPr dirty="0"/>
          </a:p>
        </p:txBody>
      </p:sp>
      <p:sp>
        <p:nvSpPr>
          <p:cNvPr id="19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4FE8F95-2BB8-46C4-88F6-14FFF8E75BD2}" type="slidenum">
              <a:rPr lang="en-IN" sz="1200">
                <a:solidFill>
                  <a:srgbClr val="8B8B8B"/>
                </a:solidFill>
                <a:latin typeface="Calibri"/>
              </a:r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89">
                                            <p:txEl>
                                              <p:pRg st="2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89">
                                            <p:txEl>
                                              <p:pRg st="2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4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89">
                                            <p:txEl>
                                              <p:pRg st="64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89">
                                            <p:txEl>
                                              <p:pRg st="64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89">
                                            <p:txEl>
                                              <p:pRg st="6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89">
                                            <p:txEl>
                                              <p:pRg st="6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29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89">
                                            <p:txEl>
                                              <p:pRg st="129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89">
                                            <p:txEl>
                                              <p:pRg st="129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Declaration of Pointer Variables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pointer variable is declared by:</a:t>
            </a:r>
            <a:endParaRPr/>
          </a:p>
          <a:p>
            <a:r>
              <a:rPr lang="en-US" sz="2800" b="1">
                <a:solidFill>
                  <a:srgbClr val="1F497D"/>
                </a:solidFill>
                <a:latin typeface="Courier New"/>
              </a:rPr>
              <a:t>       dataType *pointerVarName;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pointer variable </a:t>
            </a:r>
            <a:r>
              <a:rPr lang="en-US" sz="2800" i="1">
                <a:solidFill>
                  <a:srgbClr val="1F497D"/>
                </a:solidFill>
                <a:latin typeface="Calibri"/>
              </a:rPr>
              <a:t>pointerVarName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is used to point to a value of type </a:t>
            </a:r>
            <a:r>
              <a:rPr lang="en-US" sz="2800" i="1">
                <a:solidFill>
                  <a:srgbClr val="1F497D"/>
                </a:solidFill>
                <a:latin typeface="Calibri"/>
              </a:rPr>
              <a:t>dataType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800">
                <a:solidFill>
                  <a:srgbClr val="1F497D"/>
                </a:solidFill>
                <a:latin typeface="Calibri"/>
              </a:rPr>
              <a:t>*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before the </a:t>
            </a:r>
            <a:r>
              <a:rPr lang="en-US" sz="2800" i="1">
                <a:solidFill>
                  <a:srgbClr val="1F497D"/>
                </a:solidFill>
                <a:latin typeface="Calibri"/>
              </a:rPr>
              <a:t>pointerVarName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indicates that this is a pointer variable, not a regular variable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800">
                <a:solidFill>
                  <a:srgbClr val="1F497D"/>
                </a:solidFill>
                <a:latin typeface="Calibri"/>
              </a:rPr>
              <a:t>*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is not a part of the pointer variable name</a:t>
            </a:r>
            <a:endParaRPr/>
          </a:p>
        </p:txBody>
      </p:sp>
      <p:sp>
        <p:nvSpPr>
          <p:cNvPr id="19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5D60B63-A5D7-4399-8E3E-0BC4B76E5BCD}" type="slidenum">
              <a:rPr lang="en-IN" sz="1200">
                <a:solidFill>
                  <a:srgbClr val="8B8B8B"/>
                </a:solidFill>
                <a:latin typeface="Calibri"/>
              </a:r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6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49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47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0" y="0"/>
            <a:ext cx="91436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200" b="1" u="sng" dirty="0">
                <a:solidFill>
                  <a:srgbClr val="000000"/>
                </a:solidFill>
                <a:latin typeface="Calibri"/>
              </a:rPr>
              <a:t>Declaration of Pointer Variables (</a:t>
            </a:r>
            <a:r>
              <a:rPr lang="en-US" sz="4200" b="1" u="sng" dirty="0" err="1">
                <a:solidFill>
                  <a:srgbClr val="000000"/>
                </a:solidFill>
                <a:latin typeface="Calibri"/>
              </a:rPr>
              <a:t>Cont</a:t>
            </a:r>
            <a:r>
              <a:rPr lang="en-US" sz="4200" b="1" u="sng" dirty="0">
                <a:solidFill>
                  <a:srgbClr val="000000"/>
                </a:solidFill>
                <a:latin typeface="Calibri"/>
              </a:rPr>
              <a:t> ..)</a:t>
            </a:r>
            <a:endParaRPr sz="4200" dirty="0"/>
          </a:p>
        </p:txBody>
      </p:sp>
      <p:sp>
        <p:nvSpPr>
          <p:cNvPr id="195" name="TextShape 2"/>
          <p:cNvSpPr txBox="1"/>
          <p:nvPr/>
        </p:nvSpPr>
        <p:spPr>
          <a:xfrm>
            <a:off x="685800" y="1066680"/>
            <a:ext cx="7772040" cy="411444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libri"/>
              </a:rPr>
              <a:t>Example</a:t>
            </a:r>
            <a:endParaRPr/>
          </a:p>
          <a:p>
            <a:r>
              <a:rPr lang="en-US" sz="2800" b="1">
                <a:solidFill>
                  <a:srgbClr val="1F497D"/>
                </a:solidFill>
                <a:latin typeface="Courier New"/>
              </a:rPr>
              <a:t>   int *ptr1;</a:t>
            </a:r>
            <a:endParaRPr/>
          </a:p>
          <a:p>
            <a:r>
              <a:rPr lang="en-US" sz="2800" b="1">
                <a:solidFill>
                  <a:srgbClr val="1F497D"/>
                </a:solidFill>
                <a:latin typeface="Courier New"/>
              </a:rPr>
              <a:t>   float *ptr2;</a:t>
            </a:r>
            <a:endParaRPr/>
          </a:p>
          <a:p>
            <a:pPr lvl="1" algn="just">
              <a:lnSpc>
                <a:spcPct val="90000"/>
              </a:lnSpc>
              <a:buFont typeface="Arial"/>
              <a:buChar char="–"/>
            </a:pPr>
            <a:r>
              <a:rPr lang="en-US" sz="2800" b="1">
                <a:solidFill>
                  <a:srgbClr val="1F497D"/>
                </a:solidFill>
                <a:latin typeface="Courier New"/>
              </a:rPr>
              <a:t>ptr1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is a pointer to an </a:t>
            </a:r>
            <a:r>
              <a:rPr lang="en-US" sz="2800" b="1">
                <a:solidFill>
                  <a:srgbClr val="1F497D"/>
                </a:solidFill>
                <a:latin typeface="Courier New"/>
              </a:rPr>
              <a:t>int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value i.e., it can have the address of the memory location allocated to an </a:t>
            </a:r>
            <a:r>
              <a:rPr lang="en-US" sz="2800" b="1">
                <a:solidFill>
                  <a:srgbClr val="1F497D"/>
                </a:solidFill>
                <a:latin typeface="Courier New"/>
              </a:rPr>
              <a:t>int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value</a:t>
            </a:r>
            <a:endParaRPr/>
          </a:p>
          <a:p>
            <a:pPr lvl="1" algn="just">
              <a:lnSpc>
                <a:spcPct val="90000"/>
              </a:lnSpc>
              <a:buFont typeface="Arial"/>
              <a:buChar char="–"/>
            </a:pPr>
            <a:r>
              <a:rPr lang="en-US" sz="2800" b="1">
                <a:solidFill>
                  <a:srgbClr val="1F497D"/>
                </a:solidFill>
                <a:latin typeface="Courier New"/>
              </a:rPr>
              <a:t>ptr2</a:t>
            </a:r>
            <a:r>
              <a:rPr lang="en-US" sz="2800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is a pointer to a </a:t>
            </a:r>
            <a:r>
              <a:rPr lang="en-US" sz="2800" b="1">
                <a:solidFill>
                  <a:srgbClr val="1F497D"/>
                </a:solidFill>
                <a:latin typeface="Courier New"/>
              </a:rPr>
              <a:t>float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value i.e., it can have the address of the memory location allocated to a </a:t>
            </a:r>
            <a:r>
              <a:rPr lang="en-US" sz="2800" b="1">
                <a:solidFill>
                  <a:srgbClr val="1F497D"/>
                </a:solidFill>
                <a:latin typeface="Courier New"/>
              </a:rPr>
              <a:t>float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value</a:t>
            </a:r>
            <a:endParaRPr/>
          </a:p>
        </p:txBody>
      </p:sp>
      <p:sp>
        <p:nvSpPr>
          <p:cNvPr id="19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8393344-DC13-4EA8-A64C-9F7E39838AC2}" type="slidenum">
              <a:rPr lang="en-IN" sz="1200">
                <a:solidFill>
                  <a:srgbClr val="8B8B8B"/>
                </a:solidFill>
                <a:latin typeface="Calibri"/>
              </a:r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8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95">
                                            <p:txEl>
                                              <p:pRg st="38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5">
                                            <p:txEl>
                                              <p:pRg st="38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51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95">
                                            <p:txEl>
                                              <p:pRg st="151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95">
                                            <p:txEl>
                                              <p:pRg st="151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-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Calibri"/>
              </a:rPr>
              <a:t>Assignment of Pointer Variables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685800" y="990720"/>
            <a:ext cx="7772040" cy="4647960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pointer variable has to be assigned a valid memory address before it can be used in the program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Example:</a:t>
            </a:r>
            <a:endParaRPr/>
          </a:p>
          <a:p>
            <a:r>
              <a:rPr lang="en-US" sz="2400" b="1">
                <a:solidFill>
                  <a:srgbClr val="1F497D"/>
                </a:solidFill>
                <a:latin typeface="Courier New"/>
              </a:rPr>
              <a:t>  float data = 50.8;</a:t>
            </a:r>
            <a:endParaRPr/>
          </a:p>
          <a:p>
            <a:r>
              <a:rPr lang="en-US" sz="2400" b="1">
                <a:solidFill>
                  <a:srgbClr val="1F497D"/>
                </a:solidFill>
                <a:latin typeface="Courier New"/>
              </a:rPr>
              <a:t>  float *ptr;</a:t>
            </a:r>
            <a:endParaRPr/>
          </a:p>
          <a:p>
            <a:r>
              <a:rPr lang="en-US" sz="2400" b="1">
                <a:solidFill>
                  <a:srgbClr val="1F497D"/>
                </a:solidFill>
                <a:latin typeface="Courier New"/>
              </a:rPr>
              <a:t>  ptr = &amp;data;</a:t>
            </a:r>
            <a:endParaRPr/>
          </a:p>
          <a:p>
            <a:pPr algn="just"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This will assign the address of the memory location allocated for the floating point variable </a:t>
            </a:r>
            <a:r>
              <a:rPr lang="en-US" sz="2800" b="1">
                <a:solidFill>
                  <a:srgbClr val="1F497D"/>
                </a:solidFill>
                <a:latin typeface="Courier New"/>
              </a:rPr>
              <a:t>data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to the pointer variable </a:t>
            </a:r>
            <a:r>
              <a:rPr lang="en-US" sz="2800" b="1">
                <a:solidFill>
                  <a:srgbClr val="1F497D"/>
                </a:solidFill>
                <a:latin typeface="Courier New"/>
              </a:rPr>
              <a:t>ptr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. This is OK, since the variable </a:t>
            </a:r>
            <a:r>
              <a:rPr lang="en-US" sz="2800" b="1">
                <a:solidFill>
                  <a:srgbClr val="1F497D"/>
                </a:solidFill>
                <a:latin typeface="Courier New"/>
              </a:rPr>
              <a:t>data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has already been allocated some memory space having a valid address</a:t>
            </a:r>
            <a:endParaRPr/>
          </a:p>
        </p:txBody>
      </p:sp>
      <p:sp>
        <p:nvSpPr>
          <p:cNvPr id="19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CE46459-FED2-4931-B4FD-48E0F9ADAC8D}" type="slidenum">
              <a:rPr lang="en-IN" sz="1200">
                <a:solidFill>
                  <a:srgbClr val="8B8B8B"/>
                </a:solidFill>
                <a:latin typeface="Calibri"/>
              </a:r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98">
                                            <p:txEl>
                                              <p:p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8">
                                            <p:txEl>
                                              <p:p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9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3" dur="500"/>
                                        <p:tgtEl>
                                          <p:spTgt spid="198">
                                            <p:txEl>
                                              <p:pRg st="98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07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6" dur="500"/>
                                        <p:tgtEl>
                                          <p:spTgt spid="198">
                                            <p:txEl>
                                              <p:pRg st="107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28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42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Effect">
                      <p:stCondLst>
                        <p:cond delay="indefinite"/>
                      </p:stCondLst>
                      <p:childTnLst>
                        <p:par>
                          <p:cTn id="2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57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98">
                                            <p:txEl>
                                              <p:pRg st="157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98">
                                            <p:txEl>
                                              <p:pRg st="157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0" y="118080"/>
            <a:ext cx="929592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 u="sng" dirty="0">
                <a:solidFill>
                  <a:srgbClr val="000000"/>
                </a:solidFill>
                <a:latin typeface="Calibri"/>
              </a:rPr>
              <a:t>Assignment of Pointer Variables (</a:t>
            </a:r>
            <a:r>
              <a:rPr lang="en-US" sz="4000" b="1" u="sng" dirty="0" err="1">
                <a:solidFill>
                  <a:srgbClr val="000000"/>
                </a:solidFill>
                <a:latin typeface="Calibri"/>
              </a:rPr>
              <a:t>Cont</a:t>
            </a:r>
            <a:r>
              <a:rPr lang="en-US" sz="4000" b="1" u="sng" dirty="0">
                <a:solidFill>
                  <a:srgbClr val="000000"/>
                </a:solidFill>
                <a:latin typeface="Calibri"/>
              </a:rPr>
              <a:t> ..)</a:t>
            </a:r>
            <a:endParaRPr sz="1600" dirty="0"/>
          </a:p>
        </p:txBody>
      </p:sp>
      <p:sp>
        <p:nvSpPr>
          <p:cNvPr id="201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2C2C954-8A4B-404E-91F1-2ACB9A0D63FC}" type="slidenum">
              <a:rPr lang="en-IN" sz="1200">
                <a:solidFill>
                  <a:srgbClr val="8B8B8B"/>
                </a:solidFill>
                <a:latin typeface="Calibri"/>
              </a:rPr>
              <a:t>9</a:t>
            </a:fld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762120" y="1828800"/>
            <a:ext cx="3885840" cy="4114440"/>
          </a:xfrm>
          <a:prstGeom prst="rect">
            <a:avLst/>
          </a:prstGeom>
          <a:noFill/>
          <a:ln>
            <a:noFill/>
          </a:ln>
        </p:spPr>
        <p:txBody>
          <a:bodyPr lIns="0" tIns="46080" rIns="0" bIns="46080"/>
          <a:lstStyle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float data = 50.8;</a:t>
            </a:r>
            <a:endParaRPr/>
          </a:p>
          <a:p>
            <a:pPr>
              <a:lnSpc>
                <a:spcPct val="12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float *ptr;</a:t>
            </a:r>
            <a:endParaRPr/>
          </a:p>
          <a:p>
            <a:pPr>
              <a:lnSpc>
                <a:spcPct val="120000"/>
              </a:lnSpc>
            </a:pPr>
            <a:r>
              <a:rPr lang="en-IN" sz="2000" b="1">
                <a:solidFill>
                  <a:srgbClr val="1F497D"/>
                </a:solidFill>
                <a:latin typeface="Courier New"/>
              </a:rPr>
              <a:t>   ptr = &amp;data;</a:t>
            </a:r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7499520" y="264492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04" name="CustomShape 5"/>
          <p:cNvSpPr/>
          <p:nvPr/>
        </p:nvSpPr>
        <p:spPr>
          <a:xfrm>
            <a:off x="7499520" y="220968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05" name="CustomShape 6"/>
          <p:cNvSpPr/>
          <p:nvPr/>
        </p:nvSpPr>
        <p:spPr>
          <a:xfrm>
            <a:off x="7499520" y="579132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06" name="CustomShape 7"/>
          <p:cNvSpPr/>
          <p:nvPr/>
        </p:nvSpPr>
        <p:spPr>
          <a:xfrm>
            <a:off x="7499520" y="307800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07" name="CustomShape 8"/>
          <p:cNvSpPr/>
          <p:nvPr/>
        </p:nvSpPr>
        <p:spPr>
          <a:xfrm>
            <a:off x="7499520" y="351324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08" name="CustomShape 9"/>
          <p:cNvSpPr/>
          <p:nvPr/>
        </p:nvSpPr>
        <p:spPr>
          <a:xfrm>
            <a:off x="7499520" y="394668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C0504D"/>
                </a:solidFill>
                <a:latin typeface="Tahoma"/>
              </a:rPr>
              <a:t>50.8</a:t>
            </a:r>
            <a:endParaRPr/>
          </a:p>
        </p:txBody>
      </p:sp>
      <p:sp>
        <p:nvSpPr>
          <p:cNvPr id="209" name="CustomShape 10"/>
          <p:cNvSpPr/>
          <p:nvPr/>
        </p:nvSpPr>
        <p:spPr>
          <a:xfrm>
            <a:off x="7499520" y="4381560"/>
            <a:ext cx="11156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10" name="CustomShape 11"/>
          <p:cNvSpPr/>
          <p:nvPr/>
        </p:nvSpPr>
        <p:spPr>
          <a:xfrm>
            <a:off x="7499520" y="4816440"/>
            <a:ext cx="11156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11" name="Line 12"/>
          <p:cNvSpPr/>
          <p:nvPr/>
        </p:nvSpPr>
        <p:spPr>
          <a:xfrm>
            <a:off x="8057880" y="5337000"/>
            <a:ext cx="1800" cy="37800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212" name="CustomShape 13"/>
          <p:cNvSpPr/>
          <p:nvPr/>
        </p:nvSpPr>
        <p:spPr>
          <a:xfrm>
            <a:off x="6477120" y="264492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FFF1</a:t>
            </a:r>
            <a:endParaRPr/>
          </a:p>
        </p:txBody>
      </p:sp>
      <p:sp>
        <p:nvSpPr>
          <p:cNvPr id="213" name="CustomShape 14"/>
          <p:cNvSpPr/>
          <p:nvPr/>
        </p:nvSpPr>
        <p:spPr>
          <a:xfrm>
            <a:off x="6477120" y="220968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FFF0</a:t>
            </a:r>
            <a:endParaRPr/>
          </a:p>
        </p:txBody>
      </p:sp>
      <p:sp>
        <p:nvSpPr>
          <p:cNvPr id="214" name="CustomShape 15"/>
          <p:cNvSpPr/>
          <p:nvPr/>
        </p:nvSpPr>
        <p:spPr>
          <a:xfrm>
            <a:off x="6477120" y="579132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15" name="CustomShape 16"/>
          <p:cNvSpPr/>
          <p:nvPr/>
        </p:nvSpPr>
        <p:spPr>
          <a:xfrm>
            <a:off x="6477120" y="307800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FFF2</a:t>
            </a:r>
            <a:endParaRPr/>
          </a:p>
        </p:txBody>
      </p:sp>
      <p:sp>
        <p:nvSpPr>
          <p:cNvPr id="216" name="CustomShape 17"/>
          <p:cNvSpPr/>
          <p:nvPr/>
        </p:nvSpPr>
        <p:spPr>
          <a:xfrm>
            <a:off x="6477120" y="351324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FFF3</a:t>
            </a:r>
            <a:endParaRPr/>
          </a:p>
        </p:txBody>
      </p:sp>
      <p:sp>
        <p:nvSpPr>
          <p:cNvPr id="217" name="CustomShape 18"/>
          <p:cNvSpPr/>
          <p:nvPr/>
        </p:nvSpPr>
        <p:spPr>
          <a:xfrm>
            <a:off x="6477120" y="394668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FFF4</a:t>
            </a:r>
            <a:endParaRPr/>
          </a:p>
        </p:txBody>
      </p:sp>
      <p:sp>
        <p:nvSpPr>
          <p:cNvPr id="218" name="CustomShape 19"/>
          <p:cNvSpPr/>
          <p:nvPr/>
        </p:nvSpPr>
        <p:spPr>
          <a:xfrm>
            <a:off x="6477120" y="4381560"/>
            <a:ext cx="1022040" cy="434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FFF5</a:t>
            </a:r>
            <a:endParaRPr/>
          </a:p>
        </p:txBody>
      </p:sp>
      <p:sp>
        <p:nvSpPr>
          <p:cNvPr id="219" name="CustomShape 20"/>
          <p:cNvSpPr/>
          <p:nvPr/>
        </p:nvSpPr>
        <p:spPr>
          <a:xfrm>
            <a:off x="6477120" y="4816440"/>
            <a:ext cx="1022040" cy="433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urier New"/>
              </a:rPr>
              <a:t>FFF6</a:t>
            </a:r>
            <a:endParaRPr/>
          </a:p>
        </p:txBody>
      </p:sp>
      <p:sp>
        <p:nvSpPr>
          <p:cNvPr id="220" name="Line 21"/>
          <p:cNvSpPr/>
          <p:nvPr/>
        </p:nvSpPr>
        <p:spPr>
          <a:xfrm>
            <a:off x="6941880" y="5337000"/>
            <a:ext cx="1800" cy="37800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221" name="CustomShape 22"/>
          <p:cNvSpPr/>
          <p:nvPr/>
        </p:nvSpPr>
        <p:spPr>
          <a:xfrm>
            <a:off x="5643720" y="3962520"/>
            <a:ext cx="685440" cy="3952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IN" sz="2000" i="1">
                <a:solidFill>
                  <a:srgbClr val="1F497D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222" name="CustomShape 23"/>
          <p:cNvSpPr/>
          <p:nvPr/>
        </p:nvSpPr>
        <p:spPr>
          <a:xfrm>
            <a:off x="228600" y="3200400"/>
            <a:ext cx="533160" cy="15192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4F81BD"/>
          </a:solidFill>
          <a:ln w="12600">
            <a:solidFill>
              <a:srgbClr val="000000"/>
            </a:solidFill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2044</Words>
  <Application>Microsoft Office PowerPoint</Application>
  <PresentationFormat>On-screen Show (4:3)</PresentationFormat>
  <Paragraphs>475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Calibri</vt:lpstr>
      <vt:lpstr>Courier New</vt:lpstr>
      <vt:lpstr>DejaVu Sans</vt:lpstr>
      <vt:lpstr>StarSymbol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Void Pointer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Anubhav Patrick</cp:lastModifiedBy>
  <cp:revision>12</cp:revision>
  <dcterms:modified xsi:type="dcterms:W3CDTF">2016-11-07T06:52:35Z</dcterms:modified>
</cp:coreProperties>
</file>