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6" r:id="rId7"/>
    <p:sldId id="260" r:id="rId8"/>
    <p:sldId id="268" r:id="rId9"/>
    <p:sldId id="262" r:id="rId10"/>
    <p:sldId id="263" r:id="rId11"/>
    <p:sldId id="264" r:id="rId12"/>
    <p:sldId id="265" r:id="rId13"/>
    <p:sldId id="269" r:id="rId14"/>
    <p:sldId id="278" r:id="rId15"/>
    <p:sldId id="277"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BC98E7-EDC7-4FBD-A4E3-D0C30C3D4952}" type="datetimeFigureOut">
              <a:rPr lang="en-US" smtClean="0"/>
              <a:pPr/>
              <a:t>01-Dec-19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61811-1B97-4838-86B1-5DF259746B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C98E7-EDC7-4FBD-A4E3-D0C30C3D4952}" type="datetimeFigureOut">
              <a:rPr lang="en-US" smtClean="0"/>
              <a:pPr/>
              <a:t>01-Dec-19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61811-1B97-4838-86B1-5DF259746B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C98E7-EDC7-4FBD-A4E3-D0C30C3D4952}" type="datetimeFigureOut">
              <a:rPr lang="en-US" smtClean="0"/>
              <a:pPr/>
              <a:t>01-Dec-19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61811-1B97-4838-86B1-5DF259746B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C98E7-EDC7-4FBD-A4E3-D0C30C3D4952}" type="datetimeFigureOut">
              <a:rPr lang="en-US" smtClean="0"/>
              <a:pPr/>
              <a:t>01-Dec-19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61811-1B97-4838-86B1-5DF259746B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BC98E7-EDC7-4FBD-A4E3-D0C30C3D4952}" type="datetimeFigureOut">
              <a:rPr lang="en-US" smtClean="0"/>
              <a:pPr/>
              <a:t>01-Dec-19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61811-1B97-4838-86B1-5DF259746B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BC98E7-EDC7-4FBD-A4E3-D0C30C3D4952}" type="datetimeFigureOut">
              <a:rPr lang="en-US" smtClean="0"/>
              <a:pPr/>
              <a:t>01-Dec-19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61811-1B97-4838-86B1-5DF259746B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BC98E7-EDC7-4FBD-A4E3-D0C30C3D4952}" type="datetimeFigureOut">
              <a:rPr lang="en-US" smtClean="0"/>
              <a:pPr/>
              <a:t>01-Dec-19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361811-1B97-4838-86B1-5DF259746B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BC98E7-EDC7-4FBD-A4E3-D0C30C3D4952}" type="datetimeFigureOut">
              <a:rPr lang="en-US" smtClean="0"/>
              <a:pPr/>
              <a:t>01-Dec-19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361811-1B97-4838-86B1-5DF259746B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C98E7-EDC7-4FBD-A4E3-D0C30C3D4952}" type="datetimeFigureOut">
              <a:rPr lang="en-US" smtClean="0"/>
              <a:pPr/>
              <a:t>01-Dec-19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361811-1B97-4838-86B1-5DF259746B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BC98E7-EDC7-4FBD-A4E3-D0C30C3D4952}" type="datetimeFigureOut">
              <a:rPr lang="en-US" smtClean="0"/>
              <a:pPr/>
              <a:t>01-Dec-19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61811-1B97-4838-86B1-5DF259746B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BC98E7-EDC7-4FBD-A4E3-D0C30C3D4952}" type="datetimeFigureOut">
              <a:rPr lang="en-US" smtClean="0"/>
              <a:pPr/>
              <a:t>01-Dec-19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61811-1B97-4838-86B1-5DF259746B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C98E7-EDC7-4FBD-A4E3-D0C30C3D4952}" type="datetimeFigureOut">
              <a:rPr lang="en-US" smtClean="0"/>
              <a:pPr/>
              <a:t>01-Dec-19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61811-1B97-4838-86B1-5DF259746B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Informal Fallacies</a:t>
            </a:r>
            <a:endParaRPr lang="en-US" b="1" dirty="0"/>
          </a:p>
        </p:txBody>
      </p:sp>
      <p:sp>
        <p:nvSpPr>
          <p:cNvPr id="5" name="Content Placeholder 4"/>
          <p:cNvSpPr>
            <a:spLocks noGrp="1"/>
          </p:cNvSpPr>
          <p:nvPr>
            <p:ph idx="1"/>
          </p:nvPr>
        </p:nvSpPr>
        <p:spPr/>
        <p:txBody>
          <a:bodyPr>
            <a:normAutofit fontScale="85000" lnSpcReduction="20000"/>
          </a:bodyPr>
          <a:lstStyle/>
          <a:p>
            <a:pPr>
              <a:buNone/>
            </a:pPr>
            <a:r>
              <a:rPr lang="en-US" sz="3600" b="1" dirty="0" smtClean="0">
                <a:solidFill>
                  <a:srgbClr val="FF0000"/>
                </a:solidFill>
              </a:rPr>
              <a:t>Fallacy</a:t>
            </a:r>
            <a:endParaRPr lang="en-US" b="1" dirty="0" smtClean="0">
              <a:solidFill>
                <a:srgbClr val="FF0000"/>
              </a:solidFill>
            </a:endParaRPr>
          </a:p>
          <a:p>
            <a:pPr>
              <a:buNone/>
            </a:pPr>
            <a:r>
              <a:rPr lang="en-US" dirty="0"/>
              <a:t>	</a:t>
            </a:r>
            <a:r>
              <a:rPr lang="en-US" dirty="0" smtClean="0"/>
              <a:t>		An Error in Reasoning</a:t>
            </a:r>
          </a:p>
          <a:p>
            <a:pPr>
              <a:buNone/>
            </a:pPr>
            <a:endParaRPr lang="en-US" dirty="0"/>
          </a:p>
          <a:p>
            <a:pPr>
              <a:buNone/>
            </a:pPr>
            <a:r>
              <a:rPr lang="en-US" dirty="0" smtClean="0"/>
              <a:t>To find out a fallacy is to identify the ways (</a:t>
            </a:r>
            <a:r>
              <a:rPr lang="en-US" b="1" dirty="0" smtClean="0"/>
              <a:t>recognizable patterns</a:t>
            </a:r>
            <a:r>
              <a:rPr lang="en-US" dirty="0" smtClean="0"/>
              <a:t>) in which one is tempted to reason incorrectly.</a:t>
            </a:r>
          </a:p>
          <a:p>
            <a:pPr>
              <a:buNone/>
            </a:pPr>
            <a:endParaRPr lang="en-US" dirty="0" smtClean="0"/>
          </a:p>
          <a:p>
            <a:pPr>
              <a:buNone/>
            </a:pPr>
            <a:r>
              <a:rPr lang="en-US" b="1" dirty="0" smtClean="0"/>
              <a:t>Incorrect Reasoning</a:t>
            </a:r>
            <a:r>
              <a:rPr lang="en-US" dirty="0" smtClean="0"/>
              <a:t>: Premises of an argument fail to support  its Conclusion. </a:t>
            </a:r>
          </a:p>
          <a:p>
            <a:pPr>
              <a:buNone/>
            </a:pPr>
            <a:r>
              <a:rPr lang="en-US" dirty="0"/>
              <a:t>E</a:t>
            </a:r>
            <a:r>
              <a:rPr lang="en-US" dirty="0" smtClean="0"/>
              <a:t>.g., all sciences are </a:t>
            </a:r>
            <a:r>
              <a:rPr lang="en-US" b="1" dirty="0" smtClean="0"/>
              <a:t>materialistic</a:t>
            </a:r>
            <a:r>
              <a:rPr lang="en-US" dirty="0" smtClean="0"/>
              <a:t>, Karl Marx was a </a:t>
            </a:r>
            <a:r>
              <a:rPr lang="en-US" b="1" dirty="0" smtClean="0"/>
              <a:t>materialist</a:t>
            </a:r>
            <a:r>
              <a:rPr lang="en-US" dirty="0" smtClean="0"/>
              <a:t>, therefore Karl Marx was scientific.</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Straw Man Fallacy</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Presenting an opponent’s position in a way </a:t>
            </a:r>
            <a:r>
              <a:rPr lang="en-US" dirty="0" smtClean="0">
                <a:solidFill>
                  <a:srgbClr val="FF0000"/>
                </a:solidFill>
              </a:rPr>
              <a:t>easy to refute </a:t>
            </a:r>
            <a:r>
              <a:rPr lang="en-US" dirty="0" smtClean="0"/>
              <a:t>(may be a variety of red herring)</a:t>
            </a:r>
          </a:p>
          <a:p>
            <a:pPr>
              <a:buNone/>
            </a:pPr>
            <a:endParaRPr lang="en-US" dirty="0" smtClean="0"/>
          </a:p>
          <a:p>
            <a:pPr>
              <a:buNone/>
            </a:pPr>
            <a:r>
              <a:rPr lang="en-US" dirty="0" smtClean="0"/>
              <a:t>Assumption: opponent’s position is understood in its extremity </a:t>
            </a:r>
          </a:p>
          <a:p>
            <a:pPr>
              <a:buNone/>
            </a:pPr>
            <a:endParaRPr lang="en-US" dirty="0" smtClean="0"/>
          </a:p>
          <a:p>
            <a:pPr>
              <a:buNone/>
            </a:pPr>
            <a:r>
              <a:rPr lang="en-US" dirty="0" smtClean="0"/>
              <a:t>(a) Remarks by Mr. Mohan </a:t>
            </a:r>
            <a:r>
              <a:rPr lang="en-US" dirty="0" err="1" smtClean="0"/>
              <a:t>Bhagwat</a:t>
            </a:r>
            <a:r>
              <a:rPr lang="en-US" dirty="0" smtClean="0"/>
              <a:t> on reservation</a:t>
            </a:r>
          </a:p>
          <a:p>
            <a:pPr>
              <a:buNone/>
            </a:pPr>
            <a:r>
              <a:rPr lang="en-US" dirty="0" smtClean="0"/>
              <a:t>(b) Taking any remark too literally (donkey/dog)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Argument Against the person (ad hominem)</a:t>
            </a:r>
            <a:endParaRPr lang="en-US" dirty="0"/>
          </a:p>
        </p:txBody>
      </p:sp>
      <p:sp>
        <p:nvSpPr>
          <p:cNvPr id="3" name="Content Placeholder 2"/>
          <p:cNvSpPr>
            <a:spLocks noGrp="1"/>
          </p:cNvSpPr>
          <p:nvPr>
            <p:ph idx="1"/>
          </p:nvPr>
        </p:nvSpPr>
        <p:spPr/>
        <p:txBody>
          <a:bodyPr>
            <a:normAutofit lnSpcReduction="10000"/>
          </a:bodyPr>
          <a:lstStyle/>
          <a:p>
            <a:r>
              <a:rPr lang="en-US" dirty="0" smtClean="0"/>
              <a:t>Argument Against the Person (abusive)</a:t>
            </a:r>
          </a:p>
          <a:p>
            <a:pPr>
              <a:buNone/>
            </a:pPr>
            <a:r>
              <a:rPr lang="en-US" dirty="0" smtClean="0"/>
              <a:t>Mr. </a:t>
            </a:r>
            <a:r>
              <a:rPr lang="en-US" dirty="0" err="1" smtClean="0"/>
              <a:t>Lalu</a:t>
            </a:r>
            <a:r>
              <a:rPr lang="en-US" dirty="0" smtClean="0"/>
              <a:t> </a:t>
            </a:r>
            <a:r>
              <a:rPr lang="en-US" dirty="0" err="1" smtClean="0"/>
              <a:t>Yadav’s</a:t>
            </a:r>
            <a:r>
              <a:rPr lang="en-US" dirty="0" smtClean="0"/>
              <a:t> concern for corruption is not acceptable since he himself is convicted on corruption charges.</a:t>
            </a:r>
          </a:p>
          <a:p>
            <a:pPr>
              <a:buNone/>
            </a:pPr>
            <a:endParaRPr lang="en-US" dirty="0" smtClean="0"/>
          </a:p>
          <a:p>
            <a:r>
              <a:rPr lang="en-US" dirty="0" smtClean="0"/>
              <a:t>Argument Against the Person (circumstantial)</a:t>
            </a:r>
          </a:p>
          <a:p>
            <a:pPr>
              <a:buNone/>
            </a:pPr>
            <a:r>
              <a:rPr lang="en-US" dirty="0" smtClean="0"/>
              <a:t>Non-NET qualified students’ demand is not legitimate because those protesting belong to this category itself</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Appeal to Force (</a:t>
            </a:r>
            <a:r>
              <a:rPr lang="en-US" sz="3600" b="1" i="1" dirty="0" smtClean="0"/>
              <a:t>Argument ad </a:t>
            </a:r>
            <a:r>
              <a:rPr lang="en-US" sz="3600" b="1" i="1" dirty="0" err="1" smtClean="0"/>
              <a:t>Baculum</a:t>
            </a:r>
            <a:r>
              <a:rPr lang="en-US" sz="3600" b="1" dirty="0" smtClean="0"/>
              <a:t>)</a:t>
            </a:r>
            <a:endParaRPr lang="en-US" sz="3600" b="1" dirty="0"/>
          </a:p>
        </p:txBody>
      </p:sp>
      <p:sp>
        <p:nvSpPr>
          <p:cNvPr id="3" name="Content Placeholder 2"/>
          <p:cNvSpPr>
            <a:spLocks noGrp="1"/>
          </p:cNvSpPr>
          <p:nvPr>
            <p:ph idx="1"/>
          </p:nvPr>
        </p:nvSpPr>
        <p:spPr/>
        <p:txBody>
          <a:bodyPr/>
          <a:lstStyle/>
          <a:p>
            <a:pPr>
              <a:buNone/>
            </a:pPr>
            <a:r>
              <a:rPr lang="en-US" dirty="0" smtClean="0"/>
              <a:t>Force or threat of force is pressed into service instead of any rational justification</a:t>
            </a:r>
          </a:p>
          <a:p>
            <a:pPr>
              <a:buNone/>
            </a:pPr>
            <a:endParaRPr lang="en-US" dirty="0" smtClean="0"/>
          </a:p>
          <a:p>
            <a:pPr>
              <a:buNone/>
            </a:pPr>
            <a:r>
              <a:rPr lang="en-US" dirty="0" smtClean="0"/>
              <a:t>E.g. if you do not agree with my view, you have to face the consequences—fundamentalists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Missing the Point </a:t>
            </a:r>
            <a:r>
              <a:rPr lang="en-US" dirty="0" smtClean="0"/>
              <a:t>(</a:t>
            </a:r>
            <a:r>
              <a:rPr lang="en-US" i="1" dirty="0" err="1" smtClean="0"/>
              <a:t>Ignoratio</a:t>
            </a:r>
            <a:r>
              <a:rPr lang="en-US" i="1" dirty="0" smtClean="0"/>
              <a:t> </a:t>
            </a:r>
            <a:r>
              <a:rPr lang="en-US" i="1" dirty="0" err="1" smtClean="0"/>
              <a:t>Elenchi</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Such mistake is likely to be made when one seeks to refute another’s argument. </a:t>
            </a:r>
            <a:r>
              <a:rPr lang="en-US" i="1" dirty="0" err="1" smtClean="0"/>
              <a:t>Ignoratio</a:t>
            </a:r>
            <a:r>
              <a:rPr lang="en-US" i="1" dirty="0" smtClean="0"/>
              <a:t> </a:t>
            </a:r>
            <a:r>
              <a:rPr lang="en-US" i="1" dirty="0" err="1" smtClean="0"/>
              <a:t>elenchi</a:t>
            </a:r>
            <a:r>
              <a:rPr lang="en-US" i="1" dirty="0" smtClean="0"/>
              <a:t> </a:t>
            </a:r>
            <a:r>
              <a:rPr lang="en-US" dirty="0" smtClean="0"/>
              <a:t>is a “mistaken refutation”…the refutation goes haywire when the arguer fails to understand the position in dispute.</a:t>
            </a:r>
          </a:p>
          <a:p>
            <a:pPr>
              <a:buNone/>
            </a:pPr>
            <a:r>
              <a:rPr lang="en-US" dirty="0" smtClean="0"/>
              <a:t>E.g. Opposition says that the economic situation is worsening because the prices of everything are rising. Govt. says that economy is improving and we are conducting raids on the hoarders to keep the prices low… non sequitur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a:t>
            </a:r>
            <a:r>
              <a:rPr lang="en-US" dirty="0" err="1" smtClean="0"/>
              <a:t>tu</a:t>
            </a:r>
            <a:r>
              <a:rPr lang="en-US" dirty="0" smtClean="0"/>
              <a:t> </a:t>
            </a:r>
            <a:r>
              <a:rPr lang="en-US" dirty="0" err="1" smtClean="0"/>
              <a:t>quoque</a:t>
            </a:r>
            <a:endParaRPr lang="en-US" dirty="0"/>
          </a:p>
        </p:txBody>
      </p:sp>
      <p:sp>
        <p:nvSpPr>
          <p:cNvPr id="3" name="Content Placeholder 2"/>
          <p:cNvSpPr>
            <a:spLocks noGrp="1"/>
          </p:cNvSpPr>
          <p:nvPr>
            <p:ph idx="1"/>
          </p:nvPr>
        </p:nvSpPr>
        <p:spPr/>
        <p:txBody>
          <a:bodyPr/>
          <a:lstStyle/>
          <a:p>
            <a:pPr>
              <a:buNone/>
            </a:pPr>
            <a:r>
              <a:rPr lang="en-US" i="1" dirty="0" smtClean="0"/>
              <a:t>Child to parent: Your argument that I should stop stealing candy from the corner </a:t>
            </a:r>
            <a:r>
              <a:rPr lang="en-US" dirty="0" smtClean="0"/>
              <a:t>store is no good. You told me yourself just a week ago that you, too, stole candy when you were a kid.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out the fallacy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Supreme Court on Wednesday, 4</a:t>
            </a:r>
            <a:r>
              <a:rPr lang="en-US" baseline="30000" dirty="0" smtClean="0"/>
              <a:t>th</a:t>
            </a:r>
            <a:r>
              <a:rPr lang="en-US" dirty="0" smtClean="0"/>
              <a:t> Oct. 2017 expressed shock at an affidavit filed by Jammu and Kashmir's top lawyers' body listing the accession of Kashmir to India, “rigged” elections and the "catch-and-kill" policy of security personnel as “historical reasons” behind the street violence and protests in the Valley.</a:t>
            </a:r>
          </a:p>
          <a:p>
            <a:r>
              <a:rPr lang="en-US" dirty="0" smtClean="0"/>
              <a:t>“We are slightly shocked at the affidavit filed by you. How is it relevant for this special leave petition (questioning the use of pellet guns in Kashmir)… this is mysterious,” a Bench led by Chief Justice of India </a:t>
            </a:r>
            <a:r>
              <a:rPr lang="en-US" dirty="0" err="1" smtClean="0"/>
              <a:t>Dipak</a:t>
            </a:r>
            <a:r>
              <a:rPr lang="en-US" dirty="0" smtClean="0"/>
              <a:t> </a:t>
            </a:r>
            <a:r>
              <a:rPr lang="en-US" dirty="0" err="1" smtClean="0"/>
              <a:t>Misra</a:t>
            </a:r>
            <a:r>
              <a:rPr lang="en-US" dirty="0" smtClean="0"/>
              <a:t> told the lawyers appearing for Jammu and Kashmir High Court Bar Association.</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Fallacies of Defective Induction</a:t>
            </a:r>
            <a:endParaRPr lang="en-US" b="1"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The Argument from Ignorance (</a:t>
            </a:r>
            <a:r>
              <a:rPr lang="en-US" i="1" dirty="0" smtClean="0">
                <a:solidFill>
                  <a:srgbClr val="FF0000"/>
                </a:solidFill>
              </a:rPr>
              <a:t>ad </a:t>
            </a:r>
            <a:r>
              <a:rPr lang="en-US" i="1" dirty="0" err="1" smtClean="0">
                <a:solidFill>
                  <a:srgbClr val="FF0000"/>
                </a:solidFill>
              </a:rPr>
              <a:t>ignorantiam</a:t>
            </a:r>
            <a:r>
              <a:rPr lang="en-US" dirty="0" smtClean="0">
                <a:solidFill>
                  <a:srgbClr val="FF0000"/>
                </a:solidFill>
              </a:rPr>
              <a:t>):</a:t>
            </a:r>
            <a:r>
              <a:rPr lang="en-US" dirty="0" smtClean="0"/>
              <a:t> x is true because it is not proven to be false…apprehension towards any new thing is likely to involve this fallacy.</a:t>
            </a:r>
          </a:p>
          <a:p>
            <a:r>
              <a:rPr lang="en-US" dirty="0" smtClean="0">
                <a:solidFill>
                  <a:srgbClr val="FF0000"/>
                </a:solidFill>
              </a:rPr>
              <a:t>Appeal to Inappropriate Authority (</a:t>
            </a:r>
            <a:r>
              <a:rPr lang="en-US" i="1" dirty="0" smtClean="0">
                <a:solidFill>
                  <a:srgbClr val="FF0000"/>
                </a:solidFill>
              </a:rPr>
              <a:t>argument ad </a:t>
            </a:r>
            <a:r>
              <a:rPr lang="en-US" i="1" dirty="0" err="1" smtClean="0">
                <a:solidFill>
                  <a:srgbClr val="FF0000"/>
                </a:solidFill>
              </a:rPr>
              <a:t>verecundiam</a:t>
            </a:r>
            <a:r>
              <a:rPr lang="en-US" dirty="0" smtClean="0">
                <a:solidFill>
                  <a:srgbClr val="FF0000"/>
                </a:solidFill>
              </a:rPr>
              <a:t>): </a:t>
            </a:r>
            <a:r>
              <a:rPr lang="en-US" dirty="0" smtClean="0"/>
              <a:t>a conclusion is accepted to be true when an expert endorses. Obvious fallacy is seen where a non-experts advice is used to accept a conclusion.</a:t>
            </a:r>
            <a:endParaRPr 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FDI cont…</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False Cause (argument non </a:t>
            </a:r>
            <a:r>
              <a:rPr lang="en-US" dirty="0" err="1" smtClean="0">
                <a:solidFill>
                  <a:srgbClr val="FF0000"/>
                </a:solidFill>
              </a:rPr>
              <a:t>causa</a:t>
            </a:r>
            <a:r>
              <a:rPr lang="en-US" dirty="0" smtClean="0">
                <a:solidFill>
                  <a:srgbClr val="FF0000"/>
                </a:solidFill>
              </a:rPr>
              <a:t> pro </a:t>
            </a:r>
            <a:r>
              <a:rPr lang="en-US" dirty="0" err="1" smtClean="0">
                <a:solidFill>
                  <a:srgbClr val="FF0000"/>
                </a:solidFill>
              </a:rPr>
              <a:t>causa</a:t>
            </a:r>
            <a:r>
              <a:rPr lang="en-US" dirty="0" smtClean="0">
                <a:solidFill>
                  <a:srgbClr val="FF0000"/>
                </a:solidFill>
              </a:rPr>
              <a:t>)</a:t>
            </a:r>
          </a:p>
          <a:p>
            <a:pPr>
              <a:buNone/>
            </a:pPr>
            <a:r>
              <a:rPr lang="en-US" dirty="0" smtClean="0"/>
              <a:t>when a non-cause is accepted as the cause of something, such fallacy is committed (WMD issue for UK)</a:t>
            </a:r>
          </a:p>
          <a:p>
            <a:pPr>
              <a:buNone/>
            </a:pPr>
            <a:r>
              <a:rPr lang="en-US" dirty="0" smtClean="0">
                <a:solidFill>
                  <a:srgbClr val="00B050"/>
                </a:solidFill>
              </a:rPr>
              <a:t>post hoc ergo propter hoc</a:t>
            </a:r>
            <a:r>
              <a:rPr lang="en-US" dirty="0" smtClean="0"/>
              <a:t>: after this, therefore because of this</a:t>
            </a:r>
          </a:p>
          <a:p>
            <a:pPr>
              <a:buNone/>
            </a:pPr>
            <a:r>
              <a:rPr lang="en-US" dirty="0" smtClean="0"/>
              <a:t>Fallacy of the </a:t>
            </a:r>
            <a:r>
              <a:rPr lang="en-US" dirty="0" smtClean="0">
                <a:solidFill>
                  <a:srgbClr val="00B050"/>
                </a:solidFill>
              </a:rPr>
              <a:t>slippery slope</a:t>
            </a:r>
            <a:r>
              <a:rPr lang="en-US" dirty="0" smtClean="0"/>
              <a:t>: change in one will lead to necessary change in the other…likely (Collegium System Vs. NJAC)</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FDI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Hasty Generalization:</a:t>
            </a:r>
          </a:p>
          <a:p>
            <a:pPr>
              <a:buNone/>
            </a:pPr>
            <a:r>
              <a:rPr lang="en-US" dirty="0" smtClean="0"/>
              <a:t>moving </a:t>
            </a:r>
            <a:r>
              <a:rPr lang="en-US" i="1" dirty="0" smtClean="0">
                <a:solidFill>
                  <a:srgbClr val="FF0000"/>
                </a:solidFill>
              </a:rPr>
              <a:t>carelessly</a:t>
            </a:r>
            <a:r>
              <a:rPr lang="en-US" dirty="0" smtClean="0"/>
              <a:t> from short sample size to a general claim (converse accident)</a:t>
            </a:r>
          </a:p>
          <a:p>
            <a:pPr>
              <a:buNone/>
            </a:pPr>
            <a:endParaRPr lang="en-US" dirty="0" smtClean="0"/>
          </a:p>
          <a:p>
            <a:pPr>
              <a:buNone/>
            </a:pPr>
            <a:r>
              <a:rPr lang="en-US" dirty="0" err="1" smtClean="0"/>
              <a:t>Varun</a:t>
            </a:r>
            <a:r>
              <a:rPr lang="en-US" dirty="0" smtClean="0"/>
              <a:t>, </a:t>
            </a:r>
            <a:r>
              <a:rPr lang="en-US" dirty="0" err="1" smtClean="0"/>
              <a:t>Vipin</a:t>
            </a:r>
            <a:r>
              <a:rPr lang="en-US" dirty="0" smtClean="0"/>
              <a:t>, </a:t>
            </a:r>
            <a:r>
              <a:rPr lang="en-US" dirty="0" err="1" smtClean="0"/>
              <a:t>Vikas</a:t>
            </a:r>
            <a:r>
              <a:rPr lang="en-US" dirty="0" smtClean="0"/>
              <a:t>, </a:t>
            </a:r>
            <a:r>
              <a:rPr lang="en-US" dirty="0" err="1" smtClean="0"/>
              <a:t>Vaibhav</a:t>
            </a:r>
            <a:r>
              <a:rPr lang="en-US" dirty="0" smtClean="0"/>
              <a:t>, </a:t>
            </a:r>
            <a:r>
              <a:rPr lang="en-US" dirty="0" err="1" smtClean="0"/>
              <a:t>Vishakha</a:t>
            </a:r>
            <a:r>
              <a:rPr lang="en-US" dirty="0" smtClean="0"/>
              <a:t> are the students of SMVDU.</a:t>
            </a:r>
          </a:p>
          <a:p>
            <a:pPr>
              <a:buNone/>
            </a:pPr>
            <a:r>
              <a:rPr lang="en-US" dirty="0" smtClean="0"/>
              <a:t>Their name begins with a letter which is in the centre of SMVDU.</a:t>
            </a:r>
          </a:p>
          <a:p>
            <a:pPr>
              <a:buNone/>
            </a:pPr>
            <a:r>
              <a:rPr lang="en-US" dirty="0" smtClean="0"/>
              <a:t>Therefore,  SMVDU admits only those whose name begin with V.</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Fallacies of Presumption</a:t>
            </a:r>
            <a:endParaRPr lang="en-US" sz="4000" b="1" dirty="0"/>
          </a:p>
        </p:txBody>
      </p:sp>
      <p:sp>
        <p:nvSpPr>
          <p:cNvPr id="3" name="Content Placeholder 2"/>
          <p:cNvSpPr>
            <a:spLocks noGrp="1"/>
          </p:cNvSpPr>
          <p:nvPr>
            <p:ph idx="1"/>
          </p:nvPr>
        </p:nvSpPr>
        <p:spPr/>
        <p:txBody>
          <a:bodyPr>
            <a:normAutofit fontScale="92500"/>
          </a:bodyPr>
          <a:lstStyle/>
          <a:p>
            <a:pPr>
              <a:buNone/>
            </a:pPr>
            <a:r>
              <a:rPr lang="en-US" dirty="0" smtClean="0"/>
              <a:t>Fallacy due to tacit assumption which is unwarranted, dubious or false</a:t>
            </a:r>
          </a:p>
          <a:p>
            <a:pPr>
              <a:buNone/>
            </a:pPr>
            <a:r>
              <a:rPr lang="en-US" dirty="0" smtClean="0">
                <a:solidFill>
                  <a:srgbClr val="FF0000"/>
                </a:solidFill>
              </a:rPr>
              <a:t>Fallacy of Accident:</a:t>
            </a:r>
          </a:p>
          <a:p>
            <a:pPr>
              <a:buNone/>
            </a:pPr>
            <a:r>
              <a:rPr lang="en-US" dirty="0" smtClean="0"/>
              <a:t>Mistaken application of the general to special cases</a:t>
            </a:r>
          </a:p>
          <a:p>
            <a:pPr>
              <a:buNone/>
            </a:pPr>
            <a:endParaRPr lang="en-US" dirty="0" smtClean="0">
              <a:solidFill>
                <a:srgbClr val="FF0000"/>
              </a:solidFill>
            </a:endParaRPr>
          </a:p>
          <a:p>
            <a:pPr>
              <a:buNone/>
            </a:pPr>
            <a:r>
              <a:rPr lang="en-US" dirty="0" smtClean="0">
                <a:solidFill>
                  <a:srgbClr val="FF0000"/>
                </a:solidFill>
              </a:rPr>
              <a:t>Complex Question:</a:t>
            </a:r>
          </a:p>
          <a:p>
            <a:pPr>
              <a:buNone/>
            </a:pPr>
            <a:r>
              <a:rPr lang="en-US" dirty="0" smtClean="0"/>
              <a:t>Deceitful device: have you stopped beating your wife?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Formal Fallacies</a:t>
            </a:r>
            <a:r>
              <a:rPr lang="en-US" dirty="0" smtClean="0">
                <a:solidFill>
                  <a:srgbClr val="FF0000"/>
                </a:solidFill>
              </a:rPr>
              <a:t> </a:t>
            </a:r>
            <a:r>
              <a:rPr lang="en-US" dirty="0" smtClean="0"/>
              <a:t>&amp;</a:t>
            </a:r>
            <a:r>
              <a:rPr lang="en-US" dirty="0" smtClean="0">
                <a:solidFill>
                  <a:srgbClr val="FF0000"/>
                </a:solidFill>
              </a:rPr>
              <a:t> </a:t>
            </a:r>
            <a:r>
              <a:rPr lang="en-US" b="1" dirty="0" smtClean="0">
                <a:solidFill>
                  <a:srgbClr val="FF0000"/>
                </a:solidFill>
              </a:rPr>
              <a:t>Informal Fallacies</a:t>
            </a:r>
            <a:endParaRPr lang="en-US" dirty="0"/>
          </a:p>
        </p:txBody>
      </p:sp>
      <p:sp>
        <p:nvSpPr>
          <p:cNvPr id="3" name="Content Placeholder 2"/>
          <p:cNvSpPr>
            <a:spLocks noGrp="1"/>
          </p:cNvSpPr>
          <p:nvPr>
            <p:ph idx="1"/>
          </p:nvPr>
        </p:nvSpPr>
        <p:spPr/>
        <p:txBody>
          <a:bodyPr>
            <a:normAutofit/>
          </a:bodyPr>
          <a:lstStyle/>
          <a:p>
            <a:pPr>
              <a:buNone/>
            </a:pPr>
            <a:r>
              <a:rPr lang="en-US" b="1" dirty="0" smtClean="0"/>
              <a:t>Type of Incorrect Argument</a:t>
            </a:r>
          </a:p>
          <a:p>
            <a:pPr>
              <a:buNone/>
            </a:pPr>
            <a:endParaRPr lang="en-US" b="1" dirty="0"/>
          </a:p>
          <a:p>
            <a:pPr>
              <a:buNone/>
            </a:pPr>
            <a:r>
              <a:rPr lang="en-US" b="1" dirty="0" smtClean="0"/>
              <a:t>Formal Fallacy: </a:t>
            </a:r>
            <a:r>
              <a:rPr lang="en-US" dirty="0"/>
              <a:t>D</a:t>
            </a:r>
            <a:r>
              <a:rPr lang="en-US" dirty="0" smtClean="0"/>
              <a:t>efect recognized in the form/structure of a deductive argument</a:t>
            </a:r>
          </a:p>
          <a:p>
            <a:pPr>
              <a:buNone/>
            </a:pPr>
            <a:endParaRPr lang="en-US" b="1" dirty="0"/>
          </a:p>
          <a:p>
            <a:pPr>
              <a:buNone/>
            </a:pPr>
            <a:r>
              <a:rPr lang="en-US" b="1" dirty="0" smtClean="0"/>
              <a:t>Informal Fallacy: </a:t>
            </a:r>
            <a:r>
              <a:rPr lang="en-US" dirty="0" smtClean="0"/>
              <a:t>Defect due to the content of the language used</a:t>
            </a:r>
          </a:p>
          <a:p>
            <a:pPr>
              <a:buNone/>
            </a:pPr>
            <a:r>
              <a:rPr lang="en-US" sz="2800" b="1" dirty="0" smtClean="0"/>
              <a:t>“the pitfalls laid by language in the way of a thinker”</a:t>
            </a:r>
          </a:p>
          <a:p>
            <a:pPr>
              <a:buNone/>
            </a:pPr>
            <a:endParaRPr lang="en-US" b="1" dirty="0"/>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FP cont…</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Begging the Question: </a:t>
            </a:r>
            <a:r>
              <a:rPr lang="en-US" dirty="0" smtClean="0"/>
              <a:t>(</a:t>
            </a:r>
            <a:r>
              <a:rPr lang="en-US" i="1" dirty="0" err="1" smtClean="0"/>
              <a:t>petitio</a:t>
            </a:r>
            <a:r>
              <a:rPr lang="en-US" i="1" dirty="0" smtClean="0"/>
              <a:t> </a:t>
            </a:r>
            <a:r>
              <a:rPr lang="en-US" i="1" dirty="0" err="1" smtClean="0"/>
              <a:t>principi</a:t>
            </a:r>
            <a:r>
              <a:rPr lang="en-US" dirty="0" smtClean="0"/>
              <a:t>)</a:t>
            </a:r>
          </a:p>
          <a:p>
            <a:pPr>
              <a:buNone/>
            </a:pPr>
            <a:r>
              <a:rPr lang="en-US" dirty="0" smtClean="0"/>
              <a:t>When the conclusion of an argument is assumed in any one of the premises</a:t>
            </a:r>
          </a:p>
          <a:p>
            <a:pPr>
              <a:buNone/>
            </a:pPr>
            <a:r>
              <a:rPr lang="en-US" dirty="0" smtClean="0"/>
              <a:t>E.g. there is no such thing as knowledge which cannot be practiced, for such knowledge is no knowledge.</a:t>
            </a:r>
          </a:p>
          <a:p>
            <a:pPr>
              <a:buNone/>
            </a:pPr>
            <a:r>
              <a:rPr lang="en-US" dirty="0" smtClean="0"/>
              <a:t>Religious texts contain the message of God, they say that God exists, therefore we must accept that God exists.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Fallacies of Ambiguity</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FF0000"/>
                </a:solidFill>
              </a:rPr>
              <a:t>Fallacy of Equivocation </a:t>
            </a:r>
            <a:r>
              <a:rPr lang="en-US" dirty="0" smtClean="0"/>
              <a:t>(due to more than one literal meaning) MMS</a:t>
            </a:r>
            <a:endParaRPr lang="en-US" dirty="0" smtClean="0">
              <a:solidFill>
                <a:srgbClr val="FF0000"/>
              </a:solidFill>
            </a:endParaRPr>
          </a:p>
          <a:p>
            <a:r>
              <a:rPr lang="en-US" dirty="0" smtClean="0">
                <a:solidFill>
                  <a:srgbClr val="FF0000"/>
                </a:solidFill>
              </a:rPr>
              <a:t>Fallacy of Amphiboly </a:t>
            </a:r>
            <a:r>
              <a:rPr lang="en-US" dirty="0" smtClean="0"/>
              <a:t>(fallacious due to grammatical construction) X, along with his wife, Y, donated his house for charity</a:t>
            </a:r>
            <a:endParaRPr lang="en-US" dirty="0" smtClean="0">
              <a:solidFill>
                <a:srgbClr val="FF0000"/>
              </a:solidFill>
            </a:endParaRPr>
          </a:p>
          <a:p>
            <a:r>
              <a:rPr lang="en-US" dirty="0" smtClean="0">
                <a:solidFill>
                  <a:srgbClr val="FF0000"/>
                </a:solidFill>
              </a:rPr>
              <a:t>Fallacy of Accent </a:t>
            </a:r>
            <a:r>
              <a:rPr lang="en-US" dirty="0" smtClean="0"/>
              <a:t>(shift in the emphasis) We should not speak ill of our friends…</a:t>
            </a:r>
            <a:r>
              <a:rPr lang="en-US" sz="1200" dirty="0" smtClean="0"/>
              <a:t>terms and conditions apply</a:t>
            </a:r>
            <a:endParaRPr lang="en-US" dirty="0" smtClean="0">
              <a:solidFill>
                <a:srgbClr val="FF0000"/>
              </a:solidFill>
            </a:endParaRPr>
          </a:p>
          <a:p>
            <a:r>
              <a:rPr lang="en-US" dirty="0" smtClean="0">
                <a:solidFill>
                  <a:srgbClr val="FF0000"/>
                </a:solidFill>
              </a:rPr>
              <a:t>Fallacy of Composition </a:t>
            </a:r>
            <a:r>
              <a:rPr lang="en-US" sz="2600" dirty="0" smtClean="0"/>
              <a:t>(features of parts to the whole)</a:t>
            </a:r>
            <a:endParaRPr lang="en-US" dirty="0" smtClean="0">
              <a:solidFill>
                <a:srgbClr val="FF0000"/>
              </a:solidFill>
            </a:endParaRPr>
          </a:p>
          <a:p>
            <a:r>
              <a:rPr lang="en-US" dirty="0" smtClean="0">
                <a:solidFill>
                  <a:srgbClr val="FF0000"/>
                </a:solidFill>
              </a:rPr>
              <a:t>Fallacy of Division </a:t>
            </a:r>
            <a:r>
              <a:rPr lang="en-US" dirty="0" smtClean="0"/>
              <a:t>(reverse of the fallacy of composition)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Mill’s Method</a:t>
            </a:r>
            <a:endParaRPr lang="en-US" b="1" dirty="0">
              <a:solidFill>
                <a:srgbClr val="FF0000"/>
              </a:solidFill>
            </a:endParaRPr>
          </a:p>
        </p:txBody>
      </p:sp>
      <p:sp>
        <p:nvSpPr>
          <p:cNvPr id="3" name="Content Placeholder 2"/>
          <p:cNvSpPr>
            <a:spLocks noGrp="1"/>
          </p:cNvSpPr>
          <p:nvPr>
            <p:ph idx="1"/>
          </p:nvPr>
        </p:nvSpPr>
        <p:spPr/>
        <p:txBody>
          <a:bodyPr/>
          <a:lstStyle/>
          <a:p>
            <a:pPr>
              <a:buNone/>
            </a:pPr>
            <a:r>
              <a:rPr lang="en-US" b="1" dirty="0" smtClean="0"/>
              <a:t>Cause and Effect Relationship</a:t>
            </a:r>
          </a:p>
          <a:p>
            <a:pPr>
              <a:buNone/>
            </a:pPr>
            <a:endParaRPr lang="en-US" dirty="0" smtClean="0"/>
          </a:p>
          <a:p>
            <a:pPr>
              <a:buNone/>
            </a:pPr>
            <a:r>
              <a:rPr lang="en-US" dirty="0" smtClean="0"/>
              <a:t>The Method of Agreement</a:t>
            </a:r>
          </a:p>
          <a:p>
            <a:pPr>
              <a:buNone/>
            </a:pPr>
            <a:r>
              <a:rPr lang="en-US" dirty="0" smtClean="0"/>
              <a:t>The Method of Disagreement/Difference</a:t>
            </a:r>
          </a:p>
          <a:p>
            <a:pPr>
              <a:buNone/>
            </a:pPr>
            <a:r>
              <a:rPr lang="en-US" dirty="0" smtClean="0"/>
              <a:t>The Joint Method of Agreement and Difference</a:t>
            </a:r>
          </a:p>
          <a:p>
            <a:pPr>
              <a:buNone/>
            </a:pPr>
            <a:r>
              <a:rPr lang="en-US" dirty="0" smtClean="0"/>
              <a:t>The Method of Residues</a:t>
            </a:r>
          </a:p>
          <a:p>
            <a:pPr>
              <a:buNone/>
            </a:pPr>
            <a:r>
              <a:rPr lang="en-US" dirty="0" smtClean="0"/>
              <a:t>The Method of Concomitant Variation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Classification of Fallacies</a:t>
            </a:r>
            <a:endParaRPr lang="en-US" b="1"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Identifiable Common Features:</a:t>
            </a:r>
          </a:p>
          <a:p>
            <a:pPr>
              <a:buNone/>
            </a:pPr>
            <a:r>
              <a:rPr lang="en-US" dirty="0" smtClean="0"/>
              <a:t>“fear, pity, or camaraderie, pejorative to author (</a:t>
            </a:r>
            <a:r>
              <a:rPr lang="en-US" b="1" dirty="0" smtClean="0"/>
              <a:t>emotion</a:t>
            </a:r>
            <a:r>
              <a:rPr lang="en-US" dirty="0" smtClean="0"/>
              <a:t>)/ </a:t>
            </a:r>
            <a:r>
              <a:rPr lang="en-US" b="1" dirty="0" smtClean="0"/>
              <a:t>observational</a:t>
            </a:r>
            <a:r>
              <a:rPr lang="en-US" dirty="0" smtClean="0"/>
              <a:t> defects/dispositions-superstition, mental laziness/</a:t>
            </a:r>
            <a:r>
              <a:rPr lang="en-US" b="1" dirty="0" smtClean="0"/>
              <a:t>linguistic</a:t>
            </a:r>
            <a:r>
              <a:rPr lang="en-US" dirty="0" smtClean="0"/>
              <a:t> carelessness.”</a:t>
            </a:r>
            <a:endParaRPr lang="en-US" dirty="0"/>
          </a:p>
          <a:p>
            <a:pPr>
              <a:buNone/>
            </a:pPr>
            <a:r>
              <a:rPr lang="en-US" sz="3000" dirty="0" smtClean="0"/>
              <a:t>No indubitable Taxonomy of Fallacies</a:t>
            </a:r>
          </a:p>
          <a:p>
            <a:pPr>
              <a:buNone/>
            </a:pPr>
            <a:r>
              <a:rPr lang="en-US" dirty="0" smtClean="0"/>
              <a:t>Therefore, working classification (somewhat arbitrary)</a:t>
            </a:r>
          </a:p>
          <a:p>
            <a:pPr>
              <a:buNone/>
            </a:pPr>
            <a:endParaRPr lang="en-US" dirty="0" smtClean="0"/>
          </a:p>
          <a:p>
            <a:pPr marL="457200" indent="-457200">
              <a:buAutoNum type="arabicPeriod"/>
            </a:pPr>
            <a:r>
              <a:rPr lang="en-US" sz="2400" dirty="0" smtClean="0"/>
              <a:t>Fallacies of Relevance/Irrelevance</a:t>
            </a:r>
          </a:p>
          <a:p>
            <a:pPr marL="457200" indent="-457200">
              <a:buAutoNum type="arabicPeriod"/>
            </a:pPr>
            <a:r>
              <a:rPr lang="en-US" sz="2400" dirty="0" smtClean="0"/>
              <a:t>Fallacies of Defective Induction</a:t>
            </a:r>
          </a:p>
          <a:p>
            <a:pPr marL="457200" indent="-457200">
              <a:buAutoNum type="arabicPeriod"/>
            </a:pPr>
            <a:r>
              <a:rPr lang="en-US" sz="2400" dirty="0" smtClean="0"/>
              <a:t>Fallacies of Presumption</a:t>
            </a:r>
          </a:p>
          <a:p>
            <a:pPr marL="457200" indent="-457200">
              <a:buAutoNum type="arabicPeriod"/>
            </a:pPr>
            <a:r>
              <a:rPr lang="en-US" sz="2400" dirty="0" smtClean="0"/>
              <a:t>Fallacies of Ambiguity </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Fallacies of Relevance/Irrelevance</a:t>
            </a:r>
            <a:endParaRPr lang="en-US" b="1" dirty="0"/>
          </a:p>
        </p:txBody>
      </p:sp>
      <p:sp>
        <p:nvSpPr>
          <p:cNvPr id="3" name="Content Placeholder 2"/>
          <p:cNvSpPr>
            <a:spLocks noGrp="1"/>
          </p:cNvSpPr>
          <p:nvPr>
            <p:ph idx="1"/>
          </p:nvPr>
        </p:nvSpPr>
        <p:spPr/>
        <p:txBody>
          <a:bodyPr>
            <a:normAutofit fontScale="92500" lnSpcReduction="10000"/>
          </a:bodyPr>
          <a:lstStyle/>
          <a:p>
            <a:pPr marL="514350" indent="-514350">
              <a:buFont typeface="Arial" pitchFamily="34" charset="0"/>
              <a:buAutoNum type="arabicPeriod"/>
            </a:pPr>
            <a:r>
              <a:rPr lang="en-US" dirty="0" smtClean="0">
                <a:solidFill>
                  <a:srgbClr val="00B050"/>
                </a:solidFill>
              </a:rPr>
              <a:t>The Appeal to the Populace (</a:t>
            </a:r>
            <a:r>
              <a:rPr lang="en-US" i="1" dirty="0" smtClean="0">
                <a:solidFill>
                  <a:srgbClr val="00B050"/>
                </a:solidFill>
              </a:rPr>
              <a:t>Argument ad </a:t>
            </a:r>
            <a:r>
              <a:rPr lang="en-US" i="1" dirty="0" err="1" smtClean="0">
                <a:solidFill>
                  <a:srgbClr val="00B050"/>
                </a:solidFill>
              </a:rPr>
              <a:t>Populum</a:t>
            </a:r>
            <a:r>
              <a:rPr lang="en-US" dirty="0" smtClean="0">
                <a:solidFill>
                  <a:srgbClr val="00B050"/>
                </a:solidFill>
              </a:rPr>
              <a:t>)</a:t>
            </a:r>
          </a:p>
          <a:p>
            <a:pPr marL="514350" indent="-514350">
              <a:buAutoNum type="arabicPeriod"/>
            </a:pPr>
            <a:r>
              <a:rPr lang="en-US" dirty="0" smtClean="0">
                <a:solidFill>
                  <a:srgbClr val="00B050"/>
                </a:solidFill>
              </a:rPr>
              <a:t>The Appeal to Emotion (e.g. Pity – argument ad </a:t>
            </a:r>
            <a:r>
              <a:rPr lang="en-US" dirty="0" err="1" smtClean="0">
                <a:solidFill>
                  <a:srgbClr val="00B050"/>
                </a:solidFill>
              </a:rPr>
              <a:t>misericordiam</a:t>
            </a:r>
            <a:r>
              <a:rPr lang="en-US" dirty="0" smtClean="0">
                <a:solidFill>
                  <a:srgbClr val="00B050"/>
                </a:solidFill>
              </a:rPr>
              <a:t>)</a:t>
            </a:r>
          </a:p>
          <a:p>
            <a:pPr marL="514350" indent="-514350">
              <a:buAutoNum type="arabicPeriod"/>
            </a:pPr>
            <a:r>
              <a:rPr lang="en-US" dirty="0" smtClean="0"/>
              <a:t>The Red Herring</a:t>
            </a:r>
          </a:p>
          <a:p>
            <a:pPr marL="514350" indent="-514350">
              <a:buAutoNum type="arabicPeriod"/>
            </a:pPr>
            <a:r>
              <a:rPr lang="en-US" dirty="0" smtClean="0"/>
              <a:t>The Straw Man</a:t>
            </a:r>
          </a:p>
          <a:p>
            <a:pPr marL="514350" indent="-514350">
              <a:buAutoNum type="arabicPeriod"/>
            </a:pPr>
            <a:r>
              <a:rPr lang="en-US" dirty="0" smtClean="0"/>
              <a:t>The Attack on the Person </a:t>
            </a:r>
            <a:r>
              <a:rPr lang="en-US" sz="3000" dirty="0" smtClean="0"/>
              <a:t>(Abusive/Circumstantial)</a:t>
            </a:r>
            <a:endParaRPr lang="en-US" dirty="0" smtClean="0"/>
          </a:p>
          <a:p>
            <a:pPr marL="514350" indent="-514350">
              <a:buAutoNum type="arabicPeriod"/>
            </a:pPr>
            <a:r>
              <a:rPr lang="en-US" dirty="0" smtClean="0"/>
              <a:t>The Appeal to Force</a:t>
            </a:r>
          </a:p>
          <a:p>
            <a:pPr marL="514350" indent="-514350">
              <a:buAutoNum type="arabicPeriod"/>
            </a:pPr>
            <a:r>
              <a:rPr lang="en-US" dirty="0" smtClean="0"/>
              <a:t>Missing the Point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The Appeal to the Populace (</a:t>
            </a:r>
            <a:r>
              <a:rPr lang="en-US" sz="3200" b="1" i="1" dirty="0" smtClean="0"/>
              <a:t>Argument ad </a:t>
            </a:r>
            <a:r>
              <a:rPr lang="en-US" sz="3200" b="1" i="1" dirty="0" err="1" smtClean="0"/>
              <a:t>Populum</a:t>
            </a:r>
            <a:r>
              <a:rPr lang="en-US" sz="3200" b="1" dirty="0" smtClean="0"/>
              <a:t>)</a:t>
            </a:r>
            <a:endParaRPr lang="en-US" sz="3200" b="1" dirty="0"/>
          </a:p>
        </p:txBody>
      </p:sp>
      <p:sp>
        <p:nvSpPr>
          <p:cNvPr id="3" name="Content Placeholder 2"/>
          <p:cNvSpPr>
            <a:spLocks noGrp="1"/>
          </p:cNvSpPr>
          <p:nvPr>
            <p:ph idx="1"/>
          </p:nvPr>
        </p:nvSpPr>
        <p:spPr/>
        <p:txBody>
          <a:bodyPr>
            <a:normAutofit lnSpcReduction="10000"/>
          </a:bodyPr>
          <a:lstStyle/>
          <a:p>
            <a:pPr>
              <a:buNone/>
            </a:pPr>
            <a:r>
              <a:rPr lang="en-US" dirty="0" smtClean="0"/>
              <a:t>Attempt to win popular assent to a conclusion by arousing the feeling of the people—mobilizing public sentiment—to excite enthusiasm/stir emotions (Appeal to emotion)</a:t>
            </a:r>
          </a:p>
          <a:p>
            <a:pPr>
              <a:buNone/>
            </a:pPr>
            <a:r>
              <a:rPr lang="en-US" dirty="0" smtClean="0"/>
              <a:t> </a:t>
            </a:r>
          </a:p>
          <a:p>
            <a:pPr>
              <a:buNone/>
            </a:pPr>
            <a:r>
              <a:rPr lang="en-US" dirty="0" smtClean="0"/>
              <a:t>Instead of providing convincing evidence and rational justification if one resorts to unduly invoking emotions, one commits a fallacy of this kind.</a:t>
            </a:r>
          </a:p>
          <a:p>
            <a:pPr>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Patriotism &amp; Advertisement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Many emotions are invoked and demands are pressed in the name of Nation and most of them in some sense seem justified. However, if the emotions are incited to garner support on illogical grounds, then the appeal becomes fallacious. </a:t>
            </a:r>
          </a:p>
          <a:p>
            <a:pPr>
              <a:buNone/>
            </a:pPr>
            <a:r>
              <a:rPr lang="en-US" dirty="0" smtClean="0"/>
              <a:t>For example, if a party demands vote in the name of religion, caste and region etc., it is not logically justified because the voters are supposed to vote on the merits of the candidate and the accidental facts like belonging to a religion or caste etc. do not constitute any merits which show the integrity and honesty of a candidate.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r>
              <a:rPr lang="en-US" sz="2800" i="1" dirty="0" smtClean="0"/>
              <a:t>ad </a:t>
            </a:r>
            <a:r>
              <a:rPr lang="en-US" sz="2800" i="1" dirty="0" err="1" smtClean="0"/>
              <a:t>Populum</a:t>
            </a:r>
            <a:r>
              <a:rPr lang="en-US" sz="2800" i="1" dirty="0" smtClean="0"/>
              <a:t> </a:t>
            </a:r>
            <a:r>
              <a:rPr lang="en-US" sz="2800" dirty="0" smtClean="0"/>
              <a:t>cont…</a:t>
            </a:r>
            <a:endParaRPr lang="en-US" sz="2800" dirty="0"/>
          </a:p>
        </p:txBody>
      </p:sp>
      <p:sp>
        <p:nvSpPr>
          <p:cNvPr id="3" name="Content Placeholder 2"/>
          <p:cNvSpPr>
            <a:spLocks noGrp="1"/>
          </p:cNvSpPr>
          <p:nvPr>
            <p:ph idx="1"/>
          </p:nvPr>
        </p:nvSpPr>
        <p:spPr/>
        <p:txBody>
          <a:bodyPr>
            <a:normAutofit/>
          </a:bodyPr>
          <a:lstStyle/>
          <a:p>
            <a:pPr>
              <a:buNone/>
            </a:pPr>
            <a:r>
              <a:rPr lang="en-US" dirty="0" smtClean="0"/>
              <a:t>My party candidate is an accused person only, others have given tickets to criminals.</a:t>
            </a:r>
          </a:p>
          <a:p>
            <a:pPr>
              <a:buNone/>
            </a:pPr>
            <a:r>
              <a:rPr lang="en-US" sz="2400" dirty="0" smtClean="0"/>
              <a:t>There is a </a:t>
            </a:r>
            <a:r>
              <a:rPr lang="en-US" sz="2400" b="1" dirty="0" smtClean="0"/>
              <a:t>fallacy of bandwagon </a:t>
            </a:r>
            <a:r>
              <a:rPr lang="en-US" sz="2400" dirty="0" smtClean="0"/>
              <a:t>in the given example, because instead of providing any rational justification for why the party ticket is given to an accused person, the spoke person is pointing out that others are also doing the same. His reason is logically  irrelevant to support his claim that giving ticket to a tainted person is necessary. Though it is psychologically appealing that a vicious person can very well overcome another vicious, but it is not necessary. A virtuous person can be a more potential candidate against the vicious ones. </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i="1" dirty="0" smtClean="0"/>
              <a:t>Argument ad </a:t>
            </a:r>
            <a:r>
              <a:rPr lang="en-US" sz="3600" b="1" i="1" dirty="0" err="1" smtClean="0"/>
              <a:t>Misericordiam</a:t>
            </a:r>
            <a:r>
              <a:rPr lang="en-US" sz="3600" b="1" i="1" dirty="0" smtClean="0"/>
              <a:t> </a:t>
            </a:r>
            <a:r>
              <a:rPr lang="en-US" sz="3600" b="1" dirty="0" smtClean="0"/>
              <a:t>(appeal to pity)</a:t>
            </a:r>
            <a:endParaRPr lang="en-US" sz="3600" b="1" dirty="0"/>
          </a:p>
        </p:txBody>
      </p:sp>
      <p:sp>
        <p:nvSpPr>
          <p:cNvPr id="3" name="Content Placeholder 2"/>
          <p:cNvSpPr>
            <a:spLocks noGrp="1"/>
          </p:cNvSpPr>
          <p:nvPr>
            <p:ph idx="1"/>
          </p:nvPr>
        </p:nvSpPr>
        <p:spPr/>
        <p:txBody>
          <a:bodyPr/>
          <a:lstStyle/>
          <a:p>
            <a:pPr>
              <a:buNone/>
            </a:pPr>
            <a:r>
              <a:rPr lang="en-US" dirty="0" smtClean="0"/>
              <a:t>Latin </a:t>
            </a:r>
            <a:r>
              <a:rPr lang="en-US" i="1" dirty="0" err="1" smtClean="0"/>
              <a:t>misericordiam</a:t>
            </a:r>
            <a:r>
              <a:rPr lang="en-US" i="1" dirty="0" smtClean="0"/>
              <a:t> </a:t>
            </a:r>
            <a:r>
              <a:rPr lang="en-US" dirty="0" smtClean="0"/>
              <a:t>means “merciful heart”. Mercy is a noble emotion and there is nothing wrong to appeal to this virtue. But if an undue appeal is made, then it becomes a fallacy. </a:t>
            </a:r>
          </a:p>
          <a:p>
            <a:pPr>
              <a:buNone/>
            </a:pPr>
            <a:r>
              <a:rPr lang="en-US" dirty="0" smtClean="0"/>
              <a:t>For example, a law officer commits this fallacy if he pleads for the leniency to his client, who killed his parents, on the grounds that he is an orphan.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Red Herring</a:t>
            </a:r>
            <a:endParaRPr lang="en-US" dirty="0"/>
          </a:p>
        </p:txBody>
      </p:sp>
      <p:sp>
        <p:nvSpPr>
          <p:cNvPr id="3" name="Content Placeholder 2"/>
          <p:cNvSpPr>
            <a:spLocks noGrp="1"/>
          </p:cNvSpPr>
          <p:nvPr>
            <p:ph idx="1"/>
          </p:nvPr>
        </p:nvSpPr>
        <p:spPr/>
        <p:txBody>
          <a:bodyPr/>
          <a:lstStyle/>
          <a:p>
            <a:pPr>
              <a:buNone/>
            </a:pPr>
            <a:r>
              <a:rPr lang="en-US" dirty="0" smtClean="0"/>
              <a:t>Some distraction is </a:t>
            </a:r>
            <a:r>
              <a:rPr lang="en-US" i="1" dirty="0" smtClean="0">
                <a:solidFill>
                  <a:srgbClr val="FF0000"/>
                </a:solidFill>
              </a:rPr>
              <a:t>deliberately</a:t>
            </a:r>
            <a:r>
              <a:rPr lang="en-US" dirty="0" smtClean="0"/>
              <a:t> introduced to mislead or confuse to win the argument</a:t>
            </a:r>
          </a:p>
          <a:p>
            <a:pPr>
              <a:buNone/>
            </a:pPr>
            <a:endParaRPr lang="en-US" dirty="0" smtClean="0"/>
          </a:p>
          <a:p>
            <a:pPr>
              <a:buNone/>
            </a:pPr>
            <a:r>
              <a:rPr lang="en-US" dirty="0" smtClean="0"/>
              <a:t>Children are abused in New Delhi because there is a paucity of affordable child-care facilities.</a:t>
            </a:r>
          </a:p>
          <a:p>
            <a:pPr>
              <a:buNone/>
            </a:pPr>
            <a:r>
              <a:rPr lang="en-US" sz="2400" dirty="0" smtClean="0"/>
              <a:t>Here the scarcity of child-care facility (</a:t>
            </a:r>
            <a:r>
              <a:rPr lang="en-US" sz="2400" dirty="0" err="1" smtClean="0"/>
              <a:t>creche</a:t>
            </a:r>
            <a:r>
              <a:rPr lang="en-US" sz="2400" dirty="0" smtClean="0"/>
              <a:t>) is brought in to take away the attention from the deteriorating law and order situation in the national capital.</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1066</TotalTime>
  <Words>1394</Words>
  <Application>Microsoft Office PowerPoint</Application>
  <PresentationFormat>On-screen Show (4:3)</PresentationFormat>
  <Paragraphs>117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Informal Fallacies</vt:lpstr>
      <vt:lpstr>Formal Fallacies &amp; Informal Fallacies</vt:lpstr>
      <vt:lpstr>Classification of Fallacies</vt:lpstr>
      <vt:lpstr>Fallacies of Relevance/Irrelevance</vt:lpstr>
      <vt:lpstr>The Appeal to the Populace (Argument ad Populum)</vt:lpstr>
      <vt:lpstr>Patriotism &amp; Advertisement</vt:lpstr>
      <vt:lpstr>ad Populum cont…</vt:lpstr>
      <vt:lpstr>Argument ad Misericordiam (appeal to pity)</vt:lpstr>
      <vt:lpstr>The Red Herring</vt:lpstr>
      <vt:lpstr>The Straw Man Fallacy</vt:lpstr>
      <vt:lpstr>Argument Against the person (ad hominem)</vt:lpstr>
      <vt:lpstr>Appeal to Force (Argument ad Baculum)</vt:lpstr>
      <vt:lpstr>Missing the Point (Ignoratio Elenchi)</vt:lpstr>
      <vt:lpstr>Argument tu quoque</vt:lpstr>
      <vt:lpstr>Point out the fallacy</vt:lpstr>
      <vt:lpstr>Fallacies of Defective Induction</vt:lpstr>
      <vt:lpstr>FDI cont…</vt:lpstr>
      <vt:lpstr>FDI cont…</vt:lpstr>
      <vt:lpstr>Fallacies of Presumption</vt:lpstr>
      <vt:lpstr>FP cont…</vt:lpstr>
      <vt:lpstr>Fallacies of Ambiguity</vt:lpstr>
      <vt:lpstr>Mill’s Method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Informal Fallacies</dc:title>
  <dc:creator>ABC</dc:creator>
  <cp:lastModifiedBy>ABC</cp:lastModifiedBy>
  <cp:revision>90</cp:revision>
  <dcterms:created xsi:type="dcterms:W3CDTF">2015-10-20T03:07:26Z</dcterms:created>
  <dcterms:modified xsi:type="dcterms:W3CDTF">2019-12-01T07:16:39Z</dcterms:modified>
</cp:coreProperties>
</file>