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Amatic SC"/>
      <p:regular r:id="rId36"/>
      <p:bold r:id="rId37"/>
    </p:embeddedFont>
    <p:embeddedFont>
      <p:font typeface="Source Code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5.xml"/><Relationship Id="rId41" Type="http://schemas.openxmlformats.org/officeDocument/2006/relationships/font" Target="fonts/SourceCodePr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maticSC-bold.fntdata"/><Relationship Id="rId14" Type="http://schemas.openxmlformats.org/officeDocument/2006/relationships/slide" Target="slides/slide9.xml"/><Relationship Id="rId36" Type="http://schemas.openxmlformats.org/officeDocument/2006/relationships/font" Target="fonts/AmaticSC-regular.fntdata"/><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bacce58f1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bacce58f1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bacce58f1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bacce58f1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bacce58f1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bacce58f1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acce58f1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acce58f1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b93a0d6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b93a0d6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93a0d6d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93a0d6d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0a845e28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0a845e28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bacce58f1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bacce58f1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b93a0d6d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b93a0d6d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bacce58f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bacce58f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9bacce58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bacce58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0a845e28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0a845e28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0a845e2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0a845e2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0a845e2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0a845e2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acce58f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acce58f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bacce58f1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bacce58f1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b93a0d6d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b93a0d6d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93a0d6d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93a0d6d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b93a0d6d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b93a0d6d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b93a0d6d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b93a0d6d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b93a0d6d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b93a0d6d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bacce58f1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bacce58f1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bacce58f1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bacce58f1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bacce58f1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bacce58f1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bacce58f1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bacce58f1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bacce58f1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bacce58f1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bacce58f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bacce58f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acce58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bacce58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acce58f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acce58f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888650" y="268225"/>
            <a:ext cx="5366700" cy="94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Campus Recruitment Process </a:t>
            </a:r>
            <a:r>
              <a:rPr lang="en" sz="4000"/>
              <a:t>System</a:t>
            </a:r>
            <a:endParaRPr sz="4000"/>
          </a:p>
        </p:txBody>
      </p:sp>
      <p:sp>
        <p:nvSpPr>
          <p:cNvPr id="57" name="Google Shape;57;p13"/>
          <p:cNvSpPr txBox="1"/>
          <p:nvPr>
            <p:ph idx="1" type="subTitle"/>
          </p:nvPr>
        </p:nvSpPr>
        <p:spPr>
          <a:xfrm>
            <a:off x="156600" y="3594250"/>
            <a:ext cx="4415400" cy="135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Course : Object Oriented Programming and Design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Instructor</a:t>
            </a:r>
            <a:r>
              <a:rPr lang="en" sz="1600"/>
              <a:t> : Naveen Prakash</a:t>
            </a:r>
            <a:endParaRPr sz="1600"/>
          </a:p>
        </p:txBody>
      </p:sp>
      <p:sp>
        <p:nvSpPr>
          <p:cNvPr id="58" name="Google Shape;58;p13"/>
          <p:cNvSpPr txBox="1"/>
          <p:nvPr>
            <p:ph idx="1" type="subTitle"/>
          </p:nvPr>
        </p:nvSpPr>
        <p:spPr>
          <a:xfrm>
            <a:off x="5626000" y="3594250"/>
            <a:ext cx="3354900" cy="94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Team Members :</a:t>
            </a:r>
            <a:endParaRPr sz="1600"/>
          </a:p>
          <a:p>
            <a:pPr indent="0" lvl="0" marL="0" rtl="0" algn="l">
              <a:spcBef>
                <a:spcPts val="0"/>
              </a:spcBef>
              <a:spcAft>
                <a:spcPts val="0"/>
              </a:spcAft>
              <a:buNone/>
            </a:pPr>
            <a:r>
              <a:rPr lang="en" sz="1600"/>
              <a:t>Dharmendar Kumar(MT20110)</a:t>
            </a:r>
            <a:endParaRPr sz="1600"/>
          </a:p>
          <a:p>
            <a:pPr indent="0" lvl="0" marL="0" rtl="0" algn="l">
              <a:spcBef>
                <a:spcPts val="0"/>
              </a:spcBef>
              <a:spcAft>
                <a:spcPts val="0"/>
              </a:spcAft>
              <a:buNone/>
            </a:pPr>
            <a:r>
              <a:rPr lang="en" sz="1600"/>
              <a:t>Anubhav Ruhela(MT20083)</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700"/>
                                        <p:tgtEl>
                                          <p:spTgt spid="56"/>
                                        </p:tgtEl>
                                        <p:attrNameLst>
                                          <p:attrName>ppt_w</p:attrName>
                                        </p:attrNameLst>
                                      </p:cBhvr>
                                      <p:tavLst>
                                        <p:tav fmla="" tm="0">
                                          <p:val>
                                            <p:strVal val="0"/>
                                          </p:val>
                                        </p:tav>
                                        <p:tav fmla="" tm="100000">
                                          <p:val>
                                            <p:strVal val="#ppt_w"/>
                                          </p:val>
                                        </p:tav>
                                      </p:tavLst>
                                    </p:anim>
                                    <p:anim calcmode="lin" valueType="num">
                                      <p:cBhvr additive="base">
                                        <p:cTn dur="700"/>
                                        <p:tgtEl>
                                          <p:spTgt spid="56"/>
                                        </p:tgtEl>
                                        <p:attrNameLst>
                                          <p:attrName>ppt_h</p:attrName>
                                        </p:attrNameLst>
                                      </p:cBhvr>
                                      <p:tavLst>
                                        <p:tav fmla="" tm="0">
                                          <p:val>
                                            <p:strVal val="0"/>
                                          </p:val>
                                        </p:tav>
                                        <p:tav fmla="" tm="100000">
                                          <p:val>
                                            <p:strVal val="#ppt_h"/>
                                          </p:val>
                                        </p:tav>
                                      </p:tavLst>
                                    </p:anim>
                                  </p:childTnLst>
                                </p:cTn>
                              </p:par>
                            </p:childTnLst>
                          </p:cTn>
                        </p:par>
                        <p:par>
                          <p:cTn fill="hold">
                            <p:stCondLst>
                              <p:cond delay="700"/>
                            </p:stCondLst>
                            <p:childTnLst>
                              <p:par>
                                <p:cTn fill="hold" nodeType="afterEffect" presetClass="entr" presetID="2" presetSubtype="8">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700"/>
                                        <p:tgtEl>
                                          <p:spTgt spid="57"/>
                                        </p:tgtEl>
                                        <p:attrNameLst>
                                          <p:attrName>ppt_x</p:attrName>
                                        </p:attrNameLst>
                                      </p:cBhvr>
                                      <p:tavLst>
                                        <p:tav fmla="" tm="0">
                                          <p:val>
                                            <p:strVal val="#ppt_x-1"/>
                                          </p:val>
                                        </p:tav>
                                        <p:tav fmla="" tm="100000">
                                          <p:val>
                                            <p:strVal val="#ppt_x"/>
                                          </p:val>
                                        </p:tav>
                                      </p:tavLst>
                                    </p:anim>
                                  </p:childTnLst>
                                </p:cTn>
                              </p:par>
                            </p:childTnLst>
                          </p:cTn>
                        </p:par>
                        <p:par>
                          <p:cTn fill="hold">
                            <p:stCondLst>
                              <p:cond delay="1400"/>
                            </p:stCondLst>
                            <p:childTnLst>
                              <p:par>
                                <p:cTn fill="hold" nodeType="afterEffect" presetClass="entr" presetID="2" presetSubtype="2">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700"/>
                                        <p:tgtEl>
                                          <p:spTgt spid="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Student profile</a:t>
            </a:r>
            <a:endParaRPr/>
          </a:p>
        </p:txBody>
      </p:sp>
      <p:sp>
        <p:nvSpPr>
          <p:cNvPr id="111" name="Google Shape;111;p22"/>
          <p:cNvSpPr txBox="1"/>
          <p:nvPr>
            <p:ph idx="1" type="body"/>
          </p:nvPr>
        </p:nvSpPr>
        <p:spPr>
          <a:xfrm>
            <a:off x="311700" y="1204475"/>
            <a:ext cx="8520600" cy="3307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The student profile will display the student information like name, address, cgpa, backlogs and latest qualification.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7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Recruitment drive</a:t>
            </a:r>
            <a:endParaRPr/>
          </a:p>
        </p:txBody>
      </p:sp>
      <p:sp>
        <p:nvSpPr>
          <p:cNvPr id="117" name="Google Shape;117;p23"/>
          <p:cNvSpPr txBox="1"/>
          <p:nvPr>
            <p:ph idx="1" type="body"/>
          </p:nvPr>
        </p:nvSpPr>
        <p:spPr>
          <a:xfrm>
            <a:off x="311700" y="1204475"/>
            <a:ext cx="8520600" cy="3307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This is main sub module of our system. It basically checks College Eligibility, Description of Job, Mail details to the student, showing results and updating results in the Records 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7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Placement records</a:t>
            </a:r>
            <a:endParaRPr/>
          </a:p>
        </p:txBody>
      </p:sp>
      <p:sp>
        <p:nvSpPr>
          <p:cNvPr id="123" name="Google Shape;123;p24"/>
          <p:cNvSpPr txBox="1"/>
          <p:nvPr>
            <p:ph idx="1" type="body"/>
          </p:nvPr>
        </p:nvSpPr>
        <p:spPr>
          <a:xfrm>
            <a:off x="311700" y="1204475"/>
            <a:ext cx="8832300" cy="3642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We will be storing all the previous and current year records for future reference i.e. status of the  students(Appearing/Clearing) is stored here.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7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Functionalities</a:t>
            </a:r>
            <a:endParaRPr/>
          </a:p>
        </p:txBody>
      </p:sp>
      <p:sp>
        <p:nvSpPr>
          <p:cNvPr id="129" name="Google Shape;129;p25"/>
          <p:cNvSpPr txBox="1"/>
          <p:nvPr>
            <p:ph idx="1" type="body"/>
          </p:nvPr>
        </p:nvSpPr>
        <p:spPr>
          <a:xfrm>
            <a:off x="311700" y="1204475"/>
            <a:ext cx="8832300" cy="364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 have implemented everything that we have mentioned in our Cartesian Decomposition and Modular Structures.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en"/>
              <a:t>In upcoming slides, there are list of features that we were able to implement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7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243600" y="2171250"/>
            <a:ext cx="26568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T&amp;P HEAD Login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700"/>
                                        <p:tgtEl>
                                          <p:spTgt spid="134"/>
                                        </p:tgtEl>
                                        <p:attrNameLst>
                                          <p:attrName>ppt_w</p:attrName>
                                        </p:attrNameLst>
                                      </p:cBhvr>
                                      <p:tavLst>
                                        <p:tav fmla="" tm="0">
                                          <p:val>
                                            <p:strVal val="0"/>
                                          </p:val>
                                        </p:tav>
                                        <p:tav fmla="" tm="100000">
                                          <p:val>
                                            <p:strVal val="#ppt_w"/>
                                          </p:val>
                                        </p:tav>
                                      </p:tavLst>
                                    </p:anim>
                                    <p:anim calcmode="lin" valueType="num">
                                      <p:cBhvr additive="base">
                                        <p:cTn dur="700"/>
                                        <p:tgtEl>
                                          <p:spTgt spid="13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2493000" y="2171250"/>
            <a:ext cx="4158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COLLEGE record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700"/>
                                        <p:tgtEl>
                                          <p:spTgt spid="139"/>
                                        </p:tgtEl>
                                        <p:attrNameLst>
                                          <p:attrName>ppt_w</p:attrName>
                                        </p:attrNameLst>
                                      </p:cBhvr>
                                      <p:tavLst>
                                        <p:tav fmla="" tm="0">
                                          <p:val>
                                            <p:strVal val="0"/>
                                          </p:val>
                                        </p:tav>
                                        <p:tav fmla="" tm="100000">
                                          <p:val>
                                            <p:strVal val="#ppt_w"/>
                                          </p:val>
                                        </p:tav>
                                      </p:tavLst>
                                    </p:anim>
                                    <p:anim calcmode="lin" valueType="num">
                                      <p:cBhvr additive="base">
                                        <p:cTn dur="700"/>
                                        <p:tgtEl>
                                          <p:spTgt spid="13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2493000" y="2171250"/>
            <a:ext cx="41580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company record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700"/>
                                        <p:tgtEl>
                                          <p:spTgt spid="144"/>
                                        </p:tgtEl>
                                        <p:attrNameLst>
                                          <p:attrName>ppt_w</p:attrName>
                                        </p:attrNameLst>
                                      </p:cBhvr>
                                      <p:tavLst>
                                        <p:tav fmla="" tm="0">
                                          <p:val>
                                            <p:strVal val="0"/>
                                          </p:val>
                                        </p:tav>
                                        <p:tav fmla="" tm="100000">
                                          <p:val>
                                            <p:strVal val="#ppt_w"/>
                                          </p:val>
                                        </p:tav>
                                      </p:tavLst>
                                    </p:anim>
                                    <p:anim calcmode="lin" valueType="num">
                                      <p:cBhvr additive="base">
                                        <p:cTn dur="700"/>
                                        <p:tgtEl>
                                          <p:spTgt spid="1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366750" y="2171250"/>
            <a:ext cx="2410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login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700"/>
                                        <p:tgtEl>
                                          <p:spTgt spid="149"/>
                                        </p:tgtEl>
                                        <p:attrNameLst>
                                          <p:attrName>ppt_w</p:attrName>
                                        </p:attrNameLst>
                                      </p:cBhvr>
                                      <p:tavLst>
                                        <p:tav fmla="" tm="0">
                                          <p:val>
                                            <p:strVal val="0"/>
                                          </p:val>
                                        </p:tav>
                                        <p:tav fmla="" tm="100000">
                                          <p:val>
                                            <p:strVal val="#ppt_w"/>
                                          </p:val>
                                        </p:tav>
                                      </p:tavLst>
                                    </p:anim>
                                    <p:anim calcmode="lin" valueType="num">
                                      <p:cBhvr additive="base">
                                        <p:cTn dur="700"/>
                                        <p:tgtEl>
                                          <p:spTgt spid="1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214950" y="2171250"/>
            <a:ext cx="27141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register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700"/>
                                        <p:tgtEl>
                                          <p:spTgt spid="154"/>
                                        </p:tgtEl>
                                        <p:attrNameLst>
                                          <p:attrName>ppt_w</p:attrName>
                                        </p:attrNameLst>
                                      </p:cBhvr>
                                      <p:tavLst>
                                        <p:tav fmla="" tm="0">
                                          <p:val>
                                            <p:strVal val="0"/>
                                          </p:val>
                                        </p:tav>
                                        <p:tav fmla="" tm="100000">
                                          <p:val>
                                            <p:strVal val="#ppt_w"/>
                                          </p:val>
                                        </p:tav>
                                      </p:tavLst>
                                    </p:anim>
                                    <p:anim calcmode="lin" valueType="num">
                                      <p:cBhvr additive="base">
                                        <p:cTn dur="700"/>
                                        <p:tgtEl>
                                          <p:spTgt spid="1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2331600" y="2244900"/>
            <a:ext cx="44808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COLLEGE eligibility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700"/>
                                        <p:tgtEl>
                                          <p:spTgt spid="159"/>
                                        </p:tgtEl>
                                        <p:attrNameLst>
                                          <p:attrName>ppt_w</p:attrName>
                                        </p:attrNameLst>
                                      </p:cBhvr>
                                      <p:tavLst>
                                        <p:tav fmla="" tm="0">
                                          <p:val>
                                            <p:strVal val="0"/>
                                          </p:val>
                                        </p:tav>
                                        <p:tav fmla="" tm="100000">
                                          <p:val>
                                            <p:strVal val="#ppt_w"/>
                                          </p:val>
                                        </p:tav>
                                      </p:tavLst>
                                    </p:anim>
                                    <p:anim calcmode="lin" valueType="num">
                                      <p:cBhvr additive="base">
                                        <p:cTn dur="700"/>
                                        <p:tgtEl>
                                          <p:spTgt spid="15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3352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are doing ?</a:t>
            </a:r>
            <a:endParaRPr/>
          </a:p>
        </p:txBody>
      </p:sp>
      <p:sp>
        <p:nvSpPr>
          <p:cNvPr id="64" name="Google Shape;64;p14"/>
          <p:cNvSpPr txBox="1"/>
          <p:nvPr>
            <p:ph idx="1" type="body"/>
          </p:nvPr>
        </p:nvSpPr>
        <p:spPr>
          <a:xfrm>
            <a:off x="311700" y="1228675"/>
            <a:ext cx="8520600" cy="330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 are building a</a:t>
            </a:r>
            <a:r>
              <a:rPr lang="en"/>
              <a:t> System for the Campus Recruitment. It involves everything from identifying, attracting, screening, shortlisting, interviewing, selecting, hiring and onboarding employees. Our model will work for all the types of colleges or institutions and various parameters are also being taken care of.</a:t>
            </a:r>
            <a:endParaRPr/>
          </a:p>
          <a:p>
            <a:pPr indent="0" lvl="0" marL="0" rtl="0" algn="just">
              <a:spcBef>
                <a:spcPts val="1600"/>
              </a:spcBef>
              <a:spcAft>
                <a:spcPts val="1600"/>
              </a:spcAft>
              <a:buNone/>
            </a:pPr>
            <a:r>
              <a:rPr lang="en"/>
              <a:t>There are 5 sub-modules in our system. These are Company Profile, College Profile, Student Profile, Recruitment Drive and Placement Records.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7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866250" y="2200650"/>
            <a:ext cx="7411500" cy="7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Checking eligibility based on cgpa/backlog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700"/>
                                        <p:tgtEl>
                                          <p:spTgt spid="164"/>
                                        </p:tgtEl>
                                        <p:attrNameLst>
                                          <p:attrName>ppt_w</p:attrName>
                                        </p:attrNameLst>
                                      </p:cBhvr>
                                      <p:tavLst>
                                        <p:tav fmla="" tm="0">
                                          <p:val>
                                            <p:strVal val="0"/>
                                          </p:val>
                                        </p:tav>
                                        <p:tav fmla="" tm="100000">
                                          <p:val>
                                            <p:strVal val="#ppt_w"/>
                                          </p:val>
                                        </p:tav>
                                      </p:tavLst>
                                    </p:anim>
                                    <p:anim calcmode="lin" valueType="num">
                                      <p:cBhvr additive="base">
                                        <p:cTn dur="700"/>
                                        <p:tgtEl>
                                          <p:spTgt spid="1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1795800" y="2200650"/>
            <a:ext cx="5552400" cy="7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Taking interested companies 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700"/>
                                        <p:tgtEl>
                                          <p:spTgt spid="169"/>
                                        </p:tgtEl>
                                        <p:attrNameLst>
                                          <p:attrName>ppt_w</p:attrName>
                                        </p:attrNameLst>
                                      </p:cBhvr>
                                      <p:tavLst>
                                        <p:tav fmla="" tm="0">
                                          <p:val>
                                            <p:strVal val="0"/>
                                          </p:val>
                                        </p:tav>
                                        <p:tav fmla="" tm="100000">
                                          <p:val>
                                            <p:strVal val="#ppt_w"/>
                                          </p:val>
                                        </p:tav>
                                      </p:tavLst>
                                    </p:anim>
                                    <p:anim calcmode="lin" valueType="num">
                                      <p:cBhvr additive="base">
                                        <p:cTn dur="700"/>
                                        <p:tgtEl>
                                          <p:spTgt spid="1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4"/>
          <p:cNvSpPr txBox="1"/>
          <p:nvPr>
            <p:ph type="title"/>
          </p:nvPr>
        </p:nvSpPr>
        <p:spPr>
          <a:xfrm>
            <a:off x="1969200" y="2171250"/>
            <a:ext cx="5205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and showing test details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700"/>
                                        <p:tgtEl>
                                          <p:spTgt spid="174"/>
                                        </p:tgtEl>
                                        <p:attrNameLst>
                                          <p:attrName>ppt_w</p:attrName>
                                        </p:attrNameLst>
                                      </p:cBhvr>
                                      <p:tavLst>
                                        <p:tav fmla="" tm="0">
                                          <p:val>
                                            <p:strVal val="0"/>
                                          </p:val>
                                        </p:tav>
                                        <p:tav fmla="" tm="100000">
                                          <p:val>
                                            <p:strVal val="#ppt_w"/>
                                          </p:val>
                                        </p:tav>
                                      </p:tavLst>
                                    </p:anim>
                                    <p:anim calcmode="lin" valueType="num">
                                      <p:cBhvr additive="base">
                                        <p:cTn dur="700"/>
                                        <p:tgtEl>
                                          <p:spTgt spid="1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1746150" y="2150850"/>
            <a:ext cx="56517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mails to eligible students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700"/>
                                        <p:tgtEl>
                                          <p:spTgt spid="179"/>
                                        </p:tgtEl>
                                        <p:attrNameLst>
                                          <p:attrName>ppt_w</p:attrName>
                                        </p:attrNameLst>
                                      </p:cBhvr>
                                      <p:tavLst>
                                        <p:tav fmla="" tm="0">
                                          <p:val>
                                            <p:strVal val="0"/>
                                          </p:val>
                                        </p:tav>
                                        <p:tav fmla="" tm="100000">
                                          <p:val>
                                            <p:strVal val="#ppt_w"/>
                                          </p:val>
                                        </p:tav>
                                      </p:tavLst>
                                    </p:anim>
                                    <p:anim calcmode="lin" valueType="num">
                                      <p:cBhvr additive="base">
                                        <p:cTn dur="700"/>
                                        <p:tgtEl>
                                          <p:spTgt spid="1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type="title"/>
          </p:nvPr>
        </p:nvSpPr>
        <p:spPr>
          <a:xfrm>
            <a:off x="2226450" y="2171250"/>
            <a:ext cx="46911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placement records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700"/>
                                        <p:tgtEl>
                                          <p:spTgt spid="184"/>
                                        </p:tgtEl>
                                        <p:attrNameLst>
                                          <p:attrName>ppt_w</p:attrName>
                                        </p:attrNameLst>
                                      </p:cBhvr>
                                      <p:tavLst>
                                        <p:tav fmla="" tm="0">
                                          <p:val>
                                            <p:strVal val="0"/>
                                          </p:val>
                                        </p:tav>
                                        <p:tav fmla="" tm="100000">
                                          <p:val>
                                            <p:strVal val="#ppt_w"/>
                                          </p:val>
                                        </p:tav>
                                      </p:tavLst>
                                    </p:anim>
                                    <p:anim calcmode="lin" valueType="num">
                                      <p:cBhvr additive="base">
                                        <p:cTn dur="700"/>
                                        <p:tgtEl>
                                          <p:spTgt spid="18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311700" y="292850"/>
            <a:ext cx="1902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Flow</a:t>
            </a:r>
            <a:endParaRPr/>
          </a:p>
        </p:txBody>
      </p:sp>
      <p:sp>
        <p:nvSpPr>
          <p:cNvPr id="190" name="Google Shape;190;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Basically we have made a console-based Campus Recruitment System which runs these major modules :</a:t>
            </a:r>
            <a:endParaRPr/>
          </a:p>
          <a:p>
            <a:pPr indent="-342900" lvl="0" marL="457200" rtl="0" algn="just">
              <a:spcBef>
                <a:spcPts val="1600"/>
              </a:spcBef>
              <a:spcAft>
                <a:spcPts val="0"/>
              </a:spcAft>
              <a:buSzPts val="1800"/>
              <a:buAutoNum type="arabicPeriod"/>
            </a:pPr>
            <a:r>
              <a:rPr lang="en"/>
              <a:t>T&amp;P Head Login</a:t>
            </a:r>
            <a:endParaRPr/>
          </a:p>
          <a:p>
            <a:pPr indent="-342900" lvl="0" marL="457200" rtl="0" algn="just">
              <a:spcBef>
                <a:spcPts val="0"/>
              </a:spcBef>
              <a:spcAft>
                <a:spcPts val="0"/>
              </a:spcAft>
              <a:buSzPts val="1800"/>
              <a:buAutoNum type="arabicPeriod"/>
            </a:pPr>
            <a:r>
              <a:rPr lang="en"/>
              <a:t>Student Login</a:t>
            </a:r>
            <a:endParaRPr/>
          </a:p>
          <a:p>
            <a:pPr indent="-342900" lvl="0" marL="457200" rtl="0" algn="just">
              <a:spcBef>
                <a:spcPts val="0"/>
              </a:spcBef>
              <a:spcAft>
                <a:spcPts val="0"/>
              </a:spcAft>
              <a:buSzPts val="1800"/>
              <a:buAutoNum type="arabicPeriod"/>
            </a:pPr>
            <a:r>
              <a:rPr lang="en"/>
              <a:t>Student Register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7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AutoNum type="arabicPeriod"/>
            </a:pPr>
            <a:r>
              <a:rPr lang="en"/>
              <a:t>First we match admin credentials with our database.</a:t>
            </a:r>
            <a:endParaRPr/>
          </a:p>
          <a:p>
            <a:pPr indent="-342900" lvl="0" marL="457200" rtl="0" algn="just">
              <a:spcBef>
                <a:spcPts val="0"/>
              </a:spcBef>
              <a:spcAft>
                <a:spcPts val="0"/>
              </a:spcAft>
              <a:buSzPts val="1800"/>
              <a:buAutoNum type="arabicPeriod"/>
            </a:pPr>
            <a:r>
              <a:rPr lang="en"/>
              <a:t>Admin have these tasks :</a:t>
            </a:r>
            <a:endParaRPr/>
          </a:p>
          <a:p>
            <a:pPr indent="-342900" lvl="0" marL="457200" rtl="0" algn="just">
              <a:spcBef>
                <a:spcPts val="0"/>
              </a:spcBef>
              <a:spcAft>
                <a:spcPts val="0"/>
              </a:spcAft>
              <a:buSzPts val="1800"/>
              <a:buChar char="●"/>
            </a:pPr>
            <a:r>
              <a:rPr lang="en"/>
              <a:t>Admin can add College details to college database.</a:t>
            </a:r>
            <a:endParaRPr/>
          </a:p>
          <a:p>
            <a:pPr indent="-342900" lvl="0" marL="457200" rtl="0" algn="just">
              <a:spcBef>
                <a:spcPts val="0"/>
              </a:spcBef>
              <a:spcAft>
                <a:spcPts val="0"/>
              </a:spcAft>
              <a:buSzPts val="1800"/>
              <a:buChar char="●"/>
            </a:pPr>
            <a:r>
              <a:rPr lang="en"/>
              <a:t>Admin can add Company details to company database and add test details of that company in company test details database.</a:t>
            </a:r>
            <a:endParaRPr/>
          </a:p>
          <a:p>
            <a:pPr indent="-342900" lvl="0" marL="457200" rtl="0" algn="just">
              <a:spcBef>
                <a:spcPts val="0"/>
              </a:spcBef>
              <a:spcAft>
                <a:spcPts val="0"/>
              </a:spcAft>
              <a:buSzPts val="1800"/>
              <a:buChar char="●"/>
            </a:pPr>
            <a:r>
              <a:rPr lang="en"/>
              <a:t>Exit.</a:t>
            </a:r>
            <a:endParaRPr/>
          </a:p>
        </p:txBody>
      </p:sp>
      <p:sp>
        <p:nvSpPr>
          <p:cNvPr id="196" name="Google Shape;196;p38"/>
          <p:cNvSpPr txBox="1"/>
          <p:nvPr>
            <p:ph type="title"/>
          </p:nvPr>
        </p:nvSpPr>
        <p:spPr>
          <a:xfrm>
            <a:off x="311700" y="292850"/>
            <a:ext cx="3129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T&amp;P Head Login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7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Login</a:t>
            </a:r>
            <a:endParaRPr/>
          </a:p>
        </p:txBody>
      </p:sp>
      <p:sp>
        <p:nvSpPr>
          <p:cNvPr id="202" name="Google Shape;202;p39"/>
          <p:cNvSpPr txBox="1"/>
          <p:nvPr>
            <p:ph idx="1" type="body"/>
          </p:nvPr>
        </p:nvSpPr>
        <p:spPr>
          <a:xfrm>
            <a:off x="386075" y="992225"/>
            <a:ext cx="8520600" cy="3896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AutoNum type="arabicPeriod"/>
            </a:pPr>
            <a:r>
              <a:rPr lang="en" sz="1400"/>
              <a:t>Firstly login credentials will be verified using Students Database.</a:t>
            </a:r>
            <a:endParaRPr sz="1400"/>
          </a:p>
          <a:p>
            <a:pPr indent="-317500" lvl="0" marL="457200" rtl="0" algn="just">
              <a:spcBef>
                <a:spcPts val="0"/>
              </a:spcBef>
              <a:spcAft>
                <a:spcPts val="0"/>
              </a:spcAft>
              <a:buSzPts val="1400"/>
              <a:buAutoNum type="arabicPeriod"/>
            </a:pPr>
            <a:r>
              <a:rPr lang="en" sz="1400"/>
              <a:t>Student then enters his/her college name which is again matched with College Database.</a:t>
            </a:r>
            <a:endParaRPr sz="1400"/>
          </a:p>
          <a:p>
            <a:pPr indent="-317500" lvl="0" marL="457200" rtl="0" algn="just">
              <a:spcBef>
                <a:spcPts val="0"/>
              </a:spcBef>
              <a:spcAft>
                <a:spcPts val="0"/>
              </a:spcAft>
              <a:buSzPts val="1400"/>
              <a:buAutoNum type="arabicPeriod"/>
            </a:pPr>
            <a:r>
              <a:rPr lang="en" sz="1400"/>
              <a:t>Our code takes care of the constraints of backlog and CGPA, matching it with both the Student and Company Database to check the eligibility.</a:t>
            </a:r>
            <a:endParaRPr sz="1400"/>
          </a:p>
          <a:p>
            <a:pPr indent="-317500" lvl="0" marL="457200" rtl="0" algn="just">
              <a:spcBef>
                <a:spcPts val="0"/>
              </a:spcBef>
              <a:spcAft>
                <a:spcPts val="0"/>
              </a:spcAft>
              <a:buSzPts val="1400"/>
              <a:buAutoNum type="arabicPeriod"/>
            </a:pPr>
            <a:r>
              <a:rPr lang="en" sz="1400"/>
              <a:t>An eligible list is then displayed on the console which represents all those companies for which that student is eligible to sit.</a:t>
            </a:r>
            <a:endParaRPr sz="1400"/>
          </a:p>
          <a:p>
            <a:pPr indent="-317500" lvl="0" marL="457200" rtl="0" algn="just">
              <a:spcBef>
                <a:spcPts val="0"/>
              </a:spcBef>
              <a:spcAft>
                <a:spcPts val="0"/>
              </a:spcAft>
              <a:buSzPts val="1400"/>
              <a:buAutoNum type="arabicPeriod"/>
            </a:pPr>
            <a:r>
              <a:rPr lang="en" sz="1400"/>
              <a:t>Then we ask student for his/her interested companies and display final company list.</a:t>
            </a:r>
            <a:endParaRPr sz="1400"/>
          </a:p>
          <a:p>
            <a:pPr indent="-317500" lvl="0" marL="457200" rtl="0" algn="just">
              <a:spcBef>
                <a:spcPts val="0"/>
              </a:spcBef>
              <a:spcAft>
                <a:spcPts val="0"/>
              </a:spcAft>
              <a:buSzPts val="1400"/>
              <a:buAutoNum type="arabicPeriod"/>
            </a:pPr>
            <a:r>
              <a:rPr lang="en" sz="1400"/>
              <a:t>Company list is then matched with Job Description Database, all the job related details, date, time, venue, job description, starting salary, role etc. are then mailed to the eligible students.</a:t>
            </a:r>
            <a:endParaRPr sz="1400"/>
          </a:p>
          <a:p>
            <a:pPr indent="-317500" lvl="0" marL="457200" rtl="0" algn="just">
              <a:spcBef>
                <a:spcPts val="0"/>
              </a:spcBef>
              <a:spcAft>
                <a:spcPts val="0"/>
              </a:spcAft>
              <a:buSzPts val="1400"/>
              <a:buAutoNum type="arabicPeriod"/>
            </a:pPr>
            <a:r>
              <a:rPr lang="en" sz="1400"/>
              <a:t>Storing placement records year-wise in Records Database.</a:t>
            </a:r>
            <a:endParaRPr sz="1400"/>
          </a:p>
          <a:p>
            <a:pPr indent="-317500" lvl="0" marL="457200" rtl="0" algn="just">
              <a:spcBef>
                <a:spcPts val="0"/>
              </a:spcBef>
              <a:spcAft>
                <a:spcPts val="0"/>
              </a:spcAft>
              <a:buSzPts val="1400"/>
              <a:buAutoNum type="arabicPeriod"/>
            </a:pPr>
            <a:r>
              <a:rPr lang="en" sz="1400"/>
              <a:t>In all the functionalities mentioned above, proper messages are also displayed for unmatched values.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7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register</a:t>
            </a:r>
            <a:endParaRPr/>
          </a:p>
        </p:txBody>
      </p:sp>
      <p:sp>
        <p:nvSpPr>
          <p:cNvPr id="208" name="Google Shape;208;p4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Unregistered students can also register themselves by giving their details.</a:t>
            </a:r>
            <a:endParaRPr/>
          </a:p>
          <a:p>
            <a:pPr indent="-342900" lvl="0" marL="457200" rtl="0" algn="l">
              <a:spcBef>
                <a:spcPts val="0"/>
              </a:spcBef>
              <a:spcAft>
                <a:spcPts val="0"/>
              </a:spcAft>
              <a:buSzPts val="1800"/>
              <a:buAutoNum type="arabicPeriod"/>
            </a:pPr>
            <a:r>
              <a:rPr lang="en"/>
              <a:t>These details will be added to the Student Database.</a:t>
            </a:r>
            <a:endParaRPr/>
          </a:p>
          <a:p>
            <a:pPr indent="0" lvl="0" marL="457200" rtl="0" algn="l">
              <a:spcBef>
                <a:spcPts val="1600"/>
              </a:spcBef>
              <a:spcAft>
                <a:spcPts val="1600"/>
              </a:spcAft>
              <a:buNone/>
            </a:pPr>
            <a:r>
              <a:rPr lang="en"/>
              <a:t>Note : Any college student can apply for the recruitment process if that college is present in the college database.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7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311700" y="292850"/>
            <a:ext cx="4260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 of member :</a:t>
            </a:r>
            <a:endParaRPr/>
          </a:p>
        </p:txBody>
      </p:sp>
      <p:sp>
        <p:nvSpPr>
          <p:cNvPr id="214" name="Google Shape;214;p41"/>
          <p:cNvSpPr txBox="1"/>
          <p:nvPr>
            <p:ph idx="1" type="body"/>
          </p:nvPr>
        </p:nvSpPr>
        <p:spPr>
          <a:xfrm>
            <a:off x="311700" y="1228675"/>
            <a:ext cx="8520600" cy="379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50 - 50 participation in coding and creating the presentation.</a:t>
            </a:r>
            <a:endParaRPr/>
          </a:p>
          <a:p>
            <a:pPr indent="-342900" lvl="0" marL="457200" rtl="0" algn="just">
              <a:spcBef>
                <a:spcPts val="1600"/>
              </a:spcBef>
              <a:spcAft>
                <a:spcPts val="0"/>
              </a:spcAft>
              <a:buSzPts val="1800"/>
              <a:buAutoNum type="arabicPeriod"/>
            </a:pPr>
            <a:r>
              <a:rPr lang="en"/>
              <a:t>We have done this project on Google Colab.</a:t>
            </a:r>
            <a:endParaRPr/>
          </a:p>
          <a:p>
            <a:pPr indent="-342900" lvl="0" marL="457200" rtl="0" algn="just">
              <a:spcBef>
                <a:spcPts val="0"/>
              </a:spcBef>
              <a:spcAft>
                <a:spcPts val="0"/>
              </a:spcAft>
              <a:buSzPts val="1800"/>
              <a:buAutoNum type="arabicPeriod"/>
            </a:pPr>
            <a:r>
              <a:rPr lang="en"/>
              <a:t>In Colab file we have done approximately 20-25 functionalities in our Python code.</a:t>
            </a:r>
            <a:endParaRPr/>
          </a:p>
          <a:p>
            <a:pPr indent="-342900" lvl="0" marL="457200" rtl="0" algn="just">
              <a:spcBef>
                <a:spcPts val="0"/>
              </a:spcBef>
              <a:spcAft>
                <a:spcPts val="0"/>
              </a:spcAft>
              <a:buSzPts val="1800"/>
              <a:buAutoNum type="arabicPeriod"/>
            </a:pPr>
            <a:r>
              <a:rPr lang="en"/>
              <a:t>In these Python functionalities we both contributed 50 - 50% i.e. 10-12 functions done by each person.</a:t>
            </a:r>
            <a:endParaRPr/>
          </a:p>
          <a:p>
            <a:pPr indent="-342900" lvl="0" marL="457200" rtl="0" algn="just">
              <a:spcBef>
                <a:spcPts val="0"/>
              </a:spcBef>
              <a:spcAft>
                <a:spcPts val="0"/>
              </a:spcAft>
              <a:buSzPts val="1800"/>
              <a:buAutoNum type="arabicPeriod"/>
            </a:pPr>
            <a:r>
              <a:rPr lang="en"/>
              <a:t>Finally, we have created presentation together on Google Slides.</a:t>
            </a:r>
            <a:endParaRPr/>
          </a:p>
          <a:p>
            <a:pPr indent="-342900" lvl="0" marL="457200" rtl="0" algn="just">
              <a:spcBef>
                <a:spcPts val="0"/>
              </a:spcBef>
              <a:spcAft>
                <a:spcPts val="0"/>
              </a:spcAft>
              <a:buSzPts val="1800"/>
              <a:buAutoNum type="arabicPeriod"/>
            </a:pPr>
            <a:r>
              <a:rPr lang="en"/>
              <a:t>Also we have done our work over Whatsapp calls, Google Meet and Discord.</a:t>
            </a:r>
            <a:endParaRPr/>
          </a:p>
          <a:p>
            <a:pPr indent="0" lvl="0" marL="0" rtl="0" algn="just">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7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Cartesian Decomposition</a:t>
            </a:r>
            <a:endParaRPr/>
          </a:p>
        </p:txBody>
      </p:sp>
      <p:sp>
        <p:nvSpPr>
          <p:cNvPr id="70" name="Google Shape;70;p15"/>
          <p:cNvSpPr txBox="1"/>
          <p:nvPr>
            <p:ph idx="1" type="body"/>
          </p:nvPr>
        </p:nvSpPr>
        <p:spPr>
          <a:xfrm>
            <a:off x="311700" y="1228675"/>
            <a:ext cx="8520600" cy="281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Cartesian Decomposition reveals structure of a model. It decompose the whole into its parts and depicts the relationship between those parts.</a:t>
            </a:r>
            <a:endParaRPr/>
          </a:p>
          <a:p>
            <a:pPr indent="0" lvl="0" marL="0" rtl="0" algn="just">
              <a:spcBef>
                <a:spcPts val="1600"/>
              </a:spcBef>
              <a:spcAft>
                <a:spcPts val="0"/>
              </a:spcAft>
              <a:buNone/>
            </a:pPr>
            <a:r>
              <a:rPr lang="en"/>
              <a:t>We have “Campus Recruitment Process System” at our node which is further subdivided into 5 modules which are subcategorized further.</a:t>
            </a:r>
            <a:endParaRPr/>
          </a:p>
          <a:p>
            <a:pPr indent="0" lvl="0" marL="0" rtl="0" algn="just">
              <a:spcBef>
                <a:spcPts val="1600"/>
              </a:spcBef>
              <a:spcAft>
                <a:spcPts val="1600"/>
              </a:spcAft>
              <a:buNone/>
            </a:pPr>
            <a:r>
              <a:rPr lang="en"/>
              <a:t>So our Cartesian Decomposition looks like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7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title"/>
          </p:nvPr>
        </p:nvSpPr>
        <p:spPr>
          <a:xfrm>
            <a:off x="3565050" y="2171250"/>
            <a:ext cx="20139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700" fill="hold"/>
                                        <p:tgtEl>
                                          <p:spTgt spid="21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215400" y="409025"/>
            <a:ext cx="8513699" cy="3978451"/>
          </a:xfrm>
          <a:prstGeom prst="rect">
            <a:avLst/>
          </a:prstGeom>
          <a:noFill/>
          <a:ln>
            <a:noFill/>
          </a:ln>
        </p:spPr>
      </p:pic>
      <p:sp>
        <p:nvSpPr>
          <p:cNvPr id="76" name="Google Shape;76;p16"/>
          <p:cNvSpPr txBox="1"/>
          <p:nvPr/>
        </p:nvSpPr>
        <p:spPr>
          <a:xfrm>
            <a:off x="2703150" y="4387475"/>
            <a:ext cx="3737700" cy="4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Source Code Pro"/>
                <a:ea typeface="Source Code Pro"/>
                <a:cs typeface="Source Code Pro"/>
                <a:sym typeface="Source Code Pro"/>
              </a:rPr>
              <a:t>Fig : Cartesian Decomposition</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Modular structure</a:t>
            </a:r>
            <a:endParaRPr/>
          </a:p>
        </p:txBody>
      </p:sp>
      <p:sp>
        <p:nvSpPr>
          <p:cNvPr id="82" name="Google Shape;82;p17"/>
          <p:cNvSpPr txBox="1"/>
          <p:nvPr>
            <p:ph idx="1" type="body"/>
          </p:nvPr>
        </p:nvSpPr>
        <p:spPr>
          <a:xfrm>
            <a:off x="311700" y="1301250"/>
            <a:ext cx="8520600" cy="330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Modularity </a:t>
            </a:r>
            <a:r>
              <a:rPr lang="en"/>
              <a:t>is the process of decomposing a problem(program) into a set of </a:t>
            </a:r>
            <a:r>
              <a:rPr b="1" lang="en"/>
              <a:t>modules </a:t>
            </a:r>
            <a:r>
              <a:rPr lang="en"/>
              <a:t>so as to reduce the overall complexity of the problem.</a:t>
            </a:r>
            <a:endParaRPr/>
          </a:p>
          <a:p>
            <a:pPr indent="0" lvl="0" marL="0" rtl="0" algn="just">
              <a:spcBef>
                <a:spcPts val="1600"/>
              </a:spcBef>
              <a:spcAft>
                <a:spcPts val="0"/>
              </a:spcAft>
              <a:buNone/>
            </a:pPr>
            <a:r>
              <a:rPr lang="en"/>
              <a:t>Basically it is another representation of Cartesian Decomposition.</a:t>
            </a:r>
            <a:endParaRPr/>
          </a:p>
          <a:p>
            <a:pPr indent="0" lvl="0" marL="0" rtl="0" algn="just">
              <a:spcBef>
                <a:spcPts val="1600"/>
              </a:spcBef>
              <a:spcAft>
                <a:spcPts val="0"/>
              </a:spcAft>
              <a:buNone/>
            </a:pPr>
            <a:r>
              <a:rPr lang="en"/>
              <a:t>So our Modular Structure looks like :</a:t>
            </a:r>
            <a:endParaRPr/>
          </a:p>
          <a:p>
            <a:pPr indent="0" lvl="0" marL="0" rtl="0" algn="just">
              <a:spcBef>
                <a:spcPts val="1600"/>
              </a:spcBef>
              <a:spcAft>
                <a:spcPts val="16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7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3753675" y="151550"/>
            <a:ext cx="1636650" cy="4558148"/>
          </a:xfrm>
          <a:prstGeom prst="rect">
            <a:avLst/>
          </a:prstGeom>
          <a:noFill/>
          <a:ln>
            <a:noFill/>
          </a:ln>
        </p:spPr>
      </p:pic>
      <p:sp>
        <p:nvSpPr>
          <p:cNvPr id="88" name="Google Shape;88;p18"/>
          <p:cNvSpPr txBox="1"/>
          <p:nvPr/>
        </p:nvSpPr>
        <p:spPr>
          <a:xfrm>
            <a:off x="3091650" y="4709700"/>
            <a:ext cx="29607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Fig : Modular Structure</a:t>
            </a:r>
            <a:endParaRPr>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2573400" y="1979700"/>
            <a:ext cx="39972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Submodule Explanation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700"/>
                                        <p:tgtEl>
                                          <p:spTgt spid="93"/>
                                        </p:tgtEl>
                                        <p:attrNameLst>
                                          <p:attrName>ppt_w</p:attrName>
                                        </p:attrNameLst>
                                      </p:cBhvr>
                                      <p:tavLst>
                                        <p:tav fmla="" tm="0">
                                          <p:val>
                                            <p:strVal val="0"/>
                                          </p:val>
                                        </p:tav>
                                        <p:tav fmla="" tm="100000">
                                          <p:val>
                                            <p:strVal val="#ppt_w"/>
                                          </p:val>
                                        </p:tav>
                                      </p:tavLst>
                                    </p:anim>
                                    <p:anim calcmode="lin" valueType="num">
                                      <p:cBhvr additive="base">
                                        <p:cTn dur="700"/>
                                        <p:tgtEl>
                                          <p:spTgt spid="9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1. </a:t>
            </a:r>
            <a:r>
              <a:rPr lang="en"/>
              <a:t>company profile</a:t>
            </a:r>
            <a:endParaRPr/>
          </a:p>
        </p:txBody>
      </p:sp>
      <p:sp>
        <p:nvSpPr>
          <p:cNvPr id="99" name="Google Shape;99;p20"/>
          <p:cNvSpPr txBox="1"/>
          <p:nvPr>
            <p:ph idx="1" type="body"/>
          </p:nvPr>
        </p:nvSpPr>
        <p:spPr>
          <a:xfrm>
            <a:off x="311700" y="1204475"/>
            <a:ext cx="8520600" cy="3307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Company profile will provide potential information to  know about the company. The importance of a company profile is that it gives an idea about all its relevant information like location, turnover, core-business area, reviews, etc.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7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College Profile</a:t>
            </a:r>
            <a:endParaRPr/>
          </a:p>
        </p:txBody>
      </p:sp>
      <p:sp>
        <p:nvSpPr>
          <p:cNvPr id="105" name="Google Shape;105;p21"/>
          <p:cNvSpPr txBox="1"/>
          <p:nvPr>
            <p:ph idx="1" type="body"/>
          </p:nvPr>
        </p:nvSpPr>
        <p:spPr>
          <a:xfrm>
            <a:off x="311700" y="1204475"/>
            <a:ext cx="8520600" cy="33075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The college profile will provide all the essential information about the college. The importance of a college profile is that it gives a general idea about all its relevant information like rankings, affiliation and location.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7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