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54"/>
  </p:notesMasterIdLst>
  <p:sldIdLst>
    <p:sldId id="256" r:id="rId2"/>
    <p:sldId id="286" r:id="rId3"/>
    <p:sldId id="261" r:id="rId4"/>
    <p:sldId id="259" r:id="rId5"/>
    <p:sldId id="257" r:id="rId6"/>
    <p:sldId id="314" r:id="rId7"/>
    <p:sldId id="287" r:id="rId8"/>
    <p:sldId id="288" r:id="rId9"/>
    <p:sldId id="289" r:id="rId10"/>
    <p:sldId id="290" r:id="rId11"/>
    <p:sldId id="292" r:id="rId12"/>
    <p:sldId id="291" r:id="rId13"/>
    <p:sldId id="293" r:id="rId14"/>
    <p:sldId id="294" r:id="rId15"/>
    <p:sldId id="295" r:id="rId16"/>
    <p:sldId id="296" r:id="rId17"/>
    <p:sldId id="298" r:id="rId18"/>
    <p:sldId id="299" r:id="rId19"/>
    <p:sldId id="297" r:id="rId20"/>
    <p:sldId id="301" r:id="rId21"/>
    <p:sldId id="300" r:id="rId22"/>
    <p:sldId id="302" r:id="rId23"/>
    <p:sldId id="303" r:id="rId24"/>
    <p:sldId id="304" r:id="rId25"/>
    <p:sldId id="306" r:id="rId26"/>
    <p:sldId id="305" r:id="rId27"/>
    <p:sldId id="307" r:id="rId28"/>
    <p:sldId id="308" r:id="rId29"/>
    <p:sldId id="309" r:id="rId30"/>
    <p:sldId id="310" r:id="rId31"/>
    <p:sldId id="312" r:id="rId32"/>
    <p:sldId id="328" r:id="rId33"/>
    <p:sldId id="329" r:id="rId34"/>
    <p:sldId id="311" r:id="rId35"/>
    <p:sldId id="318" r:id="rId36"/>
    <p:sldId id="319" r:id="rId37"/>
    <p:sldId id="317" r:id="rId38"/>
    <p:sldId id="313" r:id="rId39"/>
    <p:sldId id="315" r:id="rId40"/>
    <p:sldId id="320" r:id="rId41"/>
    <p:sldId id="321" r:id="rId42"/>
    <p:sldId id="322" r:id="rId43"/>
    <p:sldId id="324" r:id="rId44"/>
    <p:sldId id="323" r:id="rId45"/>
    <p:sldId id="330" r:id="rId46"/>
    <p:sldId id="325" r:id="rId47"/>
    <p:sldId id="327" r:id="rId48"/>
    <p:sldId id="326" r:id="rId49"/>
    <p:sldId id="331" r:id="rId50"/>
    <p:sldId id="332" r:id="rId51"/>
    <p:sldId id="262" r:id="rId52"/>
    <p:sldId id="279" r:id="rId53"/>
  </p:sldIdLst>
  <p:sldSz cx="9144000" cy="5143500" type="screen16x9"/>
  <p:notesSz cx="6858000" cy="9144000"/>
  <p:embeddedFontLst>
    <p:embeddedFont>
      <p:font typeface="Arvo" panose="020B0604020202020204" charset="0"/>
      <p:regular r:id="rId55"/>
      <p:bold r:id="rId56"/>
      <p:italic r:id="rId57"/>
      <p:boldItalic r:id="rId58"/>
    </p:embeddedFont>
    <p:embeddedFont>
      <p:font typeface="Calibri" panose="020F0502020204030204" pitchFamily="34" charset="0"/>
      <p:regular r:id="rId59"/>
      <p:bold r:id="rId60"/>
      <p:italic r:id="rId61"/>
      <p:boldItalic r:id="rId62"/>
    </p:embeddedFont>
    <p:embeddedFont>
      <p:font typeface="Consolas" panose="020B0609020204030204" pitchFamily="49" charset="0"/>
      <p:regular r:id="rId63"/>
      <p:bold r:id="rId64"/>
      <p:italic r:id="rId65"/>
      <p:boldItalic r:id="rId66"/>
    </p:embeddedFont>
    <p:embeddedFont>
      <p:font typeface="Roboto Condensed" panose="020B0604020202020204" charset="0"/>
      <p:regular r:id="rId67"/>
      <p:bold r:id="rId68"/>
      <p:italic r:id="rId69"/>
      <p:boldItalic r:id="rId70"/>
    </p:embeddedFont>
    <p:embeddedFont>
      <p:font typeface="Roboto Condensed Light" panose="020B0604020202020204" charset="0"/>
      <p:regular r:id="rId71"/>
      <p:bold r:id="rId72"/>
      <p:italic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ena kumaran" initials="vk" lastIdx="2" clrIdx="0">
    <p:extLst>
      <p:ext uri="{19B8F6BF-5375-455C-9EA6-DF929625EA0E}">
        <p15:presenceInfo xmlns:p15="http://schemas.microsoft.com/office/powerpoint/2012/main" userId="898e3cbd2c5f5e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2A282A"/>
    <a:srgbClr val="312F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8E4-4CB9-4A25-91DF-C19B82DA8EF8}">
  <a:tblStyle styleId="{025D08E4-4CB9-4A25-91DF-C19B82DA8E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9.fntdata"/><Relationship Id="rId68" Type="http://schemas.openxmlformats.org/officeDocument/2006/relationships/font" Target="fonts/font14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74" Type="http://schemas.openxmlformats.org/officeDocument/2006/relationships/font" Target="fonts/font20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font" Target="fonts/font15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font" Target="fonts/font16.fntdata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73" Type="http://schemas.openxmlformats.org/officeDocument/2006/relationships/font" Target="fonts/font19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17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747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4351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9590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8983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7007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8610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0765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5835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16481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058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3766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87412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73690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0671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6839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709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3259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0438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2196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458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27030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61477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11243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90525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09420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7739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03335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2508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92578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0595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3761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10805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16153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04405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89843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38625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65813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83981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82443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3242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60475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994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5109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8238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348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hyperlink" Target="https://help.github.com/en/articles/set-up-git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-scm.com/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135081" y="1090800"/>
            <a:ext cx="8042564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REACTJS</a:t>
            </a:r>
            <a:endParaRPr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65B138-E23F-43D6-93A0-FB61799CF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029" y="3159083"/>
            <a:ext cx="1540971" cy="1090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ReactJs Features 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F8880A-F978-40A0-891A-1BAD83479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24" y="1653455"/>
            <a:ext cx="7120335" cy="28633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05AA1A-7005-4D7C-81FA-7EA586879024}"/>
              </a:ext>
            </a:extLst>
          </p:cNvPr>
          <p:cNvSpPr/>
          <p:nvPr/>
        </p:nvSpPr>
        <p:spPr>
          <a:xfrm>
            <a:off x="3840772" y="1665146"/>
            <a:ext cx="644237" cy="45719"/>
          </a:xfrm>
          <a:prstGeom prst="rect">
            <a:avLst/>
          </a:prstGeom>
          <a:solidFill>
            <a:srgbClr val="312F31"/>
          </a:solidFill>
          <a:ln>
            <a:solidFill>
              <a:srgbClr val="312F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0A2818-2141-4BA9-8CD3-22F895E7450A}"/>
              </a:ext>
            </a:extLst>
          </p:cNvPr>
          <p:cNvSpPr/>
          <p:nvPr/>
        </p:nvSpPr>
        <p:spPr>
          <a:xfrm>
            <a:off x="7268245" y="4125191"/>
            <a:ext cx="342900" cy="391604"/>
          </a:xfrm>
          <a:prstGeom prst="rect">
            <a:avLst/>
          </a:prstGeom>
          <a:solidFill>
            <a:srgbClr val="2A282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320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77600" y="3077405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Why ReactJs?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43839-2084-4DFA-8985-8E6AD772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3657305"/>
            <a:ext cx="1115873" cy="7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99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Trends – numbers speak for themselves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pic>
        <p:nvPicPr>
          <p:cNvPr id="2050" name="Picture 2" descr="React.js Trends for 2020">
            <a:extLst>
              <a:ext uri="{FF2B5EF4-FFF2-40B4-BE49-F238E27FC236}">
                <a16:creationId xmlns:a16="http://schemas.microsoft.com/office/drawing/2014/main" id="{5D998537-92E0-4768-8B61-29EEE9722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71" y="1463799"/>
            <a:ext cx="6896826" cy="310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790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77600" y="3077405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Prerequisites 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43839-2084-4DFA-8985-8E6AD772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3657305"/>
            <a:ext cx="1115873" cy="7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87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Prerequisites 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B2FDFB-9A8C-48ED-A9F1-04A2A35C8074}"/>
              </a:ext>
            </a:extLst>
          </p:cNvPr>
          <p:cNvSpPr txBox="1"/>
          <p:nvPr/>
        </p:nvSpPr>
        <p:spPr>
          <a:xfrm>
            <a:off x="814275" y="1771531"/>
            <a:ext cx="62203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80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77600" y="3077405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BuzzWords 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43839-2084-4DFA-8985-8E6AD772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3657305"/>
            <a:ext cx="1115873" cy="7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19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MVC – Model View Controller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2980EB-2ADE-4EDF-BB66-17D75CA85B30}"/>
              </a:ext>
            </a:extLst>
          </p:cNvPr>
          <p:cNvSpPr/>
          <p:nvPr/>
        </p:nvSpPr>
        <p:spPr>
          <a:xfrm>
            <a:off x="5355102" y="1828800"/>
            <a:ext cx="1612824" cy="1194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CCE14D-BE93-449B-95F7-A8C1876FF66B}"/>
              </a:ext>
            </a:extLst>
          </p:cNvPr>
          <p:cNvSpPr/>
          <p:nvPr/>
        </p:nvSpPr>
        <p:spPr>
          <a:xfrm>
            <a:off x="3057593" y="3325090"/>
            <a:ext cx="1612824" cy="1194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02026E-2052-41A0-B148-487B3E4A65DE}"/>
              </a:ext>
            </a:extLst>
          </p:cNvPr>
          <p:cNvSpPr/>
          <p:nvPr/>
        </p:nvSpPr>
        <p:spPr>
          <a:xfrm>
            <a:off x="814275" y="1828800"/>
            <a:ext cx="1612824" cy="1194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4036409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Full Stack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17BFD89-2EB3-4CFA-987E-A2541D36D8C4}"/>
              </a:ext>
            </a:extLst>
          </p:cNvPr>
          <p:cNvSpPr txBox="1"/>
          <p:nvPr/>
        </p:nvSpPr>
        <p:spPr>
          <a:xfrm>
            <a:off x="7414728" y="3168471"/>
            <a:ext cx="1487401" cy="523220"/>
          </a:xfrm>
          <a:prstGeom prst="rect">
            <a:avLst/>
          </a:prstGeom>
          <a:solidFill>
            <a:srgbClr val="FCBF0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Query Languages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10F8FE-090C-4BBF-A36A-2578B6DAE74E}"/>
              </a:ext>
            </a:extLst>
          </p:cNvPr>
          <p:cNvSpPr/>
          <p:nvPr/>
        </p:nvSpPr>
        <p:spPr>
          <a:xfrm>
            <a:off x="114299" y="1589978"/>
            <a:ext cx="1649075" cy="132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CLIENT SIDE </a:t>
            </a:r>
          </a:p>
          <a:p>
            <a:pPr algn="ctr"/>
            <a:endParaRPr lang="en-IN" b="1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Web Application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F02566-4628-4A00-B300-40D39EDA1E2D}"/>
              </a:ext>
            </a:extLst>
          </p:cNvPr>
          <p:cNvSpPr txBox="1"/>
          <p:nvPr/>
        </p:nvSpPr>
        <p:spPr>
          <a:xfrm>
            <a:off x="114299" y="3168471"/>
            <a:ext cx="1649075" cy="523220"/>
          </a:xfrm>
          <a:prstGeom prst="rect">
            <a:avLst/>
          </a:prstGeom>
          <a:solidFill>
            <a:srgbClr val="FCBF0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Front End Developer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815092-8CAD-4DE7-8DEB-3D7B1FED26B8}"/>
              </a:ext>
            </a:extLst>
          </p:cNvPr>
          <p:cNvSpPr/>
          <p:nvPr/>
        </p:nvSpPr>
        <p:spPr>
          <a:xfrm>
            <a:off x="114299" y="1392382"/>
            <a:ext cx="8787830" cy="3559718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12C471-E00F-4555-82CE-B951D062513D}"/>
              </a:ext>
            </a:extLst>
          </p:cNvPr>
          <p:cNvSpPr/>
          <p:nvPr/>
        </p:nvSpPr>
        <p:spPr>
          <a:xfrm>
            <a:off x="5164750" y="1589978"/>
            <a:ext cx="1787739" cy="1294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bg1"/>
              </a:solidFill>
            </a:endParaRP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SERVER SIDE</a:t>
            </a:r>
          </a:p>
          <a:p>
            <a:pPr algn="ctr"/>
            <a:endParaRPr lang="en-IN" b="1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Business Logic</a:t>
            </a:r>
          </a:p>
          <a:p>
            <a:pPr algn="ctr"/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598B58-DCC1-43CB-8110-49AB7950C87B}"/>
              </a:ext>
            </a:extLst>
          </p:cNvPr>
          <p:cNvCxnSpPr/>
          <p:nvPr/>
        </p:nvCxnSpPr>
        <p:spPr>
          <a:xfrm>
            <a:off x="2146368" y="1879444"/>
            <a:ext cx="27644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F3BC1B-9A42-4CFA-96E8-437A82C537A1}"/>
              </a:ext>
            </a:extLst>
          </p:cNvPr>
          <p:cNvCxnSpPr>
            <a:cxnSpLocks/>
          </p:cNvCxnSpPr>
          <p:nvPr/>
        </p:nvCxnSpPr>
        <p:spPr>
          <a:xfrm flipH="1">
            <a:off x="2146367" y="2734923"/>
            <a:ext cx="27644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3F68B31-41C7-4118-80CF-F0B9DB798512}"/>
              </a:ext>
            </a:extLst>
          </p:cNvPr>
          <p:cNvSpPr txBox="1"/>
          <p:nvPr/>
        </p:nvSpPr>
        <p:spPr>
          <a:xfrm>
            <a:off x="2342039" y="2734923"/>
            <a:ext cx="2568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4">
                    <a:lumMod val="25000"/>
                  </a:schemeClr>
                </a:solidFill>
              </a:rPr>
              <a:t>HTTP RESPONSE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B1707C-7F35-4AA3-B475-7E9746C3777C}"/>
              </a:ext>
            </a:extLst>
          </p:cNvPr>
          <p:cNvSpPr txBox="1"/>
          <p:nvPr/>
        </p:nvSpPr>
        <p:spPr>
          <a:xfrm>
            <a:off x="2342039" y="1589978"/>
            <a:ext cx="243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4">
                    <a:lumMod val="25000"/>
                  </a:schemeClr>
                </a:solidFill>
              </a:rPr>
              <a:t>HTTP REQUEST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B5C4E5-8A4F-4040-8EB1-9E5C4D26E339}"/>
              </a:ext>
            </a:extLst>
          </p:cNvPr>
          <p:cNvSpPr txBox="1"/>
          <p:nvPr/>
        </p:nvSpPr>
        <p:spPr>
          <a:xfrm>
            <a:off x="2146365" y="2140059"/>
            <a:ext cx="2764467" cy="307777"/>
          </a:xfrm>
          <a:prstGeom prst="rect">
            <a:avLst/>
          </a:prstGeom>
          <a:solidFill>
            <a:srgbClr val="FCBF0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API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FA90FB-65C2-4598-AE68-A2ED5A8BE07A}"/>
              </a:ext>
            </a:extLst>
          </p:cNvPr>
          <p:cNvSpPr txBox="1"/>
          <p:nvPr/>
        </p:nvSpPr>
        <p:spPr>
          <a:xfrm>
            <a:off x="5164749" y="3168471"/>
            <a:ext cx="1787739" cy="523220"/>
          </a:xfrm>
          <a:prstGeom prst="rect">
            <a:avLst/>
          </a:prstGeom>
          <a:solidFill>
            <a:srgbClr val="FCBF0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Back end Developer</a:t>
            </a:r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DACC8076-5711-4A64-91F8-66F0339C623A}"/>
              </a:ext>
            </a:extLst>
          </p:cNvPr>
          <p:cNvSpPr/>
          <p:nvPr/>
        </p:nvSpPr>
        <p:spPr>
          <a:xfrm>
            <a:off x="7807137" y="1589978"/>
            <a:ext cx="1010142" cy="11613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D19CA2-D85C-4CD7-AC19-0C538F8B0ED5}"/>
              </a:ext>
            </a:extLst>
          </p:cNvPr>
          <p:cNvCxnSpPr/>
          <p:nvPr/>
        </p:nvCxnSpPr>
        <p:spPr>
          <a:xfrm>
            <a:off x="7039196" y="2145937"/>
            <a:ext cx="6804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41304B-954E-4EA0-BC5F-5FB4670A895B}"/>
              </a:ext>
            </a:extLst>
          </p:cNvPr>
          <p:cNvCxnSpPr/>
          <p:nvPr/>
        </p:nvCxnSpPr>
        <p:spPr>
          <a:xfrm flipH="1">
            <a:off x="7039198" y="2457450"/>
            <a:ext cx="6804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5" name="Picture 6" descr="Coding, computer, developer icon - Download on Iconfinder">
            <a:extLst>
              <a:ext uri="{FF2B5EF4-FFF2-40B4-BE49-F238E27FC236}">
                <a16:creationId xmlns:a16="http://schemas.microsoft.com/office/drawing/2014/main" id="{5EF6F8BD-6557-4F18-83AC-6137639ED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87" y="3725577"/>
            <a:ext cx="1247619" cy="116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Web Developer Icon of Glyph style - Available in SVG, PNG, EPS, AI &amp; Icon  fonts">
            <a:extLst>
              <a:ext uri="{FF2B5EF4-FFF2-40B4-BE49-F238E27FC236}">
                <a16:creationId xmlns:a16="http://schemas.microsoft.com/office/drawing/2014/main" id="{17861213-59D3-4FD3-9A00-9D394E12E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626" y="4456"/>
            <a:ext cx="1424374" cy="105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Backend, development, programming, software development, web development,  web programming icon - Download on Iconfinder">
            <a:extLst>
              <a:ext uri="{FF2B5EF4-FFF2-40B4-BE49-F238E27FC236}">
                <a16:creationId xmlns:a16="http://schemas.microsoft.com/office/drawing/2014/main" id="{EA30D6D1-DDBA-46D3-82DB-F4250DAB7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297" y="3725577"/>
            <a:ext cx="1360641" cy="116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41F7843-51FF-4056-B8F0-EA05A4C9D8BC}"/>
              </a:ext>
            </a:extLst>
          </p:cNvPr>
          <p:cNvSpPr txBox="1"/>
          <p:nvPr/>
        </p:nvSpPr>
        <p:spPr>
          <a:xfrm>
            <a:off x="6587836" y="981474"/>
            <a:ext cx="2556164" cy="307777"/>
          </a:xfrm>
          <a:prstGeom prst="rect">
            <a:avLst/>
          </a:prstGeom>
          <a:solidFill>
            <a:srgbClr val="FCBF0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FULL STACK DEVELOPER</a:t>
            </a:r>
          </a:p>
        </p:txBody>
      </p:sp>
    </p:spTree>
    <p:extLst>
      <p:ext uri="{BB962C8B-B14F-4D97-AF65-F5344CB8AC3E}">
        <p14:creationId xmlns:p14="http://schemas.microsoft.com/office/powerpoint/2010/main" val="2451761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MEAN Stack vs MERN Stack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D8AFCF-A131-4A50-A517-FB6846E882D1}"/>
              </a:ext>
            </a:extLst>
          </p:cNvPr>
          <p:cNvSpPr txBox="1"/>
          <p:nvPr/>
        </p:nvSpPr>
        <p:spPr>
          <a:xfrm>
            <a:off x="796327" y="1932710"/>
            <a:ext cx="7551345" cy="397031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IN" b="1" u="sng" dirty="0"/>
              <a:t>MEAN Stack </a:t>
            </a:r>
          </a:p>
          <a:p>
            <a:endParaRPr lang="en-IN" dirty="0"/>
          </a:p>
          <a:p>
            <a:r>
              <a:rPr lang="en-IN" b="1" dirty="0"/>
              <a:t>M</a:t>
            </a:r>
            <a:r>
              <a:rPr lang="en-IN" dirty="0"/>
              <a:t>ongo DB</a:t>
            </a:r>
          </a:p>
          <a:p>
            <a:r>
              <a:rPr lang="en-IN" b="1" dirty="0"/>
              <a:t>E</a:t>
            </a:r>
            <a:r>
              <a:rPr lang="en-IN" dirty="0"/>
              <a:t>xpress Js</a:t>
            </a:r>
          </a:p>
          <a:p>
            <a:r>
              <a:rPr lang="en-IN" b="1" dirty="0"/>
              <a:t>A</a:t>
            </a:r>
            <a:r>
              <a:rPr lang="en-IN" dirty="0"/>
              <a:t>ngular Js</a:t>
            </a:r>
          </a:p>
          <a:p>
            <a:r>
              <a:rPr lang="en-IN" b="1" dirty="0"/>
              <a:t>N</a:t>
            </a:r>
            <a:r>
              <a:rPr lang="en-IN" dirty="0"/>
              <a:t>ode Js</a:t>
            </a:r>
          </a:p>
          <a:p>
            <a:endParaRPr lang="en-IN" dirty="0"/>
          </a:p>
          <a:p>
            <a:endParaRPr lang="en-IN" dirty="0"/>
          </a:p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r>
              <a:rPr lang="en-IN" b="1" u="sng" dirty="0"/>
              <a:t>MERN Stack</a:t>
            </a:r>
          </a:p>
          <a:p>
            <a:endParaRPr lang="en-IN" dirty="0"/>
          </a:p>
          <a:p>
            <a:r>
              <a:rPr lang="en-IN" b="1" dirty="0"/>
              <a:t>M</a:t>
            </a:r>
            <a:r>
              <a:rPr lang="en-IN" dirty="0"/>
              <a:t>ongo DB</a:t>
            </a:r>
          </a:p>
          <a:p>
            <a:r>
              <a:rPr lang="en-IN" b="1" dirty="0"/>
              <a:t>E</a:t>
            </a:r>
            <a:r>
              <a:rPr lang="en-IN" dirty="0"/>
              <a:t>xpress Js</a:t>
            </a:r>
          </a:p>
          <a:p>
            <a:r>
              <a:rPr lang="en-IN" b="1" dirty="0"/>
              <a:t>R</a:t>
            </a:r>
            <a:r>
              <a:rPr lang="en-IN" dirty="0"/>
              <a:t>eact Js</a:t>
            </a:r>
          </a:p>
          <a:p>
            <a:r>
              <a:rPr lang="en-IN" b="1" dirty="0"/>
              <a:t>N</a:t>
            </a:r>
            <a:r>
              <a:rPr lang="en-IN" dirty="0"/>
              <a:t>ode Js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1046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Redux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1F71B-E063-41FA-A3D3-8B9858DA688F}"/>
              </a:ext>
            </a:extLst>
          </p:cNvPr>
          <p:cNvSpPr txBox="1"/>
          <p:nvPr/>
        </p:nvSpPr>
        <p:spPr>
          <a:xfrm>
            <a:off x="435752" y="1756064"/>
            <a:ext cx="850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Open Source Js library for managing the </a:t>
            </a:r>
            <a:r>
              <a:rPr lang="en-IN" b="1" dirty="0"/>
              <a:t>state</a:t>
            </a:r>
            <a:r>
              <a:rPr lang="en-IN" dirty="0"/>
              <a:t> of the objects/application</a:t>
            </a:r>
          </a:p>
        </p:txBody>
      </p:sp>
    </p:spTree>
    <p:extLst>
      <p:ext uri="{BB962C8B-B14F-4D97-AF65-F5344CB8AC3E}">
        <p14:creationId xmlns:p14="http://schemas.microsoft.com/office/powerpoint/2010/main" val="42200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5"/>
                </a:solidFill>
              </a:rPr>
              <a:t>HELLO!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4339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I am Veena Kumaran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(Business Analyst and Freelancer)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You can find me </a:t>
            </a:r>
            <a:r>
              <a:rPr lang="en" sz="2000"/>
              <a:t>at @VeenaKumaran27</a:t>
            </a:r>
            <a:r>
              <a:rPr lang="en" sz="2000" dirty="0"/>
              <a:t>@gmail.com</a:t>
            </a:r>
            <a:endParaRPr sz="2000" b="1" dirty="0"/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644DC7-6C71-404B-B99C-E7DEB4A8A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77600" y="3077405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ENVIRONMENT SETUP 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43839-2084-4DFA-8985-8E6AD772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3657305"/>
            <a:ext cx="1115873" cy="7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19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Will Learn...........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3293552"/>
            <a:ext cx="6132600" cy="29147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000" dirty="0"/>
              <a:t>Inspect React Pages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000" dirty="0"/>
              <a:t>Install node.js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IN" sz="2000" dirty="0"/>
              <a:t>Create</a:t>
            </a:r>
            <a:r>
              <a:rPr lang="en-IN" sz="2000" b="1" dirty="0"/>
              <a:t> </a:t>
            </a:r>
            <a:r>
              <a:rPr lang="en-IN" sz="2000" dirty="0"/>
              <a:t>basic React app in primitive way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IN" sz="2000" dirty="0"/>
              <a:t>Create basic React app in modern way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IN" sz="2000" dirty="0"/>
              <a:t>Deploy applications using GIT and GitHub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IN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IN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IN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IN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IN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IN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BB895BC-3669-4576-99E5-3E1A33E5B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38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000" dirty="0"/>
              <a:t>Inspect React Pages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1F71B-E063-41FA-A3D3-8B9858DA688F}"/>
              </a:ext>
            </a:extLst>
          </p:cNvPr>
          <p:cNvSpPr txBox="1"/>
          <p:nvPr/>
        </p:nvSpPr>
        <p:spPr>
          <a:xfrm>
            <a:off x="293683" y="1697531"/>
            <a:ext cx="86840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inspect React pages using the </a:t>
            </a: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Console 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 as an extension for all the browsers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Download React developer tools :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Search chrome extensions in browser &gt;&gt; chrome web store &gt;&gt; Search ‘React Developer tools’ 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Add this extension to chrome </a:t>
            </a:r>
          </a:p>
        </p:txBody>
      </p:sp>
    </p:spTree>
    <p:extLst>
      <p:ext uri="{BB962C8B-B14F-4D97-AF65-F5344CB8AC3E}">
        <p14:creationId xmlns:p14="http://schemas.microsoft.com/office/powerpoint/2010/main" val="11912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000" dirty="0"/>
              <a:t>Environment Setup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1F71B-E063-41FA-A3D3-8B9858DA688F}"/>
              </a:ext>
            </a:extLst>
          </p:cNvPr>
          <p:cNvSpPr txBox="1"/>
          <p:nvPr/>
        </p:nvSpPr>
        <p:spPr>
          <a:xfrm>
            <a:off x="293683" y="1638999"/>
            <a:ext cx="85068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Node.js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Node is a </a:t>
            </a:r>
            <a:r>
              <a:rPr lang="en-IN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server side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cross </a:t>
            </a:r>
            <a:r>
              <a:rPr lang="en-IN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platform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(runtime environment) build on google chrome V8 engine for building fast and scalable n/w applications </a:t>
            </a:r>
          </a:p>
          <a:p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Node is basically a collection of packages.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NPM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 </a:t>
            </a: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ode </a:t>
            </a: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ackage </a:t>
            </a: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anager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NPM is an interface to Node Js</a:t>
            </a:r>
          </a:p>
          <a:p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Online Repo for Node Js packages/modules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Command line utility for Node.js packages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A92FA5-DF13-4B86-ACC1-5B63D074388C}"/>
              </a:ext>
            </a:extLst>
          </p:cNvPr>
          <p:cNvSpPr/>
          <p:nvPr/>
        </p:nvSpPr>
        <p:spPr>
          <a:xfrm>
            <a:off x="5224661" y="2155223"/>
            <a:ext cx="2522009" cy="111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7C33F-BE29-4659-AF28-294C063CE86F}"/>
              </a:ext>
            </a:extLst>
          </p:cNvPr>
          <p:cNvSpPr txBox="1"/>
          <p:nvPr/>
        </p:nvSpPr>
        <p:spPr>
          <a:xfrm>
            <a:off x="6794655" y="2247582"/>
            <a:ext cx="976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Node.js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AFE2B0-74FD-487F-B433-4D9181C45879}"/>
              </a:ext>
            </a:extLst>
          </p:cNvPr>
          <p:cNvCxnSpPr/>
          <p:nvPr/>
        </p:nvCxnSpPr>
        <p:spPr>
          <a:xfrm>
            <a:off x="5683827" y="3271166"/>
            <a:ext cx="0" cy="78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38C845-2EC8-49D1-BF65-0FB2DF150535}"/>
              </a:ext>
            </a:extLst>
          </p:cNvPr>
          <p:cNvCxnSpPr/>
          <p:nvPr/>
        </p:nvCxnSpPr>
        <p:spPr>
          <a:xfrm>
            <a:off x="6262254" y="3271166"/>
            <a:ext cx="0" cy="78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3C12240-0A7F-4D18-9A2C-7B1F5990F32B}"/>
              </a:ext>
            </a:extLst>
          </p:cNvPr>
          <p:cNvSpPr/>
          <p:nvPr/>
        </p:nvSpPr>
        <p:spPr>
          <a:xfrm>
            <a:off x="5330536" y="2369127"/>
            <a:ext cx="1049475" cy="202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package1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2F425F-760A-4ABF-9C59-8D39780513A6}"/>
              </a:ext>
            </a:extLst>
          </p:cNvPr>
          <p:cNvSpPr/>
          <p:nvPr/>
        </p:nvSpPr>
        <p:spPr>
          <a:xfrm>
            <a:off x="5677645" y="2875850"/>
            <a:ext cx="1049475" cy="202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package2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EF383A-7C69-4329-95B3-C1CFA07D2050}"/>
              </a:ext>
            </a:extLst>
          </p:cNvPr>
          <p:cNvSpPr/>
          <p:nvPr/>
        </p:nvSpPr>
        <p:spPr>
          <a:xfrm>
            <a:off x="6568525" y="2587337"/>
            <a:ext cx="1049475" cy="202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package3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3A8AE6-A949-4BFA-B5B8-155301E108AE}"/>
              </a:ext>
            </a:extLst>
          </p:cNvPr>
          <p:cNvSpPr/>
          <p:nvPr/>
        </p:nvSpPr>
        <p:spPr>
          <a:xfrm>
            <a:off x="5496791" y="4052455"/>
            <a:ext cx="997521" cy="7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 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CB748E-A572-4D75-881D-77410E6F197C}"/>
              </a:ext>
            </a:extLst>
          </p:cNvPr>
          <p:cNvSpPr/>
          <p:nvPr/>
        </p:nvSpPr>
        <p:spPr>
          <a:xfrm>
            <a:off x="6380011" y="3491345"/>
            <a:ext cx="1237984" cy="31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NPM </a:t>
            </a:r>
          </a:p>
        </p:txBody>
      </p:sp>
    </p:spTree>
    <p:extLst>
      <p:ext uri="{BB962C8B-B14F-4D97-AF65-F5344CB8AC3E}">
        <p14:creationId xmlns:p14="http://schemas.microsoft.com/office/powerpoint/2010/main" val="3208523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000" dirty="0"/>
              <a:t>Environment Setup – Primitive Way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DB5BC6-8834-4410-ADF3-8F9D8B9EA9C6}"/>
              </a:ext>
            </a:extLst>
          </p:cNvPr>
          <p:cNvSpPr txBox="1"/>
          <p:nvPr/>
        </p:nvSpPr>
        <p:spPr>
          <a:xfrm>
            <a:off x="293683" y="1642315"/>
            <a:ext cx="85068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STEP 1 : Install Node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STEP 2 : Create a root folder manually in the required directory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STEP 3 : Generate the package.json file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STEP 4 :  Install the Packages 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94A536-0188-45D6-A683-EBD8A600FFF6}"/>
              </a:ext>
            </a:extLst>
          </p:cNvPr>
          <p:cNvSpPr/>
          <p:nvPr/>
        </p:nvSpPr>
        <p:spPr>
          <a:xfrm>
            <a:off x="976744" y="2967774"/>
            <a:ext cx="4384965" cy="33653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&gt; npm init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722F1A-2B38-4A60-926C-979C86F4CF11}"/>
              </a:ext>
            </a:extLst>
          </p:cNvPr>
          <p:cNvSpPr/>
          <p:nvPr/>
        </p:nvSpPr>
        <p:spPr>
          <a:xfrm>
            <a:off x="976742" y="4002168"/>
            <a:ext cx="4384965" cy="33653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&gt; npm install react --save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80B33E-A8A1-45A5-A9CB-DD2FE4A70030}"/>
              </a:ext>
            </a:extLst>
          </p:cNvPr>
          <p:cNvSpPr/>
          <p:nvPr/>
        </p:nvSpPr>
        <p:spPr>
          <a:xfrm>
            <a:off x="976742" y="4482577"/>
            <a:ext cx="4384965" cy="33653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&gt; npm install react-</a:t>
            </a:r>
            <a:r>
              <a:rPr lang="en-IN" dirty="0" err="1"/>
              <a:t>dom</a:t>
            </a:r>
            <a:r>
              <a:rPr lang="en-IN" dirty="0"/>
              <a:t> --save</a:t>
            </a:r>
          </a:p>
        </p:txBody>
      </p:sp>
    </p:spTree>
    <p:extLst>
      <p:ext uri="{BB962C8B-B14F-4D97-AF65-F5344CB8AC3E}">
        <p14:creationId xmlns:p14="http://schemas.microsoft.com/office/powerpoint/2010/main" val="573189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000" dirty="0"/>
              <a:t>Webpack and Babel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1F71B-E063-41FA-A3D3-8B9858DA688F}"/>
              </a:ext>
            </a:extLst>
          </p:cNvPr>
          <p:cNvSpPr txBox="1"/>
          <p:nvPr/>
        </p:nvSpPr>
        <p:spPr>
          <a:xfrm>
            <a:off x="293683" y="1974530"/>
            <a:ext cx="86840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Webpack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module bundle used for setting the development server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Used for setting or changing the port for local host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Babel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Plugins required for Webpack 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For eg : transpiler , compiler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344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000" dirty="0"/>
              <a:t>Environment Setup – Primitive Way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DB5BC6-8834-4410-ADF3-8F9D8B9EA9C6}"/>
              </a:ext>
            </a:extLst>
          </p:cNvPr>
          <p:cNvSpPr txBox="1"/>
          <p:nvPr/>
        </p:nvSpPr>
        <p:spPr>
          <a:xfrm>
            <a:off x="293683" y="1412670"/>
            <a:ext cx="85068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STEP 5 : Install Webpack and Babel 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6: create the required files : Index.html, Index.js, App.js and main.js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Once webpack-config file is generated, paste the default code in it to make it compatible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94A536-0188-45D6-A683-EBD8A600FFF6}"/>
              </a:ext>
            </a:extLst>
          </p:cNvPr>
          <p:cNvSpPr/>
          <p:nvPr/>
        </p:nvSpPr>
        <p:spPr>
          <a:xfrm>
            <a:off x="997520" y="1781771"/>
            <a:ext cx="4384965" cy="33653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&gt; npm install webpack --save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722F1A-2B38-4A60-926C-979C86F4CF11}"/>
              </a:ext>
            </a:extLst>
          </p:cNvPr>
          <p:cNvSpPr/>
          <p:nvPr/>
        </p:nvSpPr>
        <p:spPr>
          <a:xfrm>
            <a:off x="997520" y="2336517"/>
            <a:ext cx="4384965" cy="33653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&gt; npm install webpack-dev-server --save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13620C-9B7A-4E29-BE24-B701271D3075}"/>
              </a:ext>
            </a:extLst>
          </p:cNvPr>
          <p:cNvSpPr/>
          <p:nvPr/>
        </p:nvSpPr>
        <p:spPr>
          <a:xfrm>
            <a:off x="997519" y="2820057"/>
            <a:ext cx="4384965" cy="33653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&gt; npm install webpack-cli --save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6BBF7-8DF8-4E57-8718-E1C90578DCBE}"/>
              </a:ext>
            </a:extLst>
          </p:cNvPr>
          <p:cNvSpPr/>
          <p:nvPr/>
        </p:nvSpPr>
        <p:spPr>
          <a:xfrm>
            <a:off x="997519" y="3336689"/>
            <a:ext cx="4384965" cy="33653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&gt; npm install babel --save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6B76CCC-31E0-4A9D-81B1-31A92C99D6CC}"/>
              </a:ext>
            </a:extLst>
          </p:cNvPr>
          <p:cNvSpPr/>
          <p:nvPr/>
        </p:nvSpPr>
        <p:spPr>
          <a:xfrm>
            <a:off x="997519" y="4414390"/>
            <a:ext cx="4384965" cy="33653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&gt; type nul &gt; webpack-config.js</a:t>
            </a:r>
          </a:p>
        </p:txBody>
      </p:sp>
    </p:spTree>
    <p:extLst>
      <p:ext uri="{BB962C8B-B14F-4D97-AF65-F5344CB8AC3E}">
        <p14:creationId xmlns:p14="http://schemas.microsoft.com/office/powerpoint/2010/main" val="1448681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000" dirty="0"/>
              <a:t>Environment Setup – Advanced Way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DB5BC6-8834-4410-ADF3-8F9D8B9EA9C6}"/>
              </a:ext>
            </a:extLst>
          </p:cNvPr>
          <p:cNvSpPr txBox="1"/>
          <p:nvPr/>
        </p:nvSpPr>
        <p:spPr>
          <a:xfrm>
            <a:off x="293683" y="1558142"/>
            <a:ext cx="850682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STEP 1 : Install Node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STEP 2 : Navigate to the required location(mainly as administrator) and launch the cmd prompt 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The First command is used to install the create-react-app package from Node 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Second  command is used to create a react application without any build configuration and will create a project with all the required folders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6BBF7-8DF8-4E57-8718-E1C90578DCBE}"/>
              </a:ext>
            </a:extLst>
          </p:cNvPr>
          <p:cNvSpPr/>
          <p:nvPr/>
        </p:nvSpPr>
        <p:spPr>
          <a:xfrm>
            <a:off x="990920" y="2543759"/>
            <a:ext cx="4384965" cy="33653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&gt; npm install –g create-react-app</a:t>
            </a:r>
            <a:endParaRPr lang="en-IN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4F9A14-C488-48A8-A8DF-87FA7444775F}"/>
              </a:ext>
            </a:extLst>
          </p:cNvPr>
          <p:cNvSpPr/>
          <p:nvPr/>
        </p:nvSpPr>
        <p:spPr>
          <a:xfrm>
            <a:off x="990919" y="3157860"/>
            <a:ext cx="4384965" cy="33653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&gt; create-react-app </a:t>
            </a:r>
            <a:r>
              <a:rPr lang="en-IN" b="1" dirty="0"/>
              <a:t>nameofthefolder</a:t>
            </a:r>
          </a:p>
        </p:txBody>
      </p:sp>
    </p:spTree>
    <p:extLst>
      <p:ext uri="{BB962C8B-B14F-4D97-AF65-F5344CB8AC3E}">
        <p14:creationId xmlns:p14="http://schemas.microsoft.com/office/powerpoint/2010/main" val="353568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000" dirty="0"/>
              <a:t>Deploy Applications – GIT &amp; GitHub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EE27CF2-E20E-49D8-9FFF-43557B556236}"/>
              </a:ext>
            </a:extLst>
          </p:cNvPr>
          <p:cNvSpPr txBox="1"/>
          <p:nvPr/>
        </p:nvSpPr>
        <p:spPr>
          <a:xfrm>
            <a:off x="696191" y="1462332"/>
            <a:ext cx="84842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GitHub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 Web based code-hosting platform used for code collaboration and version control.</a:t>
            </a:r>
          </a:p>
          <a:p>
            <a:pPr algn="just"/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GitHub is a remote repository for your codebase, where multiple people can work on the same code simultaneously.</a:t>
            </a:r>
          </a:p>
          <a:p>
            <a:pPr algn="just"/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 Distributed version control system designed to track the changes in project files .</a:t>
            </a:r>
          </a:p>
          <a:p>
            <a:pPr algn="just"/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is the heart of GitHub and is responsible for everything GitHub-related that happens locally on your computer.</a:t>
            </a:r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Most Commonly used GIT commands : </a:t>
            </a:r>
          </a:p>
          <a:p>
            <a:pPr algn="just"/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 clone  clones or duplicates the repository into local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 commit  </a:t>
            </a: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 git commit command will save all staged changes, along with a brief description from the user, in a “commit” to the local repository.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checkout </a:t>
            </a: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IN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 git checkout command is a way of switching between branches or version of your application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alt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Push and GIT Pull </a:t>
            </a:r>
            <a:r>
              <a:rPr lang="en-IN" alt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will send changes in local to the repo and will accept incoming changes from repo to local</a:t>
            </a:r>
            <a:endPara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5A89B1-90C2-482C-B878-53F933CF5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4" y="1425065"/>
            <a:ext cx="696191" cy="69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59AD888C-D312-4521-9905-E209E551D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9600"/>
            <a:ext cx="654744" cy="29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053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000" dirty="0"/>
              <a:t>Deploy Applications – GIT &amp; GitHub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D5A89B1-90C2-482C-B878-53F933CF5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078" y="629143"/>
            <a:ext cx="696191" cy="69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59AD888C-D312-4521-9905-E209E551D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024" y="775675"/>
            <a:ext cx="838711" cy="45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4277532-9E4A-4DD7-941F-4A12A1C8217C}"/>
              </a:ext>
            </a:extLst>
          </p:cNvPr>
          <p:cNvSpPr txBox="1"/>
          <p:nvPr/>
        </p:nvSpPr>
        <p:spPr>
          <a:xfrm>
            <a:off x="318586" y="1507007"/>
            <a:ext cx="85068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STEP 1 : Create A GitHub Account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STEP 2 : I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nstall 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in your machine and 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 up Git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3 : Install GitHub pages package as dev-dependency 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STEP 4 : Add properties to package.json file   </a:t>
            </a:r>
          </a:p>
          <a:p>
            <a:endParaRPr lang="en-IN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“hostname” : “repo link to your project”</a:t>
            </a:r>
          </a:p>
          <a:p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"predeploy": "npm run build",</a:t>
            </a:r>
            <a:b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"deploy": "gh-pages -d build"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C1940C-7298-4CBA-BDAF-00E76A269035}"/>
              </a:ext>
            </a:extLst>
          </p:cNvPr>
          <p:cNvSpPr/>
          <p:nvPr/>
        </p:nvSpPr>
        <p:spPr>
          <a:xfrm>
            <a:off x="971341" y="2815178"/>
            <a:ext cx="4384965" cy="33653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90A"/>
                </a:solidFill>
                <a:effectLst/>
                <a:latin typeface="var(--ff-monospace)"/>
              </a:rPr>
              <a:t> </a:t>
            </a:r>
            <a:r>
              <a:rPr lang="en-US" altLang="en-US" dirty="0"/>
              <a:t>npm install gh-pages --save-dev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EE6BA-438A-4A78-A79F-E5541593EA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1614" y="1235023"/>
            <a:ext cx="3406750" cy="321943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CA020B-BBE1-4D1B-8AB8-5A507CAD2A17}"/>
              </a:ext>
            </a:extLst>
          </p:cNvPr>
          <p:cNvCxnSpPr/>
          <p:nvPr/>
        </p:nvCxnSpPr>
        <p:spPr>
          <a:xfrm>
            <a:off x="3813464" y="3584864"/>
            <a:ext cx="17352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261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Will Learn...........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45448" y="2681592"/>
            <a:ext cx="6132600" cy="29147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IN" dirty="0"/>
              <a:t>What is ReactJs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IN" dirty="0"/>
              <a:t>Why ReactJs? 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IN" dirty="0"/>
              <a:t>Prerequisites to learn ReactJs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IN" dirty="0"/>
              <a:t>Buzzwords around ReactJs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IN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IN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IN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IN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BB895BC-3669-4576-99E5-3E1A33E5B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000" dirty="0"/>
              <a:t>Deploy Applications – GIT &amp; GitHub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D5A89B1-90C2-482C-B878-53F933CF5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078" y="629143"/>
            <a:ext cx="696191" cy="69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59AD888C-D312-4521-9905-E209E551D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024" y="775675"/>
            <a:ext cx="838711" cy="45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BC1940C-7298-4CBA-BDAF-00E76A269035}"/>
              </a:ext>
            </a:extLst>
          </p:cNvPr>
          <p:cNvSpPr/>
          <p:nvPr/>
        </p:nvSpPr>
        <p:spPr>
          <a:xfrm>
            <a:off x="935544" y="3913001"/>
            <a:ext cx="4384965" cy="33653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90A"/>
                </a:solidFill>
                <a:effectLst/>
                <a:latin typeface="var(--ff-monospace)"/>
              </a:rPr>
              <a:t> </a:t>
            </a:r>
            <a:r>
              <a:rPr lang="en-US" altLang="en-US" dirty="0"/>
              <a:t>npm run deploy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70A048-BC8A-4102-94F6-990E636360C9}"/>
              </a:ext>
            </a:extLst>
          </p:cNvPr>
          <p:cNvSpPr txBox="1"/>
          <p:nvPr/>
        </p:nvSpPr>
        <p:spPr>
          <a:xfrm>
            <a:off x="358733" y="1753246"/>
            <a:ext cx="720064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STEP 5 : Create a new repo in GitHub and I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nitialize Git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STEP 6 : Deploy to GitHub pages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F5F8C1-F3B2-4330-A446-C6E6B5462771}"/>
              </a:ext>
            </a:extLst>
          </p:cNvPr>
          <p:cNvSpPr/>
          <p:nvPr/>
        </p:nvSpPr>
        <p:spPr>
          <a:xfrm>
            <a:off x="935544" y="2235215"/>
            <a:ext cx="4384965" cy="33653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&gt; git init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07C42E-22DA-4637-9E4C-7B12CDDBB41C}"/>
              </a:ext>
            </a:extLst>
          </p:cNvPr>
          <p:cNvSpPr/>
          <p:nvPr/>
        </p:nvSpPr>
        <p:spPr>
          <a:xfrm>
            <a:off x="935544" y="2745500"/>
            <a:ext cx="4384965" cy="33653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&gt; git remote add origin “GitHub repo link”</a:t>
            </a:r>
          </a:p>
        </p:txBody>
      </p:sp>
    </p:spTree>
    <p:extLst>
      <p:ext uri="{BB962C8B-B14F-4D97-AF65-F5344CB8AC3E}">
        <p14:creationId xmlns:p14="http://schemas.microsoft.com/office/powerpoint/2010/main" val="4100099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0" y="3136200"/>
            <a:ext cx="671252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FILE STRUCTURE IN REACT APP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43839-2084-4DFA-8985-8E6AD772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3657305"/>
            <a:ext cx="1115873" cy="7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0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000" dirty="0"/>
              <a:t>File Structure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9BC5F0-7987-4954-B4AF-AB5FD861996A}"/>
              </a:ext>
            </a:extLst>
          </p:cNvPr>
          <p:cNvSpPr txBox="1"/>
          <p:nvPr/>
        </p:nvSpPr>
        <p:spPr>
          <a:xfrm>
            <a:off x="421454" y="1799827"/>
            <a:ext cx="84378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Package.json 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stores the list of all </a:t>
            </a: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node dependencies 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and the reference to </a:t>
            </a: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packages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installed from through npm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Index.html 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starting point for the start of the application i.e. first page that is loaded when the application starts ( only html file – single page app )</a:t>
            </a: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 It define the </a:t>
            </a: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template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of the browser screen 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Index.js 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renders or maps the content to the elements/div in index.html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App.js 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it is the main component which contains all other components ( </a:t>
            </a: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container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Webpack-config.js 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for setting up the development server or </a:t>
            </a: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local host </a:t>
            </a:r>
            <a:endParaRPr lang="en-IN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956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0" y="3136200"/>
            <a:ext cx="671252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UNDERSTANDING UI ORIENTATION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43839-2084-4DFA-8985-8E6AD772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3657305"/>
            <a:ext cx="1115873" cy="7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38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UI Screen Template 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41C16C-F211-4239-A0DD-4DA9A3755FD4}"/>
              </a:ext>
            </a:extLst>
          </p:cNvPr>
          <p:cNvSpPr txBox="1"/>
          <p:nvPr/>
        </p:nvSpPr>
        <p:spPr>
          <a:xfrm>
            <a:off x="460655" y="1575966"/>
            <a:ext cx="88117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entire UI is divided into multiple &lt;div&gt;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Index.html  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defines the </a:t>
            </a: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orientation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the page i.e. the number of &lt;div&gt; the page is dived into broadly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3576BB-3ECC-4A74-B167-1E7811BDC088}"/>
              </a:ext>
            </a:extLst>
          </p:cNvPr>
          <p:cNvSpPr/>
          <p:nvPr/>
        </p:nvSpPr>
        <p:spPr>
          <a:xfrm>
            <a:off x="2452255" y="2410692"/>
            <a:ext cx="3148445" cy="270244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3FC61A-E1AB-4FA9-B2EB-3E11DAFCABAA}"/>
              </a:ext>
            </a:extLst>
          </p:cNvPr>
          <p:cNvSpPr/>
          <p:nvPr/>
        </p:nvSpPr>
        <p:spPr>
          <a:xfrm>
            <a:off x="2441864" y="2410692"/>
            <a:ext cx="3138054" cy="6650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div1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08328E-56DD-4C47-A194-104A1A2B234F}"/>
              </a:ext>
            </a:extLst>
          </p:cNvPr>
          <p:cNvSpPr/>
          <p:nvPr/>
        </p:nvSpPr>
        <p:spPr>
          <a:xfrm rot="5400000">
            <a:off x="4228693" y="3761918"/>
            <a:ext cx="2037431" cy="6650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div2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2A3B06-1C32-47AA-A6E1-55D18135951B}"/>
              </a:ext>
            </a:extLst>
          </p:cNvPr>
          <p:cNvSpPr/>
          <p:nvPr/>
        </p:nvSpPr>
        <p:spPr>
          <a:xfrm>
            <a:off x="2688648" y="3333257"/>
            <a:ext cx="1989859" cy="15296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div3</a:t>
            </a:r>
          </a:p>
        </p:txBody>
      </p:sp>
    </p:spTree>
    <p:extLst>
      <p:ext uri="{BB962C8B-B14F-4D97-AF65-F5344CB8AC3E}">
        <p14:creationId xmlns:p14="http://schemas.microsoft.com/office/powerpoint/2010/main" val="3022362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UI Screen Content 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41C16C-F211-4239-A0DD-4DA9A3755FD4}"/>
              </a:ext>
            </a:extLst>
          </p:cNvPr>
          <p:cNvSpPr txBox="1"/>
          <p:nvPr/>
        </p:nvSpPr>
        <p:spPr>
          <a:xfrm>
            <a:off x="460655" y="1575966"/>
            <a:ext cx="88117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each of the &lt;div&gt; we need to specify the html content that needs to be displayed 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Index.js  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maps the html content/elements to the &lt;div&gt; tags 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3576BB-3ECC-4A74-B167-1E7811BDC088}"/>
              </a:ext>
            </a:extLst>
          </p:cNvPr>
          <p:cNvSpPr/>
          <p:nvPr/>
        </p:nvSpPr>
        <p:spPr>
          <a:xfrm>
            <a:off x="2452255" y="2410692"/>
            <a:ext cx="3148445" cy="270244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3FC61A-E1AB-4FA9-B2EB-3E11DAFCABAA}"/>
              </a:ext>
            </a:extLst>
          </p:cNvPr>
          <p:cNvSpPr/>
          <p:nvPr/>
        </p:nvSpPr>
        <p:spPr>
          <a:xfrm>
            <a:off x="2452255" y="2410690"/>
            <a:ext cx="3138054" cy="6650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div1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08328E-56DD-4C47-A194-104A1A2B234F}"/>
              </a:ext>
            </a:extLst>
          </p:cNvPr>
          <p:cNvSpPr/>
          <p:nvPr/>
        </p:nvSpPr>
        <p:spPr>
          <a:xfrm rot="5400000">
            <a:off x="4228693" y="3761918"/>
            <a:ext cx="2037431" cy="6650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div2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2A3B06-1C32-47AA-A6E1-55D18135951B}"/>
              </a:ext>
            </a:extLst>
          </p:cNvPr>
          <p:cNvSpPr/>
          <p:nvPr/>
        </p:nvSpPr>
        <p:spPr>
          <a:xfrm>
            <a:off x="2688648" y="3333257"/>
            <a:ext cx="1989859" cy="15296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div3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CF9742-DB21-402C-97A0-D611CF92284C}"/>
              </a:ext>
            </a:extLst>
          </p:cNvPr>
          <p:cNvSpPr/>
          <p:nvPr/>
        </p:nvSpPr>
        <p:spPr>
          <a:xfrm>
            <a:off x="6443754" y="2497877"/>
            <a:ext cx="1487399" cy="57894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Element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0005DB4-1D61-42F5-A073-FB8B1EC969CC}"/>
              </a:ext>
            </a:extLst>
          </p:cNvPr>
          <p:cNvSpPr/>
          <p:nvPr/>
        </p:nvSpPr>
        <p:spPr>
          <a:xfrm>
            <a:off x="415290" y="3341242"/>
            <a:ext cx="1487399" cy="57894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Element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184E33C-B7B1-4E6E-AFD6-B2A66361535E}"/>
              </a:ext>
            </a:extLst>
          </p:cNvPr>
          <p:cNvSpPr/>
          <p:nvPr/>
        </p:nvSpPr>
        <p:spPr>
          <a:xfrm>
            <a:off x="6443754" y="3826504"/>
            <a:ext cx="1487399" cy="57894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Element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9ABAD1-81E5-4843-8CD0-92872641AACD}"/>
              </a:ext>
            </a:extLst>
          </p:cNvPr>
          <p:cNvCxnSpPr/>
          <p:nvPr/>
        </p:nvCxnSpPr>
        <p:spPr>
          <a:xfrm flipH="1">
            <a:off x="5600700" y="2789601"/>
            <a:ext cx="7377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162219-BB54-4148-A2B2-A4E71D7FB645}"/>
              </a:ext>
            </a:extLst>
          </p:cNvPr>
          <p:cNvCxnSpPr>
            <a:cxnSpLocks/>
          </p:cNvCxnSpPr>
          <p:nvPr/>
        </p:nvCxnSpPr>
        <p:spPr>
          <a:xfrm flipH="1">
            <a:off x="5622178" y="2995963"/>
            <a:ext cx="821576" cy="970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17E9011-D16D-4A3B-8553-6CBBC2F22CC6}"/>
              </a:ext>
            </a:extLst>
          </p:cNvPr>
          <p:cNvCxnSpPr/>
          <p:nvPr/>
        </p:nvCxnSpPr>
        <p:spPr>
          <a:xfrm flipH="1">
            <a:off x="5600700" y="4138130"/>
            <a:ext cx="7377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53DC92-4540-484D-BD42-E405E704F8DC}"/>
              </a:ext>
            </a:extLst>
          </p:cNvPr>
          <p:cNvCxnSpPr>
            <a:cxnSpLocks/>
          </p:cNvCxnSpPr>
          <p:nvPr/>
        </p:nvCxnSpPr>
        <p:spPr>
          <a:xfrm>
            <a:off x="2030011" y="3630712"/>
            <a:ext cx="10041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4531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77600" y="3077405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SAMPLE REACT APP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43839-2084-4DFA-8985-8E6AD772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3657305"/>
            <a:ext cx="1115873" cy="7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85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000" dirty="0"/>
              <a:t>Sample React App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41C16C-F211-4239-A0DD-4DA9A3755FD4}"/>
              </a:ext>
            </a:extLst>
          </p:cNvPr>
          <p:cNvSpPr txBox="1"/>
          <p:nvPr/>
        </p:nvSpPr>
        <p:spPr>
          <a:xfrm>
            <a:off x="421454" y="1808834"/>
            <a:ext cx="88117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 get started, first create a new application.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any application we essentially have 2 important parts in the program 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#1:  Creating an Element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#2:  Rendering an Element 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 : Elements are basically html tags and enclosed content that we want to display on the output</a:t>
            </a:r>
          </a:p>
        </p:txBody>
      </p:sp>
    </p:spTree>
    <p:extLst>
      <p:ext uri="{BB962C8B-B14F-4D97-AF65-F5344CB8AC3E}">
        <p14:creationId xmlns:p14="http://schemas.microsoft.com/office/powerpoint/2010/main" val="2728961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Creating</a:t>
            </a:r>
            <a:r>
              <a:rPr lang="en-IN" sz="2000" dirty="0"/>
              <a:t> an Element 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BC1940C-7298-4CBA-BDAF-00E76A269035}"/>
              </a:ext>
            </a:extLst>
          </p:cNvPr>
          <p:cNvSpPr/>
          <p:nvPr/>
        </p:nvSpPr>
        <p:spPr>
          <a:xfrm>
            <a:off x="5149582" y="1745578"/>
            <a:ext cx="2982454" cy="197064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u="sng" dirty="0">
                <a:solidFill>
                  <a:srgbClr val="C00000"/>
                </a:solidFill>
              </a:rPr>
              <a:t>SYNTAX</a:t>
            </a:r>
          </a:p>
          <a:p>
            <a:endParaRPr lang="en-IN" dirty="0">
              <a:solidFill>
                <a:srgbClr val="C00000"/>
              </a:solidFill>
            </a:endParaRPr>
          </a:p>
          <a:p>
            <a:r>
              <a:rPr lang="en-IN" dirty="0">
                <a:solidFill>
                  <a:srgbClr val="C00000"/>
                </a:solidFill>
              </a:rPr>
              <a:t>Const tilte = </a:t>
            </a:r>
            <a:r>
              <a:rPr lang="en-IN" dirty="0" err="1">
                <a:solidFill>
                  <a:srgbClr val="C00000"/>
                </a:solidFill>
              </a:rPr>
              <a:t>React.createElement</a:t>
            </a:r>
            <a:r>
              <a:rPr lang="en-IN" dirty="0">
                <a:solidFill>
                  <a:srgbClr val="C00000"/>
                </a:solidFill>
              </a:rPr>
              <a:t> (</a:t>
            </a:r>
          </a:p>
          <a:p>
            <a:r>
              <a:rPr lang="en-IN" dirty="0">
                <a:solidFill>
                  <a:srgbClr val="C00000"/>
                </a:solidFill>
              </a:rPr>
              <a:t>‘h1’,</a:t>
            </a:r>
          </a:p>
          <a:p>
            <a:r>
              <a:rPr lang="en-IN" dirty="0">
                <a:solidFill>
                  <a:srgbClr val="C00000"/>
                </a:solidFill>
              </a:rPr>
              <a:t>{ id: ‘title’ },</a:t>
            </a:r>
          </a:p>
          <a:p>
            <a:r>
              <a:rPr lang="en-IN" dirty="0">
                <a:solidFill>
                  <a:srgbClr val="C00000"/>
                </a:solidFill>
              </a:rPr>
              <a:t>“Hello World”</a:t>
            </a:r>
          </a:p>
          <a:p>
            <a:r>
              <a:rPr lang="en-IN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0347D9-FFCD-4D72-B6B7-6C39AC194E06}"/>
              </a:ext>
            </a:extLst>
          </p:cNvPr>
          <p:cNvSpPr txBox="1"/>
          <p:nvPr/>
        </p:nvSpPr>
        <p:spPr>
          <a:xfrm>
            <a:off x="429446" y="1745578"/>
            <a:ext cx="454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an element 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Element</a:t>
            </a: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‘Tag name’,</a:t>
            </a: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Attributes,</a:t>
            </a: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 Content</a:t>
            </a: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2CACC170-9A14-4149-9E10-BD0057929F29}"/>
              </a:ext>
            </a:extLst>
          </p:cNvPr>
          <p:cNvSpPr/>
          <p:nvPr/>
        </p:nvSpPr>
        <p:spPr>
          <a:xfrm>
            <a:off x="1929275" y="3044536"/>
            <a:ext cx="1111827" cy="29094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arguments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86EBB1A-CDC1-4B85-B1E3-75E599DF9463}"/>
              </a:ext>
            </a:extLst>
          </p:cNvPr>
          <p:cNvCxnSpPr>
            <a:cxnSpLocks/>
          </p:cNvCxnSpPr>
          <p:nvPr/>
        </p:nvCxnSpPr>
        <p:spPr>
          <a:xfrm flipV="1">
            <a:off x="2383602" y="2800350"/>
            <a:ext cx="0" cy="24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AAC772-6471-4AF4-AB41-69F4DA1F04DB}"/>
              </a:ext>
            </a:extLst>
          </p:cNvPr>
          <p:cNvCxnSpPr>
            <a:cxnSpLocks/>
          </p:cNvCxnSpPr>
          <p:nvPr/>
        </p:nvCxnSpPr>
        <p:spPr>
          <a:xfrm>
            <a:off x="2383602" y="3335481"/>
            <a:ext cx="0" cy="27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1696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Rend</a:t>
            </a:r>
            <a:r>
              <a:rPr lang="en-IN" sz="2000" dirty="0"/>
              <a:t>ering an Element 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3F92339-05E0-4851-B520-015DB5E42CF9}"/>
              </a:ext>
            </a:extLst>
          </p:cNvPr>
          <p:cNvSpPr txBox="1"/>
          <p:nvPr/>
        </p:nvSpPr>
        <p:spPr>
          <a:xfrm>
            <a:off x="380166" y="1745483"/>
            <a:ext cx="48256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Render an element 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Render Element</a:t>
            </a: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you want to render,</a:t>
            </a: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you want to render</a:t>
            </a: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0BBA04-E57D-497D-8059-B326AECB485C}"/>
              </a:ext>
            </a:extLst>
          </p:cNvPr>
          <p:cNvSpPr/>
          <p:nvPr/>
        </p:nvSpPr>
        <p:spPr>
          <a:xfrm>
            <a:off x="5255925" y="1727869"/>
            <a:ext cx="2982454" cy="197064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u="sng" dirty="0">
                <a:solidFill>
                  <a:srgbClr val="C00000"/>
                </a:solidFill>
              </a:rPr>
              <a:t>SYNTAX</a:t>
            </a:r>
          </a:p>
          <a:p>
            <a:endParaRPr lang="en-IN" dirty="0">
              <a:solidFill>
                <a:srgbClr val="C00000"/>
              </a:solidFill>
            </a:endParaRPr>
          </a:p>
          <a:p>
            <a:r>
              <a:rPr lang="en-IN" dirty="0">
                <a:solidFill>
                  <a:srgbClr val="C00000"/>
                </a:solidFill>
              </a:rPr>
              <a:t>ReactDOM.render (</a:t>
            </a:r>
          </a:p>
          <a:p>
            <a:r>
              <a:rPr lang="en-IN" dirty="0">
                <a:solidFill>
                  <a:srgbClr val="C00000"/>
                </a:solidFill>
              </a:rPr>
              <a:t>‘title’,</a:t>
            </a:r>
          </a:p>
          <a:p>
            <a:r>
              <a:rPr lang="en-IN" dirty="0">
                <a:solidFill>
                  <a:srgbClr val="C00000"/>
                </a:solidFill>
              </a:rPr>
              <a:t>Document.getElemetById (‘root’)</a:t>
            </a:r>
          </a:p>
          <a:p>
            <a:r>
              <a:rPr lang="en-IN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4C72308E-7B71-491B-945C-79A09A1992D4}"/>
              </a:ext>
            </a:extLst>
          </p:cNvPr>
          <p:cNvSpPr/>
          <p:nvPr/>
        </p:nvSpPr>
        <p:spPr>
          <a:xfrm>
            <a:off x="2822893" y="2940627"/>
            <a:ext cx="1111827" cy="29094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arguments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5FF858-498D-453E-A686-425BAB495B67}"/>
              </a:ext>
            </a:extLst>
          </p:cNvPr>
          <p:cNvCxnSpPr>
            <a:cxnSpLocks/>
          </p:cNvCxnSpPr>
          <p:nvPr/>
        </p:nvCxnSpPr>
        <p:spPr>
          <a:xfrm flipV="1">
            <a:off x="3277220" y="2696441"/>
            <a:ext cx="0" cy="24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547058-DC83-47A3-A6D1-D30E437BE060}"/>
              </a:ext>
            </a:extLst>
          </p:cNvPr>
          <p:cNvCxnSpPr>
            <a:cxnSpLocks/>
          </p:cNvCxnSpPr>
          <p:nvPr/>
        </p:nvCxnSpPr>
        <p:spPr>
          <a:xfrm>
            <a:off x="3277220" y="3231572"/>
            <a:ext cx="0" cy="27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82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77600" y="3077405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is ReactJs?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43839-2084-4DFA-8985-8E6AD772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3657305"/>
            <a:ext cx="1115873" cy="78988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77600" y="3077405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JSX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43839-2084-4DFA-8985-8E6AD772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3657305"/>
            <a:ext cx="1115873" cy="7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5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JSX Syntax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3F92339-05E0-4851-B520-015DB5E42CF9}"/>
              </a:ext>
            </a:extLst>
          </p:cNvPr>
          <p:cNvSpPr txBox="1"/>
          <p:nvPr/>
        </p:nvSpPr>
        <p:spPr>
          <a:xfrm>
            <a:off x="512771" y="1565563"/>
            <a:ext cx="82775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JSX is basically using </a:t>
            </a: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 tags directly inside JavaScript code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JSX,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expressions are written in </a:t>
            </a:r>
            <a:r>
              <a:rPr lang="en-I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}</a:t>
            </a:r>
          </a:p>
          <a:p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expression include variables, properties or any other Js expression.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HTML if you want to give Js expression, 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we use  </a:t>
            </a:r>
            <a:r>
              <a:rPr lang="en-I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HTML, if you want to define any property: value pair i.e. attributes then we use 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I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{{ }}</a:t>
            </a:r>
          </a:p>
          <a:p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33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JSX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3F92339-05E0-4851-B520-015DB5E42CF9}"/>
              </a:ext>
            </a:extLst>
          </p:cNvPr>
          <p:cNvSpPr txBox="1"/>
          <p:nvPr/>
        </p:nvSpPr>
        <p:spPr>
          <a:xfrm>
            <a:off x="484194" y="1662314"/>
            <a:ext cx="827756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traditional JavaScript, we have output methods to display content on output but now using JSX, we can directly write/embed html content/tags in JavaScript without the output methods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5ADAAB2-3DE3-4846-8034-7B2FEA017FA2}"/>
              </a:ext>
            </a:extLst>
          </p:cNvPr>
          <p:cNvCxnSpPr>
            <a:cxnSpLocks/>
          </p:cNvCxnSpPr>
          <p:nvPr/>
        </p:nvCxnSpPr>
        <p:spPr>
          <a:xfrm flipH="1">
            <a:off x="2722418" y="2473036"/>
            <a:ext cx="1118756" cy="1073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0E09B0-4343-4AF4-A228-B4721C0EE048}"/>
              </a:ext>
            </a:extLst>
          </p:cNvPr>
          <p:cNvCxnSpPr>
            <a:cxnSpLocks/>
          </p:cNvCxnSpPr>
          <p:nvPr/>
        </p:nvCxnSpPr>
        <p:spPr>
          <a:xfrm>
            <a:off x="3841173" y="2473036"/>
            <a:ext cx="938645" cy="1073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F3358A-1004-47AE-AF65-9C3284F7D2E8}"/>
              </a:ext>
            </a:extLst>
          </p:cNvPr>
          <p:cNvSpPr/>
          <p:nvPr/>
        </p:nvSpPr>
        <p:spPr>
          <a:xfrm>
            <a:off x="1060984" y="3650785"/>
            <a:ext cx="2503098" cy="810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Embedding html content directly to render function 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8D97126-DEEE-459A-BAC3-A7CD2EE339EF}"/>
              </a:ext>
            </a:extLst>
          </p:cNvPr>
          <p:cNvSpPr/>
          <p:nvPr/>
        </p:nvSpPr>
        <p:spPr>
          <a:xfrm>
            <a:off x="4043175" y="3650785"/>
            <a:ext cx="2503098" cy="810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Embedding html content indirectly to render function </a:t>
            </a:r>
          </a:p>
        </p:txBody>
      </p:sp>
    </p:spTree>
    <p:extLst>
      <p:ext uri="{BB962C8B-B14F-4D97-AF65-F5344CB8AC3E}">
        <p14:creationId xmlns:p14="http://schemas.microsoft.com/office/powerpoint/2010/main" val="13770707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JSX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3F92339-05E0-4851-B520-015DB5E42CF9}"/>
              </a:ext>
            </a:extLst>
          </p:cNvPr>
          <p:cNvSpPr txBox="1"/>
          <p:nvPr/>
        </p:nvSpPr>
        <p:spPr>
          <a:xfrm>
            <a:off x="602724" y="1637792"/>
            <a:ext cx="82775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Embedding html content directly to render function </a:t>
            </a:r>
          </a:p>
          <a:p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Embedding html content indirectly to render function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F7FC9E-D7E7-4D16-A66C-970240C2F8C3}"/>
              </a:ext>
            </a:extLst>
          </p:cNvPr>
          <p:cNvSpPr/>
          <p:nvPr/>
        </p:nvSpPr>
        <p:spPr>
          <a:xfrm>
            <a:off x="710366" y="2058871"/>
            <a:ext cx="5185063" cy="1025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ReactDOM.render(</a:t>
            </a:r>
          </a:p>
          <a:p>
            <a:r>
              <a:rPr lang="en-IN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&lt;h1&gt;My Webpage&lt;/h1&gt;,</a:t>
            </a:r>
          </a:p>
          <a:p>
            <a:r>
              <a:rPr lang="en-IN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document.getElementById('root')</a:t>
            </a:r>
          </a:p>
          <a:p>
            <a:r>
              <a:rPr lang="en-IN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2CBE32-AE97-43B2-AFCA-81B09F6B5F69}"/>
              </a:ext>
            </a:extLst>
          </p:cNvPr>
          <p:cNvSpPr/>
          <p:nvPr/>
        </p:nvSpPr>
        <p:spPr>
          <a:xfrm>
            <a:off x="710366" y="3709554"/>
            <a:ext cx="6282716" cy="14339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3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var element = &lt;div&gt;&lt;h1&gt;My Webpage&lt;/h1&gt;&lt;p&gt;hi there........&lt;/p&gt;&lt;/div&gt;</a:t>
            </a:r>
          </a:p>
          <a:p>
            <a:br>
              <a:rPr lang="en-IN" sz="13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ReactDOM.render(</a:t>
            </a:r>
          </a:p>
          <a:p>
            <a:r>
              <a:rPr lang="en-IN" sz="13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element,                         </a:t>
            </a:r>
          </a:p>
          <a:p>
            <a:r>
              <a:rPr lang="en-IN" sz="13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document.getElementById('root')</a:t>
            </a:r>
          </a:p>
          <a:p>
            <a:r>
              <a:rPr lang="en-IN" sz="13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483368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77600" y="3077405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STYLING 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43839-2084-4DFA-8985-8E6AD772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3657305"/>
            <a:ext cx="1115873" cy="7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280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JSX Styling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3F92339-05E0-4851-B520-015DB5E42CF9}"/>
              </a:ext>
            </a:extLst>
          </p:cNvPr>
          <p:cNvSpPr txBox="1"/>
          <p:nvPr/>
        </p:nvSpPr>
        <p:spPr>
          <a:xfrm>
            <a:off x="529843" y="1887174"/>
            <a:ext cx="827756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different ways to style content in JSX: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Inline or internal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External .css file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Modules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Styled components</a:t>
            </a:r>
          </a:p>
          <a:p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1189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5A0F09-1F33-412C-A05B-EBDD0E7D3A50}"/>
              </a:ext>
            </a:extLst>
          </p:cNvPr>
          <p:cNvSpPr/>
          <p:nvPr/>
        </p:nvSpPr>
        <p:spPr>
          <a:xfrm>
            <a:off x="745618" y="3730336"/>
            <a:ext cx="4231627" cy="5299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835CD-2B6B-4D14-BBF5-C9B61E711A1F}"/>
              </a:ext>
            </a:extLst>
          </p:cNvPr>
          <p:cNvSpPr/>
          <p:nvPr/>
        </p:nvSpPr>
        <p:spPr>
          <a:xfrm>
            <a:off x="745618" y="2680855"/>
            <a:ext cx="7924480" cy="5299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Inline Styling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3F92339-05E0-4851-B520-015DB5E42CF9}"/>
              </a:ext>
            </a:extLst>
          </p:cNvPr>
          <p:cNvSpPr txBox="1"/>
          <p:nvPr/>
        </p:nvSpPr>
        <p:spPr>
          <a:xfrm>
            <a:off x="529843" y="1706133"/>
            <a:ext cx="827756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inline styling we can give the styles as follows :  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#1 : directly in the tags as attributes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IN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h1 style ={{backgroundColor : 'black', color : 'orange', textAlign :'</a:t>
            </a:r>
            <a:r>
              <a:rPr lang="en-IN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’}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#2 : As style objects 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l-PL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&lt;h1 style ={myStyle}&gt; My Webpage &lt;/h1&gt;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041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C87293A-07BE-4FA9-9B27-9BA251818CB0}"/>
              </a:ext>
            </a:extLst>
          </p:cNvPr>
          <p:cNvSpPr/>
          <p:nvPr/>
        </p:nvSpPr>
        <p:spPr>
          <a:xfrm>
            <a:off x="602724" y="4369917"/>
            <a:ext cx="2597676" cy="7735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2FCF8C-2BF6-4105-9965-1AE700EBC220}"/>
              </a:ext>
            </a:extLst>
          </p:cNvPr>
          <p:cNvSpPr/>
          <p:nvPr/>
        </p:nvSpPr>
        <p:spPr>
          <a:xfrm>
            <a:off x="529843" y="2555974"/>
            <a:ext cx="8163638" cy="1350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External Styling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3F92339-05E0-4851-B520-015DB5E42CF9}"/>
              </a:ext>
            </a:extLst>
          </p:cNvPr>
          <p:cNvSpPr txBox="1"/>
          <p:nvPr/>
        </p:nvSpPr>
        <p:spPr>
          <a:xfrm>
            <a:off x="602724" y="1490746"/>
            <a:ext cx="827756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external Styling, we can give the styles as follows : 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#1 :  external css for tags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margin: 0;</a:t>
            </a:r>
          </a:p>
          <a:p>
            <a:r>
              <a:rPr lang="en-IN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font-family: -apple-system, </a:t>
            </a:r>
            <a:r>
              <a:rPr lang="en-IN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BlinkMacSystemFont</a:t>
            </a:r>
            <a:r>
              <a:rPr lang="en-IN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 'Segoe UI', 'Roboto', 'Oxygen',</a:t>
            </a:r>
          </a:p>
          <a:p>
            <a:r>
              <a:rPr lang="en-IN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'Ubuntu', '</a:t>
            </a:r>
            <a:r>
              <a:rPr lang="en-IN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Cantarell</a:t>
            </a:r>
            <a:r>
              <a:rPr lang="en-IN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en-IN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Fira</a:t>
            </a:r>
            <a:r>
              <a:rPr lang="en-IN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Sans', 'Droid Sans', 'Helvetica Neue',</a:t>
            </a:r>
          </a:p>
          <a:p>
            <a:r>
              <a:rPr lang="en-IN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sans-serif;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#2 : external css classes 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txt{</a:t>
            </a:r>
          </a:p>
          <a:p>
            <a:r>
              <a:rPr lang="en-IN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font-size: 200px;</a:t>
            </a:r>
            <a:br>
              <a:rPr lang="en-IN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8863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JSX Styling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3F92339-05E0-4851-B520-015DB5E42CF9}"/>
              </a:ext>
            </a:extLst>
          </p:cNvPr>
          <p:cNvSpPr txBox="1"/>
          <p:nvPr/>
        </p:nvSpPr>
        <p:spPr>
          <a:xfrm>
            <a:off x="529843" y="1887174"/>
            <a:ext cx="827756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different ways to style content in JSX: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Inline or internal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External .css file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Modules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Styled components</a:t>
            </a:r>
          </a:p>
          <a:p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993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77599" y="3077405"/>
            <a:ext cx="517505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Different types of data in JSX 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43839-2084-4DFA-8985-8E6AD772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3657305"/>
            <a:ext cx="1115873" cy="7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8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is ReactJs?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F4210C-58A7-4130-AA6A-636328B29CDC}"/>
              </a:ext>
            </a:extLst>
          </p:cNvPr>
          <p:cNvSpPr txBox="1"/>
          <p:nvPr/>
        </p:nvSpPr>
        <p:spPr>
          <a:xfrm>
            <a:off x="338887" y="1819513"/>
            <a:ext cx="837233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ReactJs is a JavaScript </a:t>
            </a:r>
            <a:r>
              <a:rPr lang="en-IN" b="1" dirty="0"/>
              <a:t>library</a:t>
            </a:r>
            <a:r>
              <a:rPr lang="en-IN" dirty="0"/>
              <a:t> used for building </a:t>
            </a:r>
            <a:r>
              <a:rPr lang="en-IN" b="1" dirty="0"/>
              <a:t>fast</a:t>
            </a:r>
            <a:r>
              <a:rPr lang="en-IN" dirty="0"/>
              <a:t> and </a:t>
            </a:r>
            <a:r>
              <a:rPr lang="en-IN" b="1" dirty="0"/>
              <a:t>interactive</a:t>
            </a:r>
            <a:r>
              <a:rPr lang="en-IN" dirty="0"/>
              <a:t> user interfaces</a:t>
            </a:r>
          </a:p>
          <a:p>
            <a:endParaRPr lang="en-IN" dirty="0"/>
          </a:p>
          <a:p>
            <a:r>
              <a:rPr lang="en-IN" dirty="0"/>
              <a:t>It was developed by Facebook in the year 2011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Current version in use is </a:t>
            </a:r>
            <a:r>
              <a:rPr lang="en-IN" b="1" dirty="0"/>
              <a:t>16.7.0</a:t>
            </a:r>
          </a:p>
          <a:p>
            <a:endParaRPr lang="en-IN" b="1" dirty="0"/>
          </a:p>
          <a:p>
            <a:r>
              <a:rPr lang="en-IN" dirty="0"/>
              <a:t>ReactJs follows a </a:t>
            </a:r>
            <a:r>
              <a:rPr lang="en-IN" b="1" dirty="0"/>
              <a:t>component based </a:t>
            </a:r>
            <a:r>
              <a:rPr lang="en-IN" dirty="0"/>
              <a:t>architecture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6" name="Picture 2" descr="Facebook logo and symbol, meaning, history, PNG">
            <a:extLst>
              <a:ext uri="{FF2B5EF4-FFF2-40B4-BE49-F238E27FC236}">
                <a16:creationId xmlns:a16="http://schemas.microsoft.com/office/drawing/2014/main" id="{0C36A853-BCB4-4F80-91E4-6B267214F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512" y="2106201"/>
            <a:ext cx="1052991" cy="73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Different types of Data in JSX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3F92339-05E0-4851-B520-015DB5E42CF9}"/>
              </a:ext>
            </a:extLst>
          </p:cNvPr>
          <p:cNvSpPr txBox="1"/>
          <p:nvPr/>
        </p:nvSpPr>
        <p:spPr>
          <a:xfrm>
            <a:off x="529843" y="1887174"/>
            <a:ext cx="827756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different types of data which we can use in JSX are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Arrays/ lists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 Object</a:t>
            </a:r>
            <a:endParaRPr lang="en-IN" b="1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024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5"/>
                </a:solidFill>
              </a:rPr>
              <a:t>BIG CONCEPT</a:t>
            </a:r>
            <a:endParaRPr sz="7200" dirty="0">
              <a:solidFill>
                <a:schemeClr val="accent5"/>
              </a:solidFill>
            </a:endParaRPr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 dirty="0"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THANKS!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Any questions?</a:t>
            </a:r>
            <a:endParaRPr sz="2000" b="1" dirty="0"/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is ReactJs?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F4210C-58A7-4130-AA6A-636328B29CDC}"/>
              </a:ext>
            </a:extLst>
          </p:cNvPr>
          <p:cNvSpPr txBox="1"/>
          <p:nvPr/>
        </p:nvSpPr>
        <p:spPr>
          <a:xfrm>
            <a:off x="529843" y="1889643"/>
            <a:ext cx="75439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u="sng" dirty="0"/>
              <a:t>Definition</a:t>
            </a:r>
            <a:r>
              <a:rPr lang="en-IN" dirty="0"/>
              <a:t> : </a:t>
            </a:r>
          </a:p>
          <a:p>
            <a:pPr algn="just"/>
            <a:endParaRPr lang="en-IN" dirty="0"/>
          </a:p>
          <a:p>
            <a:pPr algn="just"/>
            <a:endParaRPr lang="en-IN" dirty="0">
              <a:highlight>
                <a:srgbClr val="FFFF00"/>
              </a:highlight>
            </a:endParaRPr>
          </a:p>
          <a:p>
            <a:pPr algn="just"/>
            <a:r>
              <a:rPr lang="en-IN" dirty="0">
                <a:highlight>
                  <a:srgbClr val="FFFF00"/>
                </a:highlight>
              </a:rPr>
              <a:t>React is a </a:t>
            </a:r>
            <a:r>
              <a:rPr lang="en-IN" b="1" dirty="0">
                <a:highlight>
                  <a:srgbClr val="FFFF00"/>
                </a:highlight>
              </a:rPr>
              <a:t>component based</a:t>
            </a:r>
            <a:r>
              <a:rPr lang="en-IN" dirty="0">
                <a:highlight>
                  <a:srgbClr val="FFFF00"/>
                </a:highlight>
              </a:rPr>
              <a:t>, standard JavaScript </a:t>
            </a:r>
            <a:r>
              <a:rPr lang="en-IN" b="1" dirty="0">
                <a:highlight>
                  <a:srgbClr val="FFFF00"/>
                </a:highlight>
              </a:rPr>
              <a:t>library</a:t>
            </a:r>
            <a:r>
              <a:rPr lang="en-IN" dirty="0">
                <a:highlight>
                  <a:srgbClr val="FFFF00"/>
                </a:highlight>
              </a:rPr>
              <a:t> used for creating </a:t>
            </a:r>
            <a:r>
              <a:rPr lang="en-IN" b="1" dirty="0">
                <a:highlight>
                  <a:srgbClr val="FFFF00"/>
                </a:highlight>
              </a:rPr>
              <a:t>single page</a:t>
            </a:r>
            <a:r>
              <a:rPr lang="en-IN" dirty="0">
                <a:highlight>
                  <a:srgbClr val="FFFF00"/>
                </a:highlight>
              </a:rPr>
              <a:t>, </a:t>
            </a:r>
            <a:r>
              <a:rPr lang="en-IN" b="1" dirty="0">
                <a:highlight>
                  <a:srgbClr val="FFFF00"/>
                </a:highlight>
              </a:rPr>
              <a:t>fast</a:t>
            </a:r>
            <a:r>
              <a:rPr lang="en-IN" dirty="0">
                <a:highlight>
                  <a:srgbClr val="FFFF00"/>
                </a:highlight>
              </a:rPr>
              <a:t> and </a:t>
            </a:r>
            <a:r>
              <a:rPr lang="en-IN" b="1" dirty="0">
                <a:highlight>
                  <a:srgbClr val="FFFF00"/>
                </a:highlight>
              </a:rPr>
              <a:t>interactive</a:t>
            </a:r>
            <a:r>
              <a:rPr lang="en-IN" dirty="0">
                <a:highlight>
                  <a:srgbClr val="FFFF00"/>
                </a:highlight>
              </a:rPr>
              <a:t> UI</a:t>
            </a:r>
          </a:p>
        </p:txBody>
      </p:sp>
    </p:spTree>
    <p:extLst>
      <p:ext uri="{BB962C8B-B14F-4D97-AF65-F5344CB8AC3E}">
        <p14:creationId xmlns:p14="http://schemas.microsoft.com/office/powerpoint/2010/main" val="3532619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Websites built on ReactJs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36E2F1-5839-4EDE-9F39-5521ED9C6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04" y="1789042"/>
            <a:ext cx="5700825" cy="25622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78870FB-6EF3-4985-9765-527078EBE5BC}"/>
              </a:ext>
            </a:extLst>
          </p:cNvPr>
          <p:cNvSpPr/>
          <p:nvPr/>
        </p:nvSpPr>
        <p:spPr>
          <a:xfrm>
            <a:off x="6145424" y="3969328"/>
            <a:ext cx="400705" cy="381974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583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Component Based Architecture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53B6F9-C2B7-44BD-AC4C-3FD9D5ECD808}"/>
              </a:ext>
            </a:extLst>
          </p:cNvPr>
          <p:cNvSpPr txBox="1"/>
          <p:nvPr/>
        </p:nvSpPr>
        <p:spPr>
          <a:xfrm>
            <a:off x="293683" y="1579418"/>
            <a:ext cx="849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Component is a piece of the UI which is </a:t>
            </a:r>
            <a:r>
              <a:rPr lang="en-IN" b="1" dirty="0"/>
              <a:t>independent</a:t>
            </a:r>
            <a:r>
              <a:rPr lang="en-IN" dirty="0"/>
              <a:t>, </a:t>
            </a:r>
            <a:r>
              <a:rPr lang="en-IN" b="1" dirty="0"/>
              <a:t>isolated</a:t>
            </a:r>
            <a:r>
              <a:rPr lang="en-IN" dirty="0"/>
              <a:t> and </a:t>
            </a:r>
            <a:r>
              <a:rPr lang="en-IN" b="1" dirty="0"/>
              <a:t>reusable</a:t>
            </a:r>
          </a:p>
        </p:txBody>
      </p:sp>
    </p:spTree>
    <p:extLst>
      <p:ext uri="{BB962C8B-B14F-4D97-AF65-F5344CB8AC3E}">
        <p14:creationId xmlns:p14="http://schemas.microsoft.com/office/powerpoint/2010/main" val="365605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State and Render methods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4AF9FE-9AF9-4A38-A281-73391E0F050E}"/>
              </a:ext>
            </a:extLst>
          </p:cNvPr>
          <p:cNvSpPr txBox="1"/>
          <p:nvPr/>
        </p:nvSpPr>
        <p:spPr>
          <a:xfrm>
            <a:off x="293683" y="1616334"/>
            <a:ext cx="81437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State() </a:t>
            </a:r>
            <a:r>
              <a:rPr lang="en-IN" dirty="0">
                <a:sym typeface="Wingdings" panose="05000000000000000000" pitchFamily="2" charset="2"/>
              </a:rPr>
              <a:t> describe the state of the element that is displayed (data)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Render()  describes what the UI should look like (component structure)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102588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9126</TotalTime>
  <Words>1781</Words>
  <Application>Microsoft Office PowerPoint</Application>
  <PresentationFormat>On-screen Show (16:9)</PresentationFormat>
  <Paragraphs>513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Roboto Condensed Light</vt:lpstr>
      <vt:lpstr>Arvo</vt:lpstr>
      <vt:lpstr>Roboto Condensed</vt:lpstr>
      <vt:lpstr>Wingdings</vt:lpstr>
      <vt:lpstr>Arial</vt:lpstr>
      <vt:lpstr>var(--ff-monospace)</vt:lpstr>
      <vt:lpstr>Calibri</vt:lpstr>
      <vt:lpstr>Consolas</vt:lpstr>
      <vt:lpstr>Salerio template</vt:lpstr>
      <vt:lpstr>REACTJS</vt:lpstr>
      <vt:lpstr>HELLO!</vt:lpstr>
      <vt:lpstr>You Will Learn...........</vt:lpstr>
      <vt:lpstr>What is ReactJs?</vt:lpstr>
      <vt:lpstr>What is ReactJs?</vt:lpstr>
      <vt:lpstr>What is ReactJs?</vt:lpstr>
      <vt:lpstr>Websites built on ReactJs</vt:lpstr>
      <vt:lpstr>Component Based Architecture</vt:lpstr>
      <vt:lpstr>State and Render methods</vt:lpstr>
      <vt:lpstr>ReactJs Features </vt:lpstr>
      <vt:lpstr>Why ReactJs?</vt:lpstr>
      <vt:lpstr>Trends – numbers speak for themselves</vt:lpstr>
      <vt:lpstr>Prerequisites </vt:lpstr>
      <vt:lpstr>Prerequisites </vt:lpstr>
      <vt:lpstr>BuzzWords </vt:lpstr>
      <vt:lpstr>MVC – Model View Controller</vt:lpstr>
      <vt:lpstr>Full Stack</vt:lpstr>
      <vt:lpstr>MEAN Stack vs MERN Stack</vt:lpstr>
      <vt:lpstr>Redux</vt:lpstr>
      <vt:lpstr>ENVIRONMENT SETUP </vt:lpstr>
      <vt:lpstr>You Will Learn...........</vt:lpstr>
      <vt:lpstr>Inspect React Pages</vt:lpstr>
      <vt:lpstr>Environment Setup</vt:lpstr>
      <vt:lpstr>Environment Setup – Primitive Way</vt:lpstr>
      <vt:lpstr>Webpack and Babel</vt:lpstr>
      <vt:lpstr>Environment Setup – Primitive Way</vt:lpstr>
      <vt:lpstr>Environment Setup – Advanced Way</vt:lpstr>
      <vt:lpstr>Deploy Applications – GIT &amp; GitHub</vt:lpstr>
      <vt:lpstr>Deploy Applications – GIT &amp; GitHub</vt:lpstr>
      <vt:lpstr>Deploy Applications – GIT &amp; GitHub</vt:lpstr>
      <vt:lpstr>FILE STRUCTURE IN REACT APP</vt:lpstr>
      <vt:lpstr>File Structure</vt:lpstr>
      <vt:lpstr>UNDERSTANDING UI ORIENTATION</vt:lpstr>
      <vt:lpstr>UI Screen Template </vt:lpstr>
      <vt:lpstr>UI Screen Content </vt:lpstr>
      <vt:lpstr>SAMPLE REACT APP</vt:lpstr>
      <vt:lpstr>Sample React App</vt:lpstr>
      <vt:lpstr>Creating an Element </vt:lpstr>
      <vt:lpstr>Rendering an Element </vt:lpstr>
      <vt:lpstr>JSX</vt:lpstr>
      <vt:lpstr>JSX Syntax</vt:lpstr>
      <vt:lpstr>JSX</vt:lpstr>
      <vt:lpstr>JSX</vt:lpstr>
      <vt:lpstr>STYLING </vt:lpstr>
      <vt:lpstr>JSX Styling</vt:lpstr>
      <vt:lpstr>Inline Styling</vt:lpstr>
      <vt:lpstr>External Styling</vt:lpstr>
      <vt:lpstr>JSX Styling</vt:lpstr>
      <vt:lpstr>Different types of data in JSX </vt:lpstr>
      <vt:lpstr>Different types of Data in JSX</vt:lpstr>
      <vt:lpstr>BIG CONCEPT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COURSE</dc:title>
  <dc:creator>veena kumaran</dc:creator>
  <cp:lastModifiedBy>veena kumaran</cp:lastModifiedBy>
  <cp:revision>69</cp:revision>
  <dcterms:modified xsi:type="dcterms:W3CDTF">2021-04-09T08:49:38Z</dcterms:modified>
</cp:coreProperties>
</file>