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86" r:id="rId3"/>
    <p:sldId id="261" r:id="rId4"/>
    <p:sldId id="259" r:id="rId5"/>
    <p:sldId id="257" r:id="rId6"/>
    <p:sldId id="287" r:id="rId7"/>
    <p:sldId id="288" r:id="rId8"/>
    <p:sldId id="289" r:id="rId9"/>
    <p:sldId id="290" r:id="rId10"/>
    <p:sldId id="292" r:id="rId11"/>
    <p:sldId id="291" r:id="rId12"/>
    <p:sldId id="293" r:id="rId13"/>
    <p:sldId id="294" r:id="rId14"/>
    <p:sldId id="295" r:id="rId15"/>
    <p:sldId id="296" r:id="rId16"/>
    <p:sldId id="298" r:id="rId17"/>
    <p:sldId id="299" r:id="rId18"/>
    <p:sldId id="297" r:id="rId19"/>
    <p:sldId id="301" r:id="rId20"/>
    <p:sldId id="300" r:id="rId21"/>
    <p:sldId id="302" r:id="rId22"/>
    <p:sldId id="303" r:id="rId23"/>
    <p:sldId id="304" r:id="rId24"/>
    <p:sldId id="306" r:id="rId25"/>
    <p:sldId id="305" r:id="rId26"/>
    <p:sldId id="307" r:id="rId27"/>
    <p:sldId id="262" r:id="rId28"/>
    <p:sldId id="279" r:id="rId29"/>
  </p:sldIdLst>
  <p:sldSz cx="9144000" cy="5143500" type="screen16x9"/>
  <p:notesSz cx="6858000" cy="9144000"/>
  <p:embeddedFontLst>
    <p:embeddedFont>
      <p:font typeface="Arvo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Roboto Condensed" panose="020B0604020202020204" charset="0"/>
      <p:regular r:id="rId39"/>
      <p:bold r:id="rId40"/>
      <p:italic r:id="rId41"/>
      <p:boldItalic r:id="rId42"/>
    </p:embeddedFont>
    <p:embeddedFont>
      <p:font typeface="Roboto Condensed Ligh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82A"/>
    <a:srgbClr val="312F31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351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590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983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007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61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765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835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648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586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766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741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69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067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683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09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325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043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10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238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487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4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35081" y="1090800"/>
            <a:ext cx="8042564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REACTJS</a:t>
            </a:r>
            <a:endParaRPr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5B138-E23F-43D6-93A0-FB61799CF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029" y="3159083"/>
            <a:ext cx="1540971" cy="1090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ReactJs?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9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Trends – numbers speak for themselves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pic>
        <p:nvPicPr>
          <p:cNvPr id="2050" name="Picture 2" descr="React.js Trends for 2020">
            <a:extLst>
              <a:ext uri="{FF2B5EF4-FFF2-40B4-BE49-F238E27FC236}">
                <a16:creationId xmlns:a16="http://schemas.microsoft.com/office/drawing/2014/main" id="{5D998537-92E0-4768-8B61-29EEE972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1" y="1463799"/>
            <a:ext cx="6896826" cy="310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79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Prerequisites 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8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Prerequisites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B2FDFB-9A8C-48ED-A9F1-04A2A35C8074}"/>
              </a:ext>
            </a:extLst>
          </p:cNvPr>
          <p:cNvSpPr txBox="1"/>
          <p:nvPr/>
        </p:nvSpPr>
        <p:spPr>
          <a:xfrm>
            <a:off x="814275" y="1771531"/>
            <a:ext cx="62203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8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BuzzWords 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1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MVC – Model View Controller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2980EB-2ADE-4EDF-BB66-17D75CA85B30}"/>
              </a:ext>
            </a:extLst>
          </p:cNvPr>
          <p:cNvSpPr/>
          <p:nvPr/>
        </p:nvSpPr>
        <p:spPr>
          <a:xfrm>
            <a:off x="5355102" y="1828800"/>
            <a:ext cx="1612824" cy="119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CCE14D-BE93-449B-95F7-A8C1876FF66B}"/>
              </a:ext>
            </a:extLst>
          </p:cNvPr>
          <p:cNvSpPr/>
          <p:nvPr/>
        </p:nvSpPr>
        <p:spPr>
          <a:xfrm>
            <a:off x="3057593" y="3325090"/>
            <a:ext cx="1612824" cy="119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02026E-2052-41A0-B148-487B3E4A65DE}"/>
              </a:ext>
            </a:extLst>
          </p:cNvPr>
          <p:cNvSpPr/>
          <p:nvPr/>
        </p:nvSpPr>
        <p:spPr>
          <a:xfrm>
            <a:off x="814275" y="1828800"/>
            <a:ext cx="1612824" cy="119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403640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Full Stack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7BFD89-2EB3-4CFA-987E-A2541D36D8C4}"/>
              </a:ext>
            </a:extLst>
          </p:cNvPr>
          <p:cNvSpPr txBox="1"/>
          <p:nvPr/>
        </p:nvSpPr>
        <p:spPr>
          <a:xfrm>
            <a:off x="7414728" y="3168471"/>
            <a:ext cx="1487401" cy="523220"/>
          </a:xfrm>
          <a:prstGeom prst="rect">
            <a:avLst/>
          </a:prstGeom>
          <a:solidFill>
            <a:srgbClr val="FCBF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Query Languages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10F8FE-090C-4BBF-A36A-2578B6DAE74E}"/>
              </a:ext>
            </a:extLst>
          </p:cNvPr>
          <p:cNvSpPr/>
          <p:nvPr/>
        </p:nvSpPr>
        <p:spPr>
          <a:xfrm>
            <a:off x="114299" y="1589978"/>
            <a:ext cx="1649075" cy="132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CLIENT SIDE 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Web Application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F02566-4628-4A00-B300-40D39EDA1E2D}"/>
              </a:ext>
            </a:extLst>
          </p:cNvPr>
          <p:cNvSpPr txBox="1"/>
          <p:nvPr/>
        </p:nvSpPr>
        <p:spPr>
          <a:xfrm>
            <a:off x="114299" y="3168471"/>
            <a:ext cx="1649075" cy="523220"/>
          </a:xfrm>
          <a:prstGeom prst="rect">
            <a:avLst/>
          </a:prstGeom>
          <a:solidFill>
            <a:srgbClr val="FCBF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Front End Developer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815092-8CAD-4DE7-8DEB-3D7B1FED26B8}"/>
              </a:ext>
            </a:extLst>
          </p:cNvPr>
          <p:cNvSpPr/>
          <p:nvPr/>
        </p:nvSpPr>
        <p:spPr>
          <a:xfrm>
            <a:off x="114299" y="1392382"/>
            <a:ext cx="8787830" cy="355971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12C471-E00F-4555-82CE-B951D062513D}"/>
              </a:ext>
            </a:extLst>
          </p:cNvPr>
          <p:cNvSpPr/>
          <p:nvPr/>
        </p:nvSpPr>
        <p:spPr>
          <a:xfrm>
            <a:off x="5164750" y="1589978"/>
            <a:ext cx="1787739" cy="129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SERVER SIDE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Business Logic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598B58-DCC1-43CB-8110-49AB7950C87B}"/>
              </a:ext>
            </a:extLst>
          </p:cNvPr>
          <p:cNvCxnSpPr/>
          <p:nvPr/>
        </p:nvCxnSpPr>
        <p:spPr>
          <a:xfrm>
            <a:off x="2146368" y="1879444"/>
            <a:ext cx="27644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F3BC1B-9A42-4CFA-96E8-437A82C537A1}"/>
              </a:ext>
            </a:extLst>
          </p:cNvPr>
          <p:cNvCxnSpPr>
            <a:cxnSpLocks/>
          </p:cNvCxnSpPr>
          <p:nvPr/>
        </p:nvCxnSpPr>
        <p:spPr>
          <a:xfrm flipH="1">
            <a:off x="2146367" y="2734923"/>
            <a:ext cx="2764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F68B31-41C7-4118-80CF-F0B9DB798512}"/>
              </a:ext>
            </a:extLst>
          </p:cNvPr>
          <p:cNvSpPr txBox="1"/>
          <p:nvPr/>
        </p:nvSpPr>
        <p:spPr>
          <a:xfrm>
            <a:off x="2342039" y="2734923"/>
            <a:ext cx="2568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>
                    <a:lumMod val="25000"/>
                  </a:schemeClr>
                </a:solidFill>
              </a:rPr>
              <a:t>HTTP 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1707C-7F35-4AA3-B475-7E9746C3777C}"/>
              </a:ext>
            </a:extLst>
          </p:cNvPr>
          <p:cNvSpPr txBox="1"/>
          <p:nvPr/>
        </p:nvSpPr>
        <p:spPr>
          <a:xfrm>
            <a:off x="2342039" y="1589978"/>
            <a:ext cx="243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>
                    <a:lumMod val="25000"/>
                  </a:schemeClr>
                </a:solidFill>
              </a:rPr>
              <a:t>HTTP REQUEST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B5C4E5-8A4F-4040-8EB1-9E5C4D26E339}"/>
              </a:ext>
            </a:extLst>
          </p:cNvPr>
          <p:cNvSpPr txBox="1"/>
          <p:nvPr/>
        </p:nvSpPr>
        <p:spPr>
          <a:xfrm>
            <a:off x="2146365" y="2140059"/>
            <a:ext cx="2764467" cy="307777"/>
          </a:xfrm>
          <a:prstGeom prst="rect">
            <a:avLst/>
          </a:prstGeom>
          <a:solidFill>
            <a:srgbClr val="FCBF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API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FA90FB-65C2-4598-AE68-A2ED5A8BE07A}"/>
              </a:ext>
            </a:extLst>
          </p:cNvPr>
          <p:cNvSpPr txBox="1"/>
          <p:nvPr/>
        </p:nvSpPr>
        <p:spPr>
          <a:xfrm>
            <a:off x="5164749" y="3168471"/>
            <a:ext cx="1787739" cy="523220"/>
          </a:xfrm>
          <a:prstGeom prst="rect">
            <a:avLst/>
          </a:prstGeom>
          <a:solidFill>
            <a:srgbClr val="FCBF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Back end Developer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DACC8076-5711-4A64-91F8-66F0339C623A}"/>
              </a:ext>
            </a:extLst>
          </p:cNvPr>
          <p:cNvSpPr/>
          <p:nvPr/>
        </p:nvSpPr>
        <p:spPr>
          <a:xfrm>
            <a:off x="7807137" y="1589978"/>
            <a:ext cx="1010142" cy="11613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D19CA2-D85C-4CD7-AC19-0C538F8B0ED5}"/>
              </a:ext>
            </a:extLst>
          </p:cNvPr>
          <p:cNvCxnSpPr/>
          <p:nvPr/>
        </p:nvCxnSpPr>
        <p:spPr>
          <a:xfrm>
            <a:off x="7039196" y="2145937"/>
            <a:ext cx="680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41304B-954E-4EA0-BC5F-5FB4670A895B}"/>
              </a:ext>
            </a:extLst>
          </p:cNvPr>
          <p:cNvCxnSpPr/>
          <p:nvPr/>
        </p:nvCxnSpPr>
        <p:spPr>
          <a:xfrm flipH="1">
            <a:off x="7039198" y="2457450"/>
            <a:ext cx="680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5" name="Picture 6" descr="Coding, computer, developer icon - Download on Iconfinder">
            <a:extLst>
              <a:ext uri="{FF2B5EF4-FFF2-40B4-BE49-F238E27FC236}">
                <a16:creationId xmlns:a16="http://schemas.microsoft.com/office/drawing/2014/main" id="{5EF6F8BD-6557-4F18-83AC-6137639ED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7" y="3725577"/>
            <a:ext cx="1247619" cy="116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Web Developer Icon of Glyph style - Available in SVG, PNG, EPS, AI &amp; Icon  fonts">
            <a:extLst>
              <a:ext uri="{FF2B5EF4-FFF2-40B4-BE49-F238E27FC236}">
                <a16:creationId xmlns:a16="http://schemas.microsoft.com/office/drawing/2014/main" id="{17861213-59D3-4FD3-9A00-9D394E12E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626" y="4456"/>
            <a:ext cx="1424374" cy="105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Backend, development, programming, software development, web development,  web programming icon - Download on Iconfinder">
            <a:extLst>
              <a:ext uri="{FF2B5EF4-FFF2-40B4-BE49-F238E27FC236}">
                <a16:creationId xmlns:a16="http://schemas.microsoft.com/office/drawing/2014/main" id="{EA30D6D1-DDBA-46D3-82DB-F4250DAB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97" y="3725577"/>
            <a:ext cx="1360641" cy="116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1F7843-51FF-4056-B8F0-EA05A4C9D8BC}"/>
              </a:ext>
            </a:extLst>
          </p:cNvPr>
          <p:cNvSpPr txBox="1"/>
          <p:nvPr/>
        </p:nvSpPr>
        <p:spPr>
          <a:xfrm>
            <a:off x="6587836" y="981474"/>
            <a:ext cx="2556164" cy="307777"/>
          </a:xfrm>
          <a:prstGeom prst="rect">
            <a:avLst/>
          </a:prstGeom>
          <a:solidFill>
            <a:srgbClr val="FCBF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FULL STACK DEVELOPER</a:t>
            </a:r>
          </a:p>
        </p:txBody>
      </p:sp>
    </p:spTree>
    <p:extLst>
      <p:ext uri="{BB962C8B-B14F-4D97-AF65-F5344CB8AC3E}">
        <p14:creationId xmlns:p14="http://schemas.microsoft.com/office/powerpoint/2010/main" val="245176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MEAN Stack vs MERN Stack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D8AFCF-A131-4A50-A517-FB6846E882D1}"/>
              </a:ext>
            </a:extLst>
          </p:cNvPr>
          <p:cNvSpPr txBox="1"/>
          <p:nvPr/>
        </p:nvSpPr>
        <p:spPr>
          <a:xfrm>
            <a:off x="796327" y="1932710"/>
            <a:ext cx="7551345" cy="39703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b="1" u="sng" dirty="0"/>
              <a:t>MEAN Stack </a:t>
            </a:r>
          </a:p>
          <a:p>
            <a:endParaRPr lang="en-IN" dirty="0"/>
          </a:p>
          <a:p>
            <a:r>
              <a:rPr lang="en-IN" b="1" dirty="0"/>
              <a:t>M</a:t>
            </a:r>
            <a:r>
              <a:rPr lang="en-IN" dirty="0"/>
              <a:t>ongo DB</a:t>
            </a:r>
          </a:p>
          <a:p>
            <a:r>
              <a:rPr lang="en-IN" b="1" dirty="0"/>
              <a:t>E</a:t>
            </a:r>
            <a:r>
              <a:rPr lang="en-IN" dirty="0"/>
              <a:t>xpress Js</a:t>
            </a:r>
          </a:p>
          <a:p>
            <a:r>
              <a:rPr lang="en-IN" b="1" dirty="0"/>
              <a:t>A</a:t>
            </a:r>
            <a:r>
              <a:rPr lang="en-IN" dirty="0"/>
              <a:t>ngular Js</a:t>
            </a:r>
          </a:p>
          <a:p>
            <a:r>
              <a:rPr lang="en-IN" b="1" dirty="0"/>
              <a:t>N</a:t>
            </a:r>
            <a:r>
              <a:rPr lang="en-IN" dirty="0"/>
              <a:t>ode Js</a:t>
            </a:r>
          </a:p>
          <a:p>
            <a:endParaRPr lang="en-IN" dirty="0"/>
          </a:p>
          <a:p>
            <a:endParaRPr lang="en-IN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r>
              <a:rPr lang="en-IN" b="1" u="sng" dirty="0"/>
              <a:t>MERN Stack</a:t>
            </a:r>
          </a:p>
          <a:p>
            <a:endParaRPr lang="en-IN" dirty="0"/>
          </a:p>
          <a:p>
            <a:r>
              <a:rPr lang="en-IN" b="1" dirty="0"/>
              <a:t>M</a:t>
            </a:r>
            <a:r>
              <a:rPr lang="en-IN" dirty="0"/>
              <a:t>ongo DB</a:t>
            </a:r>
          </a:p>
          <a:p>
            <a:r>
              <a:rPr lang="en-IN" b="1" dirty="0"/>
              <a:t>E</a:t>
            </a:r>
            <a:r>
              <a:rPr lang="en-IN" dirty="0"/>
              <a:t>xpress Js</a:t>
            </a:r>
          </a:p>
          <a:p>
            <a:r>
              <a:rPr lang="en-IN" b="1" dirty="0"/>
              <a:t>R</a:t>
            </a:r>
            <a:r>
              <a:rPr lang="en-IN" dirty="0"/>
              <a:t>eact Js</a:t>
            </a:r>
          </a:p>
          <a:p>
            <a:r>
              <a:rPr lang="en-IN" b="1" dirty="0"/>
              <a:t>N</a:t>
            </a:r>
            <a:r>
              <a:rPr lang="en-IN" dirty="0"/>
              <a:t>ode Js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04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Redux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1F71B-E063-41FA-A3D3-8B9858DA688F}"/>
              </a:ext>
            </a:extLst>
          </p:cNvPr>
          <p:cNvSpPr txBox="1"/>
          <p:nvPr/>
        </p:nvSpPr>
        <p:spPr>
          <a:xfrm>
            <a:off x="435752" y="1756064"/>
            <a:ext cx="85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Open Source Js library for managing the </a:t>
            </a:r>
            <a:r>
              <a:rPr lang="en-IN" b="1" dirty="0"/>
              <a:t>state</a:t>
            </a:r>
            <a:r>
              <a:rPr lang="en-IN" dirty="0"/>
              <a:t> of the objects/application</a:t>
            </a:r>
          </a:p>
        </p:txBody>
      </p:sp>
    </p:spTree>
    <p:extLst>
      <p:ext uri="{BB962C8B-B14F-4D97-AF65-F5344CB8AC3E}">
        <p14:creationId xmlns:p14="http://schemas.microsoft.com/office/powerpoint/2010/main" val="42200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ENVIRONMENT SETUP 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1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HELLO!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4339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 am Veena Kumaran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(Business Analyst and Freelancer)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You can find me </a:t>
            </a:r>
            <a:r>
              <a:rPr lang="en" sz="2000"/>
              <a:t>at @VeenaKumaran27</a:t>
            </a:r>
            <a:r>
              <a:rPr lang="en" sz="2000" dirty="0"/>
              <a:t>@gmail.com</a:t>
            </a:r>
            <a:endParaRPr sz="2000" b="1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44DC7-6C71-404B-B99C-E7DEB4A8A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Will Learn...........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3034883"/>
            <a:ext cx="6132600" cy="2914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/>
              <a:t>Inspect React Pages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/>
              <a:t>Install node.js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sz="2000" dirty="0"/>
              <a:t>Create</a:t>
            </a:r>
            <a:r>
              <a:rPr lang="en-IN" sz="2000" b="1" dirty="0"/>
              <a:t> </a:t>
            </a:r>
            <a:r>
              <a:rPr lang="en-IN" sz="2000" dirty="0"/>
              <a:t>basic React app in primitive way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2000" dirty="0"/>
              <a:t>Create basic React app in modern way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BB895BC-3669-4576-99E5-3E1A33E5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38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Inspect React Pages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1F71B-E063-41FA-A3D3-8B9858DA688F}"/>
              </a:ext>
            </a:extLst>
          </p:cNvPr>
          <p:cNvSpPr txBox="1"/>
          <p:nvPr/>
        </p:nvSpPr>
        <p:spPr>
          <a:xfrm>
            <a:off x="293683" y="1697531"/>
            <a:ext cx="8684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inspect React pages using the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Console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as an extension for all the browsers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Download React developer tools :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Search chrome extensions in browser &gt;&gt; chrome web store &gt;&gt; Search ‘React Developer tools’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Add this extension to chrome </a:t>
            </a:r>
          </a:p>
        </p:txBody>
      </p:sp>
    </p:spTree>
    <p:extLst>
      <p:ext uri="{BB962C8B-B14F-4D97-AF65-F5344CB8AC3E}">
        <p14:creationId xmlns:p14="http://schemas.microsoft.com/office/powerpoint/2010/main" val="11912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Environment Setup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1F71B-E063-41FA-A3D3-8B9858DA688F}"/>
              </a:ext>
            </a:extLst>
          </p:cNvPr>
          <p:cNvSpPr txBox="1"/>
          <p:nvPr/>
        </p:nvSpPr>
        <p:spPr>
          <a:xfrm>
            <a:off x="293683" y="1638999"/>
            <a:ext cx="85068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Node.js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Node is a </a:t>
            </a:r>
            <a:r>
              <a:rPr lang="en-IN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server side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cross </a:t>
            </a:r>
            <a:r>
              <a:rPr lang="en-IN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platform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(runtime environment) build on google chrome V8 engine for building fast and scalable n/w applications 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 is basically a collection of packages.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NPM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ode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ackage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anager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NPM is an interface to Node Js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Online Repo for Node Js packages/modules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Command line utility for Node.js packages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92FA5-DF13-4B86-ACC1-5B63D074388C}"/>
              </a:ext>
            </a:extLst>
          </p:cNvPr>
          <p:cNvSpPr/>
          <p:nvPr/>
        </p:nvSpPr>
        <p:spPr>
          <a:xfrm>
            <a:off x="5224661" y="2155223"/>
            <a:ext cx="2522009" cy="111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7C33F-BE29-4659-AF28-294C063CE86F}"/>
              </a:ext>
            </a:extLst>
          </p:cNvPr>
          <p:cNvSpPr txBox="1"/>
          <p:nvPr/>
        </p:nvSpPr>
        <p:spPr>
          <a:xfrm>
            <a:off x="6794655" y="2247582"/>
            <a:ext cx="97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Node.js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AFE2B0-74FD-487F-B433-4D9181C45879}"/>
              </a:ext>
            </a:extLst>
          </p:cNvPr>
          <p:cNvCxnSpPr/>
          <p:nvPr/>
        </p:nvCxnSpPr>
        <p:spPr>
          <a:xfrm>
            <a:off x="5683827" y="3271166"/>
            <a:ext cx="0" cy="78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38C845-2EC8-49D1-BF65-0FB2DF150535}"/>
              </a:ext>
            </a:extLst>
          </p:cNvPr>
          <p:cNvCxnSpPr/>
          <p:nvPr/>
        </p:nvCxnSpPr>
        <p:spPr>
          <a:xfrm>
            <a:off x="6262254" y="3271166"/>
            <a:ext cx="0" cy="78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C12240-0A7F-4D18-9A2C-7B1F5990F32B}"/>
              </a:ext>
            </a:extLst>
          </p:cNvPr>
          <p:cNvSpPr/>
          <p:nvPr/>
        </p:nvSpPr>
        <p:spPr>
          <a:xfrm>
            <a:off x="5330536" y="2369127"/>
            <a:ext cx="1049475" cy="202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package1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2F425F-760A-4ABF-9C59-8D39780513A6}"/>
              </a:ext>
            </a:extLst>
          </p:cNvPr>
          <p:cNvSpPr/>
          <p:nvPr/>
        </p:nvSpPr>
        <p:spPr>
          <a:xfrm>
            <a:off x="5677645" y="2875850"/>
            <a:ext cx="1049475" cy="202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package2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EF383A-7C69-4329-95B3-C1CFA07D2050}"/>
              </a:ext>
            </a:extLst>
          </p:cNvPr>
          <p:cNvSpPr/>
          <p:nvPr/>
        </p:nvSpPr>
        <p:spPr>
          <a:xfrm>
            <a:off x="6568525" y="2587337"/>
            <a:ext cx="1049475" cy="202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package3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3A8AE6-A949-4BFA-B5B8-155301E108AE}"/>
              </a:ext>
            </a:extLst>
          </p:cNvPr>
          <p:cNvSpPr/>
          <p:nvPr/>
        </p:nvSpPr>
        <p:spPr>
          <a:xfrm>
            <a:off x="5496791" y="4052455"/>
            <a:ext cx="997521" cy="7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CB748E-A572-4D75-881D-77410E6F197C}"/>
              </a:ext>
            </a:extLst>
          </p:cNvPr>
          <p:cNvSpPr/>
          <p:nvPr/>
        </p:nvSpPr>
        <p:spPr>
          <a:xfrm>
            <a:off x="6380011" y="3491345"/>
            <a:ext cx="1237984" cy="31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NPM </a:t>
            </a:r>
          </a:p>
        </p:txBody>
      </p:sp>
    </p:spTree>
    <p:extLst>
      <p:ext uri="{BB962C8B-B14F-4D97-AF65-F5344CB8AC3E}">
        <p14:creationId xmlns:p14="http://schemas.microsoft.com/office/powerpoint/2010/main" val="3208523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Environment Setup – Primitive Way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DB5BC6-8834-4410-ADF3-8F9D8B9EA9C6}"/>
              </a:ext>
            </a:extLst>
          </p:cNvPr>
          <p:cNvSpPr txBox="1"/>
          <p:nvPr/>
        </p:nvSpPr>
        <p:spPr>
          <a:xfrm>
            <a:off x="293683" y="1642315"/>
            <a:ext cx="85068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1 : Install Node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2 : Create a root folder manually in the required directory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3 : Generate the package.json file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4 :  Install the Packages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4A536-0188-45D6-A683-EBD8A600FFF6}"/>
              </a:ext>
            </a:extLst>
          </p:cNvPr>
          <p:cNvSpPr/>
          <p:nvPr/>
        </p:nvSpPr>
        <p:spPr>
          <a:xfrm>
            <a:off x="976744" y="2967774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init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722F1A-2B38-4A60-926C-979C86F4CF11}"/>
              </a:ext>
            </a:extLst>
          </p:cNvPr>
          <p:cNvSpPr/>
          <p:nvPr/>
        </p:nvSpPr>
        <p:spPr>
          <a:xfrm>
            <a:off x="976742" y="4002168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react --save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80B33E-A8A1-45A5-A9CB-DD2FE4A70030}"/>
              </a:ext>
            </a:extLst>
          </p:cNvPr>
          <p:cNvSpPr/>
          <p:nvPr/>
        </p:nvSpPr>
        <p:spPr>
          <a:xfrm>
            <a:off x="976742" y="4482577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react-</a:t>
            </a:r>
            <a:r>
              <a:rPr lang="en-IN" dirty="0" err="1"/>
              <a:t>dom</a:t>
            </a:r>
            <a:r>
              <a:rPr lang="en-IN" dirty="0"/>
              <a:t> --save</a:t>
            </a:r>
          </a:p>
        </p:txBody>
      </p:sp>
    </p:spTree>
    <p:extLst>
      <p:ext uri="{BB962C8B-B14F-4D97-AF65-F5344CB8AC3E}">
        <p14:creationId xmlns:p14="http://schemas.microsoft.com/office/powerpoint/2010/main" val="573189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Webpack and Babel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1F71B-E063-41FA-A3D3-8B9858DA688F}"/>
              </a:ext>
            </a:extLst>
          </p:cNvPr>
          <p:cNvSpPr txBox="1"/>
          <p:nvPr/>
        </p:nvSpPr>
        <p:spPr>
          <a:xfrm>
            <a:off x="293683" y="1974530"/>
            <a:ext cx="86840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Webpack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module bundle used for setting the development server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Used for setting or changing the port for local host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Babel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Plugins required for Webpack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 eg : transpiler , compiler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44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Environment Setup – Primitive Way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DB5BC6-8834-4410-ADF3-8F9D8B9EA9C6}"/>
              </a:ext>
            </a:extLst>
          </p:cNvPr>
          <p:cNvSpPr txBox="1"/>
          <p:nvPr/>
        </p:nvSpPr>
        <p:spPr>
          <a:xfrm>
            <a:off x="293683" y="1412670"/>
            <a:ext cx="8506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5 : Install Webpack and Babel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6: create the required files : Index.html, Index.js, App.js and main.js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webpack-config file is generated, paste the default code in it to make it compatible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4A536-0188-45D6-A683-EBD8A600FFF6}"/>
              </a:ext>
            </a:extLst>
          </p:cNvPr>
          <p:cNvSpPr/>
          <p:nvPr/>
        </p:nvSpPr>
        <p:spPr>
          <a:xfrm>
            <a:off x="997520" y="1781771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webpack --save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722F1A-2B38-4A60-926C-979C86F4CF11}"/>
              </a:ext>
            </a:extLst>
          </p:cNvPr>
          <p:cNvSpPr/>
          <p:nvPr/>
        </p:nvSpPr>
        <p:spPr>
          <a:xfrm>
            <a:off x="997520" y="2336517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webpack-dev-server --save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13620C-9B7A-4E29-BE24-B701271D3075}"/>
              </a:ext>
            </a:extLst>
          </p:cNvPr>
          <p:cNvSpPr/>
          <p:nvPr/>
        </p:nvSpPr>
        <p:spPr>
          <a:xfrm>
            <a:off x="997519" y="2820057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webpack-cli --save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6BBF7-8DF8-4E57-8718-E1C90578DCBE}"/>
              </a:ext>
            </a:extLst>
          </p:cNvPr>
          <p:cNvSpPr/>
          <p:nvPr/>
        </p:nvSpPr>
        <p:spPr>
          <a:xfrm>
            <a:off x="997519" y="3336689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babel --save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B76CCC-31E0-4A9D-81B1-31A92C99D6CC}"/>
              </a:ext>
            </a:extLst>
          </p:cNvPr>
          <p:cNvSpPr/>
          <p:nvPr/>
        </p:nvSpPr>
        <p:spPr>
          <a:xfrm>
            <a:off x="997519" y="4414390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type nul &gt; webpack-config.js</a:t>
            </a:r>
          </a:p>
        </p:txBody>
      </p:sp>
    </p:spTree>
    <p:extLst>
      <p:ext uri="{BB962C8B-B14F-4D97-AF65-F5344CB8AC3E}">
        <p14:creationId xmlns:p14="http://schemas.microsoft.com/office/powerpoint/2010/main" val="144868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Environment Setup – Advanced Way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DB5BC6-8834-4410-ADF3-8F9D8B9EA9C6}"/>
              </a:ext>
            </a:extLst>
          </p:cNvPr>
          <p:cNvSpPr txBox="1"/>
          <p:nvPr/>
        </p:nvSpPr>
        <p:spPr>
          <a:xfrm>
            <a:off x="293683" y="1558142"/>
            <a:ext cx="85068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1 : Install Node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2 : Navigate to the required location(mainly as administrator) and launch the cmd prompt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 First command is used to install the create-react-app package from Node 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Second  command is used to create a react application without any build configuration and will create a project with all the required folders</a:t>
            </a: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6BBF7-8DF8-4E57-8718-E1C90578DCBE}"/>
              </a:ext>
            </a:extLst>
          </p:cNvPr>
          <p:cNvSpPr/>
          <p:nvPr/>
        </p:nvSpPr>
        <p:spPr>
          <a:xfrm>
            <a:off x="990920" y="2543759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npm install –g create-react-app</a:t>
            </a:r>
            <a:endParaRPr lang="en-IN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4F9A14-C488-48A8-A8DF-87FA7444775F}"/>
              </a:ext>
            </a:extLst>
          </p:cNvPr>
          <p:cNvSpPr/>
          <p:nvPr/>
        </p:nvSpPr>
        <p:spPr>
          <a:xfrm>
            <a:off x="990919" y="3157860"/>
            <a:ext cx="4384965" cy="336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&gt; create-react-app </a:t>
            </a:r>
            <a:r>
              <a:rPr lang="en-IN" b="1" dirty="0"/>
              <a:t>nameofthefolder</a:t>
            </a:r>
          </a:p>
        </p:txBody>
      </p:sp>
    </p:spTree>
    <p:extLst>
      <p:ext uri="{BB962C8B-B14F-4D97-AF65-F5344CB8AC3E}">
        <p14:creationId xmlns:p14="http://schemas.microsoft.com/office/powerpoint/2010/main" val="35356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</a:rPr>
              <a:t>BIG CONCEPT</a:t>
            </a:r>
            <a:endParaRPr sz="7200">
              <a:solidFill>
                <a:schemeClr val="accent5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Will Learn...........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45448" y="2681592"/>
            <a:ext cx="6132600" cy="2914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What is ReactJs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Why ReactJs?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Prerequisites to learn ReactJs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IN" dirty="0"/>
              <a:t>Buzzwords around ReactJs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BB895BC-3669-4576-99E5-3E1A33E5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07740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ReactJs?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3839-2084-4DFA-8985-8E6AD772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3657305"/>
            <a:ext cx="1115873" cy="7898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ReactJs?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F4210C-58A7-4130-AA6A-636328B29CDC}"/>
              </a:ext>
            </a:extLst>
          </p:cNvPr>
          <p:cNvSpPr txBox="1"/>
          <p:nvPr/>
        </p:nvSpPr>
        <p:spPr>
          <a:xfrm>
            <a:off x="338887" y="1819513"/>
            <a:ext cx="83723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ReactJs is a JavaScript </a:t>
            </a:r>
            <a:r>
              <a:rPr lang="en-IN" b="1" dirty="0"/>
              <a:t>library</a:t>
            </a:r>
            <a:r>
              <a:rPr lang="en-IN" dirty="0"/>
              <a:t> used for building </a:t>
            </a:r>
            <a:r>
              <a:rPr lang="en-IN" b="1" dirty="0"/>
              <a:t>fast</a:t>
            </a:r>
            <a:r>
              <a:rPr lang="en-IN" dirty="0"/>
              <a:t> and </a:t>
            </a:r>
            <a:r>
              <a:rPr lang="en-IN" b="1" dirty="0"/>
              <a:t>interactive</a:t>
            </a:r>
            <a:r>
              <a:rPr lang="en-IN" dirty="0"/>
              <a:t> user interfaces</a:t>
            </a:r>
          </a:p>
          <a:p>
            <a:endParaRPr lang="en-IN" dirty="0"/>
          </a:p>
          <a:p>
            <a:r>
              <a:rPr lang="en-IN" dirty="0"/>
              <a:t>It was developed by Facebook in the year 2011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Current version in use is </a:t>
            </a:r>
            <a:r>
              <a:rPr lang="en-IN" b="1" dirty="0"/>
              <a:t>16.7.0</a:t>
            </a:r>
          </a:p>
          <a:p>
            <a:endParaRPr lang="en-IN" b="1" dirty="0"/>
          </a:p>
          <a:p>
            <a:r>
              <a:rPr lang="en-IN" dirty="0"/>
              <a:t>ReactJs follows a </a:t>
            </a:r>
            <a:r>
              <a:rPr lang="en-IN" b="1" dirty="0"/>
              <a:t>component based </a:t>
            </a:r>
            <a:r>
              <a:rPr lang="en-IN" dirty="0"/>
              <a:t>architecture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Facebook logo and symbol, meaning, history, PNG">
            <a:extLst>
              <a:ext uri="{FF2B5EF4-FFF2-40B4-BE49-F238E27FC236}">
                <a16:creationId xmlns:a16="http://schemas.microsoft.com/office/drawing/2014/main" id="{0C36A853-BCB4-4F80-91E4-6B267214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12" y="2106201"/>
            <a:ext cx="1052991" cy="73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Websites built on ReactJs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36E2F1-5839-4EDE-9F39-5521ED9C6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04" y="1789042"/>
            <a:ext cx="5700825" cy="2562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8870FB-6EF3-4985-9765-527078EBE5BC}"/>
              </a:ext>
            </a:extLst>
          </p:cNvPr>
          <p:cNvSpPr/>
          <p:nvPr/>
        </p:nvSpPr>
        <p:spPr>
          <a:xfrm>
            <a:off x="6145424" y="3969328"/>
            <a:ext cx="400705" cy="381974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83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Component Based Architecture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53B6F9-C2B7-44BD-AC4C-3FD9D5ECD808}"/>
              </a:ext>
            </a:extLst>
          </p:cNvPr>
          <p:cNvSpPr txBox="1"/>
          <p:nvPr/>
        </p:nvSpPr>
        <p:spPr>
          <a:xfrm>
            <a:off x="293683" y="1579418"/>
            <a:ext cx="849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Component is a piece of the UI which is </a:t>
            </a:r>
            <a:r>
              <a:rPr lang="en-IN" b="1" dirty="0"/>
              <a:t>independent</a:t>
            </a:r>
            <a:r>
              <a:rPr lang="en-IN" dirty="0"/>
              <a:t>, </a:t>
            </a:r>
            <a:r>
              <a:rPr lang="en-IN" b="1" dirty="0"/>
              <a:t>isolated</a:t>
            </a:r>
            <a:r>
              <a:rPr lang="en-IN" dirty="0"/>
              <a:t> and </a:t>
            </a:r>
            <a:r>
              <a:rPr lang="en-IN" b="1" dirty="0"/>
              <a:t>reusable</a:t>
            </a:r>
          </a:p>
        </p:txBody>
      </p:sp>
    </p:spTree>
    <p:extLst>
      <p:ext uri="{BB962C8B-B14F-4D97-AF65-F5344CB8AC3E}">
        <p14:creationId xmlns:p14="http://schemas.microsoft.com/office/powerpoint/2010/main" val="365605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State and Render methods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4AF9FE-9AF9-4A38-A281-73391E0F050E}"/>
              </a:ext>
            </a:extLst>
          </p:cNvPr>
          <p:cNvSpPr txBox="1"/>
          <p:nvPr/>
        </p:nvSpPr>
        <p:spPr>
          <a:xfrm>
            <a:off x="293683" y="1616334"/>
            <a:ext cx="8143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State() </a:t>
            </a:r>
            <a:r>
              <a:rPr lang="en-IN" dirty="0">
                <a:sym typeface="Wingdings" panose="05000000000000000000" pitchFamily="2" charset="2"/>
              </a:rPr>
              <a:t> describe the state of the element that is displayed (data)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Render()  describes what the UI should look like (component structure)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10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ReactJs Features 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27" y="0"/>
            <a:ext cx="1115873" cy="789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F8880A-F978-40A0-891A-1BAD83479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24" y="1653455"/>
            <a:ext cx="7120335" cy="28633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05AA1A-7005-4D7C-81FA-7EA586879024}"/>
              </a:ext>
            </a:extLst>
          </p:cNvPr>
          <p:cNvSpPr/>
          <p:nvPr/>
        </p:nvSpPr>
        <p:spPr>
          <a:xfrm>
            <a:off x="3840772" y="1665146"/>
            <a:ext cx="644237" cy="45719"/>
          </a:xfrm>
          <a:prstGeom prst="rect">
            <a:avLst/>
          </a:prstGeom>
          <a:solidFill>
            <a:srgbClr val="312F31"/>
          </a:solidFill>
          <a:ln>
            <a:solidFill>
              <a:srgbClr val="312F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A2818-2141-4BA9-8CD3-22F895E7450A}"/>
              </a:ext>
            </a:extLst>
          </p:cNvPr>
          <p:cNvSpPr/>
          <p:nvPr/>
        </p:nvSpPr>
        <p:spPr>
          <a:xfrm>
            <a:off x="7268245" y="4125191"/>
            <a:ext cx="342900" cy="391604"/>
          </a:xfrm>
          <a:prstGeom prst="rect">
            <a:avLst/>
          </a:prstGeom>
          <a:solidFill>
            <a:srgbClr val="2A282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32060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</TotalTime>
  <Words>663</Words>
  <Application>Microsoft Office PowerPoint</Application>
  <PresentationFormat>On-screen Show (16:9)</PresentationFormat>
  <Paragraphs>243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Roboto Condensed Light</vt:lpstr>
      <vt:lpstr>Calibri</vt:lpstr>
      <vt:lpstr>Arvo</vt:lpstr>
      <vt:lpstr>Roboto Condensed</vt:lpstr>
      <vt:lpstr>Salerio template</vt:lpstr>
      <vt:lpstr>REACTJS</vt:lpstr>
      <vt:lpstr>HELLO!</vt:lpstr>
      <vt:lpstr>You Will Learn...........</vt:lpstr>
      <vt:lpstr>What is ReactJs?</vt:lpstr>
      <vt:lpstr>What is ReactJs?</vt:lpstr>
      <vt:lpstr>Websites built on ReactJs</vt:lpstr>
      <vt:lpstr>Component Based Architecture</vt:lpstr>
      <vt:lpstr>State and Render methods</vt:lpstr>
      <vt:lpstr>ReactJs Features </vt:lpstr>
      <vt:lpstr>Why ReactJs?</vt:lpstr>
      <vt:lpstr>Trends – numbers speak for themselves</vt:lpstr>
      <vt:lpstr>Prerequisites </vt:lpstr>
      <vt:lpstr>Prerequisites </vt:lpstr>
      <vt:lpstr>BuzzWords </vt:lpstr>
      <vt:lpstr>MVC – Model View Controller</vt:lpstr>
      <vt:lpstr>Full Stack</vt:lpstr>
      <vt:lpstr>MEAN Stack vs MERN Stack</vt:lpstr>
      <vt:lpstr>Redux</vt:lpstr>
      <vt:lpstr>ENVIRONMENT SETUP </vt:lpstr>
      <vt:lpstr>You Will Learn...........</vt:lpstr>
      <vt:lpstr>Inspect React Pages</vt:lpstr>
      <vt:lpstr>Environment Setup</vt:lpstr>
      <vt:lpstr>Environment Setup – Primitive Way</vt:lpstr>
      <vt:lpstr>Webpack and Babel</vt:lpstr>
      <vt:lpstr>Environment Setup – Primitive Way</vt:lpstr>
      <vt:lpstr>Environment Setup – Advanced Way</vt:lpstr>
      <vt:lpstr>BIG CONCEPT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COURSE</dc:title>
  <dc:creator>veena kumaran</dc:creator>
  <cp:lastModifiedBy>veena kumaran</cp:lastModifiedBy>
  <cp:revision>31</cp:revision>
  <dcterms:modified xsi:type="dcterms:W3CDTF">2021-04-02T10:10:22Z</dcterms:modified>
</cp:coreProperties>
</file>