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8" r:id="rId3"/>
    <p:sldId id="263" r:id="rId4"/>
    <p:sldId id="257" r:id="rId5"/>
    <p:sldId id="300" r:id="rId6"/>
    <p:sldId id="308" r:id="rId7"/>
    <p:sldId id="267" r:id="rId8"/>
    <p:sldId id="285" r:id="rId9"/>
    <p:sldId id="294" r:id="rId10"/>
    <p:sldId id="262" r:id="rId11"/>
    <p:sldId id="297" r:id="rId12"/>
    <p:sldId id="303" r:id="rId13"/>
    <p:sldId id="309" r:id="rId14"/>
    <p:sldId id="310" r:id="rId15"/>
    <p:sldId id="304" r:id="rId16"/>
    <p:sldId id="307" r:id="rId17"/>
    <p:sldId id="312" r:id="rId18"/>
    <p:sldId id="313" r:id="rId19"/>
    <p:sldId id="299" r:id="rId20"/>
    <p:sldId id="305" r:id="rId21"/>
    <p:sldId id="306" r:id="rId22"/>
    <p:sldId id="311" r:id="rId23"/>
    <p:sldId id="302" r:id="rId24"/>
    <p:sldId id="301" r:id="rId25"/>
    <p:sldId id="278" r:id="rId26"/>
  </p:sldIdLst>
  <p:sldSz cx="9144000" cy="5143500" type="screen16x9"/>
  <p:notesSz cx="6858000" cy="9144000"/>
  <p:embeddedFontLst>
    <p:embeddedFont>
      <p:font typeface="Dosis ExtraLight" charset="0"/>
      <p:regular r:id="rId28"/>
      <p:bold r:id="rId29"/>
    </p:embeddedFont>
    <p:embeddedFont>
      <p:font typeface="Titillium Web" charset="0"/>
      <p:regular r:id="rId30"/>
      <p:bold r:id="rId31"/>
      <p:italic r:id="rId32"/>
      <p:boldItalic r:id="rId33"/>
    </p:embeddedFont>
    <p:embeddedFont>
      <p:font typeface="Titillium Web Light" charset="0"/>
      <p:regular r:id="rId34"/>
      <p:bold r:id="rId35"/>
      <p:italic r:id="rId36"/>
      <p:boldItalic r:id="rId37"/>
    </p:embeddedFont>
    <p:embeddedFont>
      <p:font typeface="Dosis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EF4C3B"/>
  </p:clrMru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8" autoAdjust="0"/>
    <p:restoredTop sz="94634" autoAdjust="0"/>
  </p:normalViewPr>
  <p:slideViewPr>
    <p:cSldViewPr>
      <p:cViewPr>
        <p:scale>
          <a:sx n="200" d="100"/>
          <a:sy n="200" d="100"/>
        </p:scale>
        <p:origin x="-988" y="-2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Most of our time</a:t>
            </a:r>
            <a:r>
              <a:rPr lang="en-US" baseline="0" dirty="0" smtClean="0"/>
              <a:t> goes on social media and nowadays it is a fundamental source of the news &amp; information as well ! But is it all true ??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Fake</a:t>
            </a:r>
            <a:r>
              <a:rPr lang="en-US" baseline="0" dirty="0" smtClean="0"/>
              <a:t> news are part of yellow journalism to manipulate any information , spread fake rumors to spoil the image of any person / institution.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People are making money , generating revenues through fake </a:t>
            </a:r>
            <a:r>
              <a:rPr lang="en-US" baseline="0" dirty="0" err="1" smtClean="0"/>
              <a:t>advertiesements</a:t>
            </a:r>
            <a:r>
              <a:rPr lang="en-US" baseline="0" dirty="0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Now the question is how to identify ?? How to segregate – well there are various websites are there like Snopes.com , you can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, check various resources , you can read the content and using Machine learning also you can identify fake news.  Lets see how to do that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of this project presentation is to identify fake news from the real news using ML .it follows</a:t>
            </a:r>
            <a:r>
              <a:rPr lang="en-US" baseline="0" dirty="0" smtClean="0"/>
              <a:t> various steps like getting the training set data , selecting features , then we Preprocess the data </a:t>
            </a:r>
            <a:r>
              <a:rPr lang="en-US" baseline="0" dirty="0" err="1" smtClean="0"/>
              <a:t>afterthat</a:t>
            </a:r>
            <a:r>
              <a:rPr lang="en-US" baseline="0" dirty="0" smtClean="0"/>
              <a:t> we have multiple classification theorems are available which we can use to train the model and check the accuracy 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Google Shape;4167;gd29438504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8" name="Google Shape;4168;gd29438504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.dayal@vikes.csuohio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hyperlink" Target="mailto:o.timi@vikes.csuohio.edu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304800" y="2038350"/>
            <a:ext cx="6096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4400" dirty="0" smtClean="0"/>
              <a:t>Fake News Detection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                     </a:t>
            </a:r>
            <a:r>
              <a:rPr lang="en-US" sz="1200" b="1" dirty="0" smtClean="0"/>
              <a:t>EEC 626 Software Engineering Project </a:t>
            </a:r>
            <a:br>
              <a:rPr lang="en-US" sz="1200" b="1" dirty="0" smtClean="0"/>
            </a:br>
            <a:r>
              <a:rPr lang="nn-NO" sz="1200" dirty="0" smtClean="0"/>
              <a:t/>
            </a:r>
            <a:br>
              <a:rPr lang="nn-NO" sz="1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7200" dirty="0" smtClean="0">
                <a:solidFill>
                  <a:srgbClr val="D3EBD5"/>
                </a:solidFill>
              </a:rPr>
              <a:t>Data Preprocessing 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895350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866344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sp>
        <p:nvSpPr>
          <p:cNvPr id="5" name="Text Placeholder 8"/>
          <p:cNvSpPr txBox="1">
            <a:spLocks/>
          </p:cNvSpPr>
          <p:nvPr/>
        </p:nvSpPr>
        <p:spPr>
          <a:xfrm>
            <a:off x="718300" y="1762650"/>
            <a:ext cx="6901700" cy="3087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Checking Nulls/blanks</a:t>
            </a:r>
          </a:p>
          <a:p>
            <a:pPr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tillium Web Light"/>
                <a:sym typeface="Titillium Web Light"/>
              </a:rPr>
              <a:t>Removing all hyper links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Checking Punctuations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Eliminating stop words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Dosis ExtraLight"/>
              </a:rPr>
              <a:t>Generating </a:t>
            </a:r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Dosis ExtraLight"/>
              </a:rPr>
              <a:t>word </a:t>
            </a:r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Dosis ExtraLight"/>
              </a:rPr>
              <a:t>clouds</a:t>
            </a:r>
          </a:p>
          <a:p>
            <a:pPr>
              <a:defRPr/>
            </a:pPr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Dosis ExtraLight"/>
              </a:rPr>
              <a:t>Generating </a:t>
            </a:r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Dosis ExtraLight"/>
              </a:rPr>
              <a:t>Bigram</a:t>
            </a:r>
          </a:p>
          <a:p>
            <a:pPr lvl="0">
              <a:defRPr/>
            </a:pPr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Dosis ExtraLight"/>
              </a:rPr>
              <a:t>Generating </a:t>
            </a:r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Dosis ExtraLight"/>
              </a:rPr>
              <a:t>Trigram</a:t>
            </a:r>
          </a:p>
          <a:p>
            <a:pPr>
              <a:defRPr/>
            </a:pPr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Dosis ExtraLight"/>
              </a:rPr>
              <a:t>Lower case conversion</a:t>
            </a:r>
          </a:p>
          <a:p>
            <a:pPr lvl="0">
              <a:defRPr/>
            </a:pPr>
            <a:endParaRPr lang="en-US" sz="1800" dirty="0" smtClean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Dosis ExtraLight"/>
            </a:endParaRPr>
          </a:p>
          <a:p>
            <a:pPr>
              <a:defRPr/>
            </a:pPr>
            <a:endParaRPr lang="en-US" sz="1800" dirty="0" smtClean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Dosis Extra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800" dirty="0" smtClean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Dosis Extra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800" dirty="0" smtClean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657350"/>
            <a:ext cx="567701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6761100" cy="857400"/>
          </a:xfrm>
        </p:spPr>
        <p:txBody>
          <a:bodyPr/>
          <a:lstStyle/>
          <a:p>
            <a:r>
              <a:rPr lang="en-US" dirty="0" smtClean="0"/>
              <a:t>Word Cloud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47750"/>
            <a:ext cx="5190348" cy="196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3028950"/>
            <a:ext cx="5381625" cy="203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oogle Shape;4498;p48"/>
          <p:cNvGrpSpPr/>
          <p:nvPr/>
        </p:nvGrpSpPr>
        <p:grpSpPr>
          <a:xfrm>
            <a:off x="5562600" y="1504950"/>
            <a:ext cx="838206" cy="685800"/>
            <a:chOff x="5975075" y="2327499"/>
            <a:chExt cx="420103" cy="388350"/>
          </a:xfrm>
        </p:grpSpPr>
        <p:sp>
          <p:nvSpPr>
            <p:cNvPr id="10" name="Google Shape;4499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00;p48"/>
            <p:cNvSpPr/>
            <p:nvPr/>
          </p:nvSpPr>
          <p:spPr>
            <a:xfrm>
              <a:off x="6088028" y="2327499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chemeClr val="bg1"/>
                  </a:solidFill>
                </a:rPr>
                <a:t>   Real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oogle Shape;4498;p48"/>
          <p:cNvGrpSpPr/>
          <p:nvPr/>
        </p:nvGrpSpPr>
        <p:grpSpPr>
          <a:xfrm rot="10800000">
            <a:off x="2743200" y="3638549"/>
            <a:ext cx="990600" cy="762000"/>
            <a:chOff x="5975075" y="2327500"/>
            <a:chExt cx="420100" cy="388350"/>
          </a:xfrm>
        </p:grpSpPr>
        <p:sp>
          <p:nvSpPr>
            <p:cNvPr id="13" name="Google Shape;4499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00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895600" y="3790950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Fake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1950"/>
            <a:ext cx="6761100" cy="857400"/>
          </a:xfrm>
        </p:spPr>
        <p:txBody>
          <a:bodyPr/>
          <a:lstStyle/>
          <a:p>
            <a:r>
              <a:rPr lang="en-US" dirty="0" smtClean="0"/>
              <a:t>Bigram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00150"/>
            <a:ext cx="4281347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200150"/>
            <a:ext cx="4558538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33600" y="3943350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Fake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4600" y="386715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Real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4476750"/>
            <a:ext cx="7543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 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bigram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 is a sequence of two adjacent elements from a string , like “please turn”, “turn your”, or ”your homework”</a:t>
            </a:r>
          </a:p>
          <a:p>
            <a:pPr algn="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62600" y="4476750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1950"/>
            <a:ext cx="6761100" cy="857400"/>
          </a:xfrm>
        </p:spPr>
        <p:txBody>
          <a:bodyPr/>
          <a:lstStyle/>
          <a:p>
            <a:r>
              <a:rPr lang="en-US" dirty="0" smtClean="0"/>
              <a:t>Trigrams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2057400" y="3943350"/>
            <a:ext cx="708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Fake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0800" y="394335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Real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07677"/>
            <a:ext cx="4464889" cy="2629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52550"/>
            <a:ext cx="4426695" cy="2558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28600" y="4476750"/>
            <a:ext cx="754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 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trigram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 is a sequence of three adjacent elements from a string , like “please turn your”, </a:t>
            </a:r>
          </a:p>
          <a:p>
            <a:pPr algn="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 “turn your homework”</a:t>
            </a:r>
          </a:p>
          <a:p>
            <a:pPr algn="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algn="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7200" dirty="0" smtClean="0">
                <a:solidFill>
                  <a:srgbClr val="D3EBD5"/>
                </a:solidFill>
              </a:rPr>
              <a:t>Model Generation 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895350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866344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Naive Bayes Algorithm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685800" y="1885950"/>
            <a:ext cx="7239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Multinomial Naïve Bayes uses </a:t>
            </a:r>
            <a:r>
              <a:rPr lang="en-US" sz="1800" b="1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term frequency </a:t>
            </a:r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i.e. the number of times a given term appears in a document.</a:t>
            </a:r>
            <a:r>
              <a:rPr lang="en-US" sz="1800" dirty="0" smtClean="0"/>
              <a:t> </a:t>
            </a:r>
          </a:p>
          <a:p>
            <a:endParaRPr lang="en-US" sz="1800" dirty="0" smtClean="0"/>
          </a:p>
          <a:p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It is used to classify textual input and cannot be used to estimate numerical values.</a:t>
            </a:r>
          </a:p>
          <a:p>
            <a:endParaRPr lang="en-US" sz="1800" b="1" dirty="0" smtClean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BERT Model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 dirty="0"/>
          </a:p>
        </p:txBody>
      </p:sp>
      <p:sp>
        <p:nvSpPr>
          <p:cNvPr id="4" name="Rectangle 3"/>
          <p:cNvSpPr/>
          <p:nvPr/>
        </p:nvSpPr>
        <p:spPr>
          <a:xfrm>
            <a:off x="533400" y="1352550"/>
            <a:ext cx="7239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BERT, which stands for </a:t>
            </a:r>
            <a:r>
              <a:rPr lang="en-US" sz="1800" b="1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Bidirectional Encoder Representations from Transformers</a:t>
            </a:r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is based on Transformers.</a:t>
            </a:r>
          </a:p>
          <a:p>
            <a:endParaRPr lang="en-US" sz="1800" dirty="0" smtClean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 deep learning model in which </a:t>
            </a:r>
            <a:r>
              <a:rPr lang="en-US" sz="1800" b="1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every output </a:t>
            </a:r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element is connected to every </a:t>
            </a:r>
            <a:r>
              <a:rPr lang="en-US" sz="1800" b="1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input element</a:t>
            </a:r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, and the </a:t>
            </a:r>
            <a:r>
              <a:rPr lang="en-US" sz="1800" b="1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weightings</a:t>
            </a:r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between them are dynamically calculated based upon their </a:t>
            </a:r>
            <a:r>
              <a:rPr lang="en-US" sz="1800" b="1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connection</a:t>
            </a:r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105150"/>
            <a:ext cx="4276725" cy="15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495800" y="4933950"/>
            <a:ext cx="4572000" cy="1692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https://towardsai.net/p/l/fake-news-detection-using-bert-model-python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of words to Encodings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  <p:sp>
        <p:nvSpPr>
          <p:cNvPr id="5122" name="AutoShape 2" descr="Image pre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416" y="1733550"/>
            <a:ext cx="6081384" cy="293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 and Test 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733550"/>
            <a:ext cx="707776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95600" y="4095750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Dosis ExtraLight" charset="0"/>
              </a:rPr>
              <a:t>10 %  Test Size 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Dosis ExtraLight" charset="0"/>
              </a:rPr>
              <a:t>90% Training Size 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Dosis Extra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9624" y="1968723"/>
            <a:ext cx="4909976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tillium Web"/>
                <a:ea typeface="Titillium Web"/>
                <a:cs typeface="Titillium Web"/>
                <a:sym typeface="Titillium Web"/>
              </a:rPr>
              <a:t>Anubhuti Dayal</a:t>
            </a:r>
          </a:p>
          <a:p>
            <a:pPr marL="0" indent="0">
              <a:buNone/>
            </a:pPr>
            <a:r>
              <a:rPr lang="en-US" b="1" dirty="0" smtClean="0">
                <a:latin typeface="Titillium Web"/>
                <a:ea typeface="Titillium Web"/>
                <a:cs typeface="Titillium Web"/>
                <a:sym typeface="Titillium Web"/>
              </a:rPr>
              <a:t>Oyindoubra J Timi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smtClean="0"/>
              <a:t>Software Engineering Graduate Student</a:t>
            </a:r>
            <a:endParaRPr sz="20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hlinkClick r:id="rId3"/>
              </a:rPr>
              <a:t>a.dayal@vikes.csuohio.edu</a:t>
            </a:r>
            <a:endParaRPr lang="en-US" sz="2000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dirty="0" smtClean="0">
                <a:hlinkClick r:id="rId4"/>
              </a:rPr>
              <a:t>o.timi@vikes.csuohio.edu</a:t>
            </a:r>
            <a:endParaRPr lang="en-US" sz="2000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2000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sz="2000" b="1" dirty="0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5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7200" dirty="0" smtClean="0">
                <a:solidFill>
                  <a:srgbClr val="D3EBD5"/>
                </a:solidFill>
              </a:rPr>
              <a:t>Results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895350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866344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1950"/>
            <a:ext cx="6761100" cy="857400"/>
          </a:xfrm>
        </p:spPr>
        <p:txBody>
          <a:bodyPr/>
          <a:lstStyle/>
          <a:p>
            <a:r>
              <a:rPr lang="en-US" dirty="0" smtClean="0"/>
              <a:t>Model : Training Results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5355" y="1276350"/>
            <a:ext cx="4928195" cy="3472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809751"/>
            <a:ext cx="5057775" cy="275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57350"/>
            <a:ext cx="79184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Problems/Errors Encountered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457200" y="1809750"/>
            <a:ext cx="758733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Using Training Datasets with Insufficient Data was giving ambiguous results</a:t>
            </a:r>
          </a:p>
          <a:p>
            <a:endParaRPr lang="en-US" sz="1800" dirty="0" smtClean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r>
              <a:rPr lang="en-US" sz="1800" b="1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Resolution</a:t>
            </a:r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: Used different data </a:t>
            </a:r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set, merged multiple data set </a:t>
            </a:r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with sufficient </a:t>
            </a:r>
            <a:endParaRPr lang="en-US" sz="1800" dirty="0" smtClean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counts </a:t>
            </a:r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&amp; proper </a:t>
            </a:r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balance between fake and Real to </a:t>
            </a:r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Train the model with </a:t>
            </a:r>
            <a:endParaRPr lang="en-US" sz="1800" dirty="0" smtClean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better </a:t>
            </a:r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accuracy.</a:t>
            </a:r>
          </a:p>
          <a:p>
            <a:endParaRPr lang="en-US" sz="1800" dirty="0" smtClean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Takes lot of time to train the model and see the results and then again </a:t>
            </a:r>
          </a:p>
          <a:p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modify and see next iteration results. </a:t>
            </a:r>
          </a:p>
          <a:p>
            <a:endParaRPr lang="en-US" sz="1800" dirty="0" smtClean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Also tried with Neural network – where accuracy was stuck to 50% only.</a:t>
            </a:r>
          </a:p>
          <a:p>
            <a:endParaRPr lang="en-US" sz="1800" dirty="0" smtClean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790950"/>
            <a:ext cx="2882900" cy="370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THANKS!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sp>
        <p:nvSpPr>
          <p:cNvPr id="6" name="Google Shape;3988;p30"/>
          <p:cNvSpPr txBox="1">
            <a:spLocks/>
          </p:cNvSpPr>
          <p:nvPr/>
        </p:nvSpPr>
        <p:spPr>
          <a:xfrm>
            <a:off x="718300" y="1755475"/>
            <a:ext cx="38537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noProof="0" dirty="0" smtClean="0">
                <a:solidFill>
                  <a:schemeClr val="accent1"/>
                </a:solidFill>
                <a:latin typeface="Titillium Web" charset="0"/>
              </a:rPr>
              <a:t>Any Questions???</a:t>
            </a: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tillium Web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Are these for Real?</a:t>
            </a:r>
            <a:endParaRPr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9" name="Google Shape;4348;p46"/>
          <p:cNvSpPr/>
          <p:nvPr/>
        </p:nvSpPr>
        <p:spPr>
          <a:xfrm>
            <a:off x="4724400" y="1733550"/>
            <a:ext cx="1447800" cy="148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800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" name="Google Shape;4348;p46"/>
          <p:cNvSpPr/>
          <p:nvPr/>
        </p:nvSpPr>
        <p:spPr>
          <a:xfrm>
            <a:off x="3581400" y="2343150"/>
            <a:ext cx="1524000" cy="1485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2"/>
                </a:solidFill>
                <a:latin typeface="Titillium Web"/>
                <a:ea typeface="Titillium Web"/>
                <a:cs typeface="Titillium Web"/>
                <a:sym typeface="Titillium Web"/>
              </a:rPr>
              <a:t>Leonardo </a:t>
            </a:r>
            <a:r>
              <a:rPr lang="en-US" sz="800" b="1" dirty="0" err="1" smtClean="0">
                <a:solidFill>
                  <a:schemeClr val="bg2"/>
                </a:solidFill>
                <a:latin typeface="Titillium Web"/>
                <a:ea typeface="Titillium Web"/>
                <a:cs typeface="Titillium Web"/>
                <a:sym typeface="Titillium Web"/>
              </a:rPr>
              <a:t>DiCaprio</a:t>
            </a:r>
            <a:r>
              <a:rPr lang="en-US" sz="800" b="1" dirty="0" smtClean="0">
                <a:solidFill>
                  <a:schemeClr val="bg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800" dirty="0" smtClean="0">
                <a:solidFill>
                  <a:schemeClr val="bg2"/>
                </a:solidFill>
                <a:latin typeface="Titillium Web"/>
                <a:ea typeface="Titillium Web"/>
                <a:cs typeface="Titillium Web"/>
                <a:sym typeface="Titillium Web"/>
              </a:rPr>
              <a:t>donates $10 million to his grandmother's homeland Ukraine</a:t>
            </a:r>
            <a:endParaRPr lang="en-US" sz="800" dirty="0">
              <a:solidFill>
                <a:schemeClr val="bg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" name="Google Shape;4348;p46"/>
          <p:cNvSpPr/>
          <p:nvPr/>
        </p:nvSpPr>
        <p:spPr>
          <a:xfrm>
            <a:off x="5867400" y="2647950"/>
            <a:ext cx="1447800" cy="1371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lang="en-US" sz="800" dirty="0" smtClean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algn="ctr"/>
            <a:r>
              <a:rPr lang="en-US" sz="800" dirty="0" smtClean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An outgoing Twitter employee suspended </a:t>
            </a:r>
            <a:r>
              <a:rPr lang="en-US" sz="800" b="1" dirty="0" err="1" smtClean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Elon</a:t>
            </a:r>
            <a:r>
              <a:rPr lang="en-US" sz="800" b="1" dirty="0" smtClean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Musk’s </a:t>
            </a:r>
            <a:r>
              <a:rPr lang="en-US" sz="800" dirty="0" smtClean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account on their way out.</a:t>
            </a:r>
          </a:p>
          <a:p>
            <a:pPr algn="ctr"/>
            <a:endParaRPr sz="800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" name="Google Shape;4348;p46"/>
          <p:cNvSpPr/>
          <p:nvPr/>
        </p:nvSpPr>
        <p:spPr>
          <a:xfrm>
            <a:off x="6019800" y="1962150"/>
            <a:ext cx="1066800" cy="1066800"/>
          </a:xfrm>
          <a:prstGeom prst="ellipse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Trump Tower Open in Pyongyang</a:t>
            </a:r>
          </a:p>
          <a:p>
            <a:pPr algn="ctr"/>
            <a:endParaRPr sz="800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" name="Google Shape;4348;p46"/>
          <p:cNvSpPr/>
          <p:nvPr/>
        </p:nvSpPr>
        <p:spPr>
          <a:xfrm>
            <a:off x="5638800" y="3790950"/>
            <a:ext cx="1066800" cy="10668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2"/>
                </a:solidFill>
                <a:latin typeface="Titillium Web"/>
                <a:ea typeface="Titillium Web"/>
                <a:cs typeface="Titillium Web"/>
                <a:sym typeface="Titillium Web"/>
              </a:rPr>
              <a:t>Universal Studios </a:t>
            </a:r>
            <a:r>
              <a:rPr lang="en-US" sz="800" dirty="0" smtClean="0">
                <a:solidFill>
                  <a:schemeClr val="bg2"/>
                </a:solidFill>
                <a:latin typeface="Titillium Web"/>
                <a:ea typeface="Titillium Web"/>
                <a:cs typeface="Titillium Web"/>
                <a:sym typeface="Titillium Web"/>
              </a:rPr>
              <a:t>Florida at Universal Orlando Resort is closing permanently.</a:t>
            </a:r>
            <a:endParaRPr lang="en-US" sz="800" dirty="0">
              <a:solidFill>
                <a:schemeClr val="bg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" name="Google Shape;4348;p46"/>
          <p:cNvSpPr/>
          <p:nvPr/>
        </p:nvSpPr>
        <p:spPr>
          <a:xfrm>
            <a:off x="4724400" y="3028950"/>
            <a:ext cx="1295400" cy="12954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Meta</a:t>
            </a:r>
            <a:r>
              <a:rPr lang="en-US" sz="800" dirty="0" smtClean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announced plans that they will soon begin charging people "this summer" to use </a:t>
            </a:r>
            <a:r>
              <a:rPr lang="en-US" sz="800" b="1" dirty="0" smtClean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Facebook</a:t>
            </a:r>
            <a:r>
              <a:rPr lang="en-US" sz="800" dirty="0" smtClean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800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" name="Google Shape;4348;p46"/>
          <p:cNvSpPr/>
          <p:nvPr/>
        </p:nvSpPr>
        <p:spPr>
          <a:xfrm>
            <a:off x="3886200" y="3486150"/>
            <a:ext cx="1028400" cy="1028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Movie director </a:t>
            </a:r>
            <a:r>
              <a:rPr lang="en-US" sz="800" b="1" dirty="0" smtClean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Steven Spielberg </a:t>
            </a:r>
            <a:r>
              <a:rPr lang="en-US" sz="800" dirty="0" smtClean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has died </a:t>
            </a:r>
            <a:endParaRPr sz="800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" name="Google Shape;4348;p46"/>
          <p:cNvSpPr/>
          <p:nvPr/>
        </p:nvSpPr>
        <p:spPr>
          <a:xfrm>
            <a:off x="2286000" y="3105150"/>
            <a:ext cx="1676400" cy="163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800" dirty="0" smtClean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Before her death, </a:t>
            </a:r>
            <a:r>
              <a:rPr lang="en-US" sz="800" b="1" dirty="0" smtClean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Queen Elizabeth</a:t>
            </a:r>
            <a:r>
              <a:rPr lang="en-US" sz="800" dirty="0" smtClean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II specifically requested that former U.S. President Donald Trump was to be prohibited from attending her funeral.</a:t>
            </a:r>
          </a:p>
          <a:p>
            <a:pPr algn="ctr"/>
            <a:endParaRPr sz="800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" name="Google Shape;4348;p46"/>
          <p:cNvSpPr/>
          <p:nvPr/>
        </p:nvSpPr>
        <p:spPr>
          <a:xfrm>
            <a:off x="2590800" y="2038350"/>
            <a:ext cx="1295400" cy="12954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Pepsi </a:t>
            </a:r>
            <a:r>
              <a:rPr lang="en-US" sz="800" dirty="0" smtClean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is celebrating its 119th birthday or anniversary by giving away free gifts on Facebook.</a:t>
            </a:r>
            <a:endParaRPr sz="800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" name="Google Shape;4348;p46"/>
          <p:cNvSpPr/>
          <p:nvPr/>
        </p:nvSpPr>
        <p:spPr>
          <a:xfrm>
            <a:off x="3810000" y="1504950"/>
            <a:ext cx="1066800" cy="10668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2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Disney World </a:t>
            </a:r>
            <a:r>
              <a:rPr lang="en-US" sz="800" dirty="0" smtClean="0">
                <a:solidFill>
                  <a:schemeClr val="bg2"/>
                </a:solidFill>
                <a:latin typeface="Titillium Web"/>
                <a:ea typeface="Titillium Web"/>
                <a:cs typeface="Titillium Web"/>
                <a:sym typeface="Titillium Web"/>
              </a:rPr>
              <a:t>is removing Cinderella Castle</a:t>
            </a:r>
            <a:endParaRPr sz="800" dirty="0">
              <a:solidFill>
                <a:schemeClr val="bg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952750"/>
            <a:ext cx="1905000" cy="185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Rectangle 28"/>
          <p:cNvSpPr/>
          <p:nvPr/>
        </p:nvSpPr>
        <p:spPr>
          <a:xfrm>
            <a:off x="4953000" y="1885950"/>
            <a:ext cx="106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dirty="0" smtClean="0">
              <a:solidFill>
                <a:schemeClr val="bg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YouTube announced on its official Twitter account that it would be removing the ability to skip ads during videos.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762000" y="3333750"/>
            <a:ext cx="6553200" cy="14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 to identify Fake news on social media?</a:t>
            </a:r>
            <a:endParaRPr lang="en" sz="1200" b="1" dirty="0" smtClean="0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Google it , read the article , Snopes.com, check other links on the page , read about the source , The excessive use of ALL CAPS or multiple exclamation points are clues that you are looking at fake news!!! Using ML also we can develop model to interpret. </a:t>
            </a:r>
            <a:endParaRPr sz="1200"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12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smtClean="0">
                <a:latin typeface="Titillium Web"/>
                <a:ea typeface="Titillium Web"/>
                <a:cs typeface="Titillium Web"/>
                <a:sym typeface="Titillium Web"/>
              </a:rPr>
              <a:t>What is fake news?</a:t>
            </a:r>
            <a:endParaRPr sz="12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“news articles that are</a:t>
            </a:r>
            <a:r>
              <a:rPr lang="en-US" sz="1200" b="1" dirty="0" smtClean="0"/>
              <a:t> intentionally and verifiably false</a:t>
            </a:r>
            <a:r>
              <a:rPr lang="en-US" sz="1200" dirty="0" smtClean="0"/>
              <a:t>” designed to manipulate people’s perceptions of real facts, events, and statements</a:t>
            </a:r>
            <a:r>
              <a:rPr lang="en-US" sz="1200" baseline="30000" dirty="0" smtClean="0"/>
              <a:t>1</a:t>
            </a:r>
            <a:r>
              <a:rPr lang="en-US" sz="1200" dirty="0" smtClean="0"/>
              <a:t>. </a:t>
            </a:r>
            <a:endParaRPr sz="1200" dirty="0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7" name="Google Shape;3842;p14"/>
          <p:cNvSpPr txBox="1">
            <a:spLocks/>
          </p:cNvSpPr>
          <p:nvPr/>
        </p:nvSpPr>
        <p:spPr>
          <a:xfrm>
            <a:off x="4308473" y="1809750"/>
            <a:ext cx="3242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How is it harmful?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ts val="1800"/>
              <a:defRPr/>
            </a:pPr>
            <a:r>
              <a:rPr lang="en-US" sz="12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Fake news often has the aim of </a:t>
            </a:r>
            <a:r>
              <a:rPr lang="en-US" sz="1200" b="1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damaging the reputation</a:t>
            </a:r>
            <a:r>
              <a:rPr lang="en-US" sz="12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of a person or entity, or </a:t>
            </a:r>
            <a:r>
              <a:rPr lang="en-US" sz="1200" b="1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making money</a:t>
            </a:r>
            <a:r>
              <a:rPr lang="en-US" sz="12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through advertising revenue. It reduces the impact of real news by competing with it</a:t>
            </a:r>
            <a:r>
              <a:rPr lang="en-US" sz="1200" baseline="300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</a:t>
            </a:r>
            <a:r>
              <a:rPr lang="en-US" sz="12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.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8800" y="4781550"/>
            <a:ext cx="219609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baseline="30000" dirty="0" smtClean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r>
              <a:rPr lang="en-US" sz="500" baseline="300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</a:t>
            </a:r>
            <a:r>
              <a:rPr lang="en-US" sz="5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. https://cits.ucsb.edu/fake-news/what-is-fake-news</a:t>
            </a:r>
          </a:p>
          <a:p>
            <a:r>
              <a:rPr lang="en-US" sz="500" baseline="300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</a:t>
            </a:r>
            <a:r>
              <a:rPr lang="en-US" sz="5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. https://en.wikipedia.org/wiki/Fake_news</a:t>
            </a:r>
          </a:p>
          <a:p>
            <a:endParaRPr lang="en-US" sz="800" dirty="0" smtClean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Analytic Goal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762000" y="1657350"/>
            <a:ext cx="2971800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25000"/>
                  </a:schemeClr>
                </a:solidFill>
                <a:latin typeface="Dosis ExtraLight"/>
                <a:ea typeface="Dosis ExtraLight"/>
                <a:cs typeface="Dosis ExtraLight"/>
                <a:sym typeface="Titillium Web Light"/>
              </a:rPr>
              <a:t>Developing machine learning algorithm to </a:t>
            </a:r>
            <a:r>
              <a:rPr lang="en-US" sz="2800" b="1" i="1" dirty="0" smtClean="0">
                <a:solidFill>
                  <a:schemeClr val="accent1">
                    <a:lumMod val="25000"/>
                  </a:schemeClr>
                </a:solidFill>
                <a:latin typeface="Dosis ExtraLight"/>
                <a:ea typeface="Dosis ExtraLight"/>
                <a:cs typeface="Dosis ExtraLight"/>
                <a:sym typeface="Titillium Web Light"/>
              </a:rPr>
              <a:t>identify real vs. fake news</a:t>
            </a:r>
            <a:r>
              <a:rPr lang="en-US" sz="2800" i="1" dirty="0" smtClean="0">
                <a:solidFill>
                  <a:schemeClr val="accent1">
                    <a:lumMod val="25000"/>
                  </a:schemeClr>
                </a:solidFill>
                <a:latin typeface="Dosis ExtraLight"/>
                <a:ea typeface="Dosis ExtraLight"/>
                <a:cs typeface="Dosis ExtraLight"/>
                <a:sym typeface="Titillium Web Light"/>
              </a:rPr>
              <a:t> </a:t>
            </a:r>
            <a:r>
              <a:rPr lang="en-US" sz="2800" dirty="0" smtClean="0">
                <a:solidFill>
                  <a:schemeClr val="accent1">
                    <a:lumMod val="25000"/>
                  </a:schemeClr>
                </a:solidFill>
                <a:latin typeface="Dosis ExtraLight"/>
                <a:ea typeface="Dosis ExtraLight"/>
                <a:cs typeface="Dosis ExtraLight"/>
                <a:sym typeface="Titillium Web Light"/>
              </a:rPr>
              <a:t>from a data set. </a:t>
            </a:r>
          </a:p>
          <a:p>
            <a:endParaRPr lang="en-US" sz="2800" dirty="0" smtClean="0">
              <a:solidFill>
                <a:schemeClr val="dk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504950"/>
            <a:ext cx="3498850" cy="20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3562350"/>
            <a:ext cx="4165600" cy="1305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7200" dirty="0" smtClean="0">
                <a:solidFill>
                  <a:srgbClr val="D3EBD5"/>
                </a:solidFill>
              </a:rPr>
              <a:t>Data Description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895350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866344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Source &amp; Description</a:t>
            </a:r>
            <a:endParaRPr dirty="0"/>
          </a:p>
        </p:txBody>
      </p:sp>
      <p:sp>
        <p:nvSpPr>
          <p:cNvPr id="3929" name="Google Shape;3929;p24"/>
          <p:cNvSpPr/>
          <p:nvPr/>
        </p:nvSpPr>
        <p:spPr>
          <a:xfrm>
            <a:off x="2210400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Data Size</a:t>
            </a:r>
          </a:p>
          <a:p>
            <a:pPr lvl="0" algn="ctr"/>
            <a:r>
              <a:rPr lang="en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Total : 31280</a:t>
            </a:r>
            <a:endParaRPr lang="en" sz="1800" b="1" dirty="0" smtClean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381600" y="2038350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 smtClean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Source</a:t>
            </a:r>
          </a:p>
          <a:p>
            <a:pPr algn="ctr"/>
            <a:r>
              <a:rPr lang="en-US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www.kaggle.com </a:t>
            </a:r>
          </a:p>
          <a:p>
            <a:pPr algn="ctr"/>
            <a:endParaRPr lang="en" sz="1800" b="1" dirty="0" smtClean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102050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Data Balance</a:t>
            </a:r>
          </a:p>
          <a:p>
            <a:pPr lvl="0" algn="ctr"/>
            <a:r>
              <a:rPr lang="en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Fake    14977</a:t>
            </a:r>
          </a:p>
          <a:p>
            <a:pPr lvl="0" algn="ctr"/>
            <a:r>
              <a:rPr lang="en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Real    14994</a:t>
            </a: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038350"/>
            <a:ext cx="2743200" cy="1885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0" name="Google Shape;4170;p4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Features</a:t>
            </a:r>
            <a:endParaRPr dirty="0"/>
          </a:p>
        </p:txBody>
      </p:sp>
      <p:sp>
        <p:nvSpPr>
          <p:cNvPr id="4171" name="Google Shape;4171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22" name="Google Shape;4182;p42"/>
          <p:cNvSpPr/>
          <p:nvPr/>
        </p:nvSpPr>
        <p:spPr>
          <a:xfrm>
            <a:off x="4392563" y="3333750"/>
            <a:ext cx="179437" cy="2891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smtClean="0">
                <a:solidFill>
                  <a:schemeClr val="lt1"/>
                </a:solidFill>
                <a:latin typeface="Dosis"/>
              </a:rPr>
              <a:t>x</a:t>
            </a:r>
            <a:endParaRPr b="1" i="0" dirty="0">
              <a:ln>
                <a:noFill/>
              </a:ln>
              <a:solidFill>
                <a:schemeClr val="lt1"/>
              </a:solidFill>
              <a:latin typeface="Dosi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600" y="1885950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Selected Features : text ,class 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343150"/>
            <a:ext cx="233045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1428750"/>
            <a:ext cx="5289550" cy="338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Systems/Tools</a:t>
            </a:r>
            <a:endParaRPr dirty="0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718300" y="1762650"/>
            <a:ext cx="6901700" cy="30870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dirty="0" smtClean="0"/>
              <a:t>Windows 11</a:t>
            </a:r>
          </a:p>
          <a:p>
            <a:r>
              <a:rPr lang="en-US" dirty="0" smtClean="0"/>
              <a:t>Python </a:t>
            </a:r>
          </a:p>
          <a:p>
            <a:r>
              <a:rPr lang="en-US" dirty="0" err="1" smtClean="0"/>
              <a:t>PyCharm</a:t>
            </a:r>
            <a:r>
              <a:rPr lang="en-US" dirty="0" smtClean="0"/>
              <a:t> 2022.2.3 (Community Edition) </a:t>
            </a:r>
            <a:r>
              <a:rPr lang="en-US" dirty="0" smtClean="0"/>
              <a:t>IDE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notebook </a:t>
            </a:r>
            <a:endParaRPr lang="en-US" dirty="0" smtClean="0"/>
          </a:p>
          <a:p>
            <a:r>
              <a:rPr lang="en-US" dirty="0" err="1" smtClean="0"/>
              <a:t>Matolib</a:t>
            </a:r>
            <a:endParaRPr lang="en-US" dirty="0" smtClean="0"/>
          </a:p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pandas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114550"/>
            <a:ext cx="1427848" cy="36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2419350"/>
            <a:ext cx="1600200" cy="522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6400" y="2800350"/>
            <a:ext cx="91924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09800" y="4019550"/>
            <a:ext cx="954232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09800" y="3638550"/>
            <a:ext cx="1153359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124200" y="3257550"/>
            <a:ext cx="436457" cy="43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708</Words>
  <Application>Microsoft Office PowerPoint</Application>
  <PresentationFormat>On-screen Show (16:9)</PresentationFormat>
  <Paragraphs>142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Dosis ExtraLight</vt:lpstr>
      <vt:lpstr>Titillium Web</vt:lpstr>
      <vt:lpstr>Titillium Web Light</vt:lpstr>
      <vt:lpstr>Dosis</vt:lpstr>
      <vt:lpstr>Mowbray template</vt:lpstr>
      <vt:lpstr>Fake News Detection                         EEC 626 Software Engineering Project    </vt:lpstr>
      <vt:lpstr>HELLO!</vt:lpstr>
      <vt:lpstr>Are these for Real?</vt:lpstr>
      <vt:lpstr>INTRODUCTION</vt:lpstr>
      <vt:lpstr>Data Analytic Goal</vt:lpstr>
      <vt:lpstr>Data Description</vt:lpstr>
      <vt:lpstr>Data Source &amp; Description</vt:lpstr>
      <vt:lpstr>Features</vt:lpstr>
      <vt:lpstr>Systems/Tools</vt:lpstr>
      <vt:lpstr>Data Preprocessing </vt:lpstr>
      <vt:lpstr>Preprocessing </vt:lpstr>
      <vt:lpstr>Word Cloud </vt:lpstr>
      <vt:lpstr>Bigram </vt:lpstr>
      <vt:lpstr>Trigrams </vt:lpstr>
      <vt:lpstr>Model Generation </vt:lpstr>
      <vt:lpstr>Multinomial Naive Bayes Algorithm </vt:lpstr>
      <vt:lpstr>BERT Model </vt:lpstr>
      <vt:lpstr>Conversion of words to Encodings</vt:lpstr>
      <vt:lpstr>Training Set and Test Set</vt:lpstr>
      <vt:lpstr>Results</vt:lpstr>
      <vt:lpstr>Model : Training Results  </vt:lpstr>
      <vt:lpstr>Training Evaluation</vt:lpstr>
      <vt:lpstr>Results Evaluation</vt:lpstr>
      <vt:lpstr>Problems/Errors Encountered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Mehul Srivastava</dc:creator>
  <cp:lastModifiedBy>Mehul Srivastava</cp:lastModifiedBy>
  <cp:revision>140</cp:revision>
  <dcterms:modified xsi:type="dcterms:W3CDTF">2023-05-05T01:31:29Z</dcterms:modified>
</cp:coreProperties>
</file>