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08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FFD35-C407-3C35-19C1-862532292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804F2-7F1D-A2A9-66E3-877E2C525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A4921-4379-BAA1-0215-350A6368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A95E-54F5-784A-A5F8-53C1D668EAF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F056-CAE5-AAE9-3D5B-E1C29DDED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0E4E6-63B2-3875-22BD-89B53870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F69-ED10-F148-BF57-E168DACE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6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91F2-B928-226F-5283-130969F4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883FD-C5F2-1230-A410-FFB962AAA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3F17F-9E98-059F-2BDD-837BBE93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A95E-54F5-784A-A5F8-53C1D668EAF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DFA99-9E61-58A5-7FCE-19A51816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99F6-14B7-6408-AD0A-48771E01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F69-ED10-F148-BF57-E168DACE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8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1AEEA-AC6E-4798-4ACA-B050E4E73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F74FD-8486-81EE-BC5F-F25751174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C693-5E52-7A70-33D0-7F0FEDFB0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A95E-54F5-784A-A5F8-53C1D668EAF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BE91-8F5E-0495-FDE2-21FD520E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CA6F6-C2BE-3C7D-430E-332B55CD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F69-ED10-F148-BF57-E168DACE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57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23D9-7B5C-4596-D32D-AAD245127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867AA-2DFF-A4CA-F7BC-5A4E8B60E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55191-0D95-EB6E-8407-B71F682B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A95E-54F5-784A-A5F8-53C1D668EAF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DDE2A-5A34-D8B1-C4AE-F81D4316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7226C-F39C-C1ED-AD55-F8D281B0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F69-ED10-F148-BF57-E168DACE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0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19BC-EBA1-6DF4-26BB-6952B579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F08F0-FEA1-2D4A-C44E-00829ECF0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6586A-6E9E-0BD9-3852-F674DA07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A95E-54F5-784A-A5F8-53C1D668EAF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BDF20-98FF-8D39-8153-BBB26989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660C-CF55-6AD5-AD20-1A9C6F64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F69-ED10-F148-BF57-E168DACE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4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B9CE-42D2-A6E5-2993-49672249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48864-AE10-76B5-737D-0022E8E07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9840B-7D3C-4D19-956E-77D670011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4FE80-9E51-1591-313C-6707572B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A95E-54F5-784A-A5F8-53C1D668EAF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2F998-1DF2-A685-8245-930DDED5F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5F510-9AC8-E55C-7937-83DB76CC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F69-ED10-F148-BF57-E168DACE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6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2723-D5AE-07C5-C7F8-CC66DFEB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E31B8-E714-754C-D266-BBCEB6220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687B0-4B9D-61A6-5D39-7C946BDEF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EADBE-6794-B827-BE8B-CEDD96448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66587-7E8A-EF8E-CDB4-FC57969A4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2EBE3-F376-A703-038D-3D317EFA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A95E-54F5-784A-A5F8-53C1D668EAF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2842E-331B-B266-6873-42B90155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B9DE8-77ED-7A09-6940-5F6318182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F69-ED10-F148-BF57-E168DACE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9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0DEA-A46B-2A41-6B80-A95E2B61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CF2E4-8EA6-E3DE-5077-90390145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A95E-54F5-784A-A5F8-53C1D668EAF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977B5-EE46-A31F-708C-BB06DB85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8D96D-BD07-31D9-F136-E11D559B6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F69-ED10-F148-BF57-E168DACE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9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E27A8-7542-4517-AFF2-B24329F48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A95E-54F5-784A-A5F8-53C1D668EAF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49432-B6FA-1937-994E-590EAF5B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2F861-AB96-7D2A-8480-DE550288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F69-ED10-F148-BF57-E168DACE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41B3-813E-DE0C-4AE2-5D3804F9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33B3-D070-EB05-280B-6F63299B5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230A-D2BE-AC11-6234-D701A2D76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91EE3-2533-634B-B438-3CAB5E68B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A95E-54F5-784A-A5F8-53C1D668EAF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3AF9D-E057-99CF-C8B0-2EB3DC6D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EB576-DC82-2973-93CF-A545DF40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F69-ED10-F148-BF57-E168DACE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4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7770-0A8A-C90B-A4D5-34F05C87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D4D2E-1332-4278-F2FD-ACB33FFBA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31579-7065-2EED-3EE8-8E901F3B9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9E0EF-BBE5-F94E-0ACF-B7179D198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2A95E-54F5-784A-A5F8-53C1D668EAF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5A6AD-C652-F019-0910-E790D802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4FAA3-4D12-6CC4-9819-37071E99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EF69-ED10-F148-BF57-E168DACE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1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81171-B4A8-26C0-9694-FE41FA3A6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D2666-C145-1CC2-36E9-D602BFA60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708FD-B755-4D53-6C18-59249422F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2A95E-54F5-784A-A5F8-53C1D668EAFA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ACDAA-6D25-CDB4-3BFC-D377343A2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3A5A0-B552-A96D-54EF-9B2B84E30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9EF69-ED10-F148-BF57-E168DACE4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1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ughnut 3">
            <a:extLst>
              <a:ext uri="{FF2B5EF4-FFF2-40B4-BE49-F238E27FC236}">
                <a16:creationId xmlns:a16="http://schemas.microsoft.com/office/drawing/2014/main" id="{8FC23FE6-3CFF-3EAD-5808-5EB46BD8A627}"/>
              </a:ext>
            </a:extLst>
          </p:cNvPr>
          <p:cNvSpPr/>
          <p:nvPr/>
        </p:nvSpPr>
        <p:spPr>
          <a:xfrm>
            <a:off x="2990335" y="766120"/>
            <a:ext cx="5857103" cy="5115697"/>
          </a:xfrm>
          <a:prstGeom prst="donut">
            <a:avLst>
              <a:gd name="adj" fmla="val 88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9E9B7-8B15-7158-7634-05B5EF99182C}"/>
              </a:ext>
            </a:extLst>
          </p:cNvPr>
          <p:cNvSpPr txBox="1"/>
          <p:nvPr/>
        </p:nvSpPr>
        <p:spPr>
          <a:xfrm>
            <a:off x="3741573" y="2627295"/>
            <a:ext cx="4708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Fashion Product Analysis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D87A2-2F32-C055-4AF3-3B3C7BC01A3C}"/>
              </a:ext>
            </a:extLst>
          </p:cNvPr>
          <p:cNvSpPr txBox="1"/>
          <p:nvPr/>
        </p:nvSpPr>
        <p:spPr>
          <a:xfrm>
            <a:off x="5424327" y="3645931"/>
            <a:ext cx="1131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Using AI</a:t>
            </a:r>
          </a:p>
        </p:txBody>
      </p:sp>
    </p:spTree>
    <p:extLst>
      <p:ext uri="{BB962C8B-B14F-4D97-AF65-F5344CB8AC3E}">
        <p14:creationId xmlns:p14="http://schemas.microsoft.com/office/powerpoint/2010/main" val="308458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D9C8B-4920-79A5-FC55-DF1F14536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BE98FE4-E6EA-9995-22D3-207646ECC08C}"/>
              </a:ext>
            </a:extLst>
          </p:cNvPr>
          <p:cNvSpPr/>
          <p:nvPr/>
        </p:nvSpPr>
        <p:spPr>
          <a:xfrm>
            <a:off x="3941806" y="1674340"/>
            <a:ext cx="3880022" cy="3509319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LLaMA</a:t>
            </a:r>
            <a:r>
              <a:rPr lang="en-US" sz="3600" b="1" dirty="0"/>
              <a:t> – 3B</a:t>
            </a:r>
          </a:p>
        </p:txBody>
      </p:sp>
    </p:spTree>
    <p:extLst>
      <p:ext uri="{BB962C8B-B14F-4D97-AF65-F5344CB8AC3E}">
        <p14:creationId xmlns:p14="http://schemas.microsoft.com/office/powerpoint/2010/main" val="265095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8C1A0-D809-E74D-F6CE-5E7ED09B0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ACA6769-8632-0FBB-B812-625538A49382}"/>
              </a:ext>
            </a:extLst>
          </p:cNvPr>
          <p:cNvSpPr/>
          <p:nvPr/>
        </p:nvSpPr>
        <p:spPr>
          <a:xfrm>
            <a:off x="4263082" y="3305394"/>
            <a:ext cx="2780269" cy="25146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LLaMA</a:t>
            </a:r>
            <a:r>
              <a:rPr lang="en-US" sz="3600" b="1" dirty="0"/>
              <a:t> – 3B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8BCE8A-7230-2C8C-27BD-0ACD38342930}"/>
              </a:ext>
            </a:extLst>
          </p:cNvPr>
          <p:cNvSpPr/>
          <p:nvPr/>
        </p:nvSpPr>
        <p:spPr>
          <a:xfrm>
            <a:off x="420130" y="98855"/>
            <a:ext cx="2347784" cy="19894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Amazon Fashion Reviews</a:t>
            </a:r>
          </a:p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21C572-DC2B-D705-813D-69EA2CADD037}"/>
              </a:ext>
            </a:extLst>
          </p:cNvPr>
          <p:cNvSpPr/>
          <p:nvPr/>
        </p:nvSpPr>
        <p:spPr>
          <a:xfrm>
            <a:off x="4339281" y="98855"/>
            <a:ext cx="2347785" cy="19894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Fashion Product Feedback Dataset (</a:t>
            </a:r>
            <a:r>
              <a:rPr lang="en-IN" dirty="0" err="1"/>
              <a:t>OpenDataBay</a:t>
            </a:r>
            <a:r>
              <a:rPr lang="en-IN" dirty="0"/>
              <a:t> 2025)</a:t>
            </a:r>
          </a:p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833FE6-EBBE-E345-7838-82DE590314EF}"/>
              </a:ext>
            </a:extLst>
          </p:cNvPr>
          <p:cNvSpPr/>
          <p:nvPr/>
        </p:nvSpPr>
        <p:spPr>
          <a:xfrm>
            <a:off x="8258433" y="98855"/>
            <a:ext cx="2347784" cy="19894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H&amp;M product descriptions (Kaggle)</a:t>
            </a:r>
          </a:p>
          <a:p>
            <a:endParaRPr lang="en-IN" dirty="0"/>
          </a:p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727F12-5C88-B8BA-9617-FBDB83EFFE71}"/>
              </a:ext>
            </a:extLst>
          </p:cNvPr>
          <p:cNvCxnSpPr>
            <a:cxnSpLocks/>
          </p:cNvCxnSpPr>
          <p:nvPr/>
        </p:nvCxnSpPr>
        <p:spPr>
          <a:xfrm>
            <a:off x="2088292" y="2088292"/>
            <a:ext cx="2250989" cy="1816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EFDE76-6966-571F-A62A-C530304FBBFB}"/>
              </a:ext>
            </a:extLst>
          </p:cNvPr>
          <p:cNvCxnSpPr/>
          <p:nvPr/>
        </p:nvCxnSpPr>
        <p:spPr>
          <a:xfrm>
            <a:off x="5513173" y="2224216"/>
            <a:ext cx="0" cy="1081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E352DE-9AA3-16BD-9E1D-8EC5FED2757E}"/>
              </a:ext>
            </a:extLst>
          </p:cNvPr>
          <p:cNvCxnSpPr>
            <a:cxnSpLocks/>
          </p:cNvCxnSpPr>
          <p:nvPr/>
        </p:nvCxnSpPr>
        <p:spPr>
          <a:xfrm flipH="1">
            <a:off x="7023786" y="2088292"/>
            <a:ext cx="1675371" cy="1940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C472ED5-D083-DF47-6089-0FA7E8BC97FB}"/>
              </a:ext>
            </a:extLst>
          </p:cNvPr>
          <p:cNvSpPr/>
          <p:nvPr/>
        </p:nvSpPr>
        <p:spPr>
          <a:xfrm>
            <a:off x="2088292" y="2662881"/>
            <a:ext cx="1569308" cy="3954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QLoRA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774B7C5-3975-EA44-4BD9-6A7CA3674808}"/>
              </a:ext>
            </a:extLst>
          </p:cNvPr>
          <p:cNvSpPr/>
          <p:nvPr/>
        </p:nvSpPr>
        <p:spPr>
          <a:xfrm>
            <a:off x="4777946" y="2662881"/>
            <a:ext cx="1569308" cy="3954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QLoRA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77A41AB-05D4-5062-69E8-36F967BA89C2}"/>
              </a:ext>
            </a:extLst>
          </p:cNvPr>
          <p:cNvSpPr/>
          <p:nvPr/>
        </p:nvSpPr>
        <p:spPr>
          <a:xfrm>
            <a:off x="7298725" y="2662881"/>
            <a:ext cx="1569308" cy="3954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QLoRA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3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05737-A946-3282-105F-5D4A751D8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FEF4CD5-70A8-E204-4211-D263685DB30C}"/>
              </a:ext>
            </a:extLst>
          </p:cNvPr>
          <p:cNvSpPr/>
          <p:nvPr/>
        </p:nvSpPr>
        <p:spPr>
          <a:xfrm>
            <a:off x="4263082" y="3305394"/>
            <a:ext cx="2780269" cy="25146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/>
              <a:t>LLaMA</a:t>
            </a:r>
            <a:r>
              <a:rPr lang="en-US" sz="3600" b="1" dirty="0"/>
              <a:t> – 3B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66E3F3-DE60-487A-125B-7E6295F1FDEA}"/>
              </a:ext>
            </a:extLst>
          </p:cNvPr>
          <p:cNvSpPr/>
          <p:nvPr/>
        </p:nvSpPr>
        <p:spPr>
          <a:xfrm>
            <a:off x="420130" y="98855"/>
            <a:ext cx="2347784" cy="19894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Amazon Fashion Reviews</a:t>
            </a:r>
          </a:p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AE106E-7367-A76E-D88A-A59EC2ACCC03}"/>
              </a:ext>
            </a:extLst>
          </p:cNvPr>
          <p:cNvSpPr/>
          <p:nvPr/>
        </p:nvSpPr>
        <p:spPr>
          <a:xfrm>
            <a:off x="4339281" y="98855"/>
            <a:ext cx="2347785" cy="19894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Fashion Product Feedback Dataset (</a:t>
            </a:r>
            <a:r>
              <a:rPr lang="en-IN" dirty="0" err="1"/>
              <a:t>OpenDataBay</a:t>
            </a:r>
            <a:r>
              <a:rPr lang="en-IN" dirty="0"/>
              <a:t> 2025)</a:t>
            </a:r>
          </a:p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62D448-E353-5EC2-14FE-D9EDFCAC3139}"/>
              </a:ext>
            </a:extLst>
          </p:cNvPr>
          <p:cNvSpPr/>
          <p:nvPr/>
        </p:nvSpPr>
        <p:spPr>
          <a:xfrm>
            <a:off x="8258433" y="98855"/>
            <a:ext cx="2347784" cy="1989437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H&amp;M product descriptions (Kaggle)</a:t>
            </a:r>
          </a:p>
          <a:p>
            <a:endParaRPr lang="en-IN" dirty="0"/>
          </a:p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E18C58-6EA8-5CED-22C2-E0D431939CF3}"/>
              </a:ext>
            </a:extLst>
          </p:cNvPr>
          <p:cNvCxnSpPr>
            <a:cxnSpLocks/>
          </p:cNvCxnSpPr>
          <p:nvPr/>
        </p:nvCxnSpPr>
        <p:spPr>
          <a:xfrm>
            <a:off x="2088292" y="2088292"/>
            <a:ext cx="2250989" cy="1816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E0631B-8559-F6DF-3114-0A8595D10A91}"/>
              </a:ext>
            </a:extLst>
          </p:cNvPr>
          <p:cNvCxnSpPr/>
          <p:nvPr/>
        </p:nvCxnSpPr>
        <p:spPr>
          <a:xfrm>
            <a:off x="5513173" y="2224216"/>
            <a:ext cx="0" cy="1081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DC103E-11E5-E8BE-6379-5A940EEDEA48}"/>
              </a:ext>
            </a:extLst>
          </p:cNvPr>
          <p:cNvCxnSpPr>
            <a:cxnSpLocks/>
          </p:cNvCxnSpPr>
          <p:nvPr/>
        </p:nvCxnSpPr>
        <p:spPr>
          <a:xfrm flipH="1">
            <a:off x="7023786" y="2088292"/>
            <a:ext cx="1675371" cy="1940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8EF92CB-B841-3D8D-5A81-EEE606C92642}"/>
              </a:ext>
            </a:extLst>
          </p:cNvPr>
          <p:cNvSpPr/>
          <p:nvPr/>
        </p:nvSpPr>
        <p:spPr>
          <a:xfrm>
            <a:off x="2088292" y="2662881"/>
            <a:ext cx="1569308" cy="3954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QLoRA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7A1D826-68BE-02DE-B431-61F88FC99CEE}"/>
              </a:ext>
            </a:extLst>
          </p:cNvPr>
          <p:cNvSpPr/>
          <p:nvPr/>
        </p:nvSpPr>
        <p:spPr>
          <a:xfrm>
            <a:off x="4777946" y="2662881"/>
            <a:ext cx="1569308" cy="3954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QLoRA</a:t>
            </a:r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C16A6AD-75C9-1EB3-3308-12424249F510}"/>
              </a:ext>
            </a:extLst>
          </p:cNvPr>
          <p:cNvSpPr/>
          <p:nvPr/>
        </p:nvSpPr>
        <p:spPr>
          <a:xfrm>
            <a:off x="7298725" y="2662881"/>
            <a:ext cx="1569308" cy="3954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QLoRA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95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76E40-E648-92F6-BE72-0922347E5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4528F7-9BE3-ACF5-27CF-AB718C4791E9}"/>
              </a:ext>
            </a:extLst>
          </p:cNvPr>
          <p:cNvSpPr/>
          <p:nvPr/>
        </p:nvSpPr>
        <p:spPr>
          <a:xfrm>
            <a:off x="4213655" y="529279"/>
            <a:ext cx="2026508" cy="6796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Keyword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128C7E2-FAC0-37DB-B086-4AB99938C1D4}"/>
              </a:ext>
            </a:extLst>
          </p:cNvPr>
          <p:cNvSpPr/>
          <p:nvPr/>
        </p:nvSpPr>
        <p:spPr>
          <a:xfrm>
            <a:off x="4213655" y="1828283"/>
            <a:ext cx="2026508" cy="6796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Shopping API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6B72C17-C1E2-1C2D-B68D-A66C66865306}"/>
              </a:ext>
            </a:extLst>
          </p:cNvPr>
          <p:cNvSpPr/>
          <p:nvPr/>
        </p:nvSpPr>
        <p:spPr>
          <a:xfrm>
            <a:off x="3643186" y="4432476"/>
            <a:ext cx="3076832" cy="6796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Brand, Price, Rating, Review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9D33CA25-C2B7-92D0-77D1-17E2C3E5A9C5}"/>
              </a:ext>
            </a:extLst>
          </p:cNvPr>
          <p:cNvSpPr/>
          <p:nvPr/>
        </p:nvSpPr>
        <p:spPr>
          <a:xfrm>
            <a:off x="4213655" y="5824154"/>
            <a:ext cx="2026508" cy="6796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Structure Output Using Gemini API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9D8B0B-D697-9479-33AF-A516670CA19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226909" y="1208900"/>
            <a:ext cx="0" cy="595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8D6BF7-8055-A5CC-6315-5E647B8E5953}"/>
              </a:ext>
            </a:extLst>
          </p:cNvPr>
          <p:cNvCxnSpPr>
            <a:cxnSpLocks/>
          </p:cNvCxnSpPr>
          <p:nvPr/>
        </p:nvCxnSpPr>
        <p:spPr>
          <a:xfrm>
            <a:off x="5210437" y="2507904"/>
            <a:ext cx="0" cy="482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B9247B7-02B4-728A-F095-BA6B8F6A6BCE}"/>
              </a:ext>
            </a:extLst>
          </p:cNvPr>
          <p:cNvCxnSpPr>
            <a:cxnSpLocks/>
          </p:cNvCxnSpPr>
          <p:nvPr/>
        </p:nvCxnSpPr>
        <p:spPr>
          <a:xfrm>
            <a:off x="5181602" y="5214551"/>
            <a:ext cx="0" cy="6096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972F8DE-E6C7-6754-9D8C-45CA27193517}"/>
              </a:ext>
            </a:extLst>
          </p:cNvPr>
          <p:cNvSpPr/>
          <p:nvPr/>
        </p:nvSpPr>
        <p:spPr>
          <a:xfrm>
            <a:off x="4213655" y="3022771"/>
            <a:ext cx="2026508" cy="6796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Similar kind of Product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40F077-D384-3353-68E4-6060E3A195A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181602" y="3702392"/>
            <a:ext cx="0" cy="730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6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30164-DEDC-79AE-5CBD-6D327A537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9D2520-D176-8672-C65F-A798B34C3714}"/>
              </a:ext>
            </a:extLst>
          </p:cNvPr>
          <p:cNvSpPr/>
          <p:nvPr/>
        </p:nvSpPr>
        <p:spPr>
          <a:xfrm>
            <a:off x="1235675" y="2866768"/>
            <a:ext cx="2187146" cy="8649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Input</a:t>
            </a:r>
          </a:p>
        </p:txBody>
      </p:sp>
      <p:sp>
        <p:nvSpPr>
          <p:cNvPr id="5" name="Dodecagon 4">
            <a:extLst>
              <a:ext uri="{FF2B5EF4-FFF2-40B4-BE49-F238E27FC236}">
                <a16:creationId xmlns:a16="http://schemas.microsoft.com/office/drawing/2014/main" id="{47A7A1A8-4B02-C83B-A419-F80638C459DB}"/>
              </a:ext>
            </a:extLst>
          </p:cNvPr>
          <p:cNvSpPr/>
          <p:nvPr/>
        </p:nvSpPr>
        <p:spPr>
          <a:xfrm>
            <a:off x="210065" y="988542"/>
            <a:ext cx="1318054" cy="1186248"/>
          </a:xfrm>
          <a:prstGeom prst="dodecag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Name</a:t>
            </a:r>
          </a:p>
        </p:txBody>
      </p:sp>
      <p:sp>
        <p:nvSpPr>
          <p:cNvPr id="7" name="Dodecagon 6">
            <a:extLst>
              <a:ext uri="{FF2B5EF4-FFF2-40B4-BE49-F238E27FC236}">
                <a16:creationId xmlns:a16="http://schemas.microsoft.com/office/drawing/2014/main" id="{8FA2ABE3-8060-C40A-75F8-9C57B5DE572D}"/>
              </a:ext>
            </a:extLst>
          </p:cNvPr>
          <p:cNvSpPr/>
          <p:nvPr/>
        </p:nvSpPr>
        <p:spPr>
          <a:xfrm>
            <a:off x="1845276" y="988542"/>
            <a:ext cx="1318054" cy="1186248"/>
          </a:xfrm>
          <a:prstGeom prst="dodecag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Type</a:t>
            </a:r>
          </a:p>
        </p:txBody>
      </p:sp>
      <p:sp>
        <p:nvSpPr>
          <p:cNvPr id="8" name="Dodecagon 7">
            <a:extLst>
              <a:ext uri="{FF2B5EF4-FFF2-40B4-BE49-F238E27FC236}">
                <a16:creationId xmlns:a16="http://schemas.microsoft.com/office/drawing/2014/main" id="{7E8488A5-12D8-628A-4D41-C8EC950EFB22}"/>
              </a:ext>
            </a:extLst>
          </p:cNvPr>
          <p:cNvSpPr/>
          <p:nvPr/>
        </p:nvSpPr>
        <p:spPr>
          <a:xfrm>
            <a:off x="3480487" y="1013257"/>
            <a:ext cx="1318054" cy="1186248"/>
          </a:xfrm>
          <a:prstGeom prst="dodecag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Price Range</a:t>
            </a:r>
          </a:p>
        </p:txBody>
      </p:sp>
      <p:sp>
        <p:nvSpPr>
          <p:cNvPr id="9" name="Dodecagon 8">
            <a:extLst>
              <a:ext uri="{FF2B5EF4-FFF2-40B4-BE49-F238E27FC236}">
                <a16:creationId xmlns:a16="http://schemas.microsoft.com/office/drawing/2014/main" id="{75A5638D-B176-406F-73CE-41233A3175EB}"/>
              </a:ext>
            </a:extLst>
          </p:cNvPr>
          <p:cNvSpPr/>
          <p:nvPr/>
        </p:nvSpPr>
        <p:spPr>
          <a:xfrm>
            <a:off x="298621" y="5026110"/>
            <a:ext cx="1874108" cy="1686696"/>
          </a:xfrm>
          <a:prstGeom prst="dodecago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Description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491ABE-4598-D2B0-CC8B-38DE4DBCB830}"/>
              </a:ext>
            </a:extLst>
          </p:cNvPr>
          <p:cNvSpPr/>
          <p:nvPr/>
        </p:nvSpPr>
        <p:spPr>
          <a:xfrm>
            <a:off x="3052119" y="5375187"/>
            <a:ext cx="1746422" cy="98854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Keyword Using Gemini API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9D31F0-96FD-5A18-6333-113C8F8376FF}"/>
              </a:ext>
            </a:extLst>
          </p:cNvPr>
          <p:cNvCxnSpPr>
            <a:stCxn id="5" idx="4"/>
          </p:cNvCxnSpPr>
          <p:nvPr/>
        </p:nvCxnSpPr>
        <p:spPr>
          <a:xfrm>
            <a:off x="1045687" y="2174790"/>
            <a:ext cx="482432" cy="691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7CF010-6361-972C-B840-A4463DC26D5D}"/>
              </a:ext>
            </a:extLst>
          </p:cNvPr>
          <p:cNvCxnSpPr>
            <a:cxnSpLocks/>
          </p:cNvCxnSpPr>
          <p:nvPr/>
        </p:nvCxnSpPr>
        <p:spPr>
          <a:xfrm>
            <a:off x="2501984" y="2199505"/>
            <a:ext cx="0" cy="654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B808F0-0490-5A6C-9B02-30C83FBCDA11}"/>
              </a:ext>
            </a:extLst>
          </p:cNvPr>
          <p:cNvCxnSpPr>
            <a:cxnSpLocks/>
          </p:cNvCxnSpPr>
          <p:nvPr/>
        </p:nvCxnSpPr>
        <p:spPr>
          <a:xfrm flipH="1">
            <a:off x="3323968" y="2199505"/>
            <a:ext cx="506627" cy="66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5EA341-4F45-B4E5-192B-93338B15AE4C}"/>
              </a:ext>
            </a:extLst>
          </p:cNvPr>
          <p:cNvCxnSpPr>
            <a:cxnSpLocks/>
          </p:cNvCxnSpPr>
          <p:nvPr/>
        </p:nvCxnSpPr>
        <p:spPr>
          <a:xfrm>
            <a:off x="2230392" y="5869458"/>
            <a:ext cx="780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018F958-90A6-F03A-FDD8-E6367E55BC52}"/>
              </a:ext>
            </a:extLst>
          </p:cNvPr>
          <p:cNvCxnSpPr>
            <a:cxnSpLocks/>
          </p:cNvCxnSpPr>
          <p:nvPr/>
        </p:nvCxnSpPr>
        <p:spPr>
          <a:xfrm flipH="1" flipV="1">
            <a:off x="2767914" y="3808198"/>
            <a:ext cx="751702" cy="1542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" name="Picture 39" descr="A diagram of a company&#10;&#10;AI-generated content may be incorrect.">
            <a:extLst>
              <a:ext uri="{FF2B5EF4-FFF2-40B4-BE49-F238E27FC236}">
                <a16:creationId xmlns:a16="http://schemas.microsoft.com/office/drawing/2014/main" id="{62C6D6A9-D76A-4E01-D19C-FEE085528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643" y="504130"/>
            <a:ext cx="3883458" cy="220450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344D14-A97C-5816-7FC6-3D94CE7B8377}"/>
              </a:ext>
            </a:extLst>
          </p:cNvPr>
          <p:cNvCxnSpPr/>
          <p:nvPr/>
        </p:nvCxnSpPr>
        <p:spPr>
          <a:xfrm flipV="1">
            <a:off x="3480487" y="2199505"/>
            <a:ext cx="4773827" cy="92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49C71F-5854-9B5D-7CD3-B2257FC5C52B}"/>
              </a:ext>
            </a:extLst>
          </p:cNvPr>
          <p:cNvCxnSpPr>
            <a:cxnSpLocks/>
          </p:cNvCxnSpPr>
          <p:nvPr/>
        </p:nvCxnSpPr>
        <p:spPr>
          <a:xfrm>
            <a:off x="3503915" y="3269959"/>
            <a:ext cx="4935750" cy="314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Picture 48" descr="A diagram of a product&#10;&#10;AI-generated content may be incorrect.">
            <a:extLst>
              <a:ext uri="{FF2B5EF4-FFF2-40B4-BE49-F238E27FC236}">
                <a16:creationId xmlns:a16="http://schemas.microsoft.com/office/drawing/2014/main" id="{97F996CF-6A85-708D-A798-8D8EDE7A6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665" y="3299254"/>
            <a:ext cx="1815616" cy="300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3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9A494-F131-1336-291A-76BD4478B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319E765-19F7-103A-D630-3070347C085C}"/>
              </a:ext>
            </a:extLst>
          </p:cNvPr>
          <p:cNvSpPr/>
          <p:nvPr/>
        </p:nvSpPr>
        <p:spPr>
          <a:xfrm>
            <a:off x="1458097" y="716692"/>
            <a:ext cx="2446638" cy="67962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Fine-tuned Model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999456B-8B40-F6AF-CDFB-0C2EF6476316}"/>
              </a:ext>
            </a:extLst>
          </p:cNvPr>
          <p:cNvSpPr/>
          <p:nvPr/>
        </p:nvSpPr>
        <p:spPr>
          <a:xfrm>
            <a:off x="7063948" y="716692"/>
            <a:ext cx="2446638" cy="67962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Agent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11D9A0-1DE2-F080-9961-B33F9B49BF96}"/>
              </a:ext>
            </a:extLst>
          </p:cNvPr>
          <p:cNvSpPr/>
          <p:nvPr/>
        </p:nvSpPr>
        <p:spPr>
          <a:xfrm>
            <a:off x="4261436" y="2022907"/>
            <a:ext cx="2446638" cy="67962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CD4B1B5-B228-D877-EC66-DECFE7C9E24A}"/>
              </a:ext>
            </a:extLst>
          </p:cNvPr>
          <p:cNvSpPr/>
          <p:nvPr/>
        </p:nvSpPr>
        <p:spPr>
          <a:xfrm>
            <a:off x="659025" y="4625548"/>
            <a:ext cx="2446638" cy="67962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Brand, Price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90E0EF2-A61A-7087-9C4E-D6560B1063F8}"/>
              </a:ext>
            </a:extLst>
          </p:cNvPr>
          <p:cNvSpPr/>
          <p:nvPr/>
        </p:nvSpPr>
        <p:spPr>
          <a:xfrm>
            <a:off x="4390766" y="4625548"/>
            <a:ext cx="2446638" cy="67962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Sentiment Analysis Of Rating And 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91890DC-5804-44AB-0467-F2329C40DFD1}"/>
              </a:ext>
            </a:extLst>
          </p:cNvPr>
          <p:cNvSpPr/>
          <p:nvPr/>
        </p:nvSpPr>
        <p:spPr>
          <a:xfrm>
            <a:off x="3068593" y="5921974"/>
            <a:ext cx="1579193" cy="43866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Negative (-1)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727FC52-8DCD-191E-142E-CFF4EBB009B4}"/>
              </a:ext>
            </a:extLst>
          </p:cNvPr>
          <p:cNvSpPr/>
          <p:nvPr/>
        </p:nvSpPr>
        <p:spPr>
          <a:xfrm>
            <a:off x="4931581" y="5921974"/>
            <a:ext cx="1579193" cy="43866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Neutral (0)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606FC69-491F-A2F6-533E-775E24576416}"/>
              </a:ext>
            </a:extLst>
          </p:cNvPr>
          <p:cNvSpPr/>
          <p:nvPr/>
        </p:nvSpPr>
        <p:spPr>
          <a:xfrm>
            <a:off x="6708074" y="5937417"/>
            <a:ext cx="1579193" cy="43866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Positive (+1)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C21EC64-FA7B-4448-DF7E-4048BFB09C85}"/>
              </a:ext>
            </a:extLst>
          </p:cNvPr>
          <p:cNvSpPr/>
          <p:nvPr/>
        </p:nvSpPr>
        <p:spPr>
          <a:xfrm>
            <a:off x="8122507" y="4625548"/>
            <a:ext cx="2446638" cy="67962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Detail Suggestions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F911267-7A49-DBCF-B2C8-4C48C83EBBA3}"/>
              </a:ext>
            </a:extLst>
          </p:cNvPr>
          <p:cNvSpPr/>
          <p:nvPr/>
        </p:nvSpPr>
        <p:spPr>
          <a:xfrm>
            <a:off x="3206576" y="3415095"/>
            <a:ext cx="4815018" cy="4015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Analysis by Gemini Using Structure Input 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416B9A-8583-B617-E449-8F3E74857D9A}"/>
              </a:ext>
            </a:extLst>
          </p:cNvPr>
          <p:cNvCxnSpPr>
            <a:stCxn id="6" idx="1"/>
          </p:cNvCxnSpPr>
          <p:nvPr/>
        </p:nvCxnSpPr>
        <p:spPr>
          <a:xfrm flipH="1">
            <a:off x="1882344" y="2362718"/>
            <a:ext cx="23790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8A7A1C-56E8-382A-4120-557E5C8414B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882344" y="2362718"/>
            <a:ext cx="0" cy="2262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26705C-5DB6-6F64-1E38-BF28DF27FECE}"/>
              </a:ext>
            </a:extLst>
          </p:cNvPr>
          <p:cNvCxnSpPr>
            <a:endCxn id="13" idx="0"/>
          </p:cNvCxnSpPr>
          <p:nvPr/>
        </p:nvCxnSpPr>
        <p:spPr>
          <a:xfrm>
            <a:off x="5614085" y="2702529"/>
            <a:ext cx="0" cy="712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BF2C3C-051B-BDFF-60B0-848EDF3605CF}"/>
              </a:ext>
            </a:extLst>
          </p:cNvPr>
          <p:cNvCxnSpPr/>
          <p:nvPr/>
        </p:nvCxnSpPr>
        <p:spPr>
          <a:xfrm>
            <a:off x="5614085" y="3912982"/>
            <a:ext cx="0" cy="712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EF669E-0B29-9915-EE2B-75BBC6113E9C}"/>
              </a:ext>
            </a:extLst>
          </p:cNvPr>
          <p:cNvCxnSpPr>
            <a:cxnSpLocks/>
          </p:cNvCxnSpPr>
          <p:nvPr/>
        </p:nvCxnSpPr>
        <p:spPr>
          <a:xfrm>
            <a:off x="7706495" y="3816690"/>
            <a:ext cx="580772" cy="71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AC66B279-4DF2-B131-343D-FB787C6E66B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04735" y="1056503"/>
            <a:ext cx="605481" cy="89508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C2396568-4370-5261-972F-F3209E36AC6A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6277236" y="1056502"/>
            <a:ext cx="786713" cy="89508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99D12C8-1E21-2DA5-6EBC-9D73EAF99FB1}"/>
              </a:ext>
            </a:extLst>
          </p:cNvPr>
          <p:cNvCxnSpPr>
            <a:cxnSpLocks/>
          </p:cNvCxnSpPr>
          <p:nvPr/>
        </p:nvCxnSpPr>
        <p:spPr>
          <a:xfrm flipV="1">
            <a:off x="4219832" y="5305170"/>
            <a:ext cx="440311" cy="5797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C9FAB6-F730-56D0-5500-D3F0FCFA1B6B}"/>
              </a:ext>
            </a:extLst>
          </p:cNvPr>
          <p:cNvCxnSpPr>
            <a:cxnSpLocks/>
          </p:cNvCxnSpPr>
          <p:nvPr/>
        </p:nvCxnSpPr>
        <p:spPr>
          <a:xfrm flipV="1">
            <a:off x="5577015" y="5342241"/>
            <a:ext cx="0" cy="5303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5D11A2-3093-138A-CC75-B4EFAF2BBBD6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835141" y="5252906"/>
            <a:ext cx="662530" cy="6845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8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128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Anubrata Naskar</dc:creator>
  <cp:lastModifiedBy>Anubrata Naskar</cp:lastModifiedBy>
  <cp:revision>1</cp:revision>
  <dcterms:created xsi:type="dcterms:W3CDTF">2025-08-16T13:38:16Z</dcterms:created>
  <dcterms:modified xsi:type="dcterms:W3CDTF">2025-08-16T14:46:18Z</dcterms:modified>
</cp:coreProperties>
</file>