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62" r:id="rId5"/>
    <p:sldId id="285" r:id="rId6"/>
    <p:sldId id="289" r:id="rId7"/>
    <p:sldId id="286" r:id="rId8"/>
    <p:sldId id="287" r:id="rId9"/>
    <p:sldId id="288" r:id="rId10"/>
    <p:sldId id="266" r:id="rId11"/>
    <p:sldId id="278"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 deep" initials="Ad" lastIdx="4" clrIdx="0"/>
  <p:cmAuthor id="2" name="koushik yvs" initials="k"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00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73" d="100"/>
          <a:sy n="73"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C8E26-3C59-4439-A903-E66B30DDE133}" type="datetimeFigureOut">
              <a:rPr lang="en-IN" smtClean="0"/>
              <a:t>07-01-2019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5A291-208C-429C-9299-DFB052E80AFF}" type="slidenum">
              <a:rPr lang="en-IN" smtClean="0"/>
              <a:t>‹#›</a:t>
            </a:fld>
            <a:endParaRPr lang="en-IN"/>
          </a:p>
        </p:txBody>
      </p:sp>
    </p:spTree>
    <p:extLst>
      <p:ext uri="{BB962C8B-B14F-4D97-AF65-F5344CB8AC3E}">
        <p14:creationId xmlns:p14="http://schemas.microsoft.com/office/powerpoint/2010/main" val="1057929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B62A7D8-C776-4772-8B98-AC7D152D75C0}" type="datetime1">
              <a:rPr lang="en-IN" smtClean="0"/>
              <a:t>07-01-2019</a:t>
            </a:fld>
            <a:endParaRPr lang="en-IN"/>
          </a:p>
        </p:txBody>
      </p:sp>
      <p:sp>
        <p:nvSpPr>
          <p:cNvPr id="5" name="Footer Placeholder 4"/>
          <p:cNvSpPr>
            <a:spLocks noGrp="1"/>
          </p:cNvSpPr>
          <p:nvPr>
            <p:ph type="ftr" sz="quarter" idx="11"/>
          </p:nvPr>
        </p:nvSpPr>
        <p:spPr/>
        <p:txBody>
          <a:bodyPr/>
          <a:lstStyle/>
          <a:p>
            <a:r>
              <a:rPr lang="en-GB" smtClean="0"/>
              <a:t>Cisco Global Problem Solver Challenge 2019</a:t>
            </a:r>
            <a:endParaRPr lang="en-IN"/>
          </a:p>
        </p:txBody>
      </p:sp>
      <p:sp>
        <p:nvSpPr>
          <p:cNvPr id="6" name="Slide Number Placeholder 5"/>
          <p:cNvSpPr>
            <a:spLocks noGrp="1"/>
          </p:cNvSpPr>
          <p:nvPr>
            <p:ph type="sldNum" sz="quarter" idx="12"/>
          </p:nvPr>
        </p:nvSpPr>
        <p:spPr/>
        <p:txBody>
          <a:bodyPr/>
          <a:lstStyle/>
          <a:p>
            <a:fld id="{76B583B4-7CBD-4742-919C-8BFF0C3439C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51E25F-D41F-4058-AC00-6211AFBAE67C}" type="datetime1">
              <a:rPr lang="en-IN" smtClean="0"/>
              <a:t>07-01-2019</a:t>
            </a:fld>
            <a:endParaRPr lang="en-IN"/>
          </a:p>
        </p:txBody>
      </p:sp>
      <p:sp>
        <p:nvSpPr>
          <p:cNvPr id="5" name="Footer Placeholder 4"/>
          <p:cNvSpPr>
            <a:spLocks noGrp="1"/>
          </p:cNvSpPr>
          <p:nvPr>
            <p:ph type="ftr" sz="quarter" idx="11"/>
          </p:nvPr>
        </p:nvSpPr>
        <p:spPr/>
        <p:txBody>
          <a:bodyPr/>
          <a:lstStyle/>
          <a:p>
            <a:r>
              <a:rPr lang="en-GB" smtClean="0"/>
              <a:t>Cisco Global Problem Solver Challenge 2019</a:t>
            </a:r>
            <a:endParaRPr lang="en-IN"/>
          </a:p>
        </p:txBody>
      </p:sp>
      <p:sp>
        <p:nvSpPr>
          <p:cNvPr id="6" name="Slide Number Placeholder 5"/>
          <p:cNvSpPr>
            <a:spLocks noGrp="1"/>
          </p:cNvSpPr>
          <p:nvPr>
            <p:ph type="sldNum" sz="quarter" idx="12"/>
          </p:nvPr>
        </p:nvSpPr>
        <p:spPr/>
        <p:txBody>
          <a:bodyPr/>
          <a:lstStyle/>
          <a:p>
            <a:fld id="{76B583B4-7CBD-4742-919C-8BFF0C3439C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D60960-B53A-456C-B2AC-EF77611F783C}" type="datetime1">
              <a:rPr lang="en-IN" smtClean="0"/>
              <a:t>07-01-2019</a:t>
            </a:fld>
            <a:endParaRPr lang="en-IN"/>
          </a:p>
        </p:txBody>
      </p:sp>
      <p:sp>
        <p:nvSpPr>
          <p:cNvPr id="5" name="Footer Placeholder 4"/>
          <p:cNvSpPr>
            <a:spLocks noGrp="1"/>
          </p:cNvSpPr>
          <p:nvPr>
            <p:ph type="ftr" sz="quarter" idx="11"/>
          </p:nvPr>
        </p:nvSpPr>
        <p:spPr/>
        <p:txBody>
          <a:bodyPr/>
          <a:lstStyle/>
          <a:p>
            <a:r>
              <a:rPr lang="en-GB" smtClean="0"/>
              <a:t>Cisco Global Problem Solver Challenge 2019</a:t>
            </a:r>
            <a:endParaRPr lang="en-IN"/>
          </a:p>
        </p:txBody>
      </p:sp>
      <p:sp>
        <p:nvSpPr>
          <p:cNvPr id="6" name="Slide Number Placeholder 5"/>
          <p:cNvSpPr>
            <a:spLocks noGrp="1"/>
          </p:cNvSpPr>
          <p:nvPr>
            <p:ph type="sldNum" sz="quarter" idx="12"/>
          </p:nvPr>
        </p:nvSpPr>
        <p:spPr/>
        <p:txBody>
          <a:bodyPr/>
          <a:lstStyle/>
          <a:p>
            <a:fld id="{76B583B4-7CBD-4742-919C-8BFF0C3439C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9F1482-54B1-4CEA-9496-593326CD3E7F}" type="datetime1">
              <a:rPr lang="en-IN" smtClean="0"/>
              <a:t>07-01-2019</a:t>
            </a:fld>
            <a:endParaRPr lang="en-IN"/>
          </a:p>
        </p:txBody>
      </p:sp>
      <p:sp>
        <p:nvSpPr>
          <p:cNvPr id="5" name="Footer Placeholder 4"/>
          <p:cNvSpPr>
            <a:spLocks noGrp="1"/>
          </p:cNvSpPr>
          <p:nvPr>
            <p:ph type="ftr" sz="quarter" idx="11"/>
          </p:nvPr>
        </p:nvSpPr>
        <p:spPr/>
        <p:txBody>
          <a:bodyPr/>
          <a:lstStyle/>
          <a:p>
            <a:r>
              <a:rPr lang="en-GB" smtClean="0"/>
              <a:t>Cisco Global Problem Solver Challenge 2019</a:t>
            </a:r>
            <a:endParaRPr lang="en-IN"/>
          </a:p>
        </p:txBody>
      </p:sp>
      <p:sp>
        <p:nvSpPr>
          <p:cNvPr id="6" name="Slide Number Placeholder 5"/>
          <p:cNvSpPr>
            <a:spLocks noGrp="1"/>
          </p:cNvSpPr>
          <p:nvPr>
            <p:ph type="sldNum" sz="quarter" idx="12"/>
          </p:nvPr>
        </p:nvSpPr>
        <p:spPr/>
        <p:txBody>
          <a:bodyPr/>
          <a:lstStyle/>
          <a:p>
            <a:fld id="{76B583B4-7CBD-4742-919C-8BFF0C3439C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CE0D9F-BC03-41E8-8070-0F7236A0D208}" type="datetime1">
              <a:rPr lang="en-IN" smtClean="0"/>
              <a:t>07-01-2019</a:t>
            </a:fld>
            <a:endParaRPr lang="en-IN"/>
          </a:p>
        </p:txBody>
      </p:sp>
      <p:sp>
        <p:nvSpPr>
          <p:cNvPr id="5" name="Footer Placeholder 4"/>
          <p:cNvSpPr>
            <a:spLocks noGrp="1"/>
          </p:cNvSpPr>
          <p:nvPr>
            <p:ph type="ftr" sz="quarter" idx="11"/>
          </p:nvPr>
        </p:nvSpPr>
        <p:spPr/>
        <p:txBody>
          <a:bodyPr/>
          <a:lstStyle/>
          <a:p>
            <a:r>
              <a:rPr lang="en-GB" smtClean="0"/>
              <a:t>Cisco Global Problem Solver Challenge 2019</a:t>
            </a:r>
            <a:endParaRPr lang="en-IN"/>
          </a:p>
        </p:txBody>
      </p:sp>
      <p:sp>
        <p:nvSpPr>
          <p:cNvPr id="6" name="Slide Number Placeholder 5"/>
          <p:cNvSpPr>
            <a:spLocks noGrp="1"/>
          </p:cNvSpPr>
          <p:nvPr>
            <p:ph type="sldNum" sz="quarter" idx="12"/>
          </p:nvPr>
        </p:nvSpPr>
        <p:spPr/>
        <p:txBody>
          <a:bodyPr/>
          <a:lstStyle/>
          <a:p>
            <a:fld id="{76B583B4-7CBD-4742-919C-8BFF0C3439C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A22D528-5179-4437-B069-1B8A2F016BCC}" type="datetime1">
              <a:rPr lang="en-IN" smtClean="0"/>
              <a:t>07-01-2019</a:t>
            </a:fld>
            <a:endParaRPr lang="en-IN"/>
          </a:p>
        </p:txBody>
      </p:sp>
      <p:sp>
        <p:nvSpPr>
          <p:cNvPr id="6" name="Footer Placeholder 5"/>
          <p:cNvSpPr>
            <a:spLocks noGrp="1"/>
          </p:cNvSpPr>
          <p:nvPr>
            <p:ph type="ftr" sz="quarter" idx="11"/>
          </p:nvPr>
        </p:nvSpPr>
        <p:spPr/>
        <p:txBody>
          <a:bodyPr/>
          <a:lstStyle/>
          <a:p>
            <a:r>
              <a:rPr lang="en-GB" smtClean="0"/>
              <a:t>Cisco Global Problem Solver Challenge 2019</a:t>
            </a:r>
            <a:endParaRPr lang="en-IN"/>
          </a:p>
        </p:txBody>
      </p:sp>
      <p:sp>
        <p:nvSpPr>
          <p:cNvPr id="7" name="Slide Number Placeholder 6"/>
          <p:cNvSpPr>
            <a:spLocks noGrp="1"/>
          </p:cNvSpPr>
          <p:nvPr>
            <p:ph type="sldNum" sz="quarter" idx="12"/>
          </p:nvPr>
        </p:nvSpPr>
        <p:spPr/>
        <p:txBody>
          <a:bodyPr/>
          <a:lstStyle/>
          <a:p>
            <a:fld id="{76B583B4-7CBD-4742-919C-8BFF0C3439C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0CA70DD-29C3-4540-9CAC-7E128778D4A1}" type="datetime1">
              <a:rPr lang="en-IN" smtClean="0"/>
              <a:t>07-01-2019</a:t>
            </a:fld>
            <a:endParaRPr lang="en-IN"/>
          </a:p>
        </p:txBody>
      </p:sp>
      <p:sp>
        <p:nvSpPr>
          <p:cNvPr id="8" name="Footer Placeholder 7"/>
          <p:cNvSpPr>
            <a:spLocks noGrp="1"/>
          </p:cNvSpPr>
          <p:nvPr>
            <p:ph type="ftr" sz="quarter" idx="11"/>
          </p:nvPr>
        </p:nvSpPr>
        <p:spPr/>
        <p:txBody>
          <a:bodyPr/>
          <a:lstStyle/>
          <a:p>
            <a:r>
              <a:rPr lang="en-GB" smtClean="0"/>
              <a:t>Cisco Global Problem Solver Challenge 2019</a:t>
            </a:r>
            <a:endParaRPr lang="en-IN"/>
          </a:p>
        </p:txBody>
      </p:sp>
      <p:sp>
        <p:nvSpPr>
          <p:cNvPr id="9" name="Slide Number Placeholder 8"/>
          <p:cNvSpPr>
            <a:spLocks noGrp="1"/>
          </p:cNvSpPr>
          <p:nvPr>
            <p:ph type="sldNum" sz="quarter" idx="12"/>
          </p:nvPr>
        </p:nvSpPr>
        <p:spPr/>
        <p:txBody>
          <a:bodyPr/>
          <a:lstStyle/>
          <a:p>
            <a:fld id="{76B583B4-7CBD-4742-919C-8BFF0C3439C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F531AD1-1273-448B-8B24-11BBCCD5D105}" type="datetime1">
              <a:rPr lang="en-IN" smtClean="0"/>
              <a:t>07-01-2019</a:t>
            </a:fld>
            <a:endParaRPr lang="en-IN"/>
          </a:p>
        </p:txBody>
      </p:sp>
      <p:sp>
        <p:nvSpPr>
          <p:cNvPr id="4" name="Footer Placeholder 3"/>
          <p:cNvSpPr>
            <a:spLocks noGrp="1"/>
          </p:cNvSpPr>
          <p:nvPr>
            <p:ph type="ftr" sz="quarter" idx="11"/>
          </p:nvPr>
        </p:nvSpPr>
        <p:spPr/>
        <p:txBody>
          <a:bodyPr/>
          <a:lstStyle/>
          <a:p>
            <a:r>
              <a:rPr lang="en-GB" smtClean="0"/>
              <a:t>Cisco Global Problem Solver Challenge 2019</a:t>
            </a:r>
            <a:endParaRPr lang="en-IN"/>
          </a:p>
        </p:txBody>
      </p:sp>
      <p:sp>
        <p:nvSpPr>
          <p:cNvPr id="5" name="Slide Number Placeholder 4"/>
          <p:cNvSpPr>
            <a:spLocks noGrp="1"/>
          </p:cNvSpPr>
          <p:nvPr>
            <p:ph type="sldNum" sz="quarter" idx="12"/>
          </p:nvPr>
        </p:nvSpPr>
        <p:spPr/>
        <p:txBody>
          <a:bodyPr/>
          <a:lstStyle/>
          <a:p>
            <a:fld id="{76B583B4-7CBD-4742-919C-8BFF0C3439C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39D5B-9EEC-495E-83D6-6F85A869F847}" type="datetime1">
              <a:rPr lang="en-IN" smtClean="0"/>
              <a:t>07-01-2019</a:t>
            </a:fld>
            <a:endParaRPr lang="en-IN"/>
          </a:p>
        </p:txBody>
      </p:sp>
      <p:sp>
        <p:nvSpPr>
          <p:cNvPr id="3" name="Footer Placeholder 2"/>
          <p:cNvSpPr>
            <a:spLocks noGrp="1"/>
          </p:cNvSpPr>
          <p:nvPr>
            <p:ph type="ftr" sz="quarter" idx="11"/>
          </p:nvPr>
        </p:nvSpPr>
        <p:spPr/>
        <p:txBody>
          <a:bodyPr/>
          <a:lstStyle/>
          <a:p>
            <a:r>
              <a:rPr lang="en-GB" smtClean="0"/>
              <a:t>Cisco Global Problem Solver Challenge 2019</a:t>
            </a:r>
            <a:endParaRPr lang="en-IN"/>
          </a:p>
        </p:txBody>
      </p:sp>
      <p:sp>
        <p:nvSpPr>
          <p:cNvPr id="4" name="Slide Number Placeholder 3"/>
          <p:cNvSpPr>
            <a:spLocks noGrp="1"/>
          </p:cNvSpPr>
          <p:nvPr>
            <p:ph type="sldNum" sz="quarter" idx="12"/>
          </p:nvPr>
        </p:nvSpPr>
        <p:spPr/>
        <p:txBody>
          <a:bodyPr/>
          <a:lstStyle/>
          <a:p>
            <a:fld id="{76B583B4-7CBD-4742-919C-8BFF0C3439C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3A1FBB-A327-43F9-9CF1-E8E5C760CCA1}" type="datetime1">
              <a:rPr lang="en-IN" smtClean="0"/>
              <a:t>07-01-2019</a:t>
            </a:fld>
            <a:endParaRPr lang="en-IN"/>
          </a:p>
        </p:txBody>
      </p:sp>
      <p:sp>
        <p:nvSpPr>
          <p:cNvPr id="6" name="Footer Placeholder 5"/>
          <p:cNvSpPr>
            <a:spLocks noGrp="1"/>
          </p:cNvSpPr>
          <p:nvPr>
            <p:ph type="ftr" sz="quarter" idx="11"/>
          </p:nvPr>
        </p:nvSpPr>
        <p:spPr/>
        <p:txBody>
          <a:bodyPr/>
          <a:lstStyle/>
          <a:p>
            <a:r>
              <a:rPr lang="en-GB" smtClean="0"/>
              <a:t>Cisco Global Problem Solver Challenge 2019</a:t>
            </a:r>
            <a:endParaRPr lang="en-IN"/>
          </a:p>
        </p:txBody>
      </p:sp>
      <p:sp>
        <p:nvSpPr>
          <p:cNvPr id="7" name="Slide Number Placeholder 6"/>
          <p:cNvSpPr>
            <a:spLocks noGrp="1"/>
          </p:cNvSpPr>
          <p:nvPr>
            <p:ph type="sldNum" sz="quarter" idx="12"/>
          </p:nvPr>
        </p:nvSpPr>
        <p:spPr/>
        <p:txBody>
          <a:bodyPr/>
          <a:lstStyle/>
          <a:p>
            <a:fld id="{76B583B4-7CBD-4742-919C-8BFF0C3439C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D49BFA-2F2D-4E94-9DBC-730792662AE3}" type="datetime1">
              <a:rPr lang="en-IN" smtClean="0"/>
              <a:t>07-01-2019</a:t>
            </a:fld>
            <a:endParaRPr lang="en-IN"/>
          </a:p>
        </p:txBody>
      </p:sp>
      <p:sp>
        <p:nvSpPr>
          <p:cNvPr id="6" name="Footer Placeholder 5"/>
          <p:cNvSpPr>
            <a:spLocks noGrp="1"/>
          </p:cNvSpPr>
          <p:nvPr>
            <p:ph type="ftr" sz="quarter" idx="11"/>
          </p:nvPr>
        </p:nvSpPr>
        <p:spPr/>
        <p:txBody>
          <a:bodyPr/>
          <a:lstStyle/>
          <a:p>
            <a:r>
              <a:rPr lang="en-GB" smtClean="0"/>
              <a:t>Cisco Global Problem Solver Challenge 2019</a:t>
            </a:r>
            <a:endParaRPr lang="en-IN"/>
          </a:p>
        </p:txBody>
      </p:sp>
      <p:sp>
        <p:nvSpPr>
          <p:cNvPr id="7" name="Slide Number Placeholder 6"/>
          <p:cNvSpPr>
            <a:spLocks noGrp="1"/>
          </p:cNvSpPr>
          <p:nvPr>
            <p:ph type="sldNum" sz="quarter" idx="12"/>
          </p:nvPr>
        </p:nvSpPr>
        <p:spPr/>
        <p:txBody>
          <a:bodyPr/>
          <a:lstStyle/>
          <a:p>
            <a:fld id="{76B583B4-7CBD-4742-919C-8BFF0C3439C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D2E6A-5BB5-4670-9FE9-CC586996CD77}" type="datetime1">
              <a:rPr lang="en-IN" smtClean="0"/>
              <a:t>07-01-2019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Cisco Global Problem Solver Challenge 2019</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583B4-7CBD-4742-919C-8BFF0C3439C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4.jpeg"/><Relationship Id="rId4" Type="http://schemas.openxmlformats.org/officeDocument/2006/relationships/image" Target="../media/image29.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hyperlink" Target="https://youtu.be/OlccFptsWcQ" TargetMode="External"/><Relationship Id="rId2" Type="http://schemas.openxmlformats.org/officeDocument/2006/relationships/hyperlink" Target="https://youtu.be/r28m-mP7H6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tatista.com/statistics/318023/two-wheeler-sales-in-india/" TargetMode="External"/><Relationship Id="rId2" Type="http://schemas.openxmlformats.org/officeDocument/2006/relationships/hyperlink" Target="https://www.statista.com/statistics/690783/food-delivery-market-size-by-channel-united-kingdom-uk/"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wricitieshub.org/charts-graphs/market-size-auto-rickshaws-indian-cit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3754" y="899435"/>
            <a:ext cx="6544491" cy="707886"/>
          </a:xfrm>
          <a:prstGeom prst="rect">
            <a:avLst/>
          </a:prstGeom>
          <a:noFill/>
        </p:spPr>
        <p:txBody>
          <a:bodyPr wrap="square" rtlCol="0">
            <a:spAutoFit/>
          </a:bodyPr>
          <a:lstStyle/>
          <a:p>
            <a:pPr algn="ctr"/>
            <a:r>
              <a:rPr lang="en-IN" sz="4000" dirty="0">
                <a:solidFill>
                  <a:srgbClr val="00B0F0"/>
                </a:solidFill>
              </a:rPr>
              <a:t>SMART</a:t>
            </a:r>
            <a:r>
              <a:rPr lang="en-IN" sz="4000" dirty="0"/>
              <a:t> </a:t>
            </a:r>
            <a:r>
              <a:rPr lang="en-IN" sz="4000" dirty="0">
                <a:solidFill>
                  <a:srgbClr val="92D050"/>
                </a:solidFill>
              </a:rPr>
              <a:t>NAVIGATION</a:t>
            </a:r>
            <a:r>
              <a:rPr lang="en-IN" sz="4000" dirty="0">
                <a:solidFill>
                  <a:srgbClr val="00B0F0"/>
                </a:solidFill>
              </a:rPr>
              <a:t> GLOVES</a:t>
            </a:r>
          </a:p>
        </p:txBody>
      </p:sp>
      <p:sp>
        <p:nvSpPr>
          <p:cNvPr id="7" name="TextBox 6"/>
          <p:cNvSpPr txBox="1"/>
          <p:nvPr/>
        </p:nvSpPr>
        <p:spPr>
          <a:xfrm>
            <a:off x="8485479" y="4305616"/>
            <a:ext cx="3195671" cy="1200329"/>
          </a:xfrm>
          <a:prstGeom prst="rect">
            <a:avLst/>
          </a:prstGeom>
          <a:noFill/>
        </p:spPr>
        <p:txBody>
          <a:bodyPr wrap="square" rtlCol="0">
            <a:spAutoFit/>
          </a:bodyPr>
          <a:lstStyle/>
          <a:p>
            <a:pPr marL="285750" indent="-285750">
              <a:buFontTx/>
              <a:buChar char="-"/>
            </a:pPr>
            <a:r>
              <a:rPr lang="en-IN" b="1" dirty="0" smtClean="0">
                <a:solidFill>
                  <a:schemeClr val="bg2">
                    <a:lumMod val="10000"/>
                  </a:schemeClr>
                </a:solidFill>
              </a:rPr>
              <a:t>J Anudeep</a:t>
            </a:r>
          </a:p>
          <a:p>
            <a:pPr marL="285750" indent="-285750">
              <a:buFontTx/>
              <a:buChar char="-"/>
            </a:pPr>
            <a:r>
              <a:rPr lang="en-IN" b="1" dirty="0" smtClean="0">
                <a:solidFill>
                  <a:schemeClr val="bg2">
                    <a:lumMod val="10000"/>
                  </a:schemeClr>
                </a:solidFill>
              </a:rPr>
              <a:t>G Kowshik</a:t>
            </a:r>
          </a:p>
          <a:p>
            <a:pPr marL="285750" indent="-285750">
              <a:buFontTx/>
              <a:buChar char="-"/>
            </a:pPr>
            <a:r>
              <a:rPr lang="en-IN" b="1" dirty="0" err="1" smtClean="0">
                <a:solidFill>
                  <a:schemeClr val="bg2">
                    <a:lumMod val="10000"/>
                  </a:schemeClr>
                </a:solidFill>
              </a:rPr>
              <a:t>Ch</a:t>
            </a:r>
            <a:r>
              <a:rPr lang="en-IN" b="1" dirty="0" smtClean="0">
                <a:solidFill>
                  <a:schemeClr val="bg2">
                    <a:lumMod val="10000"/>
                  </a:schemeClr>
                </a:solidFill>
              </a:rPr>
              <a:t> Vineeth</a:t>
            </a:r>
            <a:endParaRPr lang="en-IN" b="1" dirty="0">
              <a:solidFill>
                <a:schemeClr val="bg2">
                  <a:lumMod val="10000"/>
                </a:schemeClr>
              </a:solidFill>
            </a:endParaRPr>
          </a:p>
          <a:p>
            <a:pPr marL="285750" indent="-285750">
              <a:buFontTx/>
              <a:buChar char="-"/>
            </a:pPr>
            <a:r>
              <a:rPr lang="en-IN" b="1" dirty="0" smtClean="0">
                <a:solidFill>
                  <a:schemeClr val="bg2">
                    <a:lumMod val="10000"/>
                  </a:schemeClr>
                </a:solidFill>
              </a:rPr>
              <a:t>Shriram </a:t>
            </a:r>
            <a:r>
              <a:rPr lang="en-IN" b="1" dirty="0">
                <a:solidFill>
                  <a:schemeClr val="bg2">
                    <a:lumMod val="10000"/>
                  </a:schemeClr>
                </a:solidFill>
              </a:rPr>
              <a:t>K </a:t>
            </a:r>
            <a:r>
              <a:rPr lang="en-IN" b="1" dirty="0" smtClean="0">
                <a:solidFill>
                  <a:schemeClr val="bg2">
                    <a:lumMod val="10000"/>
                  </a:schemeClr>
                </a:solidFill>
              </a:rPr>
              <a:t>Vasudevan</a:t>
            </a:r>
          </a:p>
        </p:txBody>
      </p:sp>
      <p:sp>
        <p:nvSpPr>
          <p:cNvPr id="3" name="Footer Placeholder 2"/>
          <p:cNvSpPr>
            <a:spLocks noGrp="1"/>
          </p:cNvSpPr>
          <p:nvPr>
            <p:ph type="ftr" sz="quarter" idx="11"/>
          </p:nvPr>
        </p:nvSpPr>
        <p:spPr/>
        <p:txBody>
          <a:bodyPr/>
          <a:lstStyle/>
          <a:p>
            <a:r>
              <a:rPr lang="en-GB" smtClean="0"/>
              <a:t>Cisco Global Problem Solver Challenge 2019</a:t>
            </a:r>
            <a:endParaRPr lang="en-IN"/>
          </a:p>
        </p:txBody>
      </p:sp>
      <p:sp>
        <p:nvSpPr>
          <p:cNvPr id="5" name="Slide Number Placeholder 4"/>
          <p:cNvSpPr>
            <a:spLocks noGrp="1"/>
          </p:cNvSpPr>
          <p:nvPr>
            <p:ph type="sldNum" sz="quarter" idx="12"/>
          </p:nvPr>
        </p:nvSpPr>
        <p:spPr>
          <a:xfrm>
            <a:off x="8610600" y="6343287"/>
            <a:ext cx="2743200" cy="365125"/>
          </a:xfrm>
        </p:spPr>
        <p:txBody>
          <a:bodyPr/>
          <a:lstStyle/>
          <a:p>
            <a:fld id="{76B583B4-7CBD-4742-919C-8BFF0C3439CB}" type="slidenum">
              <a:rPr lang="en-IN" smtClean="0"/>
              <a:t>1</a:t>
            </a:fld>
            <a:endParaRPr lang="en-IN" dirty="0"/>
          </a:p>
        </p:txBody>
      </p:sp>
      <p:pic>
        <p:nvPicPr>
          <p:cNvPr id="12" name="Picture 2" descr="Image result for gloves clipart">
            <a:extLst>
              <a:ext uri="{FF2B5EF4-FFF2-40B4-BE49-F238E27FC236}">
                <a16:creationId xmlns:a16="http://schemas.microsoft.com/office/drawing/2014/main" id="{388FB7E6-71C0-44F8-885F-7B070C284503}"/>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49564" y="1903410"/>
            <a:ext cx="2548436" cy="37122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Related image">
            <a:extLst>
              <a:ext uri="{FF2B5EF4-FFF2-40B4-BE49-F238E27FC236}">
                <a16:creationId xmlns:a16="http://schemas.microsoft.com/office/drawing/2014/main" id="{378F785A-701D-4E95-9A77-FD126676A6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3673" y="3647659"/>
            <a:ext cx="640219" cy="6402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gloves clipart">
            <a:extLst>
              <a:ext uri="{FF2B5EF4-FFF2-40B4-BE49-F238E27FC236}">
                <a16:creationId xmlns:a16="http://schemas.microsoft.com/office/drawing/2014/main" id="{A3F15F0D-DCA0-4E83-9FD6-4BAE1AE255F4}"/>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179028">
            <a:off x="638241" y="2125724"/>
            <a:ext cx="2548436" cy="371222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Related image">
            <a:extLst>
              <a:ext uri="{FF2B5EF4-FFF2-40B4-BE49-F238E27FC236}">
                <a16:creationId xmlns:a16="http://schemas.microsoft.com/office/drawing/2014/main" id="{08E59907-5BD5-42E6-BB92-1174B9D8DE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6290" y="3759521"/>
            <a:ext cx="640219" cy="6402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D3635C-B970-4457-90D2-778B7A13181D}"/>
              </a:ext>
            </a:extLst>
          </p:cNvPr>
          <p:cNvSpPr txBox="1"/>
          <p:nvPr/>
        </p:nvSpPr>
        <p:spPr>
          <a:xfrm>
            <a:off x="5379299" y="4213135"/>
            <a:ext cx="2548436" cy="630942"/>
          </a:xfrm>
          <a:prstGeom prst="rect">
            <a:avLst/>
          </a:prstGeom>
          <a:noFill/>
        </p:spPr>
        <p:txBody>
          <a:bodyPr wrap="square" rtlCol="0">
            <a:spAutoFit/>
          </a:bodyPr>
          <a:lstStyle/>
          <a:p>
            <a:pPr algn="ctr"/>
            <a:r>
              <a:rPr lang="en-IN" sz="3500" dirty="0">
                <a:solidFill>
                  <a:schemeClr val="bg2">
                    <a:lumMod val="50000"/>
                  </a:schemeClr>
                </a:solidFill>
              </a:rPr>
              <a:t>Team </a:t>
            </a:r>
            <a:r>
              <a:rPr lang="en-IN" sz="3500" dirty="0">
                <a:solidFill>
                  <a:srgbClr val="00B0F0"/>
                </a:solidFill>
              </a:rPr>
              <a:t>S</a:t>
            </a:r>
            <a:r>
              <a:rPr lang="en-IN" sz="3500" dirty="0">
                <a:solidFill>
                  <a:srgbClr val="92D050"/>
                </a:solidFill>
              </a:rPr>
              <a:t>A</a:t>
            </a:r>
            <a:r>
              <a:rPr lang="en-IN" sz="3500" dirty="0">
                <a:solidFill>
                  <a:srgbClr val="00B0F0"/>
                </a:solidFill>
              </a:rPr>
              <a:t>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9512" y="888902"/>
            <a:ext cx="11632976"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a:t>An Indication to the users will be given not only by the vibrations in the glove but also by various other UIs (user interface) like LEDs, OLED display, etc.,</a:t>
            </a:r>
          </a:p>
          <a:p>
            <a:endParaRPr lang="en-IN" sz="2000" dirty="0"/>
          </a:p>
          <a:p>
            <a:pPr marL="285750" indent="-285750">
              <a:buFont typeface="Arial" panose="020B0604020202020204" pitchFamily="34" charset="0"/>
              <a:buChar char="•"/>
            </a:pPr>
            <a:r>
              <a:rPr lang="en-IN" sz="2000" dirty="0"/>
              <a:t>For visually challenged people, a voice search feature will be provided in order to select various options in the Android app. </a:t>
            </a:r>
            <a:endParaRPr lang="en-IN" sz="2000" dirty="0" smtClean="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For safety and reliability purpose the glove need to be made as shock and water proof</a:t>
            </a:r>
            <a:r>
              <a:rPr lang="en-IN" sz="2000" dirty="0" smtClean="0"/>
              <a:t>.</a:t>
            </a:r>
            <a:endParaRPr lang="en-IN" sz="2000" dirty="0"/>
          </a:p>
        </p:txBody>
      </p:sp>
      <p:pic>
        <p:nvPicPr>
          <p:cNvPr id="10244" name="Picture 4" descr="Image result for google voice 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508" y="3527434"/>
            <a:ext cx="1170242" cy="16734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61035" y="5329867"/>
            <a:ext cx="2209733" cy="646331"/>
          </a:xfrm>
          <a:prstGeom prst="rect">
            <a:avLst/>
          </a:prstGeom>
          <a:noFill/>
        </p:spPr>
        <p:txBody>
          <a:bodyPr wrap="square" rtlCol="0">
            <a:spAutoFit/>
          </a:bodyPr>
          <a:lstStyle/>
          <a:p>
            <a:pPr algn="ctr"/>
            <a:r>
              <a:rPr lang="en-IN" i="1" dirty="0"/>
              <a:t>Voice assistance for </a:t>
            </a:r>
          </a:p>
          <a:p>
            <a:pPr algn="ctr"/>
            <a:r>
              <a:rPr lang="en-IN" i="1" dirty="0"/>
              <a:t>visually challenged</a:t>
            </a:r>
          </a:p>
        </p:txBody>
      </p:sp>
      <p:sp>
        <p:nvSpPr>
          <p:cNvPr id="3" name="Footer Placeholder 2"/>
          <p:cNvSpPr>
            <a:spLocks noGrp="1"/>
          </p:cNvSpPr>
          <p:nvPr>
            <p:ph type="ftr" sz="quarter" idx="11"/>
          </p:nvPr>
        </p:nvSpPr>
        <p:spPr/>
        <p:txBody>
          <a:bodyPr/>
          <a:lstStyle/>
          <a:p>
            <a:r>
              <a:rPr lang="en-GB" smtClean="0"/>
              <a:t>Cisco Global Problem Solver Challenge 2019</a:t>
            </a:r>
            <a:endParaRPr lang="en-IN"/>
          </a:p>
        </p:txBody>
      </p:sp>
      <p:sp>
        <p:nvSpPr>
          <p:cNvPr id="5" name="Slide Number Placeholder 4"/>
          <p:cNvSpPr>
            <a:spLocks noGrp="1"/>
          </p:cNvSpPr>
          <p:nvPr>
            <p:ph type="sldNum" sz="quarter" idx="12"/>
          </p:nvPr>
        </p:nvSpPr>
        <p:spPr/>
        <p:txBody>
          <a:bodyPr/>
          <a:lstStyle/>
          <a:p>
            <a:fld id="{76B583B4-7CBD-4742-919C-8BFF0C3439CB}" type="slidenum">
              <a:rPr lang="en-IN" smtClean="0"/>
              <a:t>10</a:t>
            </a:fld>
            <a:endParaRPr lang="en-IN"/>
          </a:p>
        </p:txBody>
      </p:sp>
      <p:sp>
        <p:nvSpPr>
          <p:cNvPr id="11" name="TextBox 10"/>
          <p:cNvSpPr txBox="1"/>
          <p:nvPr/>
        </p:nvSpPr>
        <p:spPr>
          <a:xfrm>
            <a:off x="337625" y="249623"/>
            <a:ext cx="4049486" cy="523220"/>
          </a:xfrm>
          <a:prstGeom prst="rect">
            <a:avLst/>
          </a:prstGeom>
          <a:noFill/>
        </p:spPr>
        <p:txBody>
          <a:bodyPr wrap="square" rtlCol="0">
            <a:spAutoFit/>
          </a:bodyPr>
          <a:lstStyle/>
          <a:p>
            <a:r>
              <a:rPr lang="en-IN" sz="2800" dirty="0">
                <a:solidFill>
                  <a:schemeClr val="accent1"/>
                </a:solidFill>
              </a:rPr>
              <a:t>Future </a:t>
            </a:r>
            <a:r>
              <a:rPr lang="en-IN" sz="2800" dirty="0" smtClean="0">
                <a:solidFill>
                  <a:schemeClr val="accent1"/>
                </a:solidFill>
              </a:rPr>
              <a:t>Enhancements</a:t>
            </a:r>
            <a:endParaRPr lang="en-IN" sz="2800" dirty="0">
              <a:solidFill>
                <a:schemeClr val="accent1"/>
              </a:solidFill>
            </a:endParaRPr>
          </a:p>
        </p:txBody>
      </p:sp>
      <p:pic>
        <p:nvPicPr>
          <p:cNvPr id="17" name="Picture 16" descr="Related image">
            <a:extLst>
              <a:ext uri="{FF2B5EF4-FFF2-40B4-BE49-F238E27FC236}">
                <a16:creationId xmlns:a16="http://schemas.microsoft.com/office/drawing/2014/main" id="{F4C4DF29-7028-4473-87FF-21E0E81CF3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7710" y="3416796"/>
            <a:ext cx="1491130" cy="191307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5">
            <a:extLst>
              <a:ext uri="{FF2B5EF4-FFF2-40B4-BE49-F238E27FC236}">
                <a16:creationId xmlns:a16="http://schemas.microsoft.com/office/drawing/2014/main" id="{D095265C-C696-4CEA-80CF-4C0FF543ADF6}"/>
              </a:ext>
            </a:extLst>
          </p:cNvPr>
          <p:cNvSpPr txBox="1"/>
          <p:nvPr/>
        </p:nvSpPr>
        <p:spPr>
          <a:xfrm>
            <a:off x="4524213" y="5329866"/>
            <a:ext cx="2778125" cy="646331"/>
          </a:xfrm>
          <a:prstGeom prst="rect">
            <a:avLst/>
          </a:prstGeom>
          <a:noFill/>
        </p:spPr>
        <p:txBody>
          <a:bodyPr wrap="square" rtlCol="0">
            <a:spAutoFit/>
          </a:bodyPr>
          <a:lstStyle/>
          <a:p>
            <a:pPr algn="ctr"/>
            <a:r>
              <a:rPr lang="en-IN" i="1" dirty="0"/>
              <a:t>Assistance systems for Visually Challenged</a:t>
            </a:r>
          </a:p>
        </p:txBody>
      </p:sp>
      <p:pic>
        <p:nvPicPr>
          <p:cNvPr id="10" name="Picture 9"/>
          <p:cNvPicPr>
            <a:picLocks noChangeAspect="1"/>
          </p:cNvPicPr>
          <p:nvPr/>
        </p:nvPicPr>
        <p:blipFill>
          <a:blip r:embed="rId4"/>
          <a:stretch>
            <a:fillRect/>
          </a:stretch>
        </p:blipFill>
        <p:spPr>
          <a:xfrm>
            <a:off x="8527568" y="3821416"/>
            <a:ext cx="2508118" cy="1379464"/>
          </a:xfrm>
          <a:prstGeom prst="rect">
            <a:avLst/>
          </a:prstGeom>
        </p:spPr>
      </p:pic>
      <p:sp>
        <p:nvSpPr>
          <p:cNvPr id="12" name="Rectangle 11"/>
          <p:cNvSpPr/>
          <p:nvPr/>
        </p:nvSpPr>
        <p:spPr>
          <a:xfrm>
            <a:off x="8855783" y="5478589"/>
            <a:ext cx="2177726" cy="369332"/>
          </a:xfrm>
          <a:prstGeom prst="rect">
            <a:avLst/>
          </a:prstGeom>
        </p:spPr>
        <p:txBody>
          <a:bodyPr wrap="square">
            <a:spAutoFit/>
          </a:bodyPr>
          <a:lstStyle/>
          <a:p>
            <a:pPr algn="ctr"/>
            <a:r>
              <a:rPr lang="en-IN" i="1" dirty="0" smtClean="0"/>
              <a:t>Shock </a:t>
            </a:r>
            <a:r>
              <a:rPr lang="en-IN" i="1" dirty="0"/>
              <a:t>&amp; </a:t>
            </a:r>
            <a:r>
              <a:rPr lang="en-IN" i="1" dirty="0" smtClean="0"/>
              <a:t>Water Proof</a:t>
            </a:r>
            <a:endParaRPr lang="en-IN"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smtClean="0"/>
              <a:t>Cisco Global Problem Solver Challenge 2019</a:t>
            </a:r>
            <a:endParaRPr lang="en-IN"/>
          </a:p>
        </p:txBody>
      </p:sp>
      <p:sp>
        <p:nvSpPr>
          <p:cNvPr id="6" name="Slide Number Placeholder 5"/>
          <p:cNvSpPr>
            <a:spLocks noGrp="1"/>
          </p:cNvSpPr>
          <p:nvPr>
            <p:ph type="sldNum" sz="quarter" idx="12"/>
          </p:nvPr>
        </p:nvSpPr>
        <p:spPr/>
        <p:txBody>
          <a:bodyPr/>
          <a:lstStyle/>
          <a:p>
            <a:fld id="{76B583B4-7CBD-4742-919C-8BFF0C3439CB}" type="slidenum">
              <a:rPr lang="en-IN" smtClean="0"/>
              <a:t>11</a:t>
            </a:fld>
            <a:endParaRPr lang="en-IN"/>
          </a:p>
        </p:txBody>
      </p:sp>
      <p:pic>
        <p:nvPicPr>
          <p:cNvPr id="7" name="Picture 6">
            <a:extLst>
              <a:ext uri="{FF2B5EF4-FFF2-40B4-BE49-F238E27FC236}">
                <a16:creationId xmlns:a16="http://schemas.microsoft.com/office/drawing/2014/main" id="{831491DA-4507-44BD-92C6-DA9B96DAED58}"/>
              </a:ext>
            </a:extLst>
          </p:cNvPr>
          <p:cNvPicPr>
            <a:picLocks noChangeAspect="1"/>
          </p:cNvPicPr>
          <p:nvPr/>
        </p:nvPicPr>
        <p:blipFill rotWithShape="1">
          <a:blip r:embed="rId2"/>
          <a:srcRect b="29062"/>
          <a:stretch/>
        </p:blipFill>
        <p:spPr>
          <a:xfrm>
            <a:off x="652429" y="1296784"/>
            <a:ext cx="2152650" cy="1263536"/>
          </a:xfrm>
          <a:prstGeom prst="rect">
            <a:avLst/>
          </a:prstGeom>
        </p:spPr>
      </p:pic>
      <p:pic>
        <p:nvPicPr>
          <p:cNvPr id="8" name="Picture 7">
            <a:extLst>
              <a:ext uri="{FF2B5EF4-FFF2-40B4-BE49-F238E27FC236}">
                <a16:creationId xmlns:a16="http://schemas.microsoft.com/office/drawing/2014/main" id="{BD14FA56-0AAF-43B6-B951-76DE323C094E}"/>
              </a:ext>
            </a:extLst>
          </p:cNvPr>
          <p:cNvPicPr>
            <a:picLocks noChangeAspect="1"/>
          </p:cNvPicPr>
          <p:nvPr/>
        </p:nvPicPr>
        <p:blipFill rotWithShape="1">
          <a:blip r:embed="rId3"/>
          <a:srcRect b="39500"/>
          <a:stretch/>
        </p:blipFill>
        <p:spPr>
          <a:xfrm>
            <a:off x="3204610" y="1466088"/>
            <a:ext cx="1990725" cy="1077608"/>
          </a:xfrm>
          <a:prstGeom prst="rect">
            <a:avLst/>
          </a:prstGeom>
        </p:spPr>
      </p:pic>
      <p:pic>
        <p:nvPicPr>
          <p:cNvPr id="9" name="Picture 8">
            <a:extLst>
              <a:ext uri="{FF2B5EF4-FFF2-40B4-BE49-F238E27FC236}">
                <a16:creationId xmlns:a16="http://schemas.microsoft.com/office/drawing/2014/main" id="{207B59A9-A9EA-49D8-852E-7443D977D48D}"/>
              </a:ext>
            </a:extLst>
          </p:cNvPr>
          <p:cNvPicPr>
            <a:picLocks noChangeAspect="1"/>
          </p:cNvPicPr>
          <p:nvPr/>
        </p:nvPicPr>
        <p:blipFill rotWithShape="1">
          <a:blip r:embed="rId4"/>
          <a:srcRect b="30536"/>
          <a:stretch/>
        </p:blipFill>
        <p:spPr>
          <a:xfrm>
            <a:off x="835052" y="3464695"/>
            <a:ext cx="1646985" cy="1132779"/>
          </a:xfrm>
          <a:prstGeom prst="rect">
            <a:avLst/>
          </a:prstGeom>
        </p:spPr>
      </p:pic>
      <p:sp>
        <p:nvSpPr>
          <p:cNvPr id="10" name="TextBox 9">
            <a:extLst>
              <a:ext uri="{FF2B5EF4-FFF2-40B4-BE49-F238E27FC236}">
                <a16:creationId xmlns:a16="http://schemas.microsoft.com/office/drawing/2014/main" id="{42AAD6E7-220F-45F3-94E6-4D9A7B04E4D2}"/>
              </a:ext>
            </a:extLst>
          </p:cNvPr>
          <p:cNvSpPr txBox="1"/>
          <p:nvPr/>
        </p:nvSpPr>
        <p:spPr>
          <a:xfrm>
            <a:off x="337625" y="249623"/>
            <a:ext cx="4049486" cy="521970"/>
          </a:xfrm>
          <a:prstGeom prst="rect">
            <a:avLst/>
          </a:prstGeom>
          <a:noFill/>
        </p:spPr>
        <p:txBody>
          <a:bodyPr wrap="square" rtlCol="0">
            <a:spAutoFit/>
          </a:bodyPr>
          <a:lstStyle/>
          <a:p>
            <a:r>
              <a:rPr lang="en-IN" sz="2800" dirty="0">
                <a:solidFill>
                  <a:schemeClr val="accent1"/>
                </a:solidFill>
              </a:rPr>
              <a:t>We Provide..!!</a:t>
            </a:r>
          </a:p>
        </p:txBody>
      </p:sp>
      <p:pic>
        <p:nvPicPr>
          <p:cNvPr id="11" name="Picture 10">
            <a:extLst>
              <a:ext uri="{FF2B5EF4-FFF2-40B4-BE49-F238E27FC236}">
                <a16:creationId xmlns:a16="http://schemas.microsoft.com/office/drawing/2014/main" id="{CE3EBE21-3610-4997-9A17-35C1E12088FE}"/>
              </a:ext>
            </a:extLst>
          </p:cNvPr>
          <p:cNvPicPr>
            <a:picLocks noChangeAspect="1"/>
          </p:cNvPicPr>
          <p:nvPr/>
        </p:nvPicPr>
        <p:blipFill>
          <a:blip r:embed="rId5"/>
          <a:srcRect t="5436" r="6070"/>
          <a:stretch>
            <a:fillRect/>
          </a:stretch>
        </p:blipFill>
        <p:spPr>
          <a:xfrm>
            <a:off x="6092615" y="1474400"/>
            <a:ext cx="1842041" cy="1077608"/>
          </a:xfrm>
          <a:prstGeom prst="rect">
            <a:avLst/>
          </a:prstGeom>
        </p:spPr>
      </p:pic>
      <p:pic>
        <p:nvPicPr>
          <p:cNvPr id="12" name="Picture 11">
            <a:extLst>
              <a:ext uri="{FF2B5EF4-FFF2-40B4-BE49-F238E27FC236}">
                <a16:creationId xmlns:a16="http://schemas.microsoft.com/office/drawing/2014/main" id="{83F4E967-D790-4A96-8BA6-96D93BF232FD}"/>
              </a:ext>
            </a:extLst>
          </p:cNvPr>
          <p:cNvPicPr>
            <a:picLocks noChangeAspect="1"/>
          </p:cNvPicPr>
          <p:nvPr/>
        </p:nvPicPr>
        <p:blipFill rotWithShape="1">
          <a:blip r:embed="rId6"/>
          <a:srcRect t="12170"/>
          <a:stretch/>
        </p:blipFill>
        <p:spPr>
          <a:xfrm>
            <a:off x="6166124" y="3317339"/>
            <a:ext cx="1768532" cy="1498904"/>
          </a:xfrm>
          <a:prstGeom prst="rect">
            <a:avLst/>
          </a:prstGeom>
        </p:spPr>
      </p:pic>
      <p:sp>
        <p:nvSpPr>
          <p:cNvPr id="13" name="TextBox 12">
            <a:extLst>
              <a:ext uri="{FF2B5EF4-FFF2-40B4-BE49-F238E27FC236}">
                <a16:creationId xmlns:a16="http://schemas.microsoft.com/office/drawing/2014/main" id="{E0F43AD2-8E2F-4C32-8E43-2C693476CFEC}"/>
              </a:ext>
            </a:extLst>
          </p:cNvPr>
          <p:cNvSpPr txBox="1"/>
          <p:nvPr/>
        </p:nvSpPr>
        <p:spPr>
          <a:xfrm>
            <a:off x="1152496" y="2626915"/>
            <a:ext cx="1061561" cy="323165"/>
          </a:xfrm>
          <a:prstGeom prst="rect">
            <a:avLst/>
          </a:prstGeom>
          <a:noFill/>
        </p:spPr>
        <p:txBody>
          <a:bodyPr wrap="square" rtlCol="0">
            <a:spAutoFit/>
          </a:bodyPr>
          <a:lstStyle/>
          <a:p>
            <a:pPr algn="ctr"/>
            <a:r>
              <a:rPr lang="en-IN" sz="1500" dirty="0">
                <a:solidFill>
                  <a:srgbClr val="C00000"/>
                </a:solidFill>
              </a:rPr>
              <a:t>REAL-TIME</a:t>
            </a:r>
          </a:p>
        </p:txBody>
      </p:sp>
      <p:sp>
        <p:nvSpPr>
          <p:cNvPr id="14" name="TextBox 13">
            <a:extLst>
              <a:ext uri="{FF2B5EF4-FFF2-40B4-BE49-F238E27FC236}">
                <a16:creationId xmlns:a16="http://schemas.microsoft.com/office/drawing/2014/main" id="{56DF481D-1438-44FE-8307-0E11CBF7DB4C}"/>
              </a:ext>
            </a:extLst>
          </p:cNvPr>
          <p:cNvSpPr txBox="1"/>
          <p:nvPr/>
        </p:nvSpPr>
        <p:spPr>
          <a:xfrm>
            <a:off x="3456090" y="2635137"/>
            <a:ext cx="1500970" cy="323165"/>
          </a:xfrm>
          <a:prstGeom prst="rect">
            <a:avLst/>
          </a:prstGeom>
          <a:noFill/>
        </p:spPr>
        <p:txBody>
          <a:bodyPr wrap="square" rtlCol="0">
            <a:spAutoFit/>
          </a:bodyPr>
          <a:lstStyle/>
          <a:p>
            <a:pPr algn="ctr"/>
            <a:r>
              <a:rPr lang="en-IN" sz="1500" dirty="0">
                <a:solidFill>
                  <a:srgbClr val="C00000"/>
                </a:solidFill>
              </a:rPr>
              <a:t>ACCURACY</a:t>
            </a:r>
          </a:p>
        </p:txBody>
      </p:sp>
      <p:sp>
        <p:nvSpPr>
          <p:cNvPr id="15" name="TextBox 14">
            <a:extLst>
              <a:ext uri="{FF2B5EF4-FFF2-40B4-BE49-F238E27FC236}">
                <a16:creationId xmlns:a16="http://schemas.microsoft.com/office/drawing/2014/main" id="{B73C8415-6DEA-4103-A746-18C2F125CB30}"/>
              </a:ext>
            </a:extLst>
          </p:cNvPr>
          <p:cNvSpPr txBox="1"/>
          <p:nvPr/>
        </p:nvSpPr>
        <p:spPr>
          <a:xfrm>
            <a:off x="6102493" y="2635137"/>
            <a:ext cx="1500970" cy="323165"/>
          </a:xfrm>
          <a:prstGeom prst="rect">
            <a:avLst/>
          </a:prstGeom>
          <a:noFill/>
        </p:spPr>
        <p:txBody>
          <a:bodyPr wrap="square" rtlCol="0">
            <a:spAutoFit/>
          </a:bodyPr>
          <a:lstStyle/>
          <a:p>
            <a:pPr algn="ctr"/>
            <a:r>
              <a:rPr lang="en-IN" sz="1500" dirty="0">
                <a:solidFill>
                  <a:srgbClr val="C00000"/>
                </a:solidFill>
              </a:rPr>
              <a:t>NAVIGATION</a:t>
            </a:r>
          </a:p>
        </p:txBody>
      </p:sp>
      <p:sp>
        <p:nvSpPr>
          <p:cNvPr id="16" name="TextBox 15">
            <a:extLst>
              <a:ext uri="{FF2B5EF4-FFF2-40B4-BE49-F238E27FC236}">
                <a16:creationId xmlns:a16="http://schemas.microsoft.com/office/drawing/2014/main" id="{A108A037-87F5-4407-BC08-D4269432CEA1}"/>
              </a:ext>
            </a:extLst>
          </p:cNvPr>
          <p:cNvSpPr txBox="1"/>
          <p:nvPr/>
        </p:nvSpPr>
        <p:spPr>
          <a:xfrm>
            <a:off x="886883" y="4693289"/>
            <a:ext cx="1500970" cy="323165"/>
          </a:xfrm>
          <a:prstGeom prst="rect">
            <a:avLst/>
          </a:prstGeom>
          <a:noFill/>
        </p:spPr>
        <p:txBody>
          <a:bodyPr wrap="square" rtlCol="0">
            <a:spAutoFit/>
          </a:bodyPr>
          <a:lstStyle/>
          <a:p>
            <a:pPr algn="ctr"/>
            <a:r>
              <a:rPr lang="en-IN" sz="1500" dirty="0">
                <a:solidFill>
                  <a:srgbClr val="C00000"/>
                </a:solidFill>
              </a:rPr>
              <a:t>GEOTAG</a:t>
            </a:r>
          </a:p>
        </p:txBody>
      </p:sp>
      <p:sp>
        <p:nvSpPr>
          <p:cNvPr id="17" name="TextBox 16">
            <a:extLst>
              <a:ext uri="{FF2B5EF4-FFF2-40B4-BE49-F238E27FC236}">
                <a16:creationId xmlns:a16="http://schemas.microsoft.com/office/drawing/2014/main" id="{FEC58899-926C-40CE-9603-F9C982E76692}"/>
              </a:ext>
            </a:extLst>
          </p:cNvPr>
          <p:cNvSpPr txBox="1"/>
          <p:nvPr/>
        </p:nvSpPr>
        <p:spPr>
          <a:xfrm>
            <a:off x="3585008" y="4693288"/>
            <a:ext cx="1500970" cy="323165"/>
          </a:xfrm>
          <a:prstGeom prst="rect">
            <a:avLst/>
          </a:prstGeom>
          <a:noFill/>
        </p:spPr>
        <p:txBody>
          <a:bodyPr wrap="square" rtlCol="0">
            <a:spAutoFit/>
          </a:bodyPr>
          <a:lstStyle/>
          <a:p>
            <a:pPr algn="ctr"/>
            <a:r>
              <a:rPr lang="en-IN" sz="1500" dirty="0">
                <a:solidFill>
                  <a:srgbClr val="C00000"/>
                </a:solidFill>
              </a:rPr>
              <a:t>MOBILE APP</a:t>
            </a:r>
          </a:p>
        </p:txBody>
      </p:sp>
      <p:pic>
        <p:nvPicPr>
          <p:cNvPr id="18" name="Picture 17">
            <a:extLst>
              <a:ext uri="{FF2B5EF4-FFF2-40B4-BE49-F238E27FC236}">
                <a16:creationId xmlns:a16="http://schemas.microsoft.com/office/drawing/2014/main" id="{A56F445B-71B9-483B-BE8E-3A888101550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8545" t="20840" r="37806" b="22036"/>
          <a:stretch/>
        </p:blipFill>
        <p:spPr>
          <a:xfrm>
            <a:off x="3832032" y="3372593"/>
            <a:ext cx="1006923" cy="1270818"/>
          </a:xfrm>
          <a:prstGeom prst="rect">
            <a:avLst/>
          </a:prstGeom>
        </p:spPr>
      </p:pic>
      <p:sp>
        <p:nvSpPr>
          <p:cNvPr id="19" name="TextBox 18">
            <a:extLst>
              <a:ext uri="{FF2B5EF4-FFF2-40B4-BE49-F238E27FC236}">
                <a16:creationId xmlns:a16="http://schemas.microsoft.com/office/drawing/2014/main" id="{ABEA5F58-0D90-40D4-B0B7-0DDD1CE05132}"/>
              </a:ext>
            </a:extLst>
          </p:cNvPr>
          <p:cNvSpPr txBox="1"/>
          <p:nvPr/>
        </p:nvSpPr>
        <p:spPr>
          <a:xfrm>
            <a:off x="6303250" y="4647351"/>
            <a:ext cx="1500970" cy="553998"/>
          </a:xfrm>
          <a:prstGeom prst="rect">
            <a:avLst/>
          </a:prstGeom>
          <a:noFill/>
        </p:spPr>
        <p:txBody>
          <a:bodyPr wrap="square" rtlCol="0">
            <a:spAutoFit/>
          </a:bodyPr>
          <a:lstStyle/>
          <a:p>
            <a:pPr algn="ctr"/>
            <a:r>
              <a:rPr lang="en-IN" sz="1500" dirty="0">
                <a:solidFill>
                  <a:srgbClr val="C00000"/>
                </a:solidFill>
              </a:rPr>
              <a:t>CUSTOMER SAFETY</a:t>
            </a:r>
          </a:p>
        </p:txBody>
      </p:sp>
      <p:pic>
        <p:nvPicPr>
          <p:cNvPr id="20" name="Picture 6" descr="Image result for alert clipart">
            <a:extLst>
              <a:ext uri="{FF2B5EF4-FFF2-40B4-BE49-F238E27FC236}">
                <a16:creationId xmlns:a16="http://schemas.microsoft.com/office/drawing/2014/main" id="{43056675-EDEC-40C1-9ECB-ED5D11DD1F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53728" y="1403239"/>
            <a:ext cx="1306650" cy="112807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C67CC6D7-828E-4974-B25E-436139FBCC3B}"/>
              </a:ext>
            </a:extLst>
          </p:cNvPr>
          <p:cNvSpPr txBox="1"/>
          <p:nvPr/>
        </p:nvSpPr>
        <p:spPr>
          <a:xfrm>
            <a:off x="8244596" y="2626915"/>
            <a:ext cx="2757268" cy="323165"/>
          </a:xfrm>
          <a:prstGeom prst="rect">
            <a:avLst/>
          </a:prstGeom>
          <a:noFill/>
        </p:spPr>
        <p:txBody>
          <a:bodyPr wrap="square" rtlCol="0">
            <a:spAutoFit/>
          </a:bodyPr>
          <a:lstStyle/>
          <a:p>
            <a:pPr algn="ctr"/>
            <a:r>
              <a:rPr lang="en-IN" sz="1500" dirty="0">
                <a:solidFill>
                  <a:srgbClr val="C00000"/>
                </a:solidFill>
              </a:rPr>
              <a:t>SEPERATION ALERT</a:t>
            </a:r>
          </a:p>
        </p:txBody>
      </p:sp>
      <p:pic>
        <p:nvPicPr>
          <p:cNvPr id="22" name="Picture 21"/>
          <p:cNvPicPr>
            <a:picLocks noChangeAspect="1"/>
          </p:cNvPicPr>
          <p:nvPr/>
        </p:nvPicPr>
        <p:blipFill rotWithShape="1">
          <a:blip r:embed="rId9">
            <a:duotone>
              <a:schemeClr val="accent5">
                <a:shade val="45000"/>
                <a:satMod val="135000"/>
              </a:schemeClr>
              <a:prstClr val="white"/>
            </a:duotone>
          </a:blip>
          <a:srcRect l="2820" t="4185" r="5751"/>
          <a:stretch>
            <a:fillRect/>
          </a:stretch>
        </p:blipFill>
        <p:spPr>
          <a:xfrm rot="20707581">
            <a:off x="10379598" y="5161441"/>
            <a:ext cx="1294989" cy="1231905"/>
          </a:xfrm>
          <a:prstGeom prst="rect">
            <a:avLst/>
          </a:prstGeom>
        </p:spPr>
      </p:pic>
      <p:pic>
        <p:nvPicPr>
          <p:cNvPr id="23" name="Picture 2" descr="Image result for NFC">
            <a:extLst>
              <a:ext uri="{FF2B5EF4-FFF2-40B4-BE49-F238E27FC236}">
                <a16:creationId xmlns:a16="http://schemas.microsoft.com/office/drawing/2014/main" id="{D55B3C3D-5F98-4BD0-836B-3DE7CE3169A9}"/>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8661" t="17296" r="32415" b="21975"/>
          <a:stretch>
            <a:fillRect/>
          </a:stretch>
        </p:blipFill>
        <p:spPr bwMode="auto">
          <a:xfrm>
            <a:off x="9003275" y="3317339"/>
            <a:ext cx="1239909" cy="120906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ABEA5F58-0D90-40D4-B0B7-0DDD1CE05132}"/>
              </a:ext>
            </a:extLst>
          </p:cNvPr>
          <p:cNvSpPr txBox="1"/>
          <p:nvPr/>
        </p:nvSpPr>
        <p:spPr>
          <a:xfrm>
            <a:off x="8953728" y="4609151"/>
            <a:ext cx="1500970" cy="553998"/>
          </a:xfrm>
          <a:prstGeom prst="rect">
            <a:avLst/>
          </a:prstGeom>
          <a:noFill/>
        </p:spPr>
        <p:txBody>
          <a:bodyPr wrap="square" rtlCol="0">
            <a:spAutoFit/>
          </a:bodyPr>
          <a:lstStyle/>
          <a:p>
            <a:pPr algn="ctr"/>
            <a:r>
              <a:rPr lang="en-IN" sz="1500" dirty="0" smtClean="0">
                <a:solidFill>
                  <a:srgbClr val="C00000"/>
                </a:solidFill>
              </a:rPr>
              <a:t>NFC for easier payments</a:t>
            </a:r>
            <a:endParaRPr lang="en-IN" sz="1500" dirty="0">
              <a:solidFill>
                <a:srgbClr val="C00000"/>
              </a:solidFill>
            </a:endParaRPr>
          </a:p>
        </p:txBody>
      </p:sp>
    </p:spTree>
    <p:extLst>
      <p:ext uri="{BB962C8B-B14F-4D97-AF65-F5344CB8AC3E}">
        <p14:creationId xmlns:p14="http://schemas.microsoft.com/office/powerpoint/2010/main" val="3238233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59986" y="491706"/>
            <a:ext cx="7835705" cy="5662522"/>
          </a:xfrm>
          <a:prstGeom prst="rect">
            <a:avLst/>
          </a:prstGeom>
        </p:spPr>
      </p:pic>
      <p:sp>
        <p:nvSpPr>
          <p:cNvPr id="3" name="Footer Placeholder 2"/>
          <p:cNvSpPr>
            <a:spLocks noGrp="1"/>
          </p:cNvSpPr>
          <p:nvPr>
            <p:ph type="ftr" sz="quarter" idx="11"/>
          </p:nvPr>
        </p:nvSpPr>
        <p:spPr/>
        <p:txBody>
          <a:bodyPr/>
          <a:lstStyle/>
          <a:p>
            <a:r>
              <a:rPr lang="en-GB" smtClean="0"/>
              <a:t>Cisco Global Problem Solver Challenge 2019</a:t>
            </a:r>
            <a:endParaRPr lang="en-IN"/>
          </a:p>
        </p:txBody>
      </p:sp>
      <p:sp>
        <p:nvSpPr>
          <p:cNvPr id="4" name="Slide Number Placeholder 3"/>
          <p:cNvSpPr>
            <a:spLocks noGrp="1"/>
          </p:cNvSpPr>
          <p:nvPr>
            <p:ph type="sldNum" sz="quarter" idx="12"/>
          </p:nvPr>
        </p:nvSpPr>
        <p:spPr/>
        <p:txBody>
          <a:bodyPr/>
          <a:lstStyle/>
          <a:p>
            <a:fld id="{76B583B4-7CBD-4742-919C-8BFF0C3439CB}" type="slidenum">
              <a:rPr lang="en-IN" smtClean="0"/>
              <a:t>12</a:t>
            </a:fld>
            <a:endParaRPr lang="en-IN"/>
          </a:p>
        </p:txBody>
      </p:sp>
      <p:pic>
        <p:nvPicPr>
          <p:cNvPr id="6" name="Picture 5"/>
          <p:cNvPicPr>
            <a:picLocks noChangeAspect="1"/>
          </p:cNvPicPr>
          <p:nvPr/>
        </p:nvPicPr>
        <p:blipFill>
          <a:blip r:embed="rId2"/>
          <a:stretch>
            <a:fillRect/>
          </a:stretch>
        </p:blipFill>
        <p:spPr>
          <a:xfrm>
            <a:off x="1659986" y="452518"/>
            <a:ext cx="7835705" cy="566252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a:srcRect l="11381" t="9431" r="11451" b="7861"/>
          <a:stretch>
            <a:fillRect/>
          </a:stretch>
        </p:blipFill>
        <p:spPr>
          <a:xfrm>
            <a:off x="2283128" y="3382190"/>
            <a:ext cx="2082971" cy="2232468"/>
          </a:xfrm>
          <a:prstGeom prst="rect">
            <a:avLst/>
          </a:prstGeom>
        </p:spPr>
      </p:pic>
      <p:sp>
        <p:nvSpPr>
          <p:cNvPr id="5" name="TextBox 4"/>
          <p:cNvSpPr txBox="1"/>
          <p:nvPr/>
        </p:nvSpPr>
        <p:spPr>
          <a:xfrm>
            <a:off x="352697" y="300446"/>
            <a:ext cx="4062548" cy="523220"/>
          </a:xfrm>
          <a:prstGeom prst="rect">
            <a:avLst/>
          </a:prstGeom>
          <a:noFill/>
        </p:spPr>
        <p:txBody>
          <a:bodyPr wrap="square" rtlCol="0">
            <a:spAutoFit/>
          </a:bodyPr>
          <a:lstStyle/>
          <a:p>
            <a:r>
              <a:rPr lang="en-IN" sz="2800" dirty="0" smtClean="0">
                <a:solidFill>
                  <a:schemeClr val="accent1"/>
                </a:solidFill>
              </a:rPr>
              <a:t>Why ????</a:t>
            </a:r>
            <a:endParaRPr lang="en-IN" sz="2800" dirty="0">
              <a:solidFill>
                <a:schemeClr val="accent1"/>
              </a:solidFill>
            </a:endParaRPr>
          </a:p>
        </p:txBody>
      </p:sp>
      <p:sp>
        <p:nvSpPr>
          <p:cNvPr id="6" name="TextBox 5"/>
          <p:cNvSpPr txBox="1"/>
          <p:nvPr/>
        </p:nvSpPr>
        <p:spPr>
          <a:xfrm>
            <a:off x="483326" y="979714"/>
            <a:ext cx="7445828"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13" name="Cloud Callout 12"/>
          <p:cNvSpPr/>
          <p:nvPr/>
        </p:nvSpPr>
        <p:spPr>
          <a:xfrm>
            <a:off x="3070014" y="2441459"/>
            <a:ext cx="1561515" cy="857045"/>
          </a:xfrm>
          <a:prstGeom prst="cloud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p:cNvSpPr txBox="1"/>
          <p:nvPr/>
        </p:nvSpPr>
        <p:spPr>
          <a:xfrm>
            <a:off x="352697" y="785183"/>
            <a:ext cx="11126539" cy="1815882"/>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Lack of traffic safety due to mobile usage while driving and </a:t>
            </a:r>
            <a:r>
              <a:rPr lang="en-IN" sz="1600" u="sng" dirty="0" smtClean="0">
                <a:solidFill>
                  <a:srgbClr val="FF0000"/>
                </a:solidFill>
              </a:rPr>
              <a:t>1.3 </a:t>
            </a:r>
            <a:r>
              <a:rPr lang="en-IN" sz="1600" u="sng" dirty="0">
                <a:solidFill>
                  <a:srgbClr val="FF0000"/>
                </a:solidFill>
              </a:rPr>
              <a:t>million accidents </a:t>
            </a:r>
            <a:r>
              <a:rPr lang="en-IN" sz="1600" dirty="0"/>
              <a:t>have been reported due to mobile usage while driving</a:t>
            </a:r>
            <a:r>
              <a:rPr lang="en-IN" sz="1600" dirty="0" smtClean="0"/>
              <a:t>.</a:t>
            </a:r>
            <a:endParaRPr lang="en-IN" sz="1600" dirty="0"/>
          </a:p>
          <a:p>
            <a:pPr indent="0">
              <a:buFont typeface="Arial" panose="020B0604020202020204" pitchFamily="34" charset="0"/>
              <a:buNone/>
            </a:pPr>
            <a:r>
              <a:rPr lang="en-IN" sz="1600" b="1" dirty="0"/>
              <a:t>      </a:t>
            </a:r>
            <a:r>
              <a:rPr lang="en-IN" sz="1600" u="sng" dirty="0"/>
              <a:t>Reference</a:t>
            </a:r>
            <a:r>
              <a:rPr lang="en-IN" sz="1600" dirty="0"/>
              <a:t>:</a:t>
            </a:r>
            <a:r>
              <a:rPr lang="en-IN" sz="1300" u="sng" dirty="0">
                <a:solidFill>
                  <a:schemeClr val="accent1"/>
                </a:solidFill>
              </a:rPr>
              <a:t> </a:t>
            </a:r>
            <a:r>
              <a:rPr lang="en-IN" sz="1300" u="sng" dirty="0">
                <a:solidFill>
                  <a:schemeClr val="accent1">
                    <a:lumMod val="75000"/>
                  </a:schemeClr>
                </a:solidFill>
              </a:rPr>
              <a:t>https://www.deccanchronicle.com/nation/current-affairs/180517/chennai-road-mishap-deaths-high-among-teens-using-mobiles.html</a:t>
            </a:r>
            <a:r>
              <a:rPr lang="en-IN" sz="1300" u="sng" dirty="0">
                <a:solidFill>
                  <a:schemeClr val="accent1"/>
                </a:solidFill>
              </a:rPr>
              <a:t> </a:t>
            </a:r>
            <a:endParaRPr lang="en-IN" sz="1300" dirty="0"/>
          </a:p>
          <a:p>
            <a:pPr marL="285750" indent="-285750">
              <a:buFont typeface="Arial" panose="020B0604020202020204" pitchFamily="34" charset="0"/>
              <a:buChar char="•"/>
            </a:pPr>
            <a:r>
              <a:rPr lang="en-IN" sz="1600" dirty="0"/>
              <a:t>Navigation checks while driving pose great difficulty to most of the </a:t>
            </a:r>
            <a:r>
              <a:rPr lang="en-IN" sz="1600" dirty="0" smtClean="0"/>
              <a:t>riders and impose traffic congestion.</a:t>
            </a:r>
          </a:p>
          <a:p>
            <a:pPr marL="285750" indent="-285750">
              <a:buFont typeface="Arial" panose="020B0604020202020204" pitchFamily="34" charset="0"/>
              <a:buChar char="•"/>
            </a:pPr>
            <a:r>
              <a:rPr lang="en-IN" sz="1600" dirty="0" smtClean="0"/>
              <a:t>Delay in dropping time of </a:t>
            </a:r>
            <a:r>
              <a:rPr lang="en-IN" sz="1600" b="1" dirty="0" smtClean="0"/>
              <a:t>auto rickshaw </a:t>
            </a:r>
            <a:r>
              <a:rPr lang="en-IN" sz="1600" dirty="0" smtClean="0"/>
              <a:t>customers is due to frequent navigation checks when they go to a new destination.</a:t>
            </a:r>
          </a:p>
          <a:p>
            <a:pPr marL="285750" indent="-285750">
              <a:buFont typeface="Arial" panose="020B0604020202020204" pitchFamily="34" charset="0"/>
              <a:buChar char="•"/>
            </a:pPr>
            <a:r>
              <a:rPr lang="en-IN" sz="1600" dirty="0" smtClean="0"/>
              <a:t>Most </a:t>
            </a:r>
            <a:r>
              <a:rPr lang="en-IN" sz="1600" dirty="0"/>
              <a:t>of the delivery services complain that delay in service is due to the frequent navigation checks by delivery agents when sent to a new location. </a:t>
            </a:r>
          </a:p>
        </p:txBody>
      </p:sp>
      <p:sp>
        <p:nvSpPr>
          <p:cNvPr id="15" name="TextBox 14"/>
          <p:cNvSpPr txBox="1"/>
          <p:nvPr/>
        </p:nvSpPr>
        <p:spPr>
          <a:xfrm>
            <a:off x="3520181" y="2289074"/>
            <a:ext cx="633046" cy="1169551"/>
          </a:xfrm>
          <a:prstGeom prst="rect">
            <a:avLst/>
          </a:prstGeom>
          <a:noFill/>
        </p:spPr>
        <p:txBody>
          <a:bodyPr wrap="square" rtlCol="0">
            <a:spAutoFit/>
          </a:bodyPr>
          <a:lstStyle/>
          <a:p>
            <a:r>
              <a:rPr lang="en-IN" sz="7000" b="1" i="1" dirty="0"/>
              <a:t>?</a:t>
            </a:r>
          </a:p>
        </p:txBody>
      </p:sp>
      <p:sp>
        <p:nvSpPr>
          <p:cNvPr id="16" name="Rounded Rectangle 15"/>
          <p:cNvSpPr/>
          <p:nvPr/>
        </p:nvSpPr>
        <p:spPr>
          <a:xfrm>
            <a:off x="2156214" y="5805043"/>
            <a:ext cx="2447026" cy="68641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Difficulty in navigation for common people</a:t>
            </a:r>
          </a:p>
        </p:txBody>
      </p:sp>
      <p:sp>
        <p:nvSpPr>
          <p:cNvPr id="3" name="Footer Placeholder 2"/>
          <p:cNvSpPr>
            <a:spLocks noGrp="1"/>
          </p:cNvSpPr>
          <p:nvPr>
            <p:ph type="ftr" sz="quarter" idx="11"/>
          </p:nvPr>
        </p:nvSpPr>
        <p:spPr/>
        <p:txBody>
          <a:bodyPr/>
          <a:lstStyle/>
          <a:p>
            <a:r>
              <a:rPr lang="en-GB" smtClean="0"/>
              <a:t>Cisco Global Problem Solver Challenge 2019</a:t>
            </a:r>
            <a:endParaRPr lang="en-IN"/>
          </a:p>
        </p:txBody>
      </p:sp>
      <p:sp>
        <p:nvSpPr>
          <p:cNvPr id="7" name="Slide Number Placeholder 6"/>
          <p:cNvSpPr>
            <a:spLocks noGrp="1"/>
          </p:cNvSpPr>
          <p:nvPr>
            <p:ph type="sldNum" sz="quarter" idx="12"/>
          </p:nvPr>
        </p:nvSpPr>
        <p:spPr/>
        <p:txBody>
          <a:bodyPr/>
          <a:lstStyle/>
          <a:p>
            <a:r>
              <a:rPr lang="en-IN"/>
              <a:t>2</a:t>
            </a:r>
          </a:p>
        </p:txBody>
      </p:sp>
      <p:pic>
        <p:nvPicPr>
          <p:cNvPr id="25" name="Content Placeholder 24"/>
          <p:cNvPicPr>
            <a:picLocks noGrp="1" noChangeAspect="1"/>
          </p:cNvPicPr>
          <p:nvPr>
            <p:ph idx="1"/>
          </p:nvPr>
        </p:nvPicPr>
        <p:blipFill>
          <a:blip r:embed="rId4"/>
          <a:srcRect t="1743" r="2004"/>
          <a:stretch>
            <a:fillRect/>
          </a:stretch>
        </p:blipFill>
        <p:spPr>
          <a:xfrm>
            <a:off x="6851956" y="2961691"/>
            <a:ext cx="3517288" cy="2652967"/>
          </a:xfrm>
          <a:prstGeom prst="rect">
            <a:avLst/>
          </a:prstGeom>
        </p:spPr>
      </p:pic>
      <p:sp>
        <p:nvSpPr>
          <p:cNvPr id="27" name="Rounded Rectangle 26"/>
          <p:cNvSpPr/>
          <p:nvPr/>
        </p:nvSpPr>
        <p:spPr>
          <a:xfrm>
            <a:off x="7473813" y="5805042"/>
            <a:ext cx="2447026" cy="68641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Confused food delivery personnel</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a:off x="8267004" y="3781107"/>
            <a:ext cx="2524499" cy="73511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4985055" y="3838173"/>
            <a:ext cx="2232140" cy="67686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1168455" y="3824614"/>
            <a:ext cx="2134291" cy="678904"/>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352697" y="286378"/>
            <a:ext cx="4062548" cy="523220"/>
          </a:xfrm>
          <a:prstGeom prst="rect">
            <a:avLst/>
          </a:prstGeom>
          <a:noFill/>
        </p:spPr>
        <p:txBody>
          <a:bodyPr wrap="square" rtlCol="0">
            <a:spAutoFit/>
          </a:bodyPr>
          <a:lstStyle/>
          <a:p>
            <a:r>
              <a:rPr lang="en-IN" sz="2800" dirty="0" smtClean="0">
                <a:solidFill>
                  <a:schemeClr val="accent1"/>
                </a:solidFill>
              </a:rPr>
              <a:t>Solution: </a:t>
            </a:r>
            <a:endParaRPr lang="en-IN" sz="2800" dirty="0">
              <a:solidFill>
                <a:schemeClr val="accent1"/>
              </a:solidFill>
            </a:endParaRPr>
          </a:p>
        </p:txBody>
      </p:sp>
      <p:pic>
        <p:nvPicPr>
          <p:cNvPr id="4098" name="Picture 2" descr="Image result for bike rider glove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705" t="11475" r="15163" b="8196"/>
          <a:stretch>
            <a:fillRect/>
          </a:stretch>
        </p:blipFill>
        <p:spPr bwMode="auto">
          <a:xfrm>
            <a:off x="5278628" y="2090012"/>
            <a:ext cx="1378266" cy="153488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bluetooth"/>
          <p:cNvPicPr>
            <a:picLocks noChangeAspect="1" noChangeArrowheads="1"/>
          </p:cNvPicPr>
          <p:nvPr/>
        </p:nvPicPr>
        <p:blipFill rotWithShape="1">
          <a:blip r:embed="rId3">
            <a:extLst>
              <a:ext uri="{28A0092B-C50C-407E-A947-70E740481C1C}">
                <a14:useLocalDpi xmlns:a14="http://schemas.microsoft.com/office/drawing/2010/main" val="0"/>
              </a:ext>
            </a:extLst>
          </a:blip>
          <a:srcRect l="24382" r="14725"/>
          <a:stretch>
            <a:fillRect/>
          </a:stretch>
        </p:blipFill>
        <p:spPr bwMode="auto">
          <a:xfrm>
            <a:off x="3775308" y="1062890"/>
            <a:ext cx="722108" cy="88483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Related image"/>
          <p:cNvPicPr>
            <a:picLocks noChangeAspect="1" noChangeArrowheads="1"/>
          </p:cNvPicPr>
          <p:nvPr/>
        </p:nvPicPr>
        <p:blipFill rotWithShape="1">
          <a:blip r:embed="rId4">
            <a:extLst>
              <a:ext uri="{28A0092B-C50C-407E-A947-70E740481C1C}">
                <a14:useLocalDpi xmlns:a14="http://schemas.microsoft.com/office/drawing/2010/main" val="0"/>
              </a:ext>
            </a:extLst>
          </a:blip>
          <a:srcRect l="41096"/>
          <a:stretch>
            <a:fillRect/>
          </a:stretch>
        </p:blipFill>
        <p:spPr bwMode="auto">
          <a:xfrm rot="20495002">
            <a:off x="2879622" y="1582391"/>
            <a:ext cx="673271" cy="11430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rotWithShape="1">
          <a:blip r:embed="rId5"/>
          <a:srcRect l="7960"/>
          <a:stretch>
            <a:fillRect/>
          </a:stretch>
        </p:blipFill>
        <p:spPr>
          <a:xfrm>
            <a:off x="1277309" y="1970658"/>
            <a:ext cx="1570136" cy="1705924"/>
          </a:xfrm>
          <a:prstGeom prst="rect">
            <a:avLst/>
          </a:prstGeom>
        </p:spPr>
      </p:pic>
      <p:pic>
        <p:nvPicPr>
          <p:cNvPr id="16" name="Picture 6" descr="Related image"/>
          <p:cNvPicPr>
            <a:picLocks noChangeAspect="1" noChangeArrowheads="1"/>
          </p:cNvPicPr>
          <p:nvPr/>
        </p:nvPicPr>
        <p:blipFill rotWithShape="1">
          <a:blip r:embed="rId4">
            <a:extLst>
              <a:ext uri="{28A0092B-C50C-407E-A947-70E740481C1C}">
                <a14:useLocalDpi xmlns:a14="http://schemas.microsoft.com/office/drawing/2010/main" val="0"/>
              </a:ext>
            </a:extLst>
          </a:blip>
          <a:srcRect l="41096"/>
          <a:stretch>
            <a:fillRect/>
          </a:stretch>
        </p:blipFill>
        <p:spPr bwMode="auto">
          <a:xfrm rot="1738293">
            <a:off x="4648420" y="1518512"/>
            <a:ext cx="673271" cy="114300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a:off x="7100165" y="2802475"/>
            <a:ext cx="1058092" cy="0"/>
          </a:xfrm>
          <a:prstGeom prst="straightConnector1">
            <a:avLst/>
          </a:prstGeom>
          <a:ln w="635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97837" y="3963535"/>
            <a:ext cx="2104909" cy="369332"/>
          </a:xfrm>
          <a:prstGeom prst="rect">
            <a:avLst/>
          </a:prstGeom>
          <a:noFill/>
        </p:spPr>
        <p:txBody>
          <a:bodyPr wrap="square" rtlCol="0">
            <a:spAutoFit/>
          </a:bodyPr>
          <a:lstStyle/>
          <a:p>
            <a:r>
              <a:rPr lang="en-IN" dirty="0"/>
              <a:t>Mobile in the pocket</a:t>
            </a:r>
          </a:p>
        </p:txBody>
      </p:sp>
      <p:sp>
        <p:nvSpPr>
          <p:cNvPr id="22" name="TextBox 21"/>
          <p:cNvSpPr txBox="1"/>
          <p:nvPr/>
        </p:nvSpPr>
        <p:spPr>
          <a:xfrm>
            <a:off x="4995504" y="3868702"/>
            <a:ext cx="2287942" cy="646331"/>
          </a:xfrm>
          <a:prstGeom prst="rect">
            <a:avLst/>
          </a:prstGeom>
          <a:noFill/>
        </p:spPr>
        <p:txBody>
          <a:bodyPr wrap="square" rtlCol="0">
            <a:spAutoFit/>
          </a:bodyPr>
          <a:lstStyle/>
          <a:p>
            <a:pPr algn="ctr"/>
            <a:r>
              <a:rPr lang="en-IN" dirty="0"/>
              <a:t>Bluetooth paired riding Gloves</a:t>
            </a:r>
          </a:p>
        </p:txBody>
      </p:sp>
      <p:sp>
        <p:nvSpPr>
          <p:cNvPr id="21" name="TextBox 20"/>
          <p:cNvSpPr txBox="1"/>
          <p:nvPr/>
        </p:nvSpPr>
        <p:spPr>
          <a:xfrm>
            <a:off x="537631" y="4756412"/>
            <a:ext cx="10860259" cy="1630045"/>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solution is to design wearable gloves that are capable of navigating the route, by glowing the respective LED according to the direction.</a:t>
            </a:r>
          </a:p>
          <a:p>
            <a:pPr marL="285750" indent="-285750">
              <a:buFont typeface="Arial" panose="020B0604020202020204" pitchFamily="34" charset="0"/>
              <a:buChar char="•"/>
            </a:pPr>
            <a:r>
              <a:rPr lang="en-IN" sz="2000" dirty="0"/>
              <a:t>The distance of the turn to be taken can be indicated by the glowing rate of the LED.</a:t>
            </a:r>
          </a:p>
          <a:p>
            <a:pPr marL="285750" indent="-285750">
              <a:buFont typeface="Arial" panose="020B0604020202020204" pitchFamily="34" charset="0"/>
              <a:buChar char="•"/>
            </a:pPr>
            <a:r>
              <a:rPr lang="en-IN" sz="2000" dirty="0"/>
              <a:t>As the communication between the gloves and the mobile is through Bluetooth, navigation is hands-free from mobile.</a:t>
            </a:r>
          </a:p>
        </p:txBody>
      </p:sp>
      <p:sp>
        <p:nvSpPr>
          <p:cNvPr id="32" name="TextBox 31"/>
          <p:cNvSpPr txBox="1"/>
          <p:nvPr/>
        </p:nvSpPr>
        <p:spPr>
          <a:xfrm>
            <a:off x="8429837" y="3826340"/>
            <a:ext cx="2362301" cy="645160"/>
          </a:xfrm>
          <a:prstGeom prst="rect">
            <a:avLst/>
          </a:prstGeom>
          <a:noFill/>
        </p:spPr>
        <p:txBody>
          <a:bodyPr wrap="square" rtlCol="0">
            <a:spAutoFit/>
          </a:bodyPr>
          <a:lstStyle/>
          <a:p>
            <a:pPr algn="ctr"/>
            <a:r>
              <a:rPr lang="en-IN" dirty="0"/>
              <a:t>Indication of direction</a:t>
            </a:r>
          </a:p>
          <a:p>
            <a:pPr algn="ctr"/>
            <a:r>
              <a:rPr lang="en-IN" dirty="0"/>
              <a:t>through LED's</a:t>
            </a:r>
          </a:p>
        </p:txBody>
      </p:sp>
      <p:sp>
        <p:nvSpPr>
          <p:cNvPr id="3" name="Footer Placeholder 2"/>
          <p:cNvSpPr>
            <a:spLocks noGrp="1"/>
          </p:cNvSpPr>
          <p:nvPr>
            <p:ph type="ftr" sz="quarter" idx="11"/>
          </p:nvPr>
        </p:nvSpPr>
        <p:spPr/>
        <p:txBody>
          <a:bodyPr/>
          <a:lstStyle/>
          <a:p>
            <a:r>
              <a:rPr lang="en-GB" smtClean="0"/>
              <a:t>Cisco Global Problem Solver Challenge 2019</a:t>
            </a:r>
            <a:endParaRPr lang="en-IN"/>
          </a:p>
        </p:txBody>
      </p:sp>
      <p:sp>
        <p:nvSpPr>
          <p:cNvPr id="6" name="Slide Number Placeholder 5"/>
          <p:cNvSpPr>
            <a:spLocks noGrp="1"/>
          </p:cNvSpPr>
          <p:nvPr>
            <p:ph type="sldNum" sz="quarter" idx="12"/>
          </p:nvPr>
        </p:nvSpPr>
        <p:spPr/>
        <p:txBody>
          <a:bodyPr/>
          <a:lstStyle/>
          <a:p>
            <a:fld id="{76B583B4-7CBD-4742-919C-8BFF0C3439CB}" type="slidenum">
              <a:rPr lang="en-IN" smtClean="0"/>
              <a:t>3</a:t>
            </a:fld>
            <a:endParaRPr lang="en-IN"/>
          </a:p>
        </p:txBody>
      </p:sp>
      <p:pic>
        <p:nvPicPr>
          <p:cNvPr id="23" name="Picture 22" descr="raspberry-pi-led-lights"/>
          <p:cNvPicPr>
            <a:picLocks noChangeAspect="1"/>
          </p:cNvPicPr>
          <p:nvPr/>
        </p:nvPicPr>
        <p:blipFill>
          <a:blip r:embed="rId6"/>
          <a:srcRect l="48423" r="32328"/>
          <a:stretch>
            <a:fillRect/>
          </a:stretch>
        </p:blipFill>
        <p:spPr>
          <a:xfrm>
            <a:off x="8853706" y="2150709"/>
            <a:ext cx="1243965" cy="15621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6" name="Picture 14" descr="Image result for direction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6197" y="752353"/>
            <a:ext cx="2181225" cy="30480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7862" y="201216"/>
            <a:ext cx="4062548" cy="523220"/>
          </a:xfrm>
          <a:prstGeom prst="rect">
            <a:avLst/>
          </a:prstGeom>
          <a:noFill/>
        </p:spPr>
        <p:txBody>
          <a:bodyPr wrap="square" rtlCol="0">
            <a:spAutoFit/>
          </a:bodyPr>
          <a:lstStyle/>
          <a:p>
            <a:r>
              <a:rPr lang="en-IN" sz="2800" dirty="0">
                <a:solidFill>
                  <a:schemeClr val="accent1"/>
                </a:solidFill>
              </a:rPr>
              <a:t>Product </a:t>
            </a:r>
            <a:r>
              <a:rPr lang="en-IN" sz="2800" dirty="0" smtClean="0">
                <a:solidFill>
                  <a:schemeClr val="accent1"/>
                </a:solidFill>
              </a:rPr>
              <a:t>Design:</a:t>
            </a:r>
            <a:endParaRPr lang="en-IN" sz="2800" dirty="0">
              <a:solidFill>
                <a:schemeClr val="accent1"/>
              </a:solidFill>
            </a:endParaRPr>
          </a:p>
        </p:txBody>
      </p:sp>
      <p:pic>
        <p:nvPicPr>
          <p:cNvPr id="8" name="Picture 7"/>
          <p:cNvPicPr>
            <a:picLocks noChangeAspect="1"/>
          </p:cNvPicPr>
          <p:nvPr/>
        </p:nvPicPr>
        <p:blipFill rotWithShape="1">
          <a:blip r:embed="rId3"/>
          <a:srcRect l="14485" t="7184" r="10558" b="5701"/>
          <a:stretch>
            <a:fillRect/>
          </a:stretch>
        </p:blipFill>
        <p:spPr>
          <a:xfrm>
            <a:off x="1392497" y="789298"/>
            <a:ext cx="1804295" cy="3151163"/>
          </a:xfrm>
          <a:prstGeom prst="rect">
            <a:avLst/>
          </a:prstGeom>
        </p:spPr>
      </p:pic>
      <p:pic>
        <p:nvPicPr>
          <p:cNvPr id="8200"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70687" y="1228583"/>
            <a:ext cx="767916" cy="8992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5"/>
          <a:srcRect l="13023" t="2903" r="14772" b="13734"/>
          <a:stretch>
            <a:fillRect/>
          </a:stretch>
        </p:blipFill>
        <p:spPr>
          <a:xfrm>
            <a:off x="2122053" y="2501975"/>
            <a:ext cx="924459" cy="1067329"/>
          </a:xfrm>
          <a:prstGeom prst="rect">
            <a:avLst/>
          </a:prstGeom>
        </p:spPr>
      </p:pic>
      <p:sp>
        <p:nvSpPr>
          <p:cNvPr id="10" name="Plus 9"/>
          <p:cNvSpPr/>
          <p:nvPr/>
        </p:nvSpPr>
        <p:spPr>
          <a:xfrm>
            <a:off x="2108171" y="2135532"/>
            <a:ext cx="371440" cy="36848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3304902" y="2504016"/>
            <a:ext cx="733530" cy="1"/>
          </a:xfrm>
          <a:prstGeom prst="line">
            <a:avLst/>
          </a:prstGeom>
          <a:ln w="38100">
            <a:prstDash val="sysDash"/>
          </a:ln>
        </p:spPr>
        <p:style>
          <a:lnRef idx="1">
            <a:schemeClr val="dk1"/>
          </a:lnRef>
          <a:fillRef idx="0">
            <a:schemeClr val="dk1"/>
          </a:fillRef>
          <a:effectRef idx="0">
            <a:schemeClr val="dk1"/>
          </a:effectRef>
          <a:fontRef idx="minor">
            <a:schemeClr val="tx1"/>
          </a:fontRef>
        </p:style>
      </p:cxnSp>
      <p:pic>
        <p:nvPicPr>
          <p:cNvPr id="19" name="Picture 4" descr="Image result for bluetooth"/>
          <p:cNvPicPr>
            <a:picLocks noChangeAspect="1" noChangeArrowheads="1"/>
          </p:cNvPicPr>
          <p:nvPr/>
        </p:nvPicPr>
        <p:blipFill rotWithShape="1">
          <a:blip r:embed="rId6">
            <a:extLst>
              <a:ext uri="{28A0092B-C50C-407E-A947-70E740481C1C}">
                <a14:useLocalDpi xmlns:a14="http://schemas.microsoft.com/office/drawing/2010/main" val="0"/>
              </a:ext>
            </a:extLst>
          </a:blip>
          <a:srcRect l="24382" r="14725"/>
          <a:stretch>
            <a:fillRect/>
          </a:stretch>
        </p:blipFill>
        <p:spPr bwMode="auto">
          <a:xfrm>
            <a:off x="4078717" y="2061597"/>
            <a:ext cx="722108" cy="884837"/>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p:nvCxnSpPr>
        <p:spPr>
          <a:xfrm flipV="1">
            <a:off x="4806377" y="2504015"/>
            <a:ext cx="779501" cy="2"/>
          </a:xfrm>
          <a:prstGeom prst="line">
            <a:avLst/>
          </a:prstGeom>
          <a:ln w="38100">
            <a:prstDash val="sysDash"/>
          </a:ln>
        </p:spPr>
        <p:style>
          <a:lnRef idx="1">
            <a:schemeClr val="dk1"/>
          </a:lnRef>
          <a:fillRef idx="0">
            <a:schemeClr val="dk1"/>
          </a:fillRef>
          <a:effectRef idx="0">
            <a:schemeClr val="dk1"/>
          </a:effectRef>
          <a:fontRef idx="minor">
            <a:schemeClr val="tx1"/>
          </a:fontRef>
        </p:style>
      </p:cxnSp>
      <p:pic>
        <p:nvPicPr>
          <p:cNvPr id="8202" name="Picture 10" descr="Related image"/>
          <p:cNvPicPr>
            <a:picLocks noChangeAspect="1" noChangeArrowheads="1"/>
          </p:cNvPicPr>
          <p:nvPr/>
        </p:nvPicPr>
        <p:blipFill rotWithShape="1">
          <a:blip r:embed="rId7">
            <a:extLst>
              <a:ext uri="{28A0092B-C50C-407E-A947-70E740481C1C}">
                <a14:useLocalDpi xmlns:a14="http://schemas.microsoft.com/office/drawing/2010/main" val="0"/>
              </a:ext>
            </a:extLst>
          </a:blip>
          <a:srcRect l="16460" t="15754" r="16587" b="17046"/>
          <a:stretch>
            <a:fillRect/>
          </a:stretch>
        </p:blipFill>
        <p:spPr bwMode="auto">
          <a:xfrm>
            <a:off x="5807878" y="1715371"/>
            <a:ext cx="1707352" cy="1713629"/>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a:off x="7737230" y="2504015"/>
            <a:ext cx="970446" cy="0"/>
          </a:xfrm>
          <a:prstGeom prst="straightConnector1">
            <a:avLst/>
          </a:prstGeom>
          <a:ln w="635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57235" y="3983445"/>
            <a:ext cx="1273311" cy="646331"/>
          </a:xfrm>
          <a:prstGeom prst="rect">
            <a:avLst/>
          </a:prstGeom>
          <a:noFill/>
        </p:spPr>
        <p:txBody>
          <a:bodyPr wrap="square" rtlCol="0">
            <a:spAutoFit/>
          </a:bodyPr>
          <a:lstStyle/>
          <a:p>
            <a:pPr algn="ctr"/>
            <a:r>
              <a:rPr lang="en-IN" b="1" i="1" dirty="0"/>
              <a:t>Android Application</a:t>
            </a:r>
          </a:p>
        </p:txBody>
      </p:sp>
      <p:sp>
        <p:nvSpPr>
          <p:cNvPr id="33" name="TextBox 32"/>
          <p:cNvSpPr txBox="1"/>
          <p:nvPr/>
        </p:nvSpPr>
        <p:spPr>
          <a:xfrm>
            <a:off x="5799623" y="3885669"/>
            <a:ext cx="1976178" cy="646331"/>
          </a:xfrm>
          <a:prstGeom prst="rect">
            <a:avLst/>
          </a:prstGeom>
          <a:noFill/>
        </p:spPr>
        <p:txBody>
          <a:bodyPr wrap="square" rtlCol="0">
            <a:spAutoFit/>
          </a:bodyPr>
          <a:lstStyle/>
          <a:p>
            <a:pPr algn="ctr"/>
            <a:r>
              <a:rPr lang="en-IN" b="1" i="1" dirty="0"/>
              <a:t>Microcontroller in glove</a:t>
            </a:r>
          </a:p>
        </p:txBody>
      </p:sp>
      <p:sp>
        <p:nvSpPr>
          <p:cNvPr id="34" name="TextBox 33"/>
          <p:cNvSpPr txBox="1"/>
          <p:nvPr/>
        </p:nvSpPr>
        <p:spPr>
          <a:xfrm>
            <a:off x="8713108" y="3896204"/>
            <a:ext cx="1976178" cy="646331"/>
          </a:xfrm>
          <a:prstGeom prst="rect">
            <a:avLst/>
          </a:prstGeom>
          <a:noFill/>
        </p:spPr>
        <p:txBody>
          <a:bodyPr wrap="square" rtlCol="0">
            <a:spAutoFit/>
          </a:bodyPr>
          <a:lstStyle/>
          <a:p>
            <a:pPr algn="ctr"/>
            <a:r>
              <a:rPr lang="en-IN" b="1" i="1" dirty="0"/>
              <a:t>Indication of direction</a:t>
            </a:r>
          </a:p>
        </p:txBody>
      </p:sp>
      <p:sp>
        <p:nvSpPr>
          <p:cNvPr id="27" name="TextBox 26"/>
          <p:cNvSpPr txBox="1"/>
          <p:nvPr/>
        </p:nvSpPr>
        <p:spPr>
          <a:xfrm>
            <a:off x="367862" y="4889557"/>
            <a:ext cx="11662117"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The Android app uses </a:t>
            </a:r>
            <a:r>
              <a:rPr lang="en-IN" b="1" dirty="0"/>
              <a:t>Google directions API</a:t>
            </a:r>
            <a:r>
              <a:rPr lang="en-IN" dirty="0"/>
              <a:t>,</a:t>
            </a:r>
            <a:r>
              <a:rPr lang="en-IN" b="1" dirty="0"/>
              <a:t> places API, Geolocation API </a:t>
            </a:r>
            <a:r>
              <a:rPr lang="en-IN" dirty="0"/>
              <a:t>in order to navigate the user to the destination. </a:t>
            </a:r>
          </a:p>
          <a:p>
            <a:pPr marL="285750" indent="-285750">
              <a:buFont typeface="Arial" panose="020B0604020202020204" pitchFamily="34" charset="0"/>
              <a:buChar char="•"/>
            </a:pPr>
            <a:r>
              <a:rPr lang="en-IN" dirty="0"/>
              <a:t>Information about the direction and distance from the upcoming turn is sent to microcontroller in the gloves through Bluetooth.</a:t>
            </a:r>
          </a:p>
          <a:p>
            <a:pPr marL="285750" indent="-285750">
              <a:buFont typeface="Arial" panose="020B0604020202020204" pitchFamily="34" charset="0"/>
              <a:buChar char="•"/>
            </a:pPr>
            <a:r>
              <a:rPr lang="en-IN" dirty="0"/>
              <a:t>The microcontroller processes the data and indicates the user through appropriate LED indication.</a:t>
            </a:r>
          </a:p>
        </p:txBody>
      </p:sp>
      <p:sp>
        <p:nvSpPr>
          <p:cNvPr id="5" name="Footer Placeholder 4"/>
          <p:cNvSpPr>
            <a:spLocks noGrp="1"/>
          </p:cNvSpPr>
          <p:nvPr>
            <p:ph type="ftr" sz="quarter" idx="11"/>
          </p:nvPr>
        </p:nvSpPr>
        <p:spPr/>
        <p:txBody>
          <a:bodyPr/>
          <a:lstStyle/>
          <a:p>
            <a:r>
              <a:rPr lang="en-GB" smtClean="0"/>
              <a:t>Cisco Global Problem Solver Challenge 2019</a:t>
            </a:r>
            <a:endParaRPr lang="en-IN"/>
          </a:p>
        </p:txBody>
      </p:sp>
      <p:sp>
        <p:nvSpPr>
          <p:cNvPr id="6" name="Slide Number Placeholder 5"/>
          <p:cNvSpPr>
            <a:spLocks noGrp="1"/>
          </p:cNvSpPr>
          <p:nvPr>
            <p:ph type="sldNum" sz="quarter" idx="12"/>
          </p:nvPr>
        </p:nvSpPr>
        <p:spPr/>
        <p:txBody>
          <a:bodyPr/>
          <a:lstStyle/>
          <a:p>
            <a:fld id="{76B583B4-7CBD-4742-919C-8BFF0C3439CB}" type="slidenum">
              <a:rPr lang="en-IN" smtClean="0"/>
              <a:t>4</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697" y="300446"/>
            <a:ext cx="4613198" cy="523220"/>
          </a:xfrm>
          <a:prstGeom prst="rect">
            <a:avLst/>
          </a:prstGeom>
          <a:noFill/>
        </p:spPr>
        <p:txBody>
          <a:bodyPr wrap="square" rtlCol="0">
            <a:spAutoFit/>
          </a:bodyPr>
          <a:lstStyle/>
          <a:p>
            <a:r>
              <a:rPr lang="en-IN" sz="2800" dirty="0">
                <a:solidFill>
                  <a:schemeClr val="accent1"/>
                </a:solidFill>
              </a:rPr>
              <a:t>Uniqueness of the product:</a:t>
            </a:r>
          </a:p>
        </p:txBody>
      </p:sp>
      <p:pic>
        <p:nvPicPr>
          <p:cNvPr id="307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410" y="1094772"/>
            <a:ext cx="1974167" cy="197416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helmet clip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807" t="4405" r="4975" b="5285"/>
          <a:stretch>
            <a:fillRect/>
          </a:stretch>
        </p:blipFill>
        <p:spPr bwMode="auto">
          <a:xfrm>
            <a:off x="352697" y="3492485"/>
            <a:ext cx="2088880" cy="22156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93646" y="1380815"/>
            <a:ext cx="2208627" cy="923330"/>
          </a:xfrm>
          <a:prstGeom prst="rect">
            <a:avLst/>
          </a:prstGeom>
          <a:noFill/>
        </p:spPr>
        <p:txBody>
          <a:bodyPr wrap="square" rtlCol="0">
            <a:spAutoFit/>
          </a:bodyPr>
          <a:lstStyle/>
          <a:p>
            <a:r>
              <a:rPr lang="en-IN" b="1" i="1" dirty="0"/>
              <a:t>Listening to the Navigation through Ear Phones</a:t>
            </a:r>
          </a:p>
        </p:txBody>
      </p:sp>
      <p:sp>
        <p:nvSpPr>
          <p:cNvPr id="7" name="TextBox 6"/>
          <p:cNvSpPr txBox="1"/>
          <p:nvPr/>
        </p:nvSpPr>
        <p:spPr>
          <a:xfrm>
            <a:off x="2593646" y="4000150"/>
            <a:ext cx="2208627" cy="1200329"/>
          </a:xfrm>
          <a:prstGeom prst="rect">
            <a:avLst/>
          </a:prstGeom>
          <a:noFill/>
        </p:spPr>
        <p:txBody>
          <a:bodyPr wrap="square" rtlCol="0">
            <a:spAutoFit/>
          </a:bodyPr>
          <a:lstStyle/>
          <a:p>
            <a:r>
              <a:rPr lang="en-IN" b="1" i="1" dirty="0"/>
              <a:t>Listening to the Navigation through Bluetooth Ear Phones in Helmet</a:t>
            </a:r>
          </a:p>
        </p:txBody>
      </p:sp>
      <p:sp>
        <p:nvSpPr>
          <p:cNvPr id="5" name="Rectangle 4"/>
          <p:cNvSpPr/>
          <p:nvPr/>
        </p:nvSpPr>
        <p:spPr>
          <a:xfrm rot="20977023" flipH="1">
            <a:off x="5199297" y="685356"/>
            <a:ext cx="62415" cy="55527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8" name="Picture 6" descr="Winter Gloves Icon Symbol Design. Vector  Blue wool gloves illustration isolated on white background. "/>
          <p:cNvPicPr>
            <a:picLocks noChangeAspect="1" noChangeArrowheads="1"/>
          </p:cNvPicPr>
          <p:nvPr/>
        </p:nvPicPr>
        <p:blipFill rotWithShape="1">
          <a:blip r:embed="rId4">
            <a:extLst>
              <a:ext uri="{28A0092B-C50C-407E-A947-70E740481C1C}">
                <a14:useLocalDpi xmlns:a14="http://schemas.microsoft.com/office/drawing/2010/main" val="0"/>
              </a:ext>
            </a:extLst>
          </a:blip>
          <a:srcRect l="3774" t="16129" r="3918" b="15563"/>
          <a:stretch>
            <a:fillRect/>
          </a:stretch>
        </p:blipFill>
        <p:spPr bwMode="auto">
          <a:xfrm rot="10800000">
            <a:off x="6506195" y="1950558"/>
            <a:ext cx="3022654" cy="22367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bluetooth"/>
          <p:cNvPicPr>
            <a:picLocks noChangeAspect="1" noChangeArrowheads="1"/>
          </p:cNvPicPr>
          <p:nvPr/>
        </p:nvPicPr>
        <p:blipFill rotWithShape="1">
          <a:blip r:embed="rId5">
            <a:extLst>
              <a:ext uri="{28A0092B-C50C-407E-A947-70E740481C1C}">
                <a14:useLocalDpi xmlns:a14="http://schemas.microsoft.com/office/drawing/2010/main" val="0"/>
              </a:ext>
            </a:extLst>
          </a:blip>
          <a:srcRect l="24382" r="14725"/>
          <a:stretch>
            <a:fillRect/>
          </a:stretch>
        </p:blipFill>
        <p:spPr bwMode="auto">
          <a:xfrm>
            <a:off x="10571250" y="2516768"/>
            <a:ext cx="901246" cy="1104344"/>
          </a:xfrm>
          <a:prstGeom prst="rect">
            <a:avLst/>
          </a:prstGeom>
          <a:noFill/>
          <a:extLst>
            <a:ext uri="{909E8E84-426E-40DD-AFC4-6F175D3DCCD1}">
              <a14:hiddenFill xmlns:a14="http://schemas.microsoft.com/office/drawing/2010/main">
                <a:solidFill>
                  <a:srgbClr val="FFFFFF"/>
                </a:solidFill>
              </a14:hiddenFill>
            </a:ext>
          </a:extLst>
        </p:spPr>
      </p:pic>
      <p:sp>
        <p:nvSpPr>
          <p:cNvPr id="9" name="Plus 8"/>
          <p:cNvSpPr/>
          <p:nvPr/>
        </p:nvSpPr>
        <p:spPr>
          <a:xfrm>
            <a:off x="9676589" y="2782190"/>
            <a:ext cx="596745" cy="573499"/>
          </a:xfrm>
          <a:prstGeom prst="mathPlus">
            <a:avLst/>
          </a:prstGeom>
          <a:solidFill>
            <a:srgbClr val="FF660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7511487" y="4493683"/>
            <a:ext cx="3327026" cy="646331"/>
          </a:xfrm>
          <a:prstGeom prst="rect">
            <a:avLst/>
          </a:prstGeom>
          <a:noFill/>
        </p:spPr>
        <p:txBody>
          <a:bodyPr wrap="square" rtlCol="0">
            <a:spAutoFit/>
          </a:bodyPr>
          <a:lstStyle/>
          <a:p>
            <a:pPr algn="ctr"/>
            <a:r>
              <a:rPr lang="en-IN" b="1" i="1" dirty="0"/>
              <a:t>Indication of Navigation route through Bluetooth</a:t>
            </a:r>
          </a:p>
        </p:txBody>
      </p:sp>
      <p:sp>
        <p:nvSpPr>
          <p:cNvPr id="6" name="TextBox 5"/>
          <p:cNvSpPr txBox="1"/>
          <p:nvPr/>
        </p:nvSpPr>
        <p:spPr>
          <a:xfrm>
            <a:off x="1038134" y="5846899"/>
            <a:ext cx="3135086" cy="553998"/>
          </a:xfrm>
          <a:prstGeom prst="rect">
            <a:avLst/>
          </a:prstGeom>
          <a:noFill/>
        </p:spPr>
        <p:txBody>
          <a:bodyPr wrap="square" rtlCol="0">
            <a:spAutoFit/>
          </a:bodyPr>
          <a:lstStyle/>
          <a:p>
            <a:r>
              <a:rPr lang="en-IN" sz="3000" b="1" dirty="0"/>
              <a:t>Existing Market</a:t>
            </a:r>
          </a:p>
        </p:txBody>
      </p:sp>
      <p:sp>
        <p:nvSpPr>
          <p:cNvPr id="15" name="TextBox 14"/>
          <p:cNvSpPr txBox="1"/>
          <p:nvPr/>
        </p:nvSpPr>
        <p:spPr>
          <a:xfrm>
            <a:off x="7836535" y="5802630"/>
            <a:ext cx="2602230" cy="553085"/>
          </a:xfrm>
          <a:prstGeom prst="rect">
            <a:avLst/>
          </a:prstGeom>
          <a:noFill/>
        </p:spPr>
        <p:txBody>
          <a:bodyPr wrap="square" rtlCol="0">
            <a:spAutoFit/>
          </a:bodyPr>
          <a:lstStyle/>
          <a:p>
            <a:r>
              <a:rPr lang="en-IN" sz="3000" b="1" dirty="0"/>
              <a:t>Our Innovation</a:t>
            </a:r>
          </a:p>
        </p:txBody>
      </p:sp>
      <p:sp>
        <p:nvSpPr>
          <p:cNvPr id="10" name="Footer Placeholder 9"/>
          <p:cNvSpPr>
            <a:spLocks noGrp="1"/>
          </p:cNvSpPr>
          <p:nvPr>
            <p:ph type="ftr" sz="quarter" idx="11"/>
          </p:nvPr>
        </p:nvSpPr>
        <p:spPr/>
        <p:txBody>
          <a:bodyPr/>
          <a:lstStyle/>
          <a:p>
            <a:r>
              <a:rPr lang="en-GB" smtClean="0"/>
              <a:t>Cisco Global Problem Solver Challenge 2019</a:t>
            </a:r>
            <a:endParaRPr lang="en-IN"/>
          </a:p>
        </p:txBody>
      </p:sp>
      <p:sp>
        <p:nvSpPr>
          <p:cNvPr id="11" name="Slide Number Placeholder 10"/>
          <p:cNvSpPr>
            <a:spLocks noGrp="1"/>
          </p:cNvSpPr>
          <p:nvPr>
            <p:ph type="sldNum" sz="quarter" idx="12"/>
          </p:nvPr>
        </p:nvSpPr>
        <p:spPr/>
        <p:txBody>
          <a:bodyPr/>
          <a:lstStyle/>
          <a:p>
            <a:fld id="{76B583B4-7CBD-4742-919C-8BFF0C3439CB}" type="slidenum">
              <a:rPr lang="en-IN" smtClean="0"/>
              <a:t>5</a:t>
            </a:fld>
            <a:endParaRPr lang="en-IN"/>
          </a:p>
        </p:txBody>
      </p:sp>
    </p:spTree>
    <p:extLst>
      <p:ext uri="{BB962C8B-B14F-4D97-AF65-F5344CB8AC3E}">
        <p14:creationId xmlns:p14="http://schemas.microsoft.com/office/powerpoint/2010/main" val="1334137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Cisco Global Problem Solver Challenge 2019</a:t>
            </a:r>
            <a:endParaRPr lang="en-IN"/>
          </a:p>
        </p:txBody>
      </p:sp>
      <p:sp>
        <p:nvSpPr>
          <p:cNvPr id="5" name="Slide Number Placeholder 4"/>
          <p:cNvSpPr>
            <a:spLocks noGrp="1"/>
          </p:cNvSpPr>
          <p:nvPr>
            <p:ph type="sldNum" sz="quarter" idx="12"/>
          </p:nvPr>
        </p:nvSpPr>
        <p:spPr/>
        <p:txBody>
          <a:bodyPr/>
          <a:lstStyle/>
          <a:p>
            <a:fld id="{76B583B4-7CBD-4742-919C-8BFF0C3439CB}" type="slidenum">
              <a:rPr lang="en-IN" smtClean="0"/>
              <a:t>6</a:t>
            </a:fld>
            <a:endParaRPr lang="en-IN"/>
          </a:p>
        </p:txBody>
      </p:sp>
      <p:sp>
        <p:nvSpPr>
          <p:cNvPr id="6" name="Rectangle 5"/>
          <p:cNvSpPr/>
          <p:nvPr/>
        </p:nvSpPr>
        <p:spPr>
          <a:xfrm>
            <a:off x="276497" y="2429080"/>
            <a:ext cx="11639006" cy="1246495"/>
          </a:xfrm>
          <a:prstGeom prst="rect">
            <a:avLst/>
          </a:prstGeom>
        </p:spPr>
        <p:txBody>
          <a:bodyPr wrap="square">
            <a:spAutoFit/>
          </a:bodyPr>
          <a:lstStyle/>
          <a:p>
            <a:r>
              <a:rPr lang="en-IN" sz="2500" dirty="0"/>
              <a:t>1.) Demonstration of Internal working of our App:  </a:t>
            </a:r>
            <a:r>
              <a:rPr lang="en-IN" sz="2500" dirty="0">
                <a:hlinkClick r:id="rId2"/>
              </a:rPr>
              <a:t>https://youtu.be/r28m-mP7H6A</a:t>
            </a:r>
            <a:r>
              <a:rPr lang="en-IN" sz="2500" dirty="0"/>
              <a:t> </a:t>
            </a:r>
          </a:p>
          <a:p>
            <a:endParaRPr lang="en-IN" sz="2500" dirty="0"/>
          </a:p>
          <a:p>
            <a:r>
              <a:rPr lang="en-IN" sz="2500" dirty="0"/>
              <a:t>2.) Demo with the prototype: </a:t>
            </a:r>
            <a:r>
              <a:rPr lang="en-IN" sz="2500" dirty="0">
                <a:hlinkClick r:id="rId3"/>
              </a:rPr>
              <a:t>https://youtu.be/OlccFptsWcQ</a:t>
            </a:r>
            <a:r>
              <a:rPr lang="en-IN" sz="2500" dirty="0"/>
              <a:t> </a:t>
            </a:r>
          </a:p>
        </p:txBody>
      </p:sp>
      <p:sp>
        <p:nvSpPr>
          <p:cNvPr id="7" name="TextBox 6"/>
          <p:cNvSpPr txBox="1"/>
          <p:nvPr/>
        </p:nvSpPr>
        <p:spPr>
          <a:xfrm>
            <a:off x="276497" y="201216"/>
            <a:ext cx="4153913" cy="523220"/>
          </a:xfrm>
          <a:prstGeom prst="rect">
            <a:avLst/>
          </a:prstGeom>
          <a:noFill/>
        </p:spPr>
        <p:txBody>
          <a:bodyPr wrap="square" rtlCol="0">
            <a:spAutoFit/>
          </a:bodyPr>
          <a:lstStyle/>
          <a:p>
            <a:r>
              <a:rPr lang="en-IN" sz="2800" dirty="0" smtClean="0">
                <a:solidFill>
                  <a:schemeClr val="accent1"/>
                </a:solidFill>
              </a:rPr>
              <a:t>Demo </a:t>
            </a:r>
            <a:r>
              <a:rPr lang="en-IN" sz="2800" dirty="0" smtClean="0">
                <a:solidFill>
                  <a:schemeClr val="accent1"/>
                </a:solidFill>
              </a:rPr>
              <a:t>Video Links:</a:t>
            </a:r>
            <a:endParaRPr lang="en-IN" sz="2800" dirty="0">
              <a:solidFill>
                <a:schemeClr val="accent1"/>
              </a:solidFill>
            </a:endParaRPr>
          </a:p>
        </p:txBody>
      </p:sp>
    </p:spTree>
    <p:extLst>
      <p:ext uri="{BB962C8B-B14F-4D97-AF65-F5344CB8AC3E}">
        <p14:creationId xmlns:p14="http://schemas.microsoft.com/office/powerpoint/2010/main" val="408377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54768" y="4030217"/>
            <a:ext cx="2061210" cy="206121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401324" y="2645282"/>
            <a:ext cx="779780" cy="911225"/>
          </a:xfrm>
          <a:custGeom>
            <a:avLst/>
            <a:gdLst/>
            <a:ahLst/>
            <a:cxnLst/>
            <a:rect l="l" t="t" r="r" b="b"/>
            <a:pathLst>
              <a:path w="779779" h="911225">
                <a:moveTo>
                  <a:pt x="779487" y="0"/>
                </a:moveTo>
                <a:lnTo>
                  <a:pt x="0" y="910844"/>
                </a:lnTo>
              </a:path>
            </a:pathLst>
          </a:custGeom>
          <a:ln w="25145">
            <a:solidFill>
              <a:srgbClr val="FFC000"/>
            </a:solidFill>
          </a:ln>
        </p:spPr>
        <p:txBody>
          <a:bodyPr wrap="square" lIns="0" tIns="0" rIns="0" bIns="0" rtlCol="0"/>
          <a:lstStyle/>
          <a:p>
            <a:endParaRPr/>
          </a:p>
        </p:txBody>
      </p:sp>
      <p:sp>
        <p:nvSpPr>
          <p:cNvPr id="6" name="object 6"/>
          <p:cNvSpPr/>
          <p:nvPr/>
        </p:nvSpPr>
        <p:spPr>
          <a:xfrm>
            <a:off x="4327016" y="3505187"/>
            <a:ext cx="131445" cy="137795"/>
          </a:xfrm>
          <a:custGeom>
            <a:avLst/>
            <a:gdLst/>
            <a:ahLst/>
            <a:cxnLst/>
            <a:rect l="l" t="t" r="r" b="b"/>
            <a:pathLst>
              <a:path w="131445" h="137795">
                <a:moveTo>
                  <a:pt x="34328" y="0"/>
                </a:moveTo>
                <a:lnTo>
                  <a:pt x="0" y="137782"/>
                </a:lnTo>
                <a:lnTo>
                  <a:pt x="130822" y="82575"/>
                </a:lnTo>
                <a:lnTo>
                  <a:pt x="34328" y="0"/>
                </a:lnTo>
                <a:close/>
              </a:path>
            </a:pathLst>
          </a:custGeom>
          <a:solidFill>
            <a:srgbClr val="FFC000"/>
          </a:solidFill>
        </p:spPr>
        <p:txBody>
          <a:bodyPr wrap="square" lIns="0" tIns="0" rIns="0" bIns="0" rtlCol="0"/>
          <a:lstStyle/>
          <a:p>
            <a:endParaRPr/>
          </a:p>
        </p:txBody>
      </p:sp>
      <p:sp>
        <p:nvSpPr>
          <p:cNvPr id="7" name="object 7"/>
          <p:cNvSpPr/>
          <p:nvPr/>
        </p:nvSpPr>
        <p:spPr>
          <a:xfrm>
            <a:off x="6597777" y="2647569"/>
            <a:ext cx="692785" cy="952500"/>
          </a:xfrm>
          <a:custGeom>
            <a:avLst/>
            <a:gdLst/>
            <a:ahLst/>
            <a:cxnLst/>
            <a:rect l="l" t="t" r="r" b="b"/>
            <a:pathLst>
              <a:path w="692784" h="952500">
                <a:moveTo>
                  <a:pt x="0" y="0"/>
                </a:moveTo>
                <a:lnTo>
                  <a:pt x="692442" y="952309"/>
                </a:lnTo>
              </a:path>
            </a:pathLst>
          </a:custGeom>
          <a:ln w="25146">
            <a:solidFill>
              <a:srgbClr val="00B0F0"/>
            </a:solidFill>
          </a:ln>
        </p:spPr>
        <p:txBody>
          <a:bodyPr wrap="square" lIns="0" tIns="0" rIns="0" bIns="0" rtlCol="0"/>
          <a:lstStyle/>
          <a:p>
            <a:endParaRPr/>
          </a:p>
        </p:txBody>
      </p:sp>
      <p:sp>
        <p:nvSpPr>
          <p:cNvPr id="8" name="object 8"/>
          <p:cNvSpPr/>
          <p:nvPr/>
        </p:nvSpPr>
        <p:spPr>
          <a:xfrm>
            <a:off x="7231392" y="3552266"/>
            <a:ext cx="126364" cy="140335"/>
          </a:xfrm>
          <a:custGeom>
            <a:avLst/>
            <a:gdLst/>
            <a:ahLst/>
            <a:cxnLst/>
            <a:rect l="l" t="t" r="r" b="b"/>
            <a:pathLst>
              <a:path w="126365" h="140335">
                <a:moveTo>
                  <a:pt x="102717" y="0"/>
                </a:moveTo>
                <a:lnTo>
                  <a:pt x="0" y="74676"/>
                </a:lnTo>
                <a:lnTo>
                  <a:pt x="126034" y="140055"/>
                </a:lnTo>
                <a:lnTo>
                  <a:pt x="102717" y="0"/>
                </a:lnTo>
                <a:close/>
              </a:path>
            </a:pathLst>
          </a:custGeom>
          <a:solidFill>
            <a:srgbClr val="00B0F0"/>
          </a:solidFill>
        </p:spPr>
        <p:txBody>
          <a:bodyPr wrap="square" lIns="0" tIns="0" rIns="0" bIns="0" rtlCol="0"/>
          <a:lstStyle/>
          <a:p>
            <a:endParaRPr/>
          </a:p>
        </p:txBody>
      </p:sp>
      <p:sp>
        <p:nvSpPr>
          <p:cNvPr id="9" name="object 9"/>
          <p:cNvSpPr/>
          <p:nvPr/>
        </p:nvSpPr>
        <p:spPr>
          <a:xfrm>
            <a:off x="7791068" y="2103501"/>
            <a:ext cx="2024380" cy="1472565"/>
          </a:xfrm>
          <a:custGeom>
            <a:avLst/>
            <a:gdLst/>
            <a:ahLst/>
            <a:cxnLst/>
            <a:rect l="l" t="t" r="r" b="b"/>
            <a:pathLst>
              <a:path w="2024379" h="1472564">
                <a:moveTo>
                  <a:pt x="0" y="0"/>
                </a:moveTo>
                <a:lnTo>
                  <a:pt x="2023846" y="1472031"/>
                </a:lnTo>
              </a:path>
            </a:pathLst>
          </a:custGeom>
          <a:ln w="25146">
            <a:solidFill>
              <a:srgbClr val="000000"/>
            </a:solidFill>
          </a:ln>
        </p:spPr>
        <p:txBody>
          <a:bodyPr wrap="square" lIns="0" tIns="0" rIns="0" bIns="0" rtlCol="0"/>
          <a:lstStyle/>
          <a:p>
            <a:endParaRPr/>
          </a:p>
        </p:txBody>
      </p:sp>
      <p:sp>
        <p:nvSpPr>
          <p:cNvPr id="10" name="object 10"/>
          <p:cNvSpPr/>
          <p:nvPr/>
        </p:nvSpPr>
        <p:spPr>
          <a:xfrm>
            <a:off x="9767290" y="3516706"/>
            <a:ext cx="140335" cy="126364"/>
          </a:xfrm>
          <a:custGeom>
            <a:avLst/>
            <a:gdLst/>
            <a:ahLst/>
            <a:cxnLst/>
            <a:rect l="l" t="t" r="r" b="b"/>
            <a:pathLst>
              <a:path w="140334" h="126364">
                <a:moveTo>
                  <a:pt x="74714" y="0"/>
                </a:moveTo>
                <a:lnTo>
                  <a:pt x="0" y="102704"/>
                </a:lnTo>
                <a:lnTo>
                  <a:pt x="140068" y="126060"/>
                </a:lnTo>
                <a:lnTo>
                  <a:pt x="74714" y="0"/>
                </a:lnTo>
                <a:close/>
              </a:path>
            </a:pathLst>
          </a:custGeom>
          <a:solidFill>
            <a:srgbClr val="000000"/>
          </a:solidFill>
        </p:spPr>
        <p:txBody>
          <a:bodyPr wrap="square" lIns="0" tIns="0" rIns="0" bIns="0" rtlCol="0"/>
          <a:lstStyle/>
          <a:p>
            <a:endParaRPr/>
          </a:p>
        </p:txBody>
      </p:sp>
      <p:sp>
        <p:nvSpPr>
          <p:cNvPr id="11" name="object 11"/>
          <p:cNvSpPr/>
          <p:nvPr/>
        </p:nvSpPr>
        <p:spPr>
          <a:xfrm>
            <a:off x="3103745" y="3838955"/>
            <a:ext cx="2177683" cy="2081659"/>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586740" y="3888125"/>
            <a:ext cx="1133525" cy="2000384"/>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1898675" y="2153030"/>
            <a:ext cx="2209165" cy="1380490"/>
          </a:xfrm>
          <a:custGeom>
            <a:avLst/>
            <a:gdLst/>
            <a:ahLst/>
            <a:cxnLst/>
            <a:rect l="l" t="t" r="r" b="b"/>
            <a:pathLst>
              <a:path w="2209165" h="1380489">
                <a:moveTo>
                  <a:pt x="2208822" y="0"/>
                </a:moveTo>
                <a:lnTo>
                  <a:pt x="0" y="1380274"/>
                </a:lnTo>
              </a:path>
            </a:pathLst>
          </a:custGeom>
          <a:ln w="25146">
            <a:solidFill>
              <a:srgbClr val="FF6600"/>
            </a:solidFill>
          </a:ln>
        </p:spPr>
        <p:txBody>
          <a:bodyPr wrap="square" lIns="0" tIns="0" rIns="0" bIns="0" rtlCol="0"/>
          <a:lstStyle/>
          <a:p>
            <a:endParaRPr/>
          </a:p>
        </p:txBody>
      </p:sp>
      <p:sp>
        <p:nvSpPr>
          <p:cNvPr id="18" name="object 18"/>
          <p:cNvSpPr/>
          <p:nvPr/>
        </p:nvSpPr>
        <p:spPr>
          <a:xfrm>
            <a:off x="1801748" y="3472726"/>
            <a:ext cx="141605" cy="121285"/>
          </a:xfrm>
          <a:custGeom>
            <a:avLst/>
            <a:gdLst/>
            <a:ahLst/>
            <a:cxnLst/>
            <a:rect l="l" t="t" r="r" b="b"/>
            <a:pathLst>
              <a:path w="141605" h="121285">
                <a:moveTo>
                  <a:pt x="74041" y="0"/>
                </a:moveTo>
                <a:lnTo>
                  <a:pt x="0" y="121157"/>
                </a:lnTo>
                <a:lnTo>
                  <a:pt x="141351" y="107696"/>
                </a:lnTo>
                <a:lnTo>
                  <a:pt x="74041" y="0"/>
                </a:lnTo>
                <a:close/>
              </a:path>
            </a:pathLst>
          </a:custGeom>
          <a:solidFill>
            <a:srgbClr val="FF6600"/>
          </a:solidFill>
        </p:spPr>
        <p:txBody>
          <a:bodyPr wrap="square" lIns="0" tIns="0" rIns="0" bIns="0" rtlCol="0"/>
          <a:lstStyle/>
          <a:p>
            <a:endParaRPr/>
          </a:p>
        </p:txBody>
      </p:sp>
      <p:sp>
        <p:nvSpPr>
          <p:cNvPr id="21" name="TextBox 20"/>
          <p:cNvSpPr txBox="1"/>
          <p:nvPr/>
        </p:nvSpPr>
        <p:spPr>
          <a:xfrm>
            <a:off x="3125178" y="5940985"/>
            <a:ext cx="2403675" cy="369332"/>
          </a:xfrm>
          <a:prstGeom prst="rect">
            <a:avLst/>
          </a:prstGeom>
          <a:noFill/>
        </p:spPr>
        <p:txBody>
          <a:bodyPr wrap="square" rtlCol="0">
            <a:spAutoFit/>
          </a:bodyPr>
          <a:lstStyle/>
          <a:p>
            <a:r>
              <a:rPr lang="en-IN" b="1" i="1" dirty="0"/>
              <a:t>Food Delivery Persons</a:t>
            </a:r>
          </a:p>
        </p:txBody>
      </p:sp>
      <p:sp>
        <p:nvSpPr>
          <p:cNvPr id="22" name="TextBox 21"/>
          <p:cNvSpPr txBox="1"/>
          <p:nvPr/>
        </p:nvSpPr>
        <p:spPr>
          <a:xfrm>
            <a:off x="3125178" y="5939770"/>
            <a:ext cx="2403675" cy="369332"/>
          </a:xfrm>
          <a:prstGeom prst="rect">
            <a:avLst/>
          </a:prstGeom>
          <a:noFill/>
        </p:spPr>
        <p:txBody>
          <a:bodyPr wrap="square" rtlCol="0">
            <a:spAutoFit/>
          </a:bodyPr>
          <a:lstStyle/>
          <a:p>
            <a:r>
              <a:rPr lang="en-IN" b="1" i="1" dirty="0"/>
              <a:t>Food Delivery Persons</a:t>
            </a:r>
          </a:p>
        </p:txBody>
      </p:sp>
      <p:sp>
        <p:nvSpPr>
          <p:cNvPr id="23" name="TextBox 22"/>
          <p:cNvSpPr txBox="1"/>
          <p:nvPr/>
        </p:nvSpPr>
        <p:spPr>
          <a:xfrm>
            <a:off x="6327701" y="5939770"/>
            <a:ext cx="2403675" cy="369332"/>
          </a:xfrm>
          <a:prstGeom prst="rect">
            <a:avLst/>
          </a:prstGeom>
          <a:noFill/>
        </p:spPr>
        <p:txBody>
          <a:bodyPr wrap="square" rtlCol="0">
            <a:spAutoFit/>
          </a:bodyPr>
          <a:lstStyle/>
          <a:p>
            <a:pPr algn="ctr"/>
            <a:r>
              <a:rPr lang="en-IN" b="1" i="1" dirty="0" smtClean="0"/>
              <a:t>Cab Drivers</a:t>
            </a:r>
            <a:endParaRPr lang="en-IN" b="1" i="1" dirty="0"/>
          </a:p>
        </p:txBody>
      </p:sp>
      <p:sp>
        <p:nvSpPr>
          <p:cNvPr id="24" name="TextBox 23"/>
          <p:cNvSpPr txBox="1"/>
          <p:nvPr/>
        </p:nvSpPr>
        <p:spPr>
          <a:xfrm>
            <a:off x="9911659" y="5930842"/>
            <a:ext cx="2403675" cy="369332"/>
          </a:xfrm>
          <a:prstGeom prst="rect">
            <a:avLst/>
          </a:prstGeom>
          <a:noFill/>
        </p:spPr>
        <p:txBody>
          <a:bodyPr wrap="square" rtlCol="0">
            <a:spAutoFit/>
          </a:bodyPr>
          <a:lstStyle/>
          <a:p>
            <a:pPr algn="ctr"/>
            <a:r>
              <a:rPr lang="en-IN" b="1" i="1" dirty="0" smtClean="0"/>
              <a:t>Common Public</a:t>
            </a:r>
            <a:endParaRPr lang="en-IN" b="1" i="1" dirty="0"/>
          </a:p>
        </p:txBody>
      </p:sp>
      <p:sp>
        <p:nvSpPr>
          <p:cNvPr id="25" name="TextBox 24"/>
          <p:cNvSpPr txBox="1"/>
          <p:nvPr/>
        </p:nvSpPr>
        <p:spPr>
          <a:xfrm>
            <a:off x="175747" y="5939770"/>
            <a:ext cx="2403675" cy="369332"/>
          </a:xfrm>
          <a:prstGeom prst="rect">
            <a:avLst/>
          </a:prstGeom>
          <a:noFill/>
        </p:spPr>
        <p:txBody>
          <a:bodyPr wrap="square" rtlCol="0">
            <a:spAutoFit/>
          </a:bodyPr>
          <a:lstStyle/>
          <a:p>
            <a:pPr algn="ctr"/>
            <a:r>
              <a:rPr lang="en-IN" b="1" i="1" dirty="0" smtClean="0"/>
              <a:t>Visually Challenged</a:t>
            </a:r>
            <a:endParaRPr lang="en-IN" b="1" i="1" dirty="0"/>
          </a:p>
        </p:txBody>
      </p:sp>
      <p:pic>
        <p:nvPicPr>
          <p:cNvPr id="26" name="Picture 25"/>
          <p:cNvPicPr>
            <a:picLocks noChangeAspect="1"/>
          </p:cNvPicPr>
          <p:nvPr/>
        </p:nvPicPr>
        <p:blipFill rotWithShape="1">
          <a:blip r:embed="rId5">
            <a:duotone>
              <a:schemeClr val="accent5">
                <a:shade val="45000"/>
                <a:satMod val="135000"/>
              </a:schemeClr>
              <a:prstClr val="white"/>
            </a:duotone>
          </a:blip>
          <a:srcRect l="2820" t="4185" r="5751"/>
          <a:stretch>
            <a:fillRect/>
          </a:stretch>
        </p:blipFill>
        <p:spPr>
          <a:xfrm>
            <a:off x="4775026" y="199531"/>
            <a:ext cx="2410455" cy="2293033"/>
          </a:xfrm>
          <a:prstGeom prst="rect">
            <a:avLst/>
          </a:prstGeom>
        </p:spPr>
      </p:pic>
      <p:sp>
        <p:nvSpPr>
          <p:cNvPr id="28" name="TextBox 27"/>
          <p:cNvSpPr txBox="1"/>
          <p:nvPr/>
        </p:nvSpPr>
        <p:spPr>
          <a:xfrm>
            <a:off x="352696" y="300446"/>
            <a:ext cx="3009481" cy="523220"/>
          </a:xfrm>
          <a:prstGeom prst="rect">
            <a:avLst/>
          </a:prstGeom>
          <a:noFill/>
        </p:spPr>
        <p:txBody>
          <a:bodyPr wrap="square" rtlCol="0">
            <a:spAutoFit/>
          </a:bodyPr>
          <a:lstStyle/>
          <a:p>
            <a:r>
              <a:rPr lang="en-IN" sz="2800" dirty="0">
                <a:solidFill>
                  <a:schemeClr val="accent1"/>
                </a:solidFill>
              </a:rPr>
              <a:t>Applications:</a:t>
            </a:r>
          </a:p>
        </p:txBody>
      </p:sp>
      <p:sp>
        <p:nvSpPr>
          <p:cNvPr id="29" name="Footer Placeholder 28"/>
          <p:cNvSpPr>
            <a:spLocks noGrp="1"/>
          </p:cNvSpPr>
          <p:nvPr>
            <p:ph type="ftr" sz="quarter" idx="11"/>
          </p:nvPr>
        </p:nvSpPr>
        <p:spPr/>
        <p:txBody>
          <a:bodyPr/>
          <a:lstStyle/>
          <a:p>
            <a:r>
              <a:rPr lang="en-GB" smtClean="0"/>
              <a:t>Cisco Global Problem Solver Challenge 2019</a:t>
            </a:r>
            <a:endParaRPr lang="en-IN"/>
          </a:p>
        </p:txBody>
      </p:sp>
      <p:sp>
        <p:nvSpPr>
          <p:cNvPr id="30" name="Slide Number Placeholder 29"/>
          <p:cNvSpPr>
            <a:spLocks noGrp="1"/>
          </p:cNvSpPr>
          <p:nvPr>
            <p:ph type="sldNum" sz="quarter" idx="12"/>
          </p:nvPr>
        </p:nvSpPr>
        <p:spPr/>
        <p:txBody>
          <a:bodyPr/>
          <a:lstStyle/>
          <a:p>
            <a:fld id="{76B583B4-7CBD-4742-919C-8BFF0C3439CB}" type="slidenum">
              <a:rPr lang="en-IN" smtClean="0"/>
              <a:t>7</a:t>
            </a:fld>
            <a:endParaRPr lang="en-IN"/>
          </a:p>
        </p:txBody>
      </p:sp>
      <p:pic>
        <p:nvPicPr>
          <p:cNvPr id="2050" name="Picture 2" descr="Related image"/>
          <p:cNvPicPr>
            <a:picLocks noChangeAspect="1" noChangeArrowheads="1"/>
          </p:cNvPicPr>
          <p:nvPr/>
        </p:nvPicPr>
        <p:blipFill rotWithShape="1">
          <a:blip r:embed="rId6">
            <a:extLst>
              <a:ext uri="{28A0092B-C50C-407E-A947-70E740481C1C}">
                <a14:useLocalDpi xmlns:a14="http://schemas.microsoft.com/office/drawing/2010/main" val="0"/>
              </a:ext>
            </a:extLst>
          </a:blip>
          <a:srcRect l="12546" r="12511"/>
          <a:stretch/>
        </p:blipFill>
        <p:spPr bwMode="auto">
          <a:xfrm>
            <a:off x="6393605" y="3788766"/>
            <a:ext cx="2182687" cy="217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623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572" y="222682"/>
            <a:ext cx="1892300" cy="443711"/>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B0F0"/>
                </a:solidFill>
                <a:latin typeface="+mn-lt"/>
                <a:ea typeface="+mn-ea"/>
                <a:cs typeface="+mn-cs"/>
              </a:rPr>
              <a:t>Applications:</a:t>
            </a:r>
          </a:p>
        </p:txBody>
      </p:sp>
      <p:sp>
        <p:nvSpPr>
          <p:cNvPr id="3" name="object 3"/>
          <p:cNvSpPr txBox="1"/>
          <p:nvPr/>
        </p:nvSpPr>
        <p:spPr>
          <a:xfrm>
            <a:off x="339634" y="1770049"/>
            <a:ext cx="11743509" cy="3397725"/>
          </a:xfrm>
          <a:prstGeom prst="rect">
            <a:avLst/>
          </a:prstGeom>
        </p:spPr>
        <p:txBody>
          <a:bodyPr vert="horz" wrap="square" lIns="0" tIns="12065" rIns="0" bIns="0" rtlCol="0">
            <a:spAutoFit/>
          </a:bodyPr>
          <a:lstStyle/>
          <a:p>
            <a:pPr marL="354965" marR="5080" indent="-354965">
              <a:lnSpc>
                <a:spcPct val="100000"/>
              </a:lnSpc>
              <a:spcBef>
                <a:spcPts val="95"/>
              </a:spcBef>
              <a:buFont typeface="Arial"/>
              <a:buChar char="•"/>
              <a:tabLst>
                <a:tab pos="354965" algn="l"/>
                <a:tab pos="356235" algn="l"/>
              </a:tabLst>
            </a:pPr>
            <a:r>
              <a:rPr sz="2000" b="1" dirty="0">
                <a:solidFill>
                  <a:schemeClr val="accent2"/>
                </a:solidFill>
              </a:rPr>
              <a:t>Visually challenged : </a:t>
            </a:r>
            <a:r>
              <a:rPr sz="2000" dirty="0"/>
              <a:t>Generally blind people need public assistance in travelling from one place to  another place. So our product navigates the blind people just by vibrations  without any visual assistance.</a:t>
            </a:r>
          </a:p>
          <a:p>
            <a:pPr>
              <a:lnSpc>
                <a:spcPct val="100000"/>
              </a:lnSpc>
              <a:spcBef>
                <a:spcPts val="45"/>
              </a:spcBef>
              <a:buChar char="•"/>
            </a:pPr>
            <a:endParaRPr sz="2000" dirty="0"/>
          </a:p>
          <a:p>
            <a:pPr marL="354965" marR="65405" indent="-354965">
              <a:lnSpc>
                <a:spcPct val="100000"/>
              </a:lnSpc>
              <a:buFont typeface="Arial"/>
              <a:buChar char="•"/>
              <a:tabLst>
                <a:tab pos="354965" algn="l"/>
                <a:tab pos="355600" algn="l"/>
              </a:tabLst>
            </a:pPr>
            <a:r>
              <a:rPr sz="2000" b="1" dirty="0">
                <a:solidFill>
                  <a:srgbClr val="FFC000"/>
                </a:solidFill>
              </a:rPr>
              <a:t>Food Delivery: </a:t>
            </a:r>
            <a:r>
              <a:rPr sz="2000" dirty="0"/>
              <a:t>Food delivery services can implement our product with their delivery personnel to  decrease the delay in delivery time</a:t>
            </a:r>
            <a:r>
              <a:rPr sz="2000" dirty="0" smtClean="0"/>
              <a:t>.</a:t>
            </a:r>
            <a:endParaRPr lang="en-IN" sz="2000" dirty="0" smtClean="0"/>
          </a:p>
          <a:p>
            <a:pPr marL="354965" marR="65405" indent="-354965">
              <a:lnSpc>
                <a:spcPct val="100000"/>
              </a:lnSpc>
              <a:buFont typeface="Arial"/>
              <a:buChar char="•"/>
              <a:tabLst>
                <a:tab pos="354965" algn="l"/>
                <a:tab pos="355600" algn="l"/>
              </a:tabLst>
            </a:pPr>
            <a:endParaRPr lang="en-IN" sz="2000" dirty="0"/>
          </a:p>
          <a:p>
            <a:pPr marL="354965" marR="65405" indent="-354965">
              <a:buFont typeface="Arial"/>
              <a:buChar char="•"/>
              <a:tabLst>
                <a:tab pos="354965" algn="l"/>
                <a:tab pos="355600" algn="l"/>
              </a:tabLst>
            </a:pPr>
            <a:r>
              <a:rPr lang="en-IN" sz="2000" b="1" dirty="0" smtClean="0">
                <a:solidFill>
                  <a:srgbClr val="00B0F0"/>
                </a:solidFill>
              </a:rPr>
              <a:t>Cab Services: </a:t>
            </a:r>
            <a:r>
              <a:rPr lang="en-GB" sz="2000" dirty="0"/>
              <a:t>Our product can be used not only for two-wheelers but also for other vehicles like </a:t>
            </a:r>
            <a:r>
              <a:rPr lang="en-GB" sz="2000" dirty="0" smtClean="0"/>
              <a:t>auto rickshaw’s, cars  </a:t>
            </a:r>
            <a:r>
              <a:rPr lang="en-GB" sz="2000" dirty="0"/>
              <a:t>which extends the market to cab services</a:t>
            </a:r>
            <a:r>
              <a:rPr lang="en-GB" sz="2000" dirty="0" smtClean="0"/>
              <a:t>.</a:t>
            </a:r>
          </a:p>
          <a:p>
            <a:pPr marL="354965" marR="65405" indent="-354965">
              <a:buFont typeface="Arial"/>
              <a:buChar char="•"/>
              <a:tabLst>
                <a:tab pos="354965" algn="l"/>
                <a:tab pos="355600" algn="l"/>
              </a:tabLst>
            </a:pPr>
            <a:endParaRPr lang="en-GB" sz="2000" dirty="0"/>
          </a:p>
          <a:p>
            <a:pPr marL="354965" marR="65405" indent="-354965">
              <a:buFont typeface="Arial"/>
              <a:buChar char="•"/>
              <a:tabLst>
                <a:tab pos="354965" algn="l"/>
                <a:tab pos="355600" algn="l"/>
              </a:tabLst>
            </a:pPr>
            <a:r>
              <a:rPr lang="en-GB" sz="2000" b="1" dirty="0"/>
              <a:t>Common Public: </a:t>
            </a:r>
            <a:r>
              <a:rPr lang="en-GB" sz="2000" dirty="0"/>
              <a:t>Our product can also render its service to the common public riders, to help them  navigate in new locations. It can help them in daily travel by reducing the frequent  google maps check while driving</a:t>
            </a:r>
            <a:r>
              <a:rPr lang="en-GB" sz="2000" dirty="0" smtClean="0"/>
              <a:t>.</a:t>
            </a:r>
            <a:endParaRPr sz="2000" dirty="0">
              <a:solidFill>
                <a:srgbClr val="00B0F0"/>
              </a:solidFill>
            </a:endParaRPr>
          </a:p>
        </p:txBody>
      </p:sp>
      <p:sp>
        <p:nvSpPr>
          <p:cNvPr id="8" name="Footer Placeholder 7"/>
          <p:cNvSpPr>
            <a:spLocks noGrp="1"/>
          </p:cNvSpPr>
          <p:nvPr>
            <p:ph type="ftr" sz="quarter" idx="11"/>
          </p:nvPr>
        </p:nvSpPr>
        <p:spPr/>
        <p:txBody>
          <a:bodyPr/>
          <a:lstStyle/>
          <a:p>
            <a:r>
              <a:rPr lang="en-GB" smtClean="0"/>
              <a:t>Cisco Global Problem Solver Challenge 2019</a:t>
            </a:r>
            <a:endParaRPr lang="en-IN"/>
          </a:p>
        </p:txBody>
      </p:sp>
      <p:sp>
        <p:nvSpPr>
          <p:cNvPr id="9" name="Slide Number Placeholder 8"/>
          <p:cNvSpPr>
            <a:spLocks noGrp="1"/>
          </p:cNvSpPr>
          <p:nvPr>
            <p:ph type="sldNum" sz="quarter" idx="12"/>
          </p:nvPr>
        </p:nvSpPr>
        <p:spPr/>
        <p:txBody>
          <a:bodyPr/>
          <a:lstStyle/>
          <a:p>
            <a:fld id="{76B583B4-7CBD-4742-919C-8BFF0C3439CB}" type="slidenum">
              <a:rPr lang="en-IN" smtClean="0"/>
              <a:t>8</a:t>
            </a:fld>
            <a:endParaRPr lang="en-IN"/>
          </a:p>
        </p:txBody>
      </p:sp>
    </p:spTree>
    <p:extLst>
      <p:ext uri="{BB962C8B-B14F-4D97-AF65-F5344CB8AC3E}">
        <p14:creationId xmlns:p14="http://schemas.microsoft.com/office/powerpoint/2010/main" val="2860049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9571" y="729221"/>
            <a:ext cx="11048805" cy="4444807"/>
          </a:xfrm>
          <a:prstGeom prst="rect">
            <a:avLst/>
          </a:prstGeom>
        </p:spPr>
        <p:txBody>
          <a:bodyPr vert="horz" wrap="square" lIns="0" tIns="12700" rIns="0" bIns="0" rtlCol="0">
            <a:spAutoFit/>
          </a:bodyPr>
          <a:lstStyle/>
          <a:p>
            <a:pPr marL="297815" marR="375285" indent="-285115" algn="just">
              <a:lnSpc>
                <a:spcPct val="100000"/>
              </a:lnSpc>
              <a:buChar char="•"/>
              <a:tabLst>
                <a:tab pos="298450" algn="l"/>
              </a:tabLst>
            </a:pPr>
            <a:r>
              <a:rPr dirty="0" smtClean="0"/>
              <a:t>According </a:t>
            </a:r>
            <a:r>
              <a:rPr dirty="0"/>
              <a:t>to the survey held by “Statista”, the market of the food delivery services is expected to be </a:t>
            </a:r>
            <a:r>
              <a:rPr u="sng" dirty="0">
                <a:solidFill>
                  <a:srgbClr val="FF0000"/>
                </a:solidFill>
              </a:rPr>
              <a:t>6.1 billion  British pounds </a:t>
            </a:r>
            <a:r>
              <a:rPr dirty="0"/>
              <a:t>which require a faster food delivery. To reduce the delay in service due to navigation checks, our  product can be used by each delivery person.</a:t>
            </a:r>
          </a:p>
          <a:p>
            <a:pPr marL="274320">
              <a:lnSpc>
                <a:spcPct val="100000"/>
              </a:lnSpc>
            </a:pPr>
            <a:r>
              <a:rPr dirty="0"/>
              <a:t>Reference: </a:t>
            </a:r>
            <a:r>
              <a:rPr dirty="0">
                <a:hlinkClick r:id="rId2"/>
              </a:rPr>
              <a:t>https://www.statista.com/statistics/690783/food-delivery-market-size-by-channel-united-kingdom-uk/</a:t>
            </a:r>
            <a:endParaRPr dirty="0"/>
          </a:p>
          <a:p>
            <a:pPr>
              <a:lnSpc>
                <a:spcPct val="100000"/>
              </a:lnSpc>
              <a:spcBef>
                <a:spcPts val="35"/>
              </a:spcBef>
            </a:pPr>
            <a:endParaRPr dirty="0"/>
          </a:p>
          <a:p>
            <a:pPr marL="297815" marR="128905" indent="-285115">
              <a:lnSpc>
                <a:spcPct val="100000"/>
              </a:lnSpc>
              <a:buChar char="•"/>
              <a:tabLst>
                <a:tab pos="297815" algn="l"/>
                <a:tab pos="298450" algn="l"/>
              </a:tabLst>
            </a:pPr>
            <a:r>
              <a:rPr dirty="0"/>
              <a:t>Our product is useful to every motorcycle rider. According to the statistics available on “Statista”, in the year  2017/18 alone </a:t>
            </a:r>
            <a:r>
              <a:rPr u="sng" dirty="0">
                <a:solidFill>
                  <a:srgbClr val="FF0000"/>
                </a:solidFill>
              </a:rPr>
              <a:t>20,192,672</a:t>
            </a:r>
            <a:r>
              <a:rPr dirty="0"/>
              <a:t> two-wheelers are purchased which is an indication that our product has a huge market  value even from the perspective of common people</a:t>
            </a:r>
            <a:r>
              <a:rPr dirty="0" smtClean="0"/>
              <a:t>.</a:t>
            </a:r>
            <a:endParaRPr lang="en-IN" dirty="0" smtClean="0"/>
          </a:p>
          <a:p>
            <a:pPr marL="12700" marR="128905">
              <a:tabLst>
                <a:tab pos="297815" algn="l"/>
                <a:tab pos="298450" algn="l"/>
              </a:tabLst>
            </a:pPr>
            <a:r>
              <a:rPr lang="en-IN" dirty="0"/>
              <a:t>	Reference: </a:t>
            </a:r>
            <a:r>
              <a:rPr lang="en-IN" dirty="0">
                <a:hlinkClick r:id="rId3"/>
              </a:rPr>
              <a:t>https://www.statista.com/statistics/318023/two-wheeler-sales-in-india/</a:t>
            </a:r>
            <a:endParaRPr lang="en-IN" dirty="0"/>
          </a:p>
          <a:p>
            <a:pPr marL="12700" marR="128905">
              <a:lnSpc>
                <a:spcPct val="100000"/>
              </a:lnSpc>
              <a:tabLst>
                <a:tab pos="297815" algn="l"/>
                <a:tab pos="298450" algn="l"/>
              </a:tabLst>
            </a:pPr>
            <a:endParaRPr lang="en-IN" dirty="0" smtClean="0"/>
          </a:p>
          <a:p>
            <a:pPr marL="297815" marR="128905" indent="-285115">
              <a:lnSpc>
                <a:spcPct val="100000"/>
              </a:lnSpc>
              <a:buChar char="•"/>
              <a:tabLst>
                <a:tab pos="297815" algn="l"/>
                <a:tab pos="298450" algn="l"/>
              </a:tabLst>
            </a:pPr>
            <a:r>
              <a:rPr lang="en-IN" dirty="0" smtClean="0"/>
              <a:t>According to EMBARQ publication, In tier I &amp; II cities alone </a:t>
            </a:r>
            <a:r>
              <a:rPr lang="en-IN" u="sng" dirty="0" smtClean="0">
                <a:solidFill>
                  <a:srgbClr val="FF0000"/>
                </a:solidFill>
              </a:rPr>
              <a:t>80,000 auto-rickshaws </a:t>
            </a:r>
            <a:r>
              <a:rPr lang="en-IN" dirty="0" smtClean="0"/>
              <a:t>run everyday. The dropping time of their customers greatly reduces by using our glove without any traffic rule violation and traffic congestion.</a:t>
            </a:r>
          </a:p>
          <a:p>
            <a:pPr marL="12700" marR="128905">
              <a:lnSpc>
                <a:spcPct val="100000"/>
              </a:lnSpc>
              <a:tabLst>
                <a:tab pos="297815" algn="l"/>
                <a:tab pos="298450" algn="l"/>
              </a:tabLst>
            </a:pPr>
            <a:r>
              <a:rPr lang="en-IN" dirty="0"/>
              <a:t>	</a:t>
            </a:r>
            <a:r>
              <a:rPr lang="en-IN" dirty="0" smtClean="0"/>
              <a:t>Reference: </a:t>
            </a:r>
            <a:r>
              <a:rPr lang="en-IN" dirty="0" smtClean="0">
                <a:hlinkClick r:id="rId4"/>
              </a:rPr>
              <a:t>https</a:t>
            </a:r>
            <a:r>
              <a:rPr lang="en-IN" dirty="0">
                <a:hlinkClick r:id="rId4"/>
              </a:rPr>
              <a:t>://</a:t>
            </a:r>
            <a:r>
              <a:rPr lang="en-IN" dirty="0" smtClean="0">
                <a:hlinkClick r:id="rId4"/>
              </a:rPr>
              <a:t>wricitieshub.org/charts-graphs/market-size-auto-rickshaws-indian-cities</a:t>
            </a:r>
            <a:r>
              <a:rPr lang="en-IN" dirty="0" smtClean="0"/>
              <a:t> </a:t>
            </a:r>
            <a:endParaRPr dirty="0"/>
          </a:p>
          <a:p>
            <a:pPr>
              <a:lnSpc>
                <a:spcPct val="100000"/>
              </a:lnSpc>
              <a:spcBef>
                <a:spcPts val="30"/>
              </a:spcBef>
            </a:pPr>
            <a:endParaRPr dirty="0"/>
          </a:p>
          <a:p>
            <a:pPr marL="298450" marR="368935" indent="-285750">
              <a:lnSpc>
                <a:spcPct val="100000"/>
              </a:lnSpc>
              <a:buChar char="•"/>
              <a:tabLst>
                <a:tab pos="297815" algn="l"/>
                <a:tab pos="298450" algn="l"/>
              </a:tabLst>
            </a:pPr>
            <a:r>
              <a:rPr dirty="0"/>
              <a:t>The selling price of the complete product is estimated to be 3000 INR. In the Indian market, we expect a sale of  1,00,000 pieces by the end of the first year.</a:t>
            </a:r>
          </a:p>
        </p:txBody>
      </p:sp>
      <p:sp>
        <p:nvSpPr>
          <p:cNvPr id="4" name="object 4"/>
          <p:cNvSpPr/>
          <p:nvPr/>
        </p:nvSpPr>
        <p:spPr>
          <a:xfrm>
            <a:off x="1928840" y="5325364"/>
            <a:ext cx="8094726" cy="1030986"/>
          </a:xfrm>
          <a:prstGeom prst="rect">
            <a:avLst/>
          </a:prstGeom>
          <a:blipFill>
            <a:blip r:embed="rId5" cstate="print"/>
            <a:stretch>
              <a:fillRect/>
            </a:stretch>
          </a:blipFill>
        </p:spPr>
        <p:txBody>
          <a:bodyPr wrap="square" lIns="0" tIns="0" rIns="0" bIns="0" rtlCol="0"/>
          <a:lstStyle/>
          <a:p>
            <a:endParaRPr/>
          </a:p>
        </p:txBody>
      </p:sp>
      <p:sp>
        <p:nvSpPr>
          <p:cNvPr id="7" name="TextBox 6"/>
          <p:cNvSpPr txBox="1"/>
          <p:nvPr/>
        </p:nvSpPr>
        <p:spPr>
          <a:xfrm>
            <a:off x="380833" y="75957"/>
            <a:ext cx="4062548" cy="523220"/>
          </a:xfrm>
          <a:prstGeom prst="rect">
            <a:avLst/>
          </a:prstGeom>
          <a:noFill/>
        </p:spPr>
        <p:txBody>
          <a:bodyPr wrap="square" rtlCol="0">
            <a:spAutoFit/>
          </a:bodyPr>
          <a:lstStyle/>
          <a:p>
            <a:r>
              <a:rPr lang="en-IN" sz="2800" dirty="0">
                <a:solidFill>
                  <a:schemeClr val="accent1"/>
                </a:solidFill>
              </a:rPr>
              <a:t>Financials:</a:t>
            </a:r>
          </a:p>
        </p:txBody>
      </p:sp>
      <p:sp>
        <p:nvSpPr>
          <p:cNvPr id="8" name="Footer Placeholder 7"/>
          <p:cNvSpPr>
            <a:spLocks noGrp="1"/>
          </p:cNvSpPr>
          <p:nvPr>
            <p:ph type="ftr" sz="quarter" idx="11"/>
          </p:nvPr>
        </p:nvSpPr>
        <p:spPr/>
        <p:txBody>
          <a:bodyPr/>
          <a:lstStyle/>
          <a:p>
            <a:r>
              <a:rPr lang="en-GB" smtClean="0"/>
              <a:t>Cisco Global Problem Solver Challenge 2019</a:t>
            </a:r>
            <a:endParaRPr lang="en-IN"/>
          </a:p>
        </p:txBody>
      </p:sp>
      <p:sp>
        <p:nvSpPr>
          <p:cNvPr id="9" name="Slide Number Placeholder 8"/>
          <p:cNvSpPr>
            <a:spLocks noGrp="1"/>
          </p:cNvSpPr>
          <p:nvPr>
            <p:ph type="sldNum" sz="quarter" idx="12"/>
          </p:nvPr>
        </p:nvSpPr>
        <p:spPr/>
        <p:txBody>
          <a:bodyPr/>
          <a:lstStyle/>
          <a:p>
            <a:fld id="{76B583B4-7CBD-4742-919C-8BFF0C3439CB}" type="slidenum">
              <a:rPr lang="en-IN" smtClean="0"/>
              <a:t>9</a:t>
            </a:fld>
            <a:endParaRPr lang="en-IN"/>
          </a:p>
        </p:txBody>
      </p:sp>
    </p:spTree>
    <p:extLst>
      <p:ext uri="{BB962C8B-B14F-4D97-AF65-F5344CB8AC3E}">
        <p14:creationId xmlns:p14="http://schemas.microsoft.com/office/powerpoint/2010/main" val="3597303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995</TotalTime>
  <Words>768</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 deep</dc:creator>
  <cp:lastModifiedBy>Anu deep</cp:lastModifiedBy>
  <cp:revision>155</cp:revision>
  <dcterms:created xsi:type="dcterms:W3CDTF">2018-07-01T06:07:00Z</dcterms:created>
  <dcterms:modified xsi:type="dcterms:W3CDTF">2019-01-07T13:42:53Z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