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8288000" cy="10287000"/>
  <p:notesSz cx="6858000" cy="9144000"/>
  <p:embeddedFontLst>
    <p:embeddedFont>
      <p:font typeface="Cheddar" charset="1" panose="00000000000000000000"/>
      <p:regular r:id="rId46"/>
    </p:embeddedFont>
    <p:embeddedFont>
      <p:font typeface="Telegraf Bold" charset="1" panose="00000800000000000000"/>
      <p:regular r:id="rId47"/>
    </p:embeddedFont>
    <p:embeddedFont>
      <p:font typeface="Telegraf Medium" charset="1" panose="00000600000000000000"/>
      <p:regular r:id="rId48"/>
    </p:embeddedFont>
    <p:embeddedFont>
      <p:font typeface="Telegraf" charset="1" panose="0000050000000000000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968729" y="1236039"/>
            <a:ext cx="1260008" cy="1653948"/>
          </a:xfrm>
          <a:custGeom>
            <a:avLst/>
            <a:gdLst/>
            <a:ahLst/>
            <a:cxnLst/>
            <a:rect r="r" b="b" t="t" l="l"/>
            <a:pathLst>
              <a:path h="1653948" w="1260008">
                <a:moveTo>
                  <a:pt x="0" y="0"/>
                </a:moveTo>
                <a:lnTo>
                  <a:pt x="1260008" y="0"/>
                </a:lnTo>
                <a:lnTo>
                  <a:pt x="1260008" y="1653947"/>
                </a:lnTo>
                <a:lnTo>
                  <a:pt x="0" y="16539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63521" y="1853449"/>
            <a:ext cx="9163358" cy="1491405"/>
          </a:xfrm>
          <a:prstGeom prst="rect">
            <a:avLst/>
          </a:prstGeom>
        </p:spPr>
        <p:txBody>
          <a:bodyPr anchor="t" rtlCol="false" tIns="0" lIns="0" bIns="0" rIns="0">
            <a:spAutoFit/>
          </a:bodyPr>
          <a:lstStyle/>
          <a:p>
            <a:pPr algn="l">
              <a:lnSpc>
                <a:spcPts val="9485"/>
              </a:lnSpc>
            </a:pPr>
            <a:r>
              <a:rPr lang="en-US" sz="10539">
                <a:solidFill>
                  <a:srgbClr val="290606"/>
                </a:solidFill>
                <a:latin typeface="Cheddar"/>
                <a:ea typeface="Cheddar"/>
                <a:cs typeface="Cheddar"/>
                <a:sym typeface="Cheddar"/>
              </a:rPr>
              <a:t>MACHINE LEARNING</a:t>
            </a:r>
          </a:p>
        </p:txBody>
      </p:sp>
      <p:sp>
        <p:nvSpPr>
          <p:cNvPr name="TextBox 4" id="4"/>
          <p:cNvSpPr txBox="true"/>
          <p:nvPr/>
        </p:nvSpPr>
        <p:spPr>
          <a:xfrm rot="0">
            <a:off x="7654524" y="5229545"/>
            <a:ext cx="8694298" cy="2126078"/>
          </a:xfrm>
          <a:prstGeom prst="rect">
            <a:avLst/>
          </a:prstGeom>
        </p:spPr>
        <p:txBody>
          <a:bodyPr anchor="t" rtlCol="false" tIns="0" lIns="0" bIns="0" rIns="0">
            <a:spAutoFit/>
          </a:bodyPr>
          <a:lstStyle/>
          <a:p>
            <a:pPr algn="l">
              <a:lnSpc>
                <a:spcPts val="5328"/>
              </a:lnSpc>
            </a:pPr>
            <a:r>
              <a:rPr lang="en-US" sz="5328" b="true">
                <a:solidFill>
                  <a:srgbClr val="211C2D"/>
                </a:solidFill>
                <a:latin typeface="Telegraf Bold"/>
                <a:ea typeface="Telegraf Bold"/>
                <a:cs typeface="Telegraf Bold"/>
                <a:sym typeface="Telegraf Bold"/>
              </a:rPr>
              <a:t>EMOTION CLASSIFICATION TROUGH AUDIO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406122" cy="7165975"/>
          </a:xfrm>
          <a:custGeom>
            <a:avLst/>
            <a:gdLst/>
            <a:ahLst/>
            <a:cxnLst/>
            <a:rect r="r" b="b" t="t" l="l"/>
            <a:pathLst>
              <a:path h="7165975" w="7406122">
                <a:moveTo>
                  <a:pt x="0" y="0"/>
                </a:moveTo>
                <a:lnTo>
                  <a:pt x="7406122" y="0"/>
                </a:lnTo>
                <a:lnTo>
                  <a:pt x="7406122" y="7165975"/>
                </a:lnTo>
                <a:lnTo>
                  <a:pt x="0" y="7165975"/>
                </a:lnTo>
                <a:lnTo>
                  <a:pt x="0" y="0"/>
                </a:lnTo>
                <a:close/>
              </a:path>
            </a:pathLst>
          </a:custGeom>
          <a:blipFill>
            <a:blip r:embed="rId2"/>
            <a:stretch>
              <a:fillRect l="0" t="0" r="0" b="0"/>
            </a:stretch>
          </a:blipFill>
        </p:spPr>
      </p:sp>
      <p:sp>
        <p:nvSpPr>
          <p:cNvPr name="Freeform 3" id="3"/>
          <p:cNvSpPr/>
          <p:nvPr/>
        </p:nvSpPr>
        <p:spPr>
          <a:xfrm flipH="false" flipV="false" rot="0">
            <a:off x="8835018" y="2092325"/>
            <a:ext cx="8424282" cy="7086927"/>
          </a:xfrm>
          <a:custGeom>
            <a:avLst/>
            <a:gdLst/>
            <a:ahLst/>
            <a:cxnLst/>
            <a:rect r="r" b="b" t="t" l="l"/>
            <a:pathLst>
              <a:path h="7086927" w="8424282">
                <a:moveTo>
                  <a:pt x="0" y="0"/>
                </a:moveTo>
                <a:lnTo>
                  <a:pt x="8424282" y="0"/>
                </a:lnTo>
                <a:lnTo>
                  <a:pt x="8424282" y="7086927"/>
                </a:lnTo>
                <a:lnTo>
                  <a:pt x="0" y="7086927"/>
                </a:lnTo>
                <a:lnTo>
                  <a:pt x="0" y="0"/>
                </a:lnTo>
                <a:close/>
              </a:path>
            </a:pathLst>
          </a:custGeom>
          <a:blipFill>
            <a:blip r:embed="rId3"/>
            <a:stretch>
              <a:fillRect l="0" t="0" r="0" b="0"/>
            </a:stretch>
          </a:blipFill>
        </p:spPr>
      </p:sp>
      <p:sp>
        <p:nvSpPr>
          <p:cNvPr name="TextBox 4" id="4"/>
          <p:cNvSpPr txBox="true"/>
          <p:nvPr/>
        </p:nvSpPr>
        <p:spPr>
          <a:xfrm rot="0">
            <a:off x="1028700" y="1019175"/>
            <a:ext cx="1046894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SUPPORT VECTOR MACHINES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24153"/>
            <a:ext cx="7873901" cy="7234147"/>
          </a:xfrm>
          <a:custGeom>
            <a:avLst/>
            <a:gdLst/>
            <a:ahLst/>
            <a:cxnLst/>
            <a:rect r="r" b="b" t="t" l="l"/>
            <a:pathLst>
              <a:path h="7234147" w="7873901">
                <a:moveTo>
                  <a:pt x="0" y="0"/>
                </a:moveTo>
                <a:lnTo>
                  <a:pt x="7873901" y="0"/>
                </a:lnTo>
                <a:lnTo>
                  <a:pt x="7873901" y="7234147"/>
                </a:lnTo>
                <a:lnTo>
                  <a:pt x="0" y="7234147"/>
                </a:lnTo>
                <a:lnTo>
                  <a:pt x="0" y="0"/>
                </a:lnTo>
                <a:close/>
              </a:path>
            </a:pathLst>
          </a:custGeom>
          <a:blipFill>
            <a:blip r:embed="rId2"/>
            <a:stretch>
              <a:fillRect l="0" t="0" r="0" b="0"/>
            </a:stretch>
          </a:blipFill>
        </p:spPr>
      </p:sp>
      <p:sp>
        <p:nvSpPr>
          <p:cNvPr name="Freeform 3" id="3"/>
          <p:cNvSpPr/>
          <p:nvPr/>
        </p:nvSpPr>
        <p:spPr>
          <a:xfrm flipH="false" flipV="false" rot="0">
            <a:off x="9144000" y="2024153"/>
            <a:ext cx="8387417" cy="7234147"/>
          </a:xfrm>
          <a:custGeom>
            <a:avLst/>
            <a:gdLst/>
            <a:ahLst/>
            <a:cxnLst/>
            <a:rect r="r" b="b" t="t" l="l"/>
            <a:pathLst>
              <a:path h="7234147" w="8387417">
                <a:moveTo>
                  <a:pt x="0" y="0"/>
                </a:moveTo>
                <a:lnTo>
                  <a:pt x="8387417" y="0"/>
                </a:lnTo>
                <a:lnTo>
                  <a:pt x="8387417" y="7234147"/>
                </a:lnTo>
                <a:lnTo>
                  <a:pt x="0" y="7234147"/>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RANDOM FOREST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930775" cy="7355794"/>
          </a:xfrm>
          <a:custGeom>
            <a:avLst/>
            <a:gdLst/>
            <a:ahLst/>
            <a:cxnLst/>
            <a:rect r="r" b="b" t="t" l="l"/>
            <a:pathLst>
              <a:path h="7355794" w="7930775">
                <a:moveTo>
                  <a:pt x="0" y="0"/>
                </a:moveTo>
                <a:lnTo>
                  <a:pt x="7930775" y="0"/>
                </a:lnTo>
                <a:lnTo>
                  <a:pt x="7930775" y="7355794"/>
                </a:lnTo>
                <a:lnTo>
                  <a:pt x="0" y="7355794"/>
                </a:lnTo>
                <a:lnTo>
                  <a:pt x="0" y="0"/>
                </a:lnTo>
                <a:close/>
              </a:path>
            </a:pathLst>
          </a:custGeom>
          <a:blipFill>
            <a:blip r:embed="rId2"/>
            <a:stretch>
              <a:fillRect l="0" t="0" r="0" b="0"/>
            </a:stretch>
          </a:blipFill>
        </p:spPr>
      </p:sp>
      <p:sp>
        <p:nvSpPr>
          <p:cNvPr name="Freeform 3" id="3"/>
          <p:cNvSpPr/>
          <p:nvPr/>
        </p:nvSpPr>
        <p:spPr>
          <a:xfrm flipH="false" flipV="false" rot="0">
            <a:off x="9274971" y="2076857"/>
            <a:ext cx="8672073" cy="7371262"/>
          </a:xfrm>
          <a:custGeom>
            <a:avLst/>
            <a:gdLst/>
            <a:ahLst/>
            <a:cxnLst/>
            <a:rect r="r" b="b" t="t" l="l"/>
            <a:pathLst>
              <a:path h="7371262" w="8672073">
                <a:moveTo>
                  <a:pt x="0" y="0"/>
                </a:moveTo>
                <a:lnTo>
                  <a:pt x="8672074" y="0"/>
                </a:lnTo>
                <a:lnTo>
                  <a:pt x="8672074" y="7371262"/>
                </a:lnTo>
                <a:lnTo>
                  <a:pt x="0" y="7371262"/>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NAIVE BAYES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927554" cy="7263621"/>
          </a:xfrm>
          <a:custGeom>
            <a:avLst/>
            <a:gdLst/>
            <a:ahLst/>
            <a:cxnLst/>
            <a:rect r="r" b="b" t="t" l="l"/>
            <a:pathLst>
              <a:path h="7263621" w="7927554">
                <a:moveTo>
                  <a:pt x="0" y="0"/>
                </a:moveTo>
                <a:lnTo>
                  <a:pt x="7927554" y="0"/>
                </a:lnTo>
                <a:lnTo>
                  <a:pt x="7927554" y="7263621"/>
                </a:lnTo>
                <a:lnTo>
                  <a:pt x="0" y="7263621"/>
                </a:lnTo>
                <a:lnTo>
                  <a:pt x="0" y="0"/>
                </a:lnTo>
                <a:close/>
              </a:path>
            </a:pathLst>
          </a:custGeom>
          <a:blipFill>
            <a:blip r:embed="rId2"/>
            <a:stretch>
              <a:fillRect l="0" t="0" r="0" b="0"/>
            </a:stretch>
          </a:blipFill>
        </p:spPr>
      </p:sp>
      <p:sp>
        <p:nvSpPr>
          <p:cNvPr name="Freeform 3" id="3"/>
          <p:cNvSpPr/>
          <p:nvPr/>
        </p:nvSpPr>
        <p:spPr>
          <a:xfrm flipH="false" flipV="false" rot="0">
            <a:off x="9303383" y="2077838"/>
            <a:ext cx="8446464" cy="7278108"/>
          </a:xfrm>
          <a:custGeom>
            <a:avLst/>
            <a:gdLst/>
            <a:ahLst/>
            <a:cxnLst/>
            <a:rect r="r" b="b" t="t" l="l"/>
            <a:pathLst>
              <a:path h="7278108" w="8446464">
                <a:moveTo>
                  <a:pt x="0" y="0"/>
                </a:moveTo>
                <a:lnTo>
                  <a:pt x="8446464" y="0"/>
                </a:lnTo>
                <a:lnTo>
                  <a:pt x="8446464" y="7278108"/>
                </a:lnTo>
                <a:lnTo>
                  <a:pt x="0" y="7278108"/>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K NEAREST NEIGHBOURS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4221632" y="2092325"/>
            <a:ext cx="9844736" cy="7408164"/>
          </a:xfrm>
          <a:custGeom>
            <a:avLst/>
            <a:gdLst/>
            <a:ahLst/>
            <a:cxnLst/>
            <a:rect r="r" b="b" t="t" l="l"/>
            <a:pathLst>
              <a:path h="7408164" w="9844736">
                <a:moveTo>
                  <a:pt x="0" y="0"/>
                </a:moveTo>
                <a:lnTo>
                  <a:pt x="9844736" y="0"/>
                </a:lnTo>
                <a:lnTo>
                  <a:pt x="9844736" y="7408164"/>
                </a:lnTo>
                <a:lnTo>
                  <a:pt x="0" y="7408164"/>
                </a:lnTo>
                <a:lnTo>
                  <a:pt x="0" y="0"/>
                </a:lnTo>
                <a:close/>
              </a:path>
            </a:pathLst>
          </a:custGeom>
          <a:blipFill>
            <a:blip r:embed="rId2"/>
            <a:stretch>
              <a:fillRect l="0" t="0" r="0" b="0"/>
            </a:stretch>
          </a:blipFill>
        </p:spPr>
      </p:sp>
      <p:sp>
        <p:nvSpPr>
          <p:cNvPr name="TextBox 3" id="3"/>
          <p:cNvSpPr txBox="true"/>
          <p:nvPr/>
        </p:nvSpPr>
        <p:spPr>
          <a:xfrm rot="0">
            <a:off x="6966549" y="867895"/>
            <a:ext cx="435490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COMPARISON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435490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REASON</a:t>
            </a:r>
          </a:p>
        </p:txBody>
      </p:sp>
      <p:sp>
        <p:nvSpPr>
          <p:cNvPr name="TextBox 3" id="3"/>
          <p:cNvSpPr txBox="true"/>
          <p:nvPr/>
        </p:nvSpPr>
        <p:spPr>
          <a:xfrm rot="0">
            <a:off x="1028700" y="2542345"/>
            <a:ext cx="16436033" cy="5962650"/>
          </a:xfrm>
          <a:prstGeom prst="rect">
            <a:avLst/>
          </a:prstGeom>
        </p:spPr>
        <p:txBody>
          <a:bodyPr anchor="t" rtlCol="false" tIns="0" lIns="0" bIns="0" rIns="0">
            <a:spAutoFit/>
          </a:bodyPr>
          <a:lstStyle/>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Limited Dataset Size:</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EmoDB contains only a limited number of recordings. SVM works effectively on smaller datasets, whereas models like k-NN often need more data to reach peak performance.</a:t>
            </a:r>
          </a:p>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Feature Relationships:</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The features in EmoDB are not independent. Models like Naive Bayes, which assume independence between features, struggle with correlated inputs.</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SVM does not rely on independence assumptions, making it a better fit for this dataset.</a:t>
            </a:r>
          </a:p>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Class Imbalance or Noise:</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EmoDB could have imbalanced data across emotions. SVM’s C-parameter (soft margin) can effectively handle some misclassifications without heavily overfitting to noisy or minority classes.</a:t>
            </a:r>
          </a:p>
          <a:p>
            <a:pPr algn="l">
              <a:lnSpc>
                <a:spcPts val="2604"/>
              </a:lnSpc>
            </a:pPr>
          </a:p>
        </p:txBody>
      </p:sp>
      <p:sp>
        <p:nvSpPr>
          <p:cNvPr name="Freeform 4" id="4"/>
          <p:cNvSpPr/>
          <p:nvPr/>
        </p:nvSpPr>
        <p:spPr>
          <a:xfrm flipH="false" flipV="false" rot="0">
            <a:off x="15326503" y="733538"/>
            <a:ext cx="1260008" cy="1653948"/>
          </a:xfrm>
          <a:custGeom>
            <a:avLst/>
            <a:gdLst/>
            <a:ahLst/>
            <a:cxnLst/>
            <a:rect r="r" b="b" t="t" l="l"/>
            <a:pathLst>
              <a:path h="1653948" w="1260008">
                <a:moveTo>
                  <a:pt x="0" y="0"/>
                </a:moveTo>
                <a:lnTo>
                  <a:pt x="1260007" y="0"/>
                </a:lnTo>
                <a:lnTo>
                  <a:pt x="1260007"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DATASET 2: RAVDNESS</a:t>
            </a:r>
          </a:p>
        </p:txBody>
      </p:sp>
      <p:sp>
        <p:nvSpPr>
          <p:cNvPr name="TextBox 3" id="3"/>
          <p:cNvSpPr txBox="true"/>
          <p:nvPr/>
        </p:nvSpPr>
        <p:spPr>
          <a:xfrm rot="0">
            <a:off x="1028700" y="2551870"/>
            <a:ext cx="11270888" cy="2943225"/>
          </a:xfrm>
          <a:prstGeom prst="rect">
            <a:avLst/>
          </a:prstGeom>
        </p:spPr>
        <p:txBody>
          <a:bodyPr anchor="t" rtlCol="false" tIns="0" lIns="0" bIns="0" rIns="0">
            <a:spAutoFit/>
          </a:bodyPr>
          <a:lstStyle/>
          <a:p>
            <a:pPr algn="l">
              <a:lnSpc>
                <a:spcPts val="2604"/>
              </a:lnSpc>
            </a:pPr>
            <a:r>
              <a:rPr lang="en-US" sz="2170" spc="106">
                <a:solidFill>
                  <a:srgbClr val="290606"/>
                </a:solidFill>
                <a:latin typeface="Telegraf"/>
                <a:ea typeface="Telegraf"/>
                <a:cs typeface="Telegraf"/>
                <a:sym typeface="Telegraf"/>
              </a:rPr>
              <a:t>The RAVDESS (Ryerson Audio-Visual Database of Emotional Speech and Song) is a high-quality dataset designed for emotion recognition and affective computing research. It contains 1440 recordings from 24 professional actors (12 male, 12 female) expressing eight emotions: neutral, calm, happy, sad, angry, fearful, surprised, and disgusted, with most at two levels of intensity (normal and strong). The dataset includes speech and song in audio-only, visual-only, and audio-visual formats, making it ideal for multi-modal analysis. This resource is widely used for training and evaluating machine learning models in tasks like emotion classification and human-computer interaction.</a:t>
            </a:r>
          </a:p>
        </p:txBody>
      </p:sp>
      <p:sp>
        <p:nvSpPr>
          <p:cNvPr name="TextBox 4" id="4"/>
          <p:cNvSpPr txBox="true"/>
          <p:nvPr/>
        </p:nvSpPr>
        <p:spPr>
          <a:xfrm rot="0">
            <a:off x="1028700" y="5588267"/>
            <a:ext cx="14896402" cy="5267973"/>
          </a:xfrm>
          <a:prstGeom prst="rect">
            <a:avLst/>
          </a:prstGeom>
        </p:spPr>
        <p:txBody>
          <a:bodyPr anchor="t" rtlCol="false" tIns="0" lIns="0" bIns="0" rIns="0">
            <a:spAutoFit/>
          </a:bodyPr>
          <a:lstStyle/>
          <a:p>
            <a:pPr algn="l">
              <a:lnSpc>
                <a:spcPts val="3074"/>
              </a:lnSpc>
            </a:pPr>
            <a:r>
              <a:rPr lang="en-US" sz="2561" spc="125">
                <a:solidFill>
                  <a:srgbClr val="290606"/>
                </a:solidFill>
                <a:latin typeface="Telegraf"/>
                <a:ea typeface="Telegraf"/>
                <a:cs typeface="Telegraf"/>
                <a:sym typeface="Telegraf"/>
              </a:rPr>
              <a:t>Features</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MFCC (Mel-Frequency Cepstral Coefficients): Extracts features representing the short-term power spectrum of sound, capturing the timbral texture of speech.</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Chroma: Represents the 12 different pitch classes, capturing harmonic content and tonality in the audio signal.</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MEL Spectrogram Frequency: A representation of the audio signal in terms of its frequency content, using the MEL scale to better match human hearing.</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Contrast: Captures the spectral contrast between peaks and valleys in the sound spectrum, helping to differentiate between emotions.</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Tonnetz: Describes harmonic relations in music, representing features like pitch and tempo, which can also reflect emotional states in speech.</a:t>
            </a:r>
          </a:p>
          <a:p>
            <a:pPr algn="l">
              <a:lnSpc>
                <a:spcPts val="3074"/>
              </a:lnSpc>
            </a:pPr>
          </a:p>
          <a:p>
            <a:pPr algn="l">
              <a:lnSpc>
                <a:spcPts val="307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634901" y="3182757"/>
            <a:ext cx="6483191" cy="5318121"/>
          </a:xfrm>
          <a:custGeom>
            <a:avLst/>
            <a:gdLst/>
            <a:ahLst/>
            <a:cxnLst/>
            <a:rect r="r" b="b" t="t" l="l"/>
            <a:pathLst>
              <a:path h="5318121" w="6483191">
                <a:moveTo>
                  <a:pt x="0" y="0"/>
                </a:moveTo>
                <a:lnTo>
                  <a:pt x="6483191" y="0"/>
                </a:lnTo>
                <a:lnTo>
                  <a:pt x="6483191" y="5318121"/>
                </a:lnTo>
                <a:lnTo>
                  <a:pt x="0" y="5318121"/>
                </a:lnTo>
                <a:lnTo>
                  <a:pt x="0" y="0"/>
                </a:lnTo>
                <a:close/>
              </a:path>
            </a:pathLst>
          </a:custGeom>
          <a:blipFill>
            <a:blip r:embed="rId2"/>
            <a:stretch>
              <a:fillRect l="0" t="0" r="-4254" b="-1637"/>
            </a:stretch>
          </a:blipFill>
        </p:spPr>
      </p:sp>
      <p:sp>
        <p:nvSpPr>
          <p:cNvPr name="Freeform 3" id="3"/>
          <p:cNvSpPr/>
          <p:nvPr/>
        </p:nvSpPr>
        <p:spPr>
          <a:xfrm flipH="false" flipV="false" rot="0">
            <a:off x="9402629" y="1308766"/>
            <a:ext cx="9003169" cy="7192112"/>
          </a:xfrm>
          <a:custGeom>
            <a:avLst/>
            <a:gdLst/>
            <a:ahLst/>
            <a:cxnLst/>
            <a:rect r="r" b="b" t="t" l="l"/>
            <a:pathLst>
              <a:path h="7192112" w="9003169">
                <a:moveTo>
                  <a:pt x="0" y="0"/>
                </a:moveTo>
                <a:lnTo>
                  <a:pt x="9003169" y="0"/>
                </a:lnTo>
                <a:lnTo>
                  <a:pt x="9003169" y="7192112"/>
                </a:lnTo>
                <a:lnTo>
                  <a:pt x="0" y="7192112"/>
                </a:lnTo>
                <a:lnTo>
                  <a:pt x="0" y="0"/>
                </a:lnTo>
                <a:close/>
              </a:path>
            </a:pathLst>
          </a:custGeom>
          <a:blipFill>
            <a:blip r:embed="rId3"/>
            <a:stretch>
              <a:fillRect l="0" t="0" r="0" b="0"/>
            </a:stretch>
          </a:blipFill>
        </p:spPr>
      </p:sp>
      <p:sp>
        <p:nvSpPr>
          <p:cNvPr name="Freeform 4" id="4"/>
          <p:cNvSpPr/>
          <p:nvPr/>
        </p:nvSpPr>
        <p:spPr>
          <a:xfrm flipH="false" flipV="false" rot="0">
            <a:off x="634901" y="103004"/>
            <a:ext cx="6928070" cy="2914098"/>
          </a:xfrm>
          <a:custGeom>
            <a:avLst/>
            <a:gdLst/>
            <a:ahLst/>
            <a:cxnLst/>
            <a:rect r="r" b="b" t="t" l="l"/>
            <a:pathLst>
              <a:path h="2914098" w="6928070">
                <a:moveTo>
                  <a:pt x="0" y="0"/>
                </a:moveTo>
                <a:lnTo>
                  <a:pt x="6928070" y="0"/>
                </a:lnTo>
                <a:lnTo>
                  <a:pt x="6928070" y="2914099"/>
                </a:lnTo>
                <a:lnTo>
                  <a:pt x="0" y="2914099"/>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302187" y="3515621"/>
            <a:ext cx="6381097" cy="5510058"/>
          </a:xfrm>
          <a:custGeom>
            <a:avLst/>
            <a:gdLst/>
            <a:ahLst/>
            <a:cxnLst/>
            <a:rect r="r" b="b" t="t" l="l"/>
            <a:pathLst>
              <a:path h="5510058" w="6381097">
                <a:moveTo>
                  <a:pt x="0" y="0"/>
                </a:moveTo>
                <a:lnTo>
                  <a:pt x="6381097" y="0"/>
                </a:lnTo>
                <a:lnTo>
                  <a:pt x="6381097" y="5510058"/>
                </a:lnTo>
                <a:lnTo>
                  <a:pt x="0" y="5510058"/>
                </a:lnTo>
                <a:lnTo>
                  <a:pt x="0" y="0"/>
                </a:lnTo>
                <a:close/>
              </a:path>
            </a:pathLst>
          </a:custGeom>
          <a:blipFill>
            <a:blip r:embed="rId2"/>
            <a:stretch>
              <a:fillRect l="0" t="0" r="0" b="0"/>
            </a:stretch>
          </a:blipFill>
        </p:spPr>
      </p:sp>
      <p:sp>
        <p:nvSpPr>
          <p:cNvPr name="Freeform 3" id="3"/>
          <p:cNvSpPr/>
          <p:nvPr/>
        </p:nvSpPr>
        <p:spPr>
          <a:xfrm flipH="false" flipV="false" rot="0">
            <a:off x="9263666" y="1028700"/>
            <a:ext cx="8883876" cy="7107101"/>
          </a:xfrm>
          <a:custGeom>
            <a:avLst/>
            <a:gdLst/>
            <a:ahLst/>
            <a:cxnLst/>
            <a:rect r="r" b="b" t="t" l="l"/>
            <a:pathLst>
              <a:path h="7107101" w="8883876">
                <a:moveTo>
                  <a:pt x="0" y="0"/>
                </a:moveTo>
                <a:lnTo>
                  <a:pt x="8883875" y="0"/>
                </a:lnTo>
                <a:lnTo>
                  <a:pt x="8883875" y="7107101"/>
                </a:lnTo>
                <a:lnTo>
                  <a:pt x="0" y="7107101"/>
                </a:lnTo>
                <a:lnTo>
                  <a:pt x="0" y="0"/>
                </a:lnTo>
                <a:close/>
              </a:path>
            </a:pathLst>
          </a:custGeom>
          <a:blipFill>
            <a:blip r:embed="rId3"/>
            <a:stretch>
              <a:fillRect l="0" t="0" r="0" b="0"/>
            </a:stretch>
          </a:blipFill>
        </p:spPr>
      </p:sp>
      <p:sp>
        <p:nvSpPr>
          <p:cNvPr name="Freeform 4" id="4"/>
          <p:cNvSpPr/>
          <p:nvPr/>
        </p:nvSpPr>
        <p:spPr>
          <a:xfrm flipH="false" flipV="false" rot="0">
            <a:off x="1028700" y="0"/>
            <a:ext cx="7285260" cy="3278963"/>
          </a:xfrm>
          <a:custGeom>
            <a:avLst/>
            <a:gdLst/>
            <a:ahLst/>
            <a:cxnLst/>
            <a:rect r="r" b="b" t="t" l="l"/>
            <a:pathLst>
              <a:path h="3278963" w="7285260">
                <a:moveTo>
                  <a:pt x="0" y="0"/>
                </a:moveTo>
                <a:lnTo>
                  <a:pt x="7285260" y="0"/>
                </a:lnTo>
                <a:lnTo>
                  <a:pt x="7285260" y="3278963"/>
                </a:lnTo>
                <a:lnTo>
                  <a:pt x="0" y="3278963"/>
                </a:lnTo>
                <a:lnTo>
                  <a:pt x="0" y="0"/>
                </a:lnTo>
                <a:close/>
              </a:path>
            </a:pathLst>
          </a:custGeom>
          <a:blipFill>
            <a:blip r:embed="rId4"/>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743396"/>
            <a:ext cx="6978956" cy="5849849"/>
          </a:xfrm>
          <a:custGeom>
            <a:avLst/>
            <a:gdLst/>
            <a:ahLst/>
            <a:cxnLst/>
            <a:rect r="r" b="b" t="t" l="l"/>
            <a:pathLst>
              <a:path h="5849849" w="6978956">
                <a:moveTo>
                  <a:pt x="0" y="0"/>
                </a:moveTo>
                <a:lnTo>
                  <a:pt x="6978956" y="0"/>
                </a:lnTo>
                <a:lnTo>
                  <a:pt x="6978956" y="5849849"/>
                </a:lnTo>
                <a:lnTo>
                  <a:pt x="0" y="5849849"/>
                </a:lnTo>
                <a:lnTo>
                  <a:pt x="0" y="0"/>
                </a:lnTo>
                <a:close/>
              </a:path>
            </a:pathLst>
          </a:custGeom>
          <a:blipFill>
            <a:blip r:embed="rId2"/>
            <a:stretch>
              <a:fillRect l="0" t="0" r="0" b="0"/>
            </a:stretch>
          </a:blipFill>
        </p:spPr>
      </p:sp>
      <p:sp>
        <p:nvSpPr>
          <p:cNvPr name="Freeform 3" id="3"/>
          <p:cNvSpPr/>
          <p:nvPr/>
        </p:nvSpPr>
        <p:spPr>
          <a:xfrm flipH="false" flipV="false" rot="0">
            <a:off x="1028700" y="0"/>
            <a:ext cx="7094993" cy="3651453"/>
          </a:xfrm>
          <a:custGeom>
            <a:avLst/>
            <a:gdLst/>
            <a:ahLst/>
            <a:cxnLst/>
            <a:rect r="r" b="b" t="t" l="l"/>
            <a:pathLst>
              <a:path h="3651453" w="7094993">
                <a:moveTo>
                  <a:pt x="0" y="0"/>
                </a:moveTo>
                <a:lnTo>
                  <a:pt x="7094993" y="0"/>
                </a:lnTo>
                <a:lnTo>
                  <a:pt x="7094993" y="3651453"/>
                </a:lnTo>
                <a:lnTo>
                  <a:pt x="0" y="3651453"/>
                </a:lnTo>
                <a:lnTo>
                  <a:pt x="0" y="0"/>
                </a:lnTo>
                <a:close/>
              </a:path>
            </a:pathLst>
          </a:custGeom>
          <a:blipFill>
            <a:blip r:embed="rId3"/>
            <a:stretch>
              <a:fillRect l="0" t="0" r="0" b="0"/>
            </a:stretch>
          </a:blipFill>
        </p:spPr>
      </p:sp>
      <p:sp>
        <p:nvSpPr>
          <p:cNvPr name="Freeform 4" id="4"/>
          <p:cNvSpPr/>
          <p:nvPr/>
        </p:nvSpPr>
        <p:spPr>
          <a:xfrm flipH="false" flipV="false" rot="0">
            <a:off x="8123693" y="1825726"/>
            <a:ext cx="9659969" cy="7767519"/>
          </a:xfrm>
          <a:custGeom>
            <a:avLst/>
            <a:gdLst/>
            <a:ahLst/>
            <a:cxnLst/>
            <a:rect r="r" b="b" t="t" l="l"/>
            <a:pathLst>
              <a:path h="7767519" w="9659969">
                <a:moveTo>
                  <a:pt x="0" y="0"/>
                </a:moveTo>
                <a:lnTo>
                  <a:pt x="9659969" y="0"/>
                </a:lnTo>
                <a:lnTo>
                  <a:pt x="9659969" y="7767519"/>
                </a:lnTo>
                <a:lnTo>
                  <a:pt x="0" y="7767519"/>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9311234" y="1951990"/>
            <a:ext cx="7948066" cy="5620385"/>
          </a:xfrm>
          <a:prstGeom prst="rect">
            <a:avLst/>
          </a:prstGeom>
        </p:spPr>
        <p:txBody>
          <a:bodyPr anchor="t" rtlCol="false" tIns="0" lIns="0" bIns="0" rIns="0">
            <a:spAutoFit/>
          </a:bodyPr>
          <a:lstStyle/>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Introduction</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Problem Statement</a:t>
            </a:r>
          </a:p>
          <a:p>
            <a:pPr algn="l" marL="604519" indent="-302260" lvl="1">
              <a:lnSpc>
                <a:spcPts val="4479"/>
              </a:lnSpc>
              <a:buFont typeface="Arial"/>
              <a:buChar char="•"/>
            </a:pP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Model Descriptions</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Dataset 1:  EmoDB</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Dataset 2: RAVDNESS</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Dataset 3: CREMA-D</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Dataset 4: SAVEE</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Results</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Inference</a:t>
            </a:r>
          </a:p>
        </p:txBody>
      </p:sp>
      <p:sp>
        <p:nvSpPr>
          <p:cNvPr name="TextBox 3" id="3"/>
          <p:cNvSpPr txBox="true"/>
          <p:nvPr/>
        </p:nvSpPr>
        <p:spPr>
          <a:xfrm rot="0">
            <a:off x="8954972" y="1019175"/>
            <a:ext cx="8304328" cy="1073150"/>
          </a:xfrm>
          <a:prstGeom prst="rect">
            <a:avLst/>
          </a:prstGeom>
        </p:spPr>
        <p:txBody>
          <a:bodyPr anchor="t" rtlCol="false" tIns="0" lIns="0" bIns="0" rIns="0">
            <a:spAutoFit/>
          </a:bodyPr>
          <a:lstStyle/>
          <a:p>
            <a:pPr algn="r">
              <a:lnSpc>
                <a:spcPts val="6999"/>
              </a:lnSpc>
            </a:pPr>
            <a:r>
              <a:rPr lang="en-US" sz="6999" spc="342">
                <a:solidFill>
                  <a:srgbClr val="290606"/>
                </a:solidFill>
                <a:latin typeface="Cheddar"/>
                <a:ea typeface="Cheddar"/>
                <a:cs typeface="Cheddar"/>
                <a:sym typeface="Cheddar"/>
              </a:rPr>
              <a:t>PRESENTATION OUTLINE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462207"/>
            <a:ext cx="7277074" cy="6422859"/>
          </a:xfrm>
          <a:custGeom>
            <a:avLst/>
            <a:gdLst/>
            <a:ahLst/>
            <a:cxnLst/>
            <a:rect r="r" b="b" t="t" l="l"/>
            <a:pathLst>
              <a:path h="6422859" w="7277074">
                <a:moveTo>
                  <a:pt x="0" y="0"/>
                </a:moveTo>
                <a:lnTo>
                  <a:pt x="7277074" y="0"/>
                </a:lnTo>
                <a:lnTo>
                  <a:pt x="7277074" y="6422859"/>
                </a:lnTo>
                <a:lnTo>
                  <a:pt x="0" y="6422859"/>
                </a:lnTo>
                <a:lnTo>
                  <a:pt x="0" y="0"/>
                </a:lnTo>
                <a:close/>
              </a:path>
            </a:pathLst>
          </a:custGeom>
          <a:blipFill>
            <a:blip r:embed="rId2"/>
            <a:stretch>
              <a:fillRect l="0" t="0" r="-3025" b="0"/>
            </a:stretch>
          </a:blipFill>
        </p:spPr>
      </p:sp>
      <p:sp>
        <p:nvSpPr>
          <p:cNvPr name="Freeform 3" id="3"/>
          <p:cNvSpPr/>
          <p:nvPr/>
        </p:nvSpPr>
        <p:spPr>
          <a:xfrm flipH="false" flipV="false" rot="0">
            <a:off x="9285508" y="2867445"/>
            <a:ext cx="8520739" cy="7017621"/>
          </a:xfrm>
          <a:custGeom>
            <a:avLst/>
            <a:gdLst/>
            <a:ahLst/>
            <a:cxnLst/>
            <a:rect r="r" b="b" t="t" l="l"/>
            <a:pathLst>
              <a:path h="7017621" w="8520739">
                <a:moveTo>
                  <a:pt x="0" y="0"/>
                </a:moveTo>
                <a:lnTo>
                  <a:pt x="8520739" y="0"/>
                </a:lnTo>
                <a:lnTo>
                  <a:pt x="8520739" y="7017621"/>
                </a:lnTo>
                <a:lnTo>
                  <a:pt x="0" y="7017621"/>
                </a:lnTo>
                <a:lnTo>
                  <a:pt x="0" y="0"/>
                </a:lnTo>
                <a:close/>
              </a:path>
            </a:pathLst>
          </a:custGeom>
          <a:blipFill>
            <a:blip r:embed="rId3"/>
            <a:stretch>
              <a:fillRect l="-2100" t="0" r="-2100" b="0"/>
            </a:stretch>
          </a:blipFill>
        </p:spPr>
      </p:sp>
      <p:sp>
        <p:nvSpPr>
          <p:cNvPr name="Freeform 4" id="4"/>
          <p:cNvSpPr/>
          <p:nvPr/>
        </p:nvSpPr>
        <p:spPr>
          <a:xfrm flipH="false" flipV="false" rot="0">
            <a:off x="719153" y="51671"/>
            <a:ext cx="8928394" cy="3410535"/>
          </a:xfrm>
          <a:custGeom>
            <a:avLst/>
            <a:gdLst/>
            <a:ahLst/>
            <a:cxnLst/>
            <a:rect r="r" b="b" t="t" l="l"/>
            <a:pathLst>
              <a:path h="3410535" w="8928394">
                <a:moveTo>
                  <a:pt x="0" y="0"/>
                </a:moveTo>
                <a:lnTo>
                  <a:pt x="8928393" y="0"/>
                </a:lnTo>
                <a:lnTo>
                  <a:pt x="8928393" y="3410536"/>
                </a:lnTo>
                <a:lnTo>
                  <a:pt x="0" y="3410536"/>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0" y="215250"/>
            <a:ext cx="8230442" cy="3982444"/>
          </a:xfrm>
          <a:custGeom>
            <a:avLst/>
            <a:gdLst/>
            <a:ahLst/>
            <a:cxnLst/>
            <a:rect r="r" b="b" t="t" l="l"/>
            <a:pathLst>
              <a:path h="3982444" w="8230442">
                <a:moveTo>
                  <a:pt x="0" y="0"/>
                </a:moveTo>
                <a:lnTo>
                  <a:pt x="8230442" y="0"/>
                </a:lnTo>
                <a:lnTo>
                  <a:pt x="8230442" y="3982444"/>
                </a:lnTo>
                <a:lnTo>
                  <a:pt x="0" y="3982444"/>
                </a:lnTo>
                <a:lnTo>
                  <a:pt x="0" y="0"/>
                </a:lnTo>
                <a:close/>
              </a:path>
            </a:pathLst>
          </a:custGeom>
          <a:blipFill>
            <a:blip r:embed="rId2"/>
            <a:stretch>
              <a:fillRect l="0" t="0" r="-30928" b="0"/>
            </a:stretch>
          </a:blipFill>
        </p:spPr>
      </p:sp>
      <p:sp>
        <p:nvSpPr>
          <p:cNvPr name="Freeform 3" id="3"/>
          <p:cNvSpPr/>
          <p:nvPr/>
        </p:nvSpPr>
        <p:spPr>
          <a:xfrm flipH="false" flipV="false" rot="0">
            <a:off x="9822192" y="1447263"/>
            <a:ext cx="8465808" cy="6889331"/>
          </a:xfrm>
          <a:custGeom>
            <a:avLst/>
            <a:gdLst/>
            <a:ahLst/>
            <a:cxnLst/>
            <a:rect r="r" b="b" t="t" l="l"/>
            <a:pathLst>
              <a:path h="6889331" w="8465808">
                <a:moveTo>
                  <a:pt x="0" y="0"/>
                </a:moveTo>
                <a:lnTo>
                  <a:pt x="8465808" y="0"/>
                </a:lnTo>
                <a:lnTo>
                  <a:pt x="8465808" y="6889331"/>
                </a:lnTo>
                <a:lnTo>
                  <a:pt x="0" y="6889331"/>
                </a:lnTo>
                <a:lnTo>
                  <a:pt x="0" y="0"/>
                </a:lnTo>
                <a:close/>
              </a:path>
            </a:pathLst>
          </a:custGeom>
          <a:blipFill>
            <a:blip r:embed="rId3"/>
            <a:stretch>
              <a:fillRect l="0" t="0" r="0" b="0"/>
            </a:stretch>
          </a:blipFill>
        </p:spPr>
      </p:sp>
      <p:sp>
        <p:nvSpPr>
          <p:cNvPr name="Freeform 4" id="4"/>
          <p:cNvSpPr/>
          <p:nvPr/>
        </p:nvSpPr>
        <p:spPr>
          <a:xfrm flipH="false" flipV="false" rot="0">
            <a:off x="626004" y="4334288"/>
            <a:ext cx="6585707" cy="5637764"/>
          </a:xfrm>
          <a:custGeom>
            <a:avLst/>
            <a:gdLst/>
            <a:ahLst/>
            <a:cxnLst/>
            <a:rect r="r" b="b" t="t" l="l"/>
            <a:pathLst>
              <a:path h="5637764" w="6585707">
                <a:moveTo>
                  <a:pt x="0" y="0"/>
                </a:moveTo>
                <a:lnTo>
                  <a:pt x="6585706" y="0"/>
                </a:lnTo>
                <a:lnTo>
                  <a:pt x="6585706" y="5637764"/>
                </a:lnTo>
                <a:lnTo>
                  <a:pt x="0" y="5637764"/>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4071231" y="1028700"/>
            <a:ext cx="10988730" cy="7182267"/>
          </a:xfrm>
          <a:custGeom>
            <a:avLst/>
            <a:gdLst/>
            <a:ahLst/>
            <a:cxnLst/>
            <a:rect r="r" b="b" t="t" l="l"/>
            <a:pathLst>
              <a:path h="7182267" w="10988730">
                <a:moveTo>
                  <a:pt x="0" y="0"/>
                </a:moveTo>
                <a:lnTo>
                  <a:pt x="10988730" y="0"/>
                </a:lnTo>
                <a:lnTo>
                  <a:pt x="10988730" y="7182267"/>
                </a:lnTo>
                <a:lnTo>
                  <a:pt x="0" y="718226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435490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REASON</a:t>
            </a:r>
          </a:p>
        </p:txBody>
      </p:sp>
      <p:sp>
        <p:nvSpPr>
          <p:cNvPr name="TextBox 3" id="3"/>
          <p:cNvSpPr txBox="true"/>
          <p:nvPr/>
        </p:nvSpPr>
        <p:spPr>
          <a:xfrm rot="0">
            <a:off x="1028700" y="2542345"/>
            <a:ext cx="16436033" cy="5962650"/>
          </a:xfrm>
          <a:prstGeom prst="rect">
            <a:avLst/>
          </a:prstGeom>
        </p:spPr>
        <p:txBody>
          <a:bodyPr anchor="t" rtlCol="false" tIns="0" lIns="0" bIns="0" rIns="0">
            <a:spAutoFit/>
          </a:bodyPr>
          <a:lstStyle/>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Overfitting or Underfitting:</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If the model is too simple (underfitting) or too complex (overfitting), it fails to generalize well on unseen data.</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Overfitting: Tree depth is too large, capturing noise instead of patterns.</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Underfitting: Tree depth is too shallow, missing key relationships.</a:t>
            </a:r>
          </a:p>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Class Imbalance</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If one class dominates the dataset, the model may predict the majority class more often, ignoring the minority class.</a:t>
            </a:r>
            <a:r>
              <a:rPr lang="en-US" sz="2670" spc="130">
                <a:solidFill>
                  <a:srgbClr val="290606"/>
                </a:solidFill>
                <a:latin typeface="Telegraf"/>
                <a:ea typeface="Telegraf"/>
                <a:cs typeface="Telegraf"/>
                <a:sym typeface="Telegraf"/>
              </a:rPr>
              <a:t>.</a:t>
            </a:r>
          </a:p>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Class Imbalance or Noise:</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Noise, missing values, irrelevant features, or lack of meaningful input features can prevent the model from learning effectively.</a:t>
            </a:r>
          </a:p>
          <a:p>
            <a:pPr algn="l">
              <a:lnSpc>
                <a:spcPts val="2604"/>
              </a:lnSpc>
            </a:pPr>
          </a:p>
        </p:txBody>
      </p:sp>
      <p:sp>
        <p:nvSpPr>
          <p:cNvPr name="Freeform 4" id="4"/>
          <p:cNvSpPr/>
          <p:nvPr/>
        </p:nvSpPr>
        <p:spPr>
          <a:xfrm flipH="false" flipV="false" rot="0">
            <a:off x="15326503" y="733538"/>
            <a:ext cx="1260008" cy="1653948"/>
          </a:xfrm>
          <a:custGeom>
            <a:avLst/>
            <a:gdLst/>
            <a:ahLst/>
            <a:cxnLst/>
            <a:rect r="r" b="b" t="t" l="l"/>
            <a:pathLst>
              <a:path h="1653948" w="1260008">
                <a:moveTo>
                  <a:pt x="0" y="0"/>
                </a:moveTo>
                <a:lnTo>
                  <a:pt x="1260007" y="0"/>
                </a:lnTo>
                <a:lnTo>
                  <a:pt x="1260007"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DATASET 3: CREMA-D</a:t>
            </a:r>
          </a:p>
        </p:txBody>
      </p:sp>
      <p:sp>
        <p:nvSpPr>
          <p:cNvPr name="TextBox 3" id="3"/>
          <p:cNvSpPr txBox="true"/>
          <p:nvPr/>
        </p:nvSpPr>
        <p:spPr>
          <a:xfrm rot="0">
            <a:off x="725697" y="2410368"/>
            <a:ext cx="11736068" cy="3063521"/>
          </a:xfrm>
          <a:prstGeom prst="rect">
            <a:avLst/>
          </a:prstGeom>
        </p:spPr>
        <p:txBody>
          <a:bodyPr anchor="t" rtlCol="false" tIns="0" lIns="0" bIns="0" rIns="0">
            <a:spAutoFit/>
          </a:bodyPr>
          <a:lstStyle/>
          <a:p>
            <a:pPr algn="l">
              <a:lnSpc>
                <a:spcPts val="2711"/>
              </a:lnSpc>
            </a:pPr>
            <a:r>
              <a:rPr lang="en-US" sz="2259" spc="110">
                <a:solidFill>
                  <a:srgbClr val="290606"/>
                </a:solidFill>
                <a:latin typeface="Telegraf"/>
                <a:ea typeface="Telegraf"/>
                <a:cs typeface="Telegraf"/>
                <a:sym typeface="Telegraf"/>
              </a:rPr>
              <a:t>The CREMA-D (Crowd-Sourced Emotional Multimodal Actors Dataset) is a comprehensive resource designed for the study of emotion recognition. It contains over 7,400 audio-visual clips of 91 actors performing a diverse set of 12 sentences in six basic emotional states: anger, disgust, fear, happiness, sadness, and neutral. Each clip is multimodal, featuring audio data, captured in high-definition. Actors in the dataset vary in age, ethnicity, and gender, providing a rich diversity for research. CREMA-D's unique feature is its crowd-sourced evaluation, where over 2,400 participants rated each clip on perceived emotion and intensity, ensuring robust ground truth labels. </a:t>
            </a:r>
          </a:p>
        </p:txBody>
      </p:sp>
      <p:sp>
        <p:nvSpPr>
          <p:cNvPr name="TextBox 4" id="4"/>
          <p:cNvSpPr txBox="true"/>
          <p:nvPr/>
        </p:nvSpPr>
        <p:spPr>
          <a:xfrm rot="0">
            <a:off x="1028700" y="6067375"/>
            <a:ext cx="14896402" cy="3641116"/>
          </a:xfrm>
          <a:prstGeom prst="rect">
            <a:avLst/>
          </a:prstGeom>
        </p:spPr>
        <p:txBody>
          <a:bodyPr anchor="t" rtlCol="false" tIns="0" lIns="0" bIns="0" rIns="0">
            <a:spAutoFit/>
          </a:bodyPr>
          <a:lstStyle/>
          <a:p>
            <a:pPr algn="l">
              <a:lnSpc>
                <a:spcPts val="3074"/>
              </a:lnSpc>
            </a:pPr>
            <a:r>
              <a:rPr lang="en-US" sz="2561" spc="125">
                <a:solidFill>
                  <a:srgbClr val="290606"/>
                </a:solidFill>
                <a:latin typeface="Telegraf"/>
                <a:ea typeface="Telegraf"/>
                <a:cs typeface="Telegraf"/>
                <a:sym typeface="Telegraf"/>
              </a:rPr>
              <a:t>Features:</a:t>
            </a:r>
          </a:p>
          <a:p>
            <a:pPr algn="l">
              <a:lnSpc>
                <a:spcPts val="3074"/>
              </a:lnSpc>
            </a:pP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MFCC (Mel-Frequency Cepstral Coefficients): Extracts features representing the short-term power spectrum of sound, capturing the tone of speech.</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Chroma: Represents the 12 different pitch classes, capturing harmonic content and tonality in the audio signal.</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Contrast: Captures the spectral contrast between peaks and valleys in the sound spectrum, helping to differentiate between emotions.</a:t>
            </a:r>
          </a:p>
          <a:p>
            <a:pPr algn="l">
              <a:lnSpc>
                <a:spcPts val="3074"/>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721961" y="3851062"/>
            <a:ext cx="7490254" cy="5899060"/>
          </a:xfrm>
          <a:custGeom>
            <a:avLst/>
            <a:gdLst/>
            <a:ahLst/>
            <a:cxnLst/>
            <a:rect r="r" b="b" t="t" l="l"/>
            <a:pathLst>
              <a:path h="5899060" w="7490254">
                <a:moveTo>
                  <a:pt x="0" y="0"/>
                </a:moveTo>
                <a:lnTo>
                  <a:pt x="7490255" y="0"/>
                </a:lnTo>
                <a:lnTo>
                  <a:pt x="7490255" y="5899060"/>
                </a:lnTo>
                <a:lnTo>
                  <a:pt x="0" y="5899060"/>
                </a:lnTo>
                <a:lnTo>
                  <a:pt x="0" y="0"/>
                </a:lnTo>
                <a:close/>
              </a:path>
            </a:pathLst>
          </a:custGeom>
          <a:blipFill>
            <a:blip r:embed="rId2"/>
            <a:stretch>
              <a:fillRect l="0" t="0" r="0" b="0"/>
            </a:stretch>
          </a:blipFill>
        </p:spPr>
      </p:sp>
      <p:sp>
        <p:nvSpPr>
          <p:cNvPr name="Freeform 3" id="3"/>
          <p:cNvSpPr/>
          <p:nvPr/>
        </p:nvSpPr>
        <p:spPr>
          <a:xfrm flipH="false" flipV="false" rot="0">
            <a:off x="9020003" y="3717877"/>
            <a:ext cx="7210730" cy="6032245"/>
          </a:xfrm>
          <a:custGeom>
            <a:avLst/>
            <a:gdLst/>
            <a:ahLst/>
            <a:cxnLst/>
            <a:rect r="r" b="b" t="t" l="l"/>
            <a:pathLst>
              <a:path h="6032245" w="7210730">
                <a:moveTo>
                  <a:pt x="0" y="0"/>
                </a:moveTo>
                <a:lnTo>
                  <a:pt x="7210730" y="0"/>
                </a:lnTo>
                <a:lnTo>
                  <a:pt x="7210730" y="6032245"/>
                </a:lnTo>
                <a:lnTo>
                  <a:pt x="0" y="6032245"/>
                </a:lnTo>
                <a:lnTo>
                  <a:pt x="0" y="0"/>
                </a:lnTo>
                <a:close/>
              </a:path>
            </a:pathLst>
          </a:custGeom>
          <a:blipFill>
            <a:blip r:embed="rId3"/>
            <a:stretch>
              <a:fillRect l="0" t="0" r="0" b="0"/>
            </a:stretch>
          </a:blipFill>
        </p:spPr>
      </p:sp>
      <p:sp>
        <p:nvSpPr>
          <p:cNvPr name="Freeform 4" id="4"/>
          <p:cNvSpPr/>
          <p:nvPr/>
        </p:nvSpPr>
        <p:spPr>
          <a:xfrm flipH="false" flipV="false" rot="0">
            <a:off x="6722866" y="618304"/>
            <a:ext cx="10298835" cy="2948042"/>
          </a:xfrm>
          <a:custGeom>
            <a:avLst/>
            <a:gdLst/>
            <a:ahLst/>
            <a:cxnLst/>
            <a:rect r="r" b="b" t="t" l="l"/>
            <a:pathLst>
              <a:path h="2948042" w="10298835">
                <a:moveTo>
                  <a:pt x="0" y="0"/>
                </a:moveTo>
                <a:lnTo>
                  <a:pt x="10298836" y="0"/>
                </a:lnTo>
                <a:lnTo>
                  <a:pt x="10298836" y="2948042"/>
                </a:lnTo>
                <a:lnTo>
                  <a:pt x="0" y="2948042"/>
                </a:lnTo>
                <a:lnTo>
                  <a:pt x="0" y="0"/>
                </a:lnTo>
                <a:close/>
              </a:path>
            </a:pathLst>
          </a:custGeom>
          <a:blipFill>
            <a:blip r:embed="rId4"/>
            <a:stretch>
              <a:fillRect l="0" t="0" r="0" b="0"/>
            </a:stretch>
          </a:blipFill>
        </p:spPr>
      </p:sp>
      <p:sp>
        <p:nvSpPr>
          <p:cNvPr name="TextBox 5" id="5"/>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DECISION TREE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874382" y="2483263"/>
            <a:ext cx="8566138" cy="6775037"/>
          </a:xfrm>
          <a:custGeom>
            <a:avLst/>
            <a:gdLst/>
            <a:ahLst/>
            <a:cxnLst/>
            <a:rect r="r" b="b" t="t" l="l"/>
            <a:pathLst>
              <a:path h="6775037" w="8566138">
                <a:moveTo>
                  <a:pt x="0" y="0"/>
                </a:moveTo>
                <a:lnTo>
                  <a:pt x="8566138" y="0"/>
                </a:lnTo>
                <a:lnTo>
                  <a:pt x="8566138" y="6775037"/>
                </a:lnTo>
                <a:lnTo>
                  <a:pt x="0" y="6775037"/>
                </a:lnTo>
                <a:lnTo>
                  <a:pt x="0" y="0"/>
                </a:lnTo>
                <a:close/>
              </a:path>
            </a:pathLst>
          </a:custGeom>
          <a:blipFill>
            <a:blip r:embed="rId2"/>
            <a:stretch>
              <a:fillRect l="0" t="0" r="0" b="0"/>
            </a:stretch>
          </a:blipFill>
        </p:spPr>
      </p:sp>
      <p:sp>
        <p:nvSpPr>
          <p:cNvPr name="Freeform 3" id="3"/>
          <p:cNvSpPr/>
          <p:nvPr/>
        </p:nvSpPr>
        <p:spPr>
          <a:xfrm flipH="false" flipV="false" rot="0">
            <a:off x="10570699" y="4724488"/>
            <a:ext cx="6318239" cy="5300438"/>
          </a:xfrm>
          <a:custGeom>
            <a:avLst/>
            <a:gdLst/>
            <a:ahLst/>
            <a:cxnLst/>
            <a:rect r="r" b="b" t="t" l="l"/>
            <a:pathLst>
              <a:path h="5300438" w="6318239">
                <a:moveTo>
                  <a:pt x="0" y="0"/>
                </a:moveTo>
                <a:lnTo>
                  <a:pt x="6318238" y="0"/>
                </a:lnTo>
                <a:lnTo>
                  <a:pt x="6318238" y="5300438"/>
                </a:lnTo>
                <a:lnTo>
                  <a:pt x="0" y="5300438"/>
                </a:lnTo>
                <a:lnTo>
                  <a:pt x="0" y="0"/>
                </a:lnTo>
                <a:close/>
              </a:path>
            </a:pathLst>
          </a:custGeom>
          <a:blipFill>
            <a:blip r:embed="rId3"/>
            <a:stretch>
              <a:fillRect l="-126" t="0" r="-126" b="0"/>
            </a:stretch>
          </a:blipFill>
        </p:spPr>
      </p:sp>
      <p:sp>
        <p:nvSpPr>
          <p:cNvPr name="Freeform 4" id="4"/>
          <p:cNvSpPr/>
          <p:nvPr/>
        </p:nvSpPr>
        <p:spPr>
          <a:xfrm flipH="false" flipV="false" rot="0">
            <a:off x="10113610" y="892349"/>
            <a:ext cx="7449039" cy="3718343"/>
          </a:xfrm>
          <a:custGeom>
            <a:avLst/>
            <a:gdLst/>
            <a:ahLst/>
            <a:cxnLst/>
            <a:rect r="r" b="b" t="t" l="l"/>
            <a:pathLst>
              <a:path h="3718343" w="7449039">
                <a:moveTo>
                  <a:pt x="0" y="0"/>
                </a:moveTo>
                <a:lnTo>
                  <a:pt x="7449039" y="0"/>
                </a:lnTo>
                <a:lnTo>
                  <a:pt x="7449039" y="3718343"/>
                </a:lnTo>
                <a:lnTo>
                  <a:pt x="0" y="3718343"/>
                </a:lnTo>
                <a:lnTo>
                  <a:pt x="0" y="0"/>
                </a:lnTo>
                <a:close/>
              </a:path>
            </a:pathLst>
          </a:custGeom>
          <a:blipFill>
            <a:blip r:embed="rId4"/>
            <a:stretch>
              <a:fillRect l="0" t="0" r="0" b="0"/>
            </a:stretch>
          </a:blipFill>
        </p:spPr>
      </p:sp>
      <p:sp>
        <p:nvSpPr>
          <p:cNvPr name="TextBox 5" id="5"/>
          <p:cNvSpPr txBox="true"/>
          <p:nvPr/>
        </p:nvSpPr>
        <p:spPr>
          <a:xfrm rot="0">
            <a:off x="1028700" y="892349"/>
            <a:ext cx="9841707" cy="999899"/>
          </a:xfrm>
          <a:prstGeom prst="rect">
            <a:avLst/>
          </a:prstGeom>
        </p:spPr>
        <p:txBody>
          <a:bodyPr anchor="t" rtlCol="false" tIns="0" lIns="0" bIns="0" rIns="0">
            <a:spAutoFit/>
          </a:bodyPr>
          <a:lstStyle/>
          <a:p>
            <a:pPr algn="l">
              <a:lnSpc>
                <a:spcPts val="6580"/>
              </a:lnSpc>
            </a:pPr>
            <a:r>
              <a:rPr lang="en-US" sz="6580" spc="322">
                <a:solidFill>
                  <a:srgbClr val="290606"/>
                </a:solidFill>
                <a:latin typeface="Cheddar"/>
                <a:ea typeface="Cheddar"/>
                <a:cs typeface="Cheddar"/>
                <a:sym typeface="Cheddar"/>
              </a:rPr>
              <a:t>SUPPORT VECTOR MACHINES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400054" y="3342039"/>
            <a:ext cx="8242120" cy="6539174"/>
          </a:xfrm>
          <a:custGeom>
            <a:avLst/>
            <a:gdLst/>
            <a:ahLst/>
            <a:cxnLst/>
            <a:rect r="r" b="b" t="t" l="l"/>
            <a:pathLst>
              <a:path h="6539174" w="8242120">
                <a:moveTo>
                  <a:pt x="0" y="0"/>
                </a:moveTo>
                <a:lnTo>
                  <a:pt x="8242120" y="0"/>
                </a:lnTo>
                <a:lnTo>
                  <a:pt x="8242120" y="6539174"/>
                </a:lnTo>
                <a:lnTo>
                  <a:pt x="0" y="6539174"/>
                </a:lnTo>
                <a:lnTo>
                  <a:pt x="0" y="0"/>
                </a:lnTo>
                <a:close/>
              </a:path>
            </a:pathLst>
          </a:custGeom>
          <a:blipFill>
            <a:blip r:embed="rId2"/>
            <a:stretch>
              <a:fillRect l="-1144" t="0" r="-2234" b="-1124"/>
            </a:stretch>
          </a:blipFill>
        </p:spPr>
      </p:sp>
      <p:sp>
        <p:nvSpPr>
          <p:cNvPr name="Freeform 3" id="3"/>
          <p:cNvSpPr/>
          <p:nvPr/>
        </p:nvSpPr>
        <p:spPr>
          <a:xfrm flipH="false" flipV="false" rot="0">
            <a:off x="9489378" y="4402857"/>
            <a:ext cx="6709814" cy="5665449"/>
          </a:xfrm>
          <a:custGeom>
            <a:avLst/>
            <a:gdLst/>
            <a:ahLst/>
            <a:cxnLst/>
            <a:rect r="r" b="b" t="t" l="l"/>
            <a:pathLst>
              <a:path h="5665449" w="6709814">
                <a:moveTo>
                  <a:pt x="0" y="0"/>
                </a:moveTo>
                <a:lnTo>
                  <a:pt x="6709814" y="0"/>
                </a:lnTo>
                <a:lnTo>
                  <a:pt x="6709814" y="5665449"/>
                </a:lnTo>
                <a:lnTo>
                  <a:pt x="0" y="5665449"/>
                </a:lnTo>
                <a:lnTo>
                  <a:pt x="0" y="0"/>
                </a:lnTo>
                <a:close/>
              </a:path>
            </a:pathLst>
          </a:custGeom>
          <a:blipFill>
            <a:blip r:embed="rId3"/>
            <a:stretch>
              <a:fillRect l="0" t="0" r="0" b="0"/>
            </a:stretch>
          </a:blipFill>
        </p:spPr>
      </p:sp>
      <p:sp>
        <p:nvSpPr>
          <p:cNvPr name="Freeform 4" id="4"/>
          <p:cNvSpPr/>
          <p:nvPr/>
        </p:nvSpPr>
        <p:spPr>
          <a:xfrm flipH="false" flipV="false" rot="0">
            <a:off x="9350360" y="152238"/>
            <a:ext cx="6987850" cy="4037150"/>
          </a:xfrm>
          <a:custGeom>
            <a:avLst/>
            <a:gdLst/>
            <a:ahLst/>
            <a:cxnLst/>
            <a:rect r="r" b="b" t="t" l="l"/>
            <a:pathLst>
              <a:path h="4037150" w="6987850">
                <a:moveTo>
                  <a:pt x="0" y="0"/>
                </a:moveTo>
                <a:lnTo>
                  <a:pt x="6987851" y="0"/>
                </a:lnTo>
                <a:lnTo>
                  <a:pt x="6987851" y="4037150"/>
                </a:lnTo>
                <a:lnTo>
                  <a:pt x="0" y="4037150"/>
                </a:lnTo>
                <a:lnTo>
                  <a:pt x="0" y="0"/>
                </a:lnTo>
                <a:close/>
              </a:path>
            </a:pathLst>
          </a:custGeom>
          <a:blipFill>
            <a:blip r:embed="rId4"/>
            <a:stretch>
              <a:fillRect l="0" t="0" r="0" b="0"/>
            </a:stretch>
          </a:blipFill>
        </p:spPr>
      </p:sp>
      <p:sp>
        <p:nvSpPr>
          <p:cNvPr name="TextBox 5" id="5"/>
          <p:cNvSpPr txBox="true"/>
          <p:nvPr/>
        </p:nvSpPr>
        <p:spPr>
          <a:xfrm rot="0">
            <a:off x="1028700" y="882824"/>
            <a:ext cx="1046894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NAIVE BAYES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3450451" y="2289725"/>
            <a:ext cx="10841221" cy="6857072"/>
          </a:xfrm>
          <a:custGeom>
            <a:avLst/>
            <a:gdLst/>
            <a:ahLst/>
            <a:cxnLst/>
            <a:rect r="r" b="b" t="t" l="l"/>
            <a:pathLst>
              <a:path h="6857072" w="10841221">
                <a:moveTo>
                  <a:pt x="0" y="0"/>
                </a:moveTo>
                <a:lnTo>
                  <a:pt x="10841221" y="0"/>
                </a:lnTo>
                <a:lnTo>
                  <a:pt x="10841221" y="6857072"/>
                </a:lnTo>
                <a:lnTo>
                  <a:pt x="0" y="6857072"/>
                </a:lnTo>
                <a:lnTo>
                  <a:pt x="0" y="0"/>
                </a:lnTo>
                <a:close/>
              </a:path>
            </a:pathLst>
          </a:custGeom>
          <a:blipFill>
            <a:blip r:embed="rId2"/>
            <a:stretch>
              <a:fillRect l="0" t="0" r="0" b="0"/>
            </a:stretch>
          </a:blipFill>
        </p:spPr>
      </p:sp>
      <p:sp>
        <p:nvSpPr>
          <p:cNvPr name="TextBox 3" id="3"/>
          <p:cNvSpPr txBox="true"/>
          <p:nvPr/>
        </p:nvSpPr>
        <p:spPr>
          <a:xfrm rot="0">
            <a:off x="1968009" y="882824"/>
            <a:ext cx="1046894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KNN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686468" y="2267087"/>
            <a:ext cx="16915064" cy="6808313"/>
          </a:xfrm>
          <a:custGeom>
            <a:avLst/>
            <a:gdLst/>
            <a:ahLst/>
            <a:cxnLst/>
            <a:rect r="r" b="b" t="t" l="l"/>
            <a:pathLst>
              <a:path h="6808313" w="16915064">
                <a:moveTo>
                  <a:pt x="0" y="0"/>
                </a:moveTo>
                <a:lnTo>
                  <a:pt x="16915064" y="0"/>
                </a:lnTo>
                <a:lnTo>
                  <a:pt x="16915064" y="6808313"/>
                </a:lnTo>
                <a:lnTo>
                  <a:pt x="0" y="6808313"/>
                </a:lnTo>
                <a:lnTo>
                  <a:pt x="0" y="0"/>
                </a:lnTo>
                <a:close/>
              </a:path>
            </a:pathLst>
          </a:custGeom>
          <a:blipFill>
            <a:blip r:embed="rId2"/>
            <a:stretch>
              <a:fillRect l="0" t="0" r="0" b="0"/>
            </a:stretch>
          </a:blipFill>
        </p:spPr>
      </p:sp>
      <p:sp>
        <p:nvSpPr>
          <p:cNvPr name="TextBox 3" id="3"/>
          <p:cNvSpPr txBox="true"/>
          <p:nvPr/>
        </p:nvSpPr>
        <p:spPr>
          <a:xfrm rot="0">
            <a:off x="1968009" y="882824"/>
            <a:ext cx="1046894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RANDOM FOREST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2591509"/>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INTRODUCTION</a:t>
            </a:r>
          </a:p>
        </p:txBody>
      </p:sp>
      <p:sp>
        <p:nvSpPr>
          <p:cNvPr name="TextBox 6" id="6"/>
          <p:cNvSpPr txBox="true"/>
          <p:nvPr/>
        </p:nvSpPr>
        <p:spPr>
          <a:xfrm rot="0">
            <a:off x="415854" y="2861731"/>
            <a:ext cx="9218936" cy="2819285"/>
          </a:xfrm>
          <a:prstGeom prst="rect">
            <a:avLst/>
          </a:prstGeom>
        </p:spPr>
        <p:txBody>
          <a:bodyPr anchor="t" rtlCol="false" tIns="0" lIns="0" bIns="0" rIns="0">
            <a:spAutoFit/>
          </a:bodyPr>
          <a:lstStyle/>
          <a:p>
            <a:pPr algn="l">
              <a:lnSpc>
                <a:spcPts val="3149"/>
              </a:lnSpc>
            </a:pPr>
            <a:r>
              <a:rPr lang="en-US" sz="2624" spc="128" b="true">
                <a:solidFill>
                  <a:srgbClr val="FFFFFF"/>
                </a:solidFill>
                <a:latin typeface="Telegraf Bold"/>
                <a:ea typeface="Telegraf Bold"/>
                <a:cs typeface="Telegraf Bold"/>
                <a:sym typeface="Telegraf Bold"/>
              </a:rPr>
              <a:t>The task is to recognize emotions from speech, specifically classifying audio recordings into different emotional categories such as happiness, sadness, anger, and fear. This problem is challenging due to the variability in how emotions are expressed in speech, including differences in tone, pitch, and speaking style across individuals. </a:t>
            </a:r>
          </a:p>
        </p:txBody>
      </p:sp>
      <p:sp>
        <p:nvSpPr>
          <p:cNvPr name="TextBox 7" id="7"/>
          <p:cNvSpPr txBox="true"/>
          <p:nvPr/>
        </p:nvSpPr>
        <p:spPr>
          <a:xfrm rot="0">
            <a:off x="1028700" y="6752626"/>
            <a:ext cx="16230600" cy="16478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Additionally, some emotional categories may be underrepresented, making it difficult for models to learn accurate representations for all emotions.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4290940" y="-45069"/>
            <a:ext cx="9449318" cy="10149130"/>
          </a:xfrm>
          <a:prstGeom prst="rect">
            <a:avLst/>
          </a:prstGeom>
        </p:spPr>
      </p:pic>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435490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REASON</a:t>
            </a:r>
          </a:p>
        </p:txBody>
      </p:sp>
      <p:sp>
        <p:nvSpPr>
          <p:cNvPr name="TextBox 3" id="3"/>
          <p:cNvSpPr txBox="true"/>
          <p:nvPr/>
        </p:nvSpPr>
        <p:spPr>
          <a:xfrm rot="0">
            <a:off x="1028700" y="2542345"/>
            <a:ext cx="16436033" cy="5478780"/>
          </a:xfrm>
          <a:prstGeom prst="rect">
            <a:avLst/>
          </a:prstGeom>
        </p:spPr>
        <p:txBody>
          <a:bodyPr anchor="t" rtlCol="false" tIns="0" lIns="0" bIns="0" rIns="0">
            <a:spAutoFit/>
          </a:bodyPr>
          <a:lstStyle/>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Overfitting :</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If the model is too complex (overfitting), it fails to generalize well on unseen data.</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Overfitting: Tree depth is too large, capturing noise instead of patterns.</a:t>
            </a:r>
          </a:p>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Need of use of Deep Learning Techniques</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Working with more than 7000 files with simple ML models couldn’t classify the proper  differences between emotions like neutral and happy that are easy to get confused.</a:t>
            </a:r>
          </a:p>
          <a:p>
            <a:pPr algn="l">
              <a:lnSpc>
                <a:spcPts val="3204"/>
              </a:lnSpc>
            </a:pPr>
          </a:p>
          <a:p>
            <a:pPr algn="l" marL="576455" indent="-288227" lvl="1">
              <a:lnSpc>
                <a:spcPts val="3204"/>
              </a:lnSpc>
              <a:buFont typeface="Arial"/>
              <a:buChar char="•"/>
            </a:pPr>
            <a:r>
              <a:rPr lang="en-US" b="true" sz="2670" spc="130">
                <a:solidFill>
                  <a:srgbClr val="290606"/>
                </a:solidFill>
                <a:latin typeface="Telegraf Bold"/>
                <a:ea typeface="Telegraf Bold"/>
                <a:cs typeface="Telegraf Bold"/>
                <a:sym typeface="Telegraf Bold"/>
              </a:rPr>
              <a:t>Only using 3 features:</a:t>
            </a:r>
          </a:p>
          <a:p>
            <a:pPr algn="l" marL="1152909" indent="-384303" lvl="2">
              <a:lnSpc>
                <a:spcPts val="3204"/>
              </a:lnSpc>
              <a:buFont typeface="Arial"/>
              <a:buChar char="⚬"/>
            </a:pPr>
            <a:r>
              <a:rPr lang="en-US" sz="2670" spc="130">
                <a:solidFill>
                  <a:srgbClr val="290606"/>
                </a:solidFill>
                <a:latin typeface="Telegraf"/>
                <a:ea typeface="Telegraf"/>
                <a:cs typeface="Telegraf"/>
                <a:sym typeface="Telegraf"/>
              </a:rPr>
              <a:t>Due to a few limitations, especially time, adding more features to the already big dataset was increasing the complexity of the program, hence running for a long time,  hence we had to stick with 3 features with this dataset.</a:t>
            </a:r>
          </a:p>
        </p:txBody>
      </p:sp>
      <p:sp>
        <p:nvSpPr>
          <p:cNvPr name="Freeform 4" id="4"/>
          <p:cNvSpPr/>
          <p:nvPr/>
        </p:nvSpPr>
        <p:spPr>
          <a:xfrm flipH="false" flipV="false" rot="0">
            <a:off x="15326503" y="733538"/>
            <a:ext cx="1260008" cy="1653948"/>
          </a:xfrm>
          <a:custGeom>
            <a:avLst/>
            <a:gdLst/>
            <a:ahLst/>
            <a:cxnLst/>
            <a:rect r="r" b="b" t="t" l="l"/>
            <a:pathLst>
              <a:path h="1653948" w="1260008">
                <a:moveTo>
                  <a:pt x="0" y="0"/>
                </a:moveTo>
                <a:lnTo>
                  <a:pt x="1260007" y="0"/>
                </a:lnTo>
                <a:lnTo>
                  <a:pt x="1260007"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DATASET 4: SAVEE</a:t>
            </a:r>
          </a:p>
        </p:txBody>
      </p:sp>
      <p:sp>
        <p:nvSpPr>
          <p:cNvPr name="TextBox 3" id="3"/>
          <p:cNvSpPr txBox="true"/>
          <p:nvPr/>
        </p:nvSpPr>
        <p:spPr>
          <a:xfrm rot="0">
            <a:off x="1028700" y="2542345"/>
            <a:ext cx="9906483" cy="2752147"/>
          </a:xfrm>
          <a:prstGeom prst="rect">
            <a:avLst/>
          </a:prstGeom>
        </p:spPr>
        <p:txBody>
          <a:bodyPr anchor="t" rtlCol="false" tIns="0" lIns="0" bIns="0" rIns="0">
            <a:spAutoFit/>
          </a:bodyPr>
          <a:lstStyle/>
          <a:p>
            <a:pPr algn="l">
              <a:lnSpc>
                <a:spcPts val="3561"/>
              </a:lnSpc>
            </a:pPr>
            <a:r>
              <a:rPr lang="en-US" sz="2968" spc="145">
                <a:solidFill>
                  <a:srgbClr val="290606"/>
                </a:solidFill>
                <a:latin typeface="Telegraf"/>
                <a:ea typeface="Telegraf"/>
                <a:cs typeface="Telegraf"/>
                <a:sym typeface="Telegraf"/>
              </a:rPr>
              <a:t>The Savee dataset (SAVEE) is a collection of audio recordings used primarily for emotion recognition research. The dataset consists of emotional speech data collected from 4 male and 4 female speakers, each producing sentences with a variety of emotional tones.</a:t>
            </a:r>
          </a:p>
        </p:txBody>
      </p:sp>
      <p:sp>
        <p:nvSpPr>
          <p:cNvPr name="TextBox 4" id="4"/>
          <p:cNvSpPr txBox="true"/>
          <p:nvPr/>
        </p:nvSpPr>
        <p:spPr>
          <a:xfrm rot="0">
            <a:off x="1028700" y="6008004"/>
            <a:ext cx="14896402" cy="3250296"/>
          </a:xfrm>
          <a:prstGeom prst="rect">
            <a:avLst/>
          </a:prstGeom>
        </p:spPr>
        <p:txBody>
          <a:bodyPr anchor="t" rtlCol="false" tIns="0" lIns="0" bIns="0" rIns="0">
            <a:spAutoFit/>
          </a:bodyPr>
          <a:lstStyle/>
          <a:p>
            <a:pPr algn="l">
              <a:lnSpc>
                <a:spcPts val="3074"/>
              </a:lnSpc>
            </a:pPr>
            <a:r>
              <a:rPr lang="en-US" sz="2561" spc="125">
                <a:solidFill>
                  <a:srgbClr val="290606"/>
                </a:solidFill>
                <a:latin typeface="Telegraf"/>
                <a:ea typeface="Telegraf"/>
                <a:cs typeface="Telegraf"/>
                <a:sym typeface="Telegraf"/>
              </a:rPr>
              <a:t>Features</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MFCC (Mel-Frequency Cepstral Coefficients): Extracts features representing the short-term power spectrum of sound, capturing the timbral texture of speech.</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Chroma: Represents the 12 different pitch classes, capturing harmonic content and tonality in the audio signal.</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MEL Spectrogram Frequency: A representation of the audio signal in terms of its frequency content, using the MEL scale to better match human hearing.</a:t>
            </a:r>
          </a:p>
          <a:p>
            <a:pPr algn="l">
              <a:lnSpc>
                <a:spcPts val="3074"/>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22284"/>
            <a:ext cx="7837071" cy="7219902"/>
          </a:xfrm>
          <a:custGeom>
            <a:avLst/>
            <a:gdLst/>
            <a:ahLst/>
            <a:cxnLst/>
            <a:rect r="r" b="b" t="t" l="l"/>
            <a:pathLst>
              <a:path h="7219902" w="7837071">
                <a:moveTo>
                  <a:pt x="0" y="0"/>
                </a:moveTo>
                <a:lnTo>
                  <a:pt x="7837071" y="0"/>
                </a:lnTo>
                <a:lnTo>
                  <a:pt x="7837071" y="7219901"/>
                </a:lnTo>
                <a:lnTo>
                  <a:pt x="0" y="7219901"/>
                </a:lnTo>
                <a:lnTo>
                  <a:pt x="0" y="0"/>
                </a:lnTo>
                <a:close/>
              </a:path>
            </a:pathLst>
          </a:custGeom>
          <a:blipFill>
            <a:blip r:embed="rId2"/>
            <a:stretch>
              <a:fillRect l="0" t="0" r="0" b="0"/>
            </a:stretch>
          </a:blipFill>
        </p:spPr>
      </p:sp>
      <p:sp>
        <p:nvSpPr>
          <p:cNvPr name="Freeform 3" id="3"/>
          <p:cNvSpPr/>
          <p:nvPr/>
        </p:nvSpPr>
        <p:spPr>
          <a:xfrm flipH="false" flipV="false" rot="0">
            <a:off x="9144000" y="2022284"/>
            <a:ext cx="8370901" cy="7219902"/>
          </a:xfrm>
          <a:custGeom>
            <a:avLst/>
            <a:gdLst/>
            <a:ahLst/>
            <a:cxnLst/>
            <a:rect r="r" b="b" t="t" l="l"/>
            <a:pathLst>
              <a:path h="7219902" w="8370901">
                <a:moveTo>
                  <a:pt x="0" y="0"/>
                </a:moveTo>
                <a:lnTo>
                  <a:pt x="8370901" y="0"/>
                </a:lnTo>
                <a:lnTo>
                  <a:pt x="8370901" y="7219901"/>
                </a:lnTo>
                <a:lnTo>
                  <a:pt x="0" y="7219901"/>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DECISION TREE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651204" cy="7086927"/>
          </a:xfrm>
          <a:custGeom>
            <a:avLst/>
            <a:gdLst/>
            <a:ahLst/>
            <a:cxnLst/>
            <a:rect r="r" b="b" t="t" l="l"/>
            <a:pathLst>
              <a:path h="7086927" w="7651204">
                <a:moveTo>
                  <a:pt x="0" y="0"/>
                </a:moveTo>
                <a:lnTo>
                  <a:pt x="7651204" y="0"/>
                </a:lnTo>
                <a:lnTo>
                  <a:pt x="7651204" y="7086927"/>
                </a:lnTo>
                <a:lnTo>
                  <a:pt x="0" y="7086927"/>
                </a:lnTo>
                <a:lnTo>
                  <a:pt x="0" y="0"/>
                </a:lnTo>
                <a:close/>
              </a:path>
            </a:pathLst>
          </a:custGeom>
          <a:blipFill>
            <a:blip r:embed="rId2"/>
            <a:stretch>
              <a:fillRect l="0" t="0" r="0" b="0"/>
            </a:stretch>
          </a:blipFill>
        </p:spPr>
      </p:sp>
      <p:sp>
        <p:nvSpPr>
          <p:cNvPr name="Freeform 3" id="3"/>
          <p:cNvSpPr/>
          <p:nvPr/>
        </p:nvSpPr>
        <p:spPr>
          <a:xfrm flipH="false" flipV="false" rot="0">
            <a:off x="8908989" y="2092325"/>
            <a:ext cx="8264234" cy="7086927"/>
          </a:xfrm>
          <a:custGeom>
            <a:avLst/>
            <a:gdLst/>
            <a:ahLst/>
            <a:cxnLst/>
            <a:rect r="r" b="b" t="t" l="l"/>
            <a:pathLst>
              <a:path h="7086927" w="8264234">
                <a:moveTo>
                  <a:pt x="0" y="0"/>
                </a:moveTo>
                <a:lnTo>
                  <a:pt x="8264234" y="0"/>
                </a:lnTo>
                <a:lnTo>
                  <a:pt x="8264234" y="7086927"/>
                </a:lnTo>
                <a:lnTo>
                  <a:pt x="0" y="7086927"/>
                </a:lnTo>
                <a:lnTo>
                  <a:pt x="0" y="0"/>
                </a:lnTo>
                <a:close/>
              </a:path>
            </a:pathLst>
          </a:custGeom>
          <a:blipFill>
            <a:blip r:embed="rId3"/>
            <a:stretch>
              <a:fillRect l="0" t="0" r="0" b="0"/>
            </a:stretch>
          </a:blipFill>
        </p:spPr>
      </p:sp>
      <p:sp>
        <p:nvSpPr>
          <p:cNvPr name="TextBox 4" id="4"/>
          <p:cNvSpPr txBox="true"/>
          <p:nvPr/>
        </p:nvSpPr>
        <p:spPr>
          <a:xfrm rot="0">
            <a:off x="1028700" y="1019175"/>
            <a:ext cx="1046894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SUPPORT VECTOR MACHINES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633529" cy="7165975"/>
          </a:xfrm>
          <a:custGeom>
            <a:avLst/>
            <a:gdLst/>
            <a:ahLst/>
            <a:cxnLst/>
            <a:rect r="r" b="b" t="t" l="l"/>
            <a:pathLst>
              <a:path h="7165975" w="7633529">
                <a:moveTo>
                  <a:pt x="0" y="0"/>
                </a:moveTo>
                <a:lnTo>
                  <a:pt x="7633529" y="0"/>
                </a:lnTo>
                <a:lnTo>
                  <a:pt x="7633529" y="7165975"/>
                </a:lnTo>
                <a:lnTo>
                  <a:pt x="0" y="7165975"/>
                </a:lnTo>
                <a:lnTo>
                  <a:pt x="0" y="0"/>
                </a:lnTo>
                <a:close/>
              </a:path>
            </a:pathLst>
          </a:custGeom>
          <a:blipFill>
            <a:blip r:embed="rId2"/>
            <a:stretch>
              <a:fillRect l="0" t="0" r="0" b="0"/>
            </a:stretch>
          </a:blipFill>
        </p:spPr>
      </p:sp>
      <p:sp>
        <p:nvSpPr>
          <p:cNvPr name="Freeform 3" id="3"/>
          <p:cNvSpPr/>
          <p:nvPr/>
        </p:nvSpPr>
        <p:spPr>
          <a:xfrm flipH="false" flipV="false" rot="0">
            <a:off x="9144000" y="2092325"/>
            <a:ext cx="8422958" cy="7165975"/>
          </a:xfrm>
          <a:custGeom>
            <a:avLst/>
            <a:gdLst/>
            <a:ahLst/>
            <a:cxnLst/>
            <a:rect r="r" b="b" t="t" l="l"/>
            <a:pathLst>
              <a:path h="7165975" w="8422958">
                <a:moveTo>
                  <a:pt x="0" y="0"/>
                </a:moveTo>
                <a:lnTo>
                  <a:pt x="8422958" y="0"/>
                </a:lnTo>
                <a:lnTo>
                  <a:pt x="8422958" y="7165975"/>
                </a:lnTo>
                <a:lnTo>
                  <a:pt x="0" y="7165975"/>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RANDOM FOREST</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773626" cy="7355794"/>
          </a:xfrm>
          <a:custGeom>
            <a:avLst/>
            <a:gdLst/>
            <a:ahLst/>
            <a:cxnLst/>
            <a:rect r="r" b="b" t="t" l="l"/>
            <a:pathLst>
              <a:path h="7355794" w="7773626">
                <a:moveTo>
                  <a:pt x="0" y="0"/>
                </a:moveTo>
                <a:lnTo>
                  <a:pt x="7773626" y="0"/>
                </a:lnTo>
                <a:lnTo>
                  <a:pt x="7773626" y="7355794"/>
                </a:lnTo>
                <a:lnTo>
                  <a:pt x="0" y="7355794"/>
                </a:lnTo>
                <a:lnTo>
                  <a:pt x="0" y="0"/>
                </a:lnTo>
                <a:close/>
              </a:path>
            </a:pathLst>
          </a:custGeom>
          <a:blipFill>
            <a:blip r:embed="rId2"/>
            <a:stretch>
              <a:fillRect l="0" t="0" r="0" b="0"/>
            </a:stretch>
          </a:blipFill>
        </p:spPr>
      </p:sp>
      <p:sp>
        <p:nvSpPr>
          <p:cNvPr name="Freeform 3" id="3"/>
          <p:cNvSpPr/>
          <p:nvPr/>
        </p:nvSpPr>
        <p:spPr>
          <a:xfrm flipH="false" flipV="false" rot="0">
            <a:off x="9144000" y="2092325"/>
            <a:ext cx="8472829" cy="7355794"/>
          </a:xfrm>
          <a:custGeom>
            <a:avLst/>
            <a:gdLst/>
            <a:ahLst/>
            <a:cxnLst/>
            <a:rect r="r" b="b" t="t" l="l"/>
            <a:pathLst>
              <a:path h="7355794" w="8472829">
                <a:moveTo>
                  <a:pt x="0" y="0"/>
                </a:moveTo>
                <a:lnTo>
                  <a:pt x="8472829" y="0"/>
                </a:lnTo>
                <a:lnTo>
                  <a:pt x="8472829" y="7355794"/>
                </a:lnTo>
                <a:lnTo>
                  <a:pt x="0" y="7355794"/>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NAIVE BAYES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623378" cy="7165975"/>
          </a:xfrm>
          <a:custGeom>
            <a:avLst/>
            <a:gdLst/>
            <a:ahLst/>
            <a:cxnLst/>
            <a:rect r="r" b="b" t="t" l="l"/>
            <a:pathLst>
              <a:path h="7165975" w="7623378">
                <a:moveTo>
                  <a:pt x="0" y="0"/>
                </a:moveTo>
                <a:lnTo>
                  <a:pt x="7623378" y="0"/>
                </a:lnTo>
                <a:lnTo>
                  <a:pt x="7623378" y="7165975"/>
                </a:lnTo>
                <a:lnTo>
                  <a:pt x="0" y="7165975"/>
                </a:lnTo>
                <a:lnTo>
                  <a:pt x="0" y="0"/>
                </a:lnTo>
                <a:close/>
              </a:path>
            </a:pathLst>
          </a:custGeom>
          <a:blipFill>
            <a:blip r:embed="rId2"/>
            <a:stretch>
              <a:fillRect l="0" t="0" r="0" b="0"/>
            </a:stretch>
          </a:blipFill>
        </p:spPr>
      </p:sp>
      <p:sp>
        <p:nvSpPr>
          <p:cNvPr name="Freeform 3" id="3"/>
          <p:cNvSpPr/>
          <p:nvPr/>
        </p:nvSpPr>
        <p:spPr>
          <a:xfrm flipH="false" flipV="false" rot="0">
            <a:off x="9144000" y="2135235"/>
            <a:ext cx="8119378" cy="7123065"/>
          </a:xfrm>
          <a:custGeom>
            <a:avLst/>
            <a:gdLst/>
            <a:ahLst/>
            <a:cxnLst/>
            <a:rect r="r" b="b" t="t" l="l"/>
            <a:pathLst>
              <a:path h="7123065" w="8119378">
                <a:moveTo>
                  <a:pt x="0" y="0"/>
                </a:moveTo>
                <a:lnTo>
                  <a:pt x="8119378" y="0"/>
                </a:lnTo>
                <a:lnTo>
                  <a:pt x="8119378" y="7123065"/>
                </a:lnTo>
                <a:lnTo>
                  <a:pt x="0" y="7123065"/>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K NEAREST NEIGHBOURS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3974597" y="1941044"/>
            <a:ext cx="10338806" cy="7831646"/>
          </a:xfrm>
          <a:custGeom>
            <a:avLst/>
            <a:gdLst/>
            <a:ahLst/>
            <a:cxnLst/>
            <a:rect r="r" b="b" t="t" l="l"/>
            <a:pathLst>
              <a:path h="7831646" w="10338806">
                <a:moveTo>
                  <a:pt x="0" y="0"/>
                </a:moveTo>
                <a:lnTo>
                  <a:pt x="10338806" y="0"/>
                </a:lnTo>
                <a:lnTo>
                  <a:pt x="10338806" y="7831646"/>
                </a:lnTo>
                <a:lnTo>
                  <a:pt x="0" y="7831646"/>
                </a:lnTo>
                <a:lnTo>
                  <a:pt x="0" y="0"/>
                </a:lnTo>
                <a:close/>
              </a:path>
            </a:pathLst>
          </a:custGeom>
          <a:blipFill>
            <a:blip r:embed="rId2"/>
            <a:stretch>
              <a:fillRect l="0" t="0" r="0" b="0"/>
            </a:stretch>
          </a:blipFill>
        </p:spPr>
      </p:sp>
      <p:sp>
        <p:nvSpPr>
          <p:cNvPr name="TextBox 3" id="3"/>
          <p:cNvSpPr txBox="true"/>
          <p:nvPr/>
        </p:nvSpPr>
        <p:spPr>
          <a:xfrm rot="0">
            <a:off x="6966549" y="867895"/>
            <a:ext cx="435490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COMPARISON</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166417" y="1019175"/>
            <a:ext cx="435490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REASON</a:t>
            </a:r>
          </a:p>
        </p:txBody>
      </p:sp>
      <p:sp>
        <p:nvSpPr>
          <p:cNvPr name="TextBox 3" id="3"/>
          <p:cNvSpPr txBox="true"/>
          <p:nvPr/>
        </p:nvSpPr>
        <p:spPr>
          <a:xfrm rot="0">
            <a:off x="1166417" y="2908474"/>
            <a:ext cx="14790089" cy="5474941"/>
          </a:xfrm>
          <a:prstGeom prst="rect">
            <a:avLst/>
          </a:prstGeom>
        </p:spPr>
        <p:txBody>
          <a:bodyPr anchor="t" rtlCol="false" tIns="0" lIns="0" bIns="0" rIns="0">
            <a:spAutoFit/>
          </a:bodyPr>
          <a:lstStyle/>
          <a:p>
            <a:pPr algn="l" marL="664546" indent="-332273" lvl="1">
              <a:lnSpc>
                <a:spcPts val="3693"/>
              </a:lnSpc>
              <a:buFont typeface="Arial"/>
              <a:buChar char="•"/>
            </a:pPr>
            <a:r>
              <a:rPr lang="en-US" b="true" sz="3078" spc="150">
                <a:solidFill>
                  <a:srgbClr val="290606"/>
                </a:solidFill>
                <a:latin typeface="Telegraf Bold"/>
                <a:ea typeface="Telegraf Bold"/>
                <a:cs typeface="Telegraf Bold"/>
                <a:sym typeface="Telegraf Bold"/>
              </a:rPr>
              <a:t>Han</a:t>
            </a:r>
            <a:r>
              <a:rPr lang="en-US" b="true" sz="3078" spc="150">
                <a:solidFill>
                  <a:srgbClr val="290606"/>
                </a:solidFill>
                <a:latin typeface="Telegraf Bold"/>
                <a:ea typeface="Telegraf Bold"/>
                <a:cs typeface="Telegraf Bold"/>
                <a:sym typeface="Telegraf Bold"/>
              </a:rPr>
              <a:t>dles Complex and Non-Linear Data:</a:t>
            </a:r>
            <a:r>
              <a:rPr lang="en-US" sz="3078" spc="150">
                <a:solidFill>
                  <a:srgbClr val="290606"/>
                </a:solidFill>
                <a:latin typeface="Telegraf"/>
                <a:ea typeface="Telegraf"/>
                <a:cs typeface="Telegraf"/>
                <a:sym typeface="Telegraf"/>
              </a:rPr>
              <a:t> Random Forest captures complex relationships between features (like pitch, energy, and MFCCs) better than simpler models.</a:t>
            </a:r>
          </a:p>
          <a:p>
            <a:pPr algn="l">
              <a:lnSpc>
                <a:spcPts val="3693"/>
              </a:lnSpc>
            </a:pPr>
          </a:p>
          <a:p>
            <a:pPr algn="l" marL="664546" indent="-332273" lvl="1">
              <a:lnSpc>
                <a:spcPts val="3693"/>
              </a:lnSpc>
              <a:buFont typeface="Arial"/>
              <a:buChar char="•"/>
            </a:pPr>
            <a:r>
              <a:rPr lang="en-US" b="true" sz="3078" spc="150">
                <a:solidFill>
                  <a:srgbClr val="290606"/>
                </a:solidFill>
                <a:latin typeface="Telegraf Bold"/>
                <a:ea typeface="Telegraf Bold"/>
                <a:cs typeface="Telegraf Bold"/>
                <a:sym typeface="Telegraf Bold"/>
              </a:rPr>
              <a:t>Reduces </a:t>
            </a:r>
            <a:r>
              <a:rPr lang="en-US" b="true" sz="3078" spc="150">
                <a:solidFill>
                  <a:srgbClr val="290606"/>
                </a:solidFill>
                <a:latin typeface="Telegraf Bold"/>
                <a:ea typeface="Telegraf Bold"/>
                <a:cs typeface="Telegraf Bold"/>
                <a:sym typeface="Telegraf Bold"/>
              </a:rPr>
              <a:t>Overfitting: </a:t>
            </a:r>
            <a:r>
              <a:rPr lang="en-US" sz="3078" spc="150">
                <a:solidFill>
                  <a:srgbClr val="290606"/>
                </a:solidFill>
                <a:latin typeface="Telegraf"/>
                <a:ea typeface="Telegraf"/>
                <a:cs typeface="Telegraf"/>
                <a:sym typeface="Telegraf"/>
              </a:rPr>
              <a:t>By averaging predictions from multiple decision trees, Random Forest avoids overfitting, which is common in Decision Trees and SVMs.</a:t>
            </a:r>
          </a:p>
          <a:p>
            <a:pPr algn="l">
              <a:lnSpc>
                <a:spcPts val="3693"/>
              </a:lnSpc>
            </a:pPr>
          </a:p>
          <a:p>
            <a:pPr algn="l" marL="664546" indent="-332273" lvl="1">
              <a:lnSpc>
                <a:spcPts val="3693"/>
              </a:lnSpc>
              <a:buFont typeface="Arial"/>
              <a:buChar char="•"/>
            </a:pPr>
            <a:r>
              <a:rPr lang="en-US" b="true" sz="3078" spc="150">
                <a:solidFill>
                  <a:srgbClr val="290606"/>
                </a:solidFill>
                <a:latin typeface="Telegraf Bold"/>
                <a:ea typeface="Telegraf Bold"/>
                <a:cs typeface="Telegraf Bold"/>
                <a:sym typeface="Telegraf Bold"/>
              </a:rPr>
              <a:t>Work</a:t>
            </a:r>
            <a:r>
              <a:rPr lang="en-US" b="true" sz="3078" spc="150">
                <a:solidFill>
                  <a:srgbClr val="290606"/>
                </a:solidFill>
                <a:latin typeface="Telegraf Bold"/>
                <a:ea typeface="Telegraf Bold"/>
                <a:cs typeface="Telegraf Bold"/>
                <a:sym typeface="Telegraf Bold"/>
              </a:rPr>
              <a:t>s W</a:t>
            </a:r>
            <a:r>
              <a:rPr lang="en-US" b="true" sz="3078" spc="150">
                <a:solidFill>
                  <a:srgbClr val="290606"/>
                </a:solidFill>
                <a:latin typeface="Telegraf Bold"/>
                <a:ea typeface="Telegraf Bold"/>
                <a:cs typeface="Telegraf Bold"/>
                <a:sym typeface="Telegraf Bold"/>
              </a:rPr>
              <a:t>ell with Limited Data:</a:t>
            </a:r>
            <a:r>
              <a:rPr lang="en-US" sz="3078" spc="150">
                <a:solidFill>
                  <a:srgbClr val="290606"/>
                </a:solidFill>
                <a:latin typeface="Telegraf"/>
                <a:ea typeface="Telegraf"/>
                <a:cs typeface="Telegraf"/>
                <a:sym typeface="Telegraf"/>
              </a:rPr>
              <a:t> Random Forest performs reliably even on smaller dat</a:t>
            </a:r>
            <a:r>
              <a:rPr lang="en-US" sz="3078" spc="150">
                <a:solidFill>
                  <a:srgbClr val="290606"/>
                </a:solidFill>
                <a:latin typeface="Telegraf"/>
                <a:ea typeface="Telegraf"/>
                <a:cs typeface="Telegraf"/>
                <a:sym typeface="Telegraf"/>
              </a:rPr>
              <a:t>asets like SAVEe, while K</a:t>
            </a:r>
            <a:r>
              <a:rPr lang="en-US" sz="3078" spc="150">
                <a:solidFill>
                  <a:srgbClr val="290606"/>
                </a:solidFill>
                <a:latin typeface="Telegraf"/>
                <a:ea typeface="Telegraf"/>
                <a:cs typeface="Telegraf"/>
                <a:sym typeface="Telegraf"/>
              </a:rPr>
              <a:t>NN and Naive Bayes struggle without large amounts of data.</a:t>
            </a:r>
          </a:p>
          <a:p>
            <a:pPr algn="l">
              <a:lnSpc>
                <a:spcPts val="3001"/>
              </a:lnSpc>
            </a:pPr>
          </a:p>
        </p:txBody>
      </p:sp>
      <p:sp>
        <p:nvSpPr>
          <p:cNvPr name="Freeform 4" id="4"/>
          <p:cNvSpPr/>
          <p:nvPr/>
        </p:nvSpPr>
        <p:spPr>
          <a:xfrm flipH="false" flipV="false" rot="0">
            <a:off x="15326503" y="733538"/>
            <a:ext cx="1260008" cy="1653948"/>
          </a:xfrm>
          <a:custGeom>
            <a:avLst/>
            <a:gdLst/>
            <a:ahLst/>
            <a:cxnLst/>
            <a:rect r="r" b="b" t="t" l="l"/>
            <a:pathLst>
              <a:path h="1653948" w="1260008">
                <a:moveTo>
                  <a:pt x="0" y="0"/>
                </a:moveTo>
                <a:lnTo>
                  <a:pt x="1260007" y="0"/>
                </a:lnTo>
                <a:lnTo>
                  <a:pt x="1260007"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MOTIVATION</a:t>
            </a:r>
          </a:p>
        </p:txBody>
      </p:sp>
      <p:sp>
        <p:nvSpPr>
          <p:cNvPr name="TextBox 3" id="3"/>
          <p:cNvSpPr txBox="true"/>
          <p:nvPr/>
        </p:nvSpPr>
        <p:spPr>
          <a:xfrm rot="0">
            <a:off x="1028700" y="2726055"/>
            <a:ext cx="10396810" cy="6532245"/>
          </a:xfrm>
          <a:prstGeom prst="rect">
            <a:avLst/>
          </a:prstGeom>
        </p:spPr>
        <p:txBody>
          <a:bodyPr anchor="t" rtlCol="false" tIns="0" lIns="0" bIns="0" rIns="0">
            <a:spAutoFit/>
          </a:bodyPr>
          <a:lstStyle/>
          <a:p>
            <a:pPr algn="l" marL="755651" indent="-377825" lvl="1">
              <a:lnSpc>
                <a:spcPts val="4200"/>
              </a:lnSpc>
              <a:buFont typeface="Arial"/>
              <a:buChar char="•"/>
            </a:pPr>
            <a:r>
              <a:rPr lang="en-US" sz="3500" spc="171" u="sng">
                <a:solidFill>
                  <a:srgbClr val="290606"/>
                </a:solidFill>
                <a:latin typeface="Telegraf"/>
                <a:ea typeface="Telegraf"/>
                <a:cs typeface="Telegraf"/>
                <a:sym typeface="Telegraf"/>
              </a:rPr>
              <a:t>Improved User Interaction</a:t>
            </a:r>
            <a:r>
              <a:rPr lang="en-US" sz="3500" spc="171">
                <a:solidFill>
                  <a:srgbClr val="290606"/>
                </a:solidFill>
                <a:latin typeface="Telegraf"/>
                <a:ea typeface="Telegraf"/>
                <a:cs typeface="Telegraf"/>
                <a:sym typeface="Telegraf"/>
              </a:rPr>
              <a:t>:  Emotion recognition enables systems to respond more empathetically, enhancing the experience in applications like virtual assistants, customer service, and smart devices.</a:t>
            </a:r>
          </a:p>
          <a:p>
            <a:pPr algn="l" marL="755651" indent="-377825" lvl="1">
              <a:lnSpc>
                <a:spcPts val="4200"/>
              </a:lnSpc>
              <a:buFont typeface="Arial"/>
              <a:buChar char="•"/>
            </a:pPr>
            <a:r>
              <a:rPr lang="en-US" sz="3500" spc="171" u="sng">
                <a:solidFill>
                  <a:srgbClr val="290606"/>
                </a:solidFill>
                <a:latin typeface="Telegraf"/>
                <a:ea typeface="Telegraf"/>
                <a:cs typeface="Telegraf"/>
                <a:sym typeface="Telegraf"/>
              </a:rPr>
              <a:t>Mental Health Support</a:t>
            </a:r>
            <a:r>
              <a:rPr lang="en-US" sz="3500" spc="171">
                <a:solidFill>
                  <a:srgbClr val="290606"/>
                </a:solidFill>
                <a:latin typeface="Telegraf"/>
                <a:ea typeface="Telegraf"/>
                <a:cs typeface="Telegraf"/>
                <a:sym typeface="Telegraf"/>
              </a:rPr>
              <a:t>:  Recognizing emotions in speech can help detect emotional distress or mental health issues, offering support through early intervention or targeted assistance.</a:t>
            </a:r>
          </a:p>
          <a:p>
            <a:pPr algn="l">
              <a:lnSpc>
                <a:spcPts val="4200"/>
              </a:lnSpc>
            </a:pP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6003492"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CONCLUSION - BEST MODELS IN EACH DATASET</a:t>
            </a:r>
          </a:p>
        </p:txBody>
      </p:sp>
      <p:grpSp>
        <p:nvGrpSpPr>
          <p:cNvPr name="Group 3" id="3"/>
          <p:cNvGrpSpPr/>
          <p:nvPr/>
        </p:nvGrpSpPr>
        <p:grpSpPr>
          <a:xfrm rot="0">
            <a:off x="1706691" y="2156839"/>
            <a:ext cx="4559716" cy="3820282"/>
            <a:chOff x="0" y="0"/>
            <a:chExt cx="1712066" cy="1434426"/>
          </a:xfrm>
        </p:grpSpPr>
        <p:sp>
          <p:nvSpPr>
            <p:cNvPr name="Freeform 4" id="4"/>
            <p:cNvSpPr/>
            <p:nvPr/>
          </p:nvSpPr>
          <p:spPr>
            <a:xfrm flipH="false" flipV="false" rot="0">
              <a:off x="0" y="0"/>
              <a:ext cx="1712066" cy="1434426"/>
            </a:xfrm>
            <a:custGeom>
              <a:avLst/>
              <a:gdLst/>
              <a:ahLst/>
              <a:cxnLst/>
              <a:rect r="r" b="b" t="t" l="l"/>
              <a:pathLst>
                <a:path h="1434426" w="1712066">
                  <a:moveTo>
                    <a:pt x="86593" y="0"/>
                  </a:moveTo>
                  <a:lnTo>
                    <a:pt x="1625473" y="0"/>
                  </a:lnTo>
                  <a:cubicBezTo>
                    <a:pt x="1648439" y="0"/>
                    <a:pt x="1670464" y="9123"/>
                    <a:pt x="1686703" y="25362"/>
                  </a:cubicBezTo>
                  <a:cubicBezTo>
                    <a:pt x="1702943" y="41602"/>
                    <a:pt x="1712066" y="63627"/>
                    <a:pt x="1712066" y="86593"/>
                  </a:cubicBezTo>
                  <a:lnTo>
                    <a:pt x="1712066" y="1347833"/>
                  </a:lnTo>
                  <a:cubicBezTo>
                    <a:pt x="1712066" y="1370799"/>
                    <a:pt x="1702943" y="1392824"/>
                    <a:pt x="1686703" y="1409064"/>
                  </a:cubicBezTo>
                  <a:cubicBezTo>
                    <a:pt x="1670464" y="1425303"/>
                    <a:pt x="1648439" y="1434426"/>
                    <a:pt x="1625473"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02B676"/>
            </a:solidFill>
          </p:spPr>
        </p:sp>
        <p:sp>
          <p:nvSpPr>
            <p:cNvPr name="TextBox 5" id="5"/>
            <p:cNvSpPr txBox="true"/>
            <p:nvPr/>
          </p:nvSpPr>
          <p:spPr>
            <a:xfrm>
              <a:off x="0" y="9525"/>
              <a:ext cx="1712066" cy="1424901"/>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4944817" y="6452695"/>
            <a:ext cx="4559716" cy="3619089"/>
            <a:chOff x="0" y="0"/>
            <a:chExt cx="1807243" cy="1434426"/>
          </a:xfrm>
        </p:grpSpPr>
        <p:sp>
          <p:nvSpPr>
            <p:cNvPr name="Freeform 7" id="7"/>
            <p:cNvSpPr/>
            <p:nvPr/>
          </p:nvSpPr>
          <p:spPr>
            <a:xfrm flipH="false" flipV="false" rot="0">
              <a:off x="0" y="0"/>
              <a:ext cx="1807243" cy="1434426"/>
            </a:xfrm>
            <a:custGeom>
              <a:avLst/>
              <a:gdLst/>
              <a:ahLst/>
              <a:cxnLst/>
              <a:rect r="r" b="b" t="t" l="l"/>
              <a:pathLst>
                <a:path h="1434426" w="1807243">
                  <a:moveTo>
                    <a:pt x="86593" y="0"/>
                  </a:moveTo>
                  <a:lnTo>
                    <a:pt x="1720651" y="0"/>
                  </a:lnTo>
                  <a:cubicBezTo>
                    <a:pt x="1768475" y="0"/>
                    <a:pt x="1807243" y="38769"/>
                    <a:pt x="1807243" y="86593"/>
                  </a:cubicBezTo>
                  <a:lnTo>
                    <a:pt x="1807243" y="1347833"/>
                  </a:lnTo>
                  <a:cubicBezTo>
                    <a:pt x="1807243" y="1370799"/>
                    <a:pt x="1798120" y="1392824"/>
                    <a:pt x="1781881" y="1409064"/>
                  </a:cubicBezTo>
                  <a:cubicBezTo>
                    <a:pt x="1765642" y="1425303"/>
                    <a:pt x="1743616" y="1434426"/>
                    <a:pt x="1720651"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F7562B"/>
            </a:solidFill>
          </p:spPr>
        </p:sp>
        <p:sp>
          <p:nvSpPr>
            <p:cNvPr name="TextBox 8" id="8"/>
            <p:cNvSpPr txBox="true"/>
            <p:nvPr/>
          </p:nvSpPr>
          <p:spPr>
            <a:xfrm>
              <a:off x="0" y="9525"/>
              <a:ext cx="1807243" cy="1424901"/>
            </a:xfrm>
            <a:prstGeom prst="rect">
              <a:avLst/>
            </a:prstGeom>
          </p:spPr>
          <p:txBody>
            <a:bodyPr anchor="ctr" rtlCol="false" tIns="50800" lIns="50800" bIns="50800" rIns="50800"/>
            <a:lstStyle/>
            <a:p>
              <a:pPr algn="ctr">
                <a:lnSpc>
                  <a:spcPts val="2200"/>
                </a:lnSpc>
              </a:pPr>
            </a:p>
          </p:txBody>
        </p:sp>
      </p:grpSp>
      <p:grpSp>
        <p:nvGrpSpPr>
          <p:cNvPr name="Group 9" id="9"/>
          <p:cNvGrpSpPr/>
          <p:nvPr/>
        </p:nvGrpSpPr>
        <p:grpSpPr>
          <a:xfrm rot="0">
            <a:off x="7169182" y="2156839"/>
            <a:ext cx="4559716" cy="3820282"/>
            <a:chOff x="0" y="0"/>
            <a:chExt cx="1712066" cy="1434426"/>
          </a:xfrm>
        </p:grpSpPr>
        <p:sp>
          <p:nvSpPr>
            <p:cNvPr name="Freeform 10" id="10"/>
            <p:cNvSpPr/>
            <p:nvPr/>
          </p:nvSpPr>
          <p:spPr>
            <a:xfrm flipH="false" flipV="false" rot="0">
              <a:off x="0" y="0"/>
              <a:ext cx="1712066" cy="1434426"/>
            </a:xfrm>
            <a:custGeom>
              <a:avLst/>
              <a:gdLst/>
              <a:ahLst/>
              <a:cxnLst/>
              <a:rect r="r" b="b" t="t" l="l"/>
              <a:pathLst>
                <a:path h="1434426" w="1712066">
                  <a:moveTo>
                    <a:pt x="86593" y="0"/>
                  </a:moveTo>
                  <a:lnTo>
                    <a:pt x="1625473" y="0"/>
                  </a:lnTo>
                  <a:cubicBezTo>
                    <a:pt x="1648439" y="0"/>
                    <a:pt x="1670464" y="9123"/>
                    <a:pt x="1686703" y="25362"/>
                  </a:cubicBezTo>
                  <a:cubicBezTo>
                    <a:pt x="1702943" y="41602"/>
                    <a:pt x="1712066" y="63627"/>
                    <a:pt x="1712066" y="86593"/>
                  </a:cubicBezTo>
                  <a:lnTo>
                    <a:pt x="1712066" y="1347833"/>
                  </a:lnTo>
                  <a:cubicBezTo>
                    <a:pt x="1712066" y="1370799"/>
                    <a:pt x="1702943" y="1392824"/>
                    <a:pt x="1686703" y="1409064"/>
                  </a:cubicBezTo>
                  <a:cubicBezTo>
                    <a:pt x="1670464" y="1425303"/>
                    <a:pt x="1648439" y="1434426"/>
                    <a:pt x="1625473"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FEC801"/>
            </a:solidFill>
          </p:spPr>
        </p:sp>
        <p:sp>
          <p:nvSpPr>
            <p:cNvPr name="TextBox 11" id="11"/>
            <p:cNvSpPr txBox="true"/>
            <p:nvPr/>
          </p:nvSpPr>
          <p:spPr>
            <a:xfrm>
              <a:off x="0" y="9525"/>
              <a:ext cx="1712066" cy="1424901"/>
            </a:xfrm>
            <a:prstGeom prst="rect">
              <a:avLst/>
            </a:prstGeom>
          </p:spPr>
          <p:txBody>
            <a:bodyPr anchor="ctr" rtlCol="false" tIns="50800" lIns="50800" bIns="50800" rIns="50800"/>
            <a:lstStyle/>
            <a:p>
              <a:pPr algn="ctr">
                <a:lnSpc>
                  <a:spcPts val="2200"/>
                </a:lnSpc>
              </a:pPr>
            </a:p>
          </p:txBody>
        </p:sp>
      </p:grpSp>
      <p:grpSp>
        <p:nvGrpSpPr>
          <p:cNvPr name="Group 12" id="12"/>
          <p:cNvGrpSpPr/>
          <p:nvPr/>
        </p:nvGrpSpPr>
        <p:grpSpPr>
          <a:xfrm rot="0">
            <a:off x="1817676" y="2232363"/>
            <a:ext cx="4559716" cy="3820282"/>
            <a:chOff x="0" y="0"/>
            <a:chExt cx="1712066" cy="1434426"/>
          </a:xfrm>
        </p:grpSpPr>
        <p:sp>
          <p:nvSpPr>
            <p:cNvPr name="Freeform 13" id="13"/>
            <p:cNvSpPr/>
            <p:nvPr/>
          </p:nvSpPr>
          <p:spPr>
            <a:xfrm flipH="false" flipV="false" rot="0">
              <a:off x="0" y="0"/>
              <a:ext cx="1712066" cy="1434426"/>
            </a:xfrm>
            <a:custGeom>
              <a:avLst/>
              <a:gdLst/>
              <a:ahLst/>
              <a:cxnLst/>
              <a:rect r="r" b="b" t="t" l="l"/>
              <a:pathLst>
                <a:path h="1434426" w="1712066">
                  <a:moveTo>
                    <a:pt x="86593" y="0"/>
                  </a:moveTo>
                  <a:lnTo>
                    <a:pt x="1625473" y="0"/>
                  </a:lnTo>
                  <a:cubicBezTo>
                    <a:pt x="1648439" y="0"/>
                    <a:pt x="1670464" y="9123"/>
                    <a:pt x="1686703" y="25362"/>
                  </a:cubicBezTo>
                  <a:cubicBezTo>
                    <a:pt x="1702943" y="41602"/>
                    <a:pt x="1712066" y="63627"/>
                    <a:pt x="1712066" y="86593"/>
                  </a:cubicBezTo>
                  <a:lnTo>
                    <a:pt x="1712066" y="1347833"/>
                  </a:lnTo>
                  <a:cubicBezTo>
                    <a:pt x="1712066" y="1370799"/>
                    <a:pt x="1702943" y="1392824"/>
                    <a:pt x="1686703" y="1409064"/>
                  </a:cubicBezTo>
                  <a:cubicBezTo>
                    <a:pt x="1670464" y="1425303"/>
                    <a:pt x="1648439" y="1434426"/>
                    <a:pt x="1625473"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FFFFFF"/>
            </a:solidFill>
          </p:spPr>
        </p:sp>
        <p:sp>
          <p:nvSpPr>
            <p:cNvPr name="TextBox 14" id="14"/>
            <p:cNvSpPr txBox="true"/>
            <p:nvPr/>
          </p:nvSpPr>
          <p:spPr>
            <a:xfrm>
              <a:off x="0" y="9525"/>
              <a:ext cx="1712066" cy="1424901"/>
            </a:xfrm>
            <a:prstGeom prst="rect">
              <a:avLst/>
            </a:prstGeom>
          </p:spPr>
          <p:txBody>
            <a:bodyPr anchor="ctr" rtlCol="false" tIns="50800" lIns="50800" bIns="50800" rIns="50800"/>
            <a:lstStyle/>
            <a:p>
              <a:pPr algn="ctr">
                <a:lnSpc>
                  <a:spcPts val="2200"/>
                </a:lnSpc>
              </a:pPr>
            </a:p>
          </p:txBody>
        </p:sp>
      </p:grpSp>
      <p:sp>
        <p:nvSpPr>
          <p:cNvPr name="TextBox 15" id="15"/>
          <p:cNvSpPr txBox="true"/>
          <p:nvPr/>
        </p:nvSpPr>
        <p:spPr>
          <a:xfrm rot="0">
            <a:off x="-3519751" y="2333741"/>
            <a:ext cx="15234570" cy="1187186"/>
          </a:xfrm>
          <a:prstGeom prst="rect">
            <a:avLst/>
          </a:prstGeom>
        </p:spPr>
        <p:txBody>
          <a:bodyPr anchor="t" rtlCol="false" tIns="0" lIns="0" bIns="0" rIns="0">
            <a:spAutoFit/>
          </a:bodyPr>
          <a:lstStyle/>
          <a:p>
            <a:pPr algn="ctr">
              <a:lnSpc>
                <a:spcPts val="7739"/>
              </a:lnSpc>
            </a:pPr>
            <a:r>
              <a:rPr lang="en-US" sz="7739" u="sng">
                <a:solidFill>
                  <a:srgbClr val="290606"/>
                </a:solidFill>
                <a:latin typeface="Cheddar"/>
                <a:ea typeface="Cheddar"/>
                <a:cs typeface="Cheddar"/>
                <a:sym typeface="Cheddar"/>
              </a:rPr>
              <a:t>EMO-DB</a:t>
            </a:r>
          </a:p>
        </p:txBody>
      </p:sp>
      <p:grpSp>
        <p:nvGrpSpPr>
          <p:cNvPr name="Group 16" id="16"/>
          <p:cNvGrpSpPr/>
          <p:nvPr/>
        </p:nvGrpSpPr>
        <p:grpSpPr>
          <a:xfrm rot="0">
            <a:off x="5055803" y="6524242"/>
            <a:ext cx="4559716" cy="3619089"/>
            <a:chOff x="0" y="0"/>
            <a:chExt cx="1807243" cy="1434426"/>
          </a:xfrm>
        </p:grpSpPr>
        <p:sp>
          <p:nvSpPr>
            <p:cNvPr name="Freeform 17" id="17"/>
            <p:cNvSpPr/>
            <p:nvPr/>
          </p:nvSpPr>
          <p:spPr>
            <a:xfrm flipH="false" flipV="false" rot="0">
              <a:off x="0" y="0"/>
              <a:ext cx="1807243" cy="1434426"/>
            </a:xfrm>
            <a:custGeom>
              <a:avLst/>
              <a:gdLst/>
              <a:ahLst/>
              <a:cxnLst/>
              <a:rect r="r" b="b" t="t" l="l"/>
              <a:pathLst>
                <a:path h="1434426" w="1807243">
                  <a:moveTo>
                    <a:pt x="86593" y="0"/>
                  </a:moveTo>
                  <a:lnTo>
                    <a:pt x="1720651" y="0"/>
                  </a:lnTo>
                  <a:cubicBezTo>
                    <a:pt x="1768475" y="0"/>
                    <a:pt x="1807243" y="38769"/>
                    <a:pt x="1807243" y="86593"/>
                  </a:cubicBezTo>
                  <a:lnTo>
                    <a:pt x="1807243" y="1347833"/>
                  </a:lnTo>
                  <a:cubicBezTo>
                    <a:pt x="1807243" y="1370799"/>
                    <a:pt x="1798120" y="1392824"/>
                    <a:pt x="1781881" y="1409064"/>
                  </a:cubicBezTo>
                  <a:cubicBezTo>
                    <a:pt x="1765642" y="1425303"/>
                    <a:pt x="1743616" y="1434426"/>
                    <a:pt x="1720651"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FFFFFF"/>
            </a:solidFill>
          </p:spPr>
        </p:sp>
        <p:sp>
          <p:nvSpPr>
            <p:cNvPr name="TextBox 18" id="18"/>
            <p:cNvSpPr txBox="true"/>
            <p:nvPr/>
          </p:nvSpPr>
          <p:spPr>
            <a:xfrm>
              <a:off x="0" y="9525"/>
              <a:ext cx="1807243" cy="1424901"/>
            </a:xfrm>
            <a:prstGeom prst="rect">
              <a:avLst/>
            </a:prstGeom>
          </p:spPr>
          <p:txBody>
            <a:bodyPr anchor="ctr" rtlCol="false" tIns="50800" lIns="50800" bIns="50800" rIns="50800"/>
            <a:lstStyle/>
            <a:p>
              <a:pPr algn="ctr">
                <a:lnSpc>
                  <a:spcPts val="2200"/>
                </a:lnSpc>
              </a:pPr>
            </a:p>
          </p:txBody>
        </p:sp>
      </p:grpSp>
      <p:grpSp>
        <p:nvGrpSpPr>
          <p:cNvPr name="Group 19" id="19"/>
          <p:cNvGrpSpPr/>
          <p:nvPr/>
        </p:nvGrpSpPr>
        <p:grpSpPr>
          <a:xfrm rot="0">
            <a:off x="7280168" y="2232363"/>
            <a:ext cx="4559716" cy="3820282"/>
            <a:chOff x="0" y="0"/>
            <a:chExt cx="1712066" cy="1434426"/>
          </a:xfrm>
        </p:grpSpPr>
        <p:sp>
          <p:nvSpPr>
            <p:cNvPr name="Freeform 20" id="20"/>
            <p:cNvSpPr/>
            <p:nvPr/>
          </p:nvSpPr>
          <p:spPr>
            <a:xfrm flipH="false" flipV="false" rot="0">
              <a:off x="0" y="0"/>
              <a:ext cx="1712066" cy="1434426"/>
            </a:xfrm>
            <a:custGeom>
              <a:avLst/>
              <a:gdLst/>
              <a:ahLst/>
              <a:cxnLst/>
              <a:rect r="r" b="b" t="t" l="l"/>
              <a:pathLst>
                <a:path h="1434426" w="1712066">
                  <a:moveTo>
                    <a:pt x="86593" y="0"/>
                  </a:moveTo>
                  <a:lnTo>
                    <a:pt x="1625473" y="0"/>
                  </a:lnTo>
                  <a:cubicBezTo>
                    <a:pt x="1648439" y="0"/>
                    <a:pt x="1670464" y="9123"/>
                    <a:pt x="1686703" y="25362"/>
                  </a:cubicBezTo>
                  <a:cubicBezTo>
                    <a:pt x="1702943" y="41602"/>
                    <a:pt x="1712066" y="63627"/>
                    <a:pt x="1712066" y="86593"/>
                  </a:cubicBezTo>
                  <a:lnTo>
                    <a:pt x="1712066" y="1347833"/>
                  </a:lnTo>
                  <a:cubicBezTo>
                    <a:pt x="1712066" y="1370799"/>
                    <a:pt x="1702943" y="1392824"/>
                    <a:pt x="1686703" y="1409064"/>
                  </a:cubicBezTo>
                  <a:cubicBezTo>
                    <a:pt x="1670464" y="1425303"/>
                    <a:pt x="1648439" y="1434426"/>
                    <a:pt x="1625473"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FFFFFF"/>
            </a:solidFill>
          </p:spPr>
        </p:sp>
        <p:sp>
          <p:nvSpPr>
            <p:cNvPr name="TextBox 21" id="21"/>
            <p:cNvSpPr txBox="true"/>
            <p:nvPr/>
          </p:nvSpPr>
          <p:spPr>
            <a:xfrm>
              <a:off x="0" y="19050"/>
              <a:ext cx="1712066" cy="1415376"/>
            </a:xfrm>
            <a:prstGeom prst="rect">
              <a:avLst/>
            </a:prstGeom>
          </p:spPr>
          <p:txBody>
            <a:bodyPr anchor="ctr" rtlCol="false" tIns="50800" lIns="50800" bIns="50800" rIns="50800"/>
            <a:lstStyle/>
            <a:p>
              <a:pPr algn="ctr">
                <a:lnSpc>
                  <a:spcPts val="3300"/>
                </a:lnSpc>
              </a:pPr>
              <a:r>
                <a:rPr lang="en-US" b="true" sz="3300" spc="148">
                  <a:solidFill>
                    <a:srgbClr val="290606"/>
                  </a:solidFill>
                  <a:latin typeface="Telegraf Bold"/>
                  <a:ea typeface="Telegraf Bold"/>
                  <a:cs typeface="Telegraf Bold"/>
                  <a:sym typeface="Telegraf Bold"/>
                </a:rPr>
                <a:t> </a:t>
              </a:r>
            </a:p>
          </p:txBody>
        </p:sp>
      </p:grpSp>
      <p:grpSp>
        <p:nvGrpSpPr>
          <p:cNvPr name="Group 22" id="22"/>
          <p:cNvGrpSpPr/>
          <p:nvPr/>
        </p:nvGrpSpPr>
        <p:grpSpPr>
          <a:xfrm rot="0">
            <a:off x="10922571" y="6452695"/>
            <a:ext cx="4559716" cy="3619089"/>
            <a:chOff x="0" y="0"/>
            <a:chExt cx="1807243" cy="1434426"/>
          </a:xfrm>
        </p:grpSpPr>
        <p:sp>
          <p:nvSpPr>
            <p:cNvPr name="Freeform 23" id="23"/>
            <p:cNvSpPr/>
            <p:nvPr/>
          </p:nvSpPr>
          <p:spPr>
            <a:xfrm flipH="false" flipV="false" rot="0">
              <a:off x="0" y="0"/>
              <a:ext cx="1807243" cy="1434426"/>
            </a:xfrm>
            <a:custGeom>
              <a:avLst/>
              <a:gdLst/>
              <a:ahLst/>
              <a:cxnLst/>
              <a:rect r="r" b="b" t="t" l="l"/>
              <a:pathLst>
                <a:path h="1434426" w="1807243">
                  <a:moveTo>
                    <a:pt x="86593" y="0"/>
                  </a:moveTo>
                  <a:lnTo>
                    <a:pt x="1720651" y="0"/>
                  </a:lnTo>
                  <a:cubicBezTo>
                    <a:pt x="1768475" y="0"/>
                    <a:pt x="1807243" y="38769"/>
                    <a:pt x="1807243" y="86593"/>
                  </a:cubicBezTo>
                  <a:lnTo>
                    <a:pt x="1807243" y="1347833"/>
                  </a:lnTo>
                  <a:cubicBezTo>
                    <a:pt x="1807243" y="1370799"/>
                    <a:pt x="1798120" y="1392824"/>
                    <a:pt x="1781881" y="1409064"/>
                  </a:cubicBezTo>
                  <a:cubicBezTo>
                    <a:pt x="1765642" y="1425303"/>
                    <a:pt x="1743616" y="1434426"/>
                    <a:pt x="1720651"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5271FF"/>
            </a:solidFill>
          </p:spPr>
        </p:sp>
        <p:sp>
          <p:nvSpPr>
            <p:cNvPr name="TextBox 24" id="24"/>
            <p:cNvSpPr txBox="true"/>
            <p:nvPr/>
          </p:nvSpPr>
          <p:spPr>
            <a:xfrm>
              <a:off x="0" y="9525"/>
              <a:ext cx="1807243" cy="1424901"/>
            </a:xfrm>
            <a:prstGeom prst="rect">
              <a:avLst/>
            </a:prstGeom>
          </p:spPr>
          <p:txBody>
            <a:bodyPr anchor="ctr" rtlCol="false" tIns="50800" lIns="50800" bIns="50800" rIns="50800"/>
            <a:lstStyle/>
            <a:p>
              <a:pPr algn="ctr">
                <a:lnSpc>
                  <a:spcPts val="2200"/>
                </a:lnSpc>
              </a:pPr>
            </a:p>
          </p:txBody>
        </p:sp>
      </p:grpSp>
      <p:grpSp>
        <p:nvGrpSpPr>
          <p:cNvPr name="Group 25" id="25"/>
          <p:cNvGrpSpPr/>
          <p:nvPr/>
        </p:nvGrpSpPr>
        <p:grpSpPr>
          <a:xfrm rot="0">
            <a:off x="11033556" y="6524242"/>
            <a:ext cx="4559716" cy="3619089"/>
            <a:chOff x="0" y="0"/>
            <a:chExt cx="1807243" cy="1434426"/>
          </a:xfrm>
        </p:grpSpPr>
        <p:sp>
          <p:nvSpPr>
            <p:cNvPr name="Freeform 26" id="26"/>
            <p:cNvSpPr/>
            <p:nvPr/>
          </p:nvSpPr>
          <p:spPr>
            <a:xfrm flipH="false" flipV="false" rot="0">
              <a:off x="0" y="0"/>
              <a:ext cx="1807243" cy="1434426"/>
            </a:xfrm>
            <a:custGeom>
              <a:avLst/>
              <a:gdLst/>
              <a:ahLst/>
              <a:cxnLst/>
              <a:rect r="r" b="b" t="t" l="l"/>
              <a:pathLst>
                <a:path h="1434426" w="1807243">
                  <a:moveTo>
                    <a:pt x="86593" y="0"/>
                  </a:moveTo>
                  <a:lnTo>
                    <a:pt x="1720651" y="0"/>
                  </a:lnTo>
                  <a:cubicBezTo>
                    <a:pt x="1768475" y="0"/>
                    <a:pt x="1807243" y="38769"/>
                    <a:pt x="1807243" y="86593"/>
                  </a:cubicBezTo>
                  <a:lnTo>
                    <a:pt x="1807243" y="1347833"/>
                  </a:lnTo>
                  <a:cubicBezTo>
                    <a:pt x="1807243" y="1370799"/>
                    <a:pt x="1798120" y="1392824"/>
                    <a:pt x="1781881" y="1409064"/>
                  </a:cubicBezTo>
                  <a:cubicBezTo>
                    <a:pt x="1765642" y="1425303"/>
                    <a:pt x="1743616" y="1434426"/>
                    <a:pt x="1720651" y="1434426"/>
                  </a:cubicBezTo>
                  <a:lnTo>
                    <a:pt x="86593" y="1434426"/>
                  </a:lnTo>
                  <a:cubicBezTo>
                    <a:pt x="63627" y="1434426"/>
                    <a:pt x="41602" y="1425303"/>
                    <a:pt x="25362" y="1409064"/>
                  </a:cubicBezTo>
                  <a:cubicBezTo>
                    <a:pt x="9123" y="1392824"/>
                    <a:pt x="0" y="1370799"/>
                    <a:pt x="0" y="1347833"/>
                  </a:cubicBezTo>
                  <a:lnTo>
                    <a:pt x="0" y="86593"/>
                  </a:lnTo>
                  <a:cubicBezTo>
                    <a:pt x="0" y="63627"/>
                    <a:pt x="9123" y="41602"/>
                    <a:pt x="25362" y="25362"/>
                  </a:cubicBezTo>
                  <a:cubicBezTo>
                    <a:pt x="41602" y="9123"/>
                    <a:pt x="63627" y="0"/>
                    <a:pt x="86593" y="0"/>
                  </a:cubicBezTo>
                  <a:close/>
                </a:path>
              </a:pathLst>
            </a:custGeom>
            <a:solidFill>
              <a:srgbClr val="FFFFFF"/>
            </a:solidFill>
          </p:spPr>
        </p:sp>
        <p:sp>
          <p:nvSpPr>
            <p:cNvPr name="TextBox 27" id="27"/>
            <p:cNvSpPr txBox="true"/>
            <p:nvPr/>
          </p:nvSpPr>
          <p:spPr>
            <a:xfrm>
              <a:off x="0" y="9525"/>
              <a:ext cx="1807243" cy="1424901"/>
            </a:xfrm>
            <a:prstGeom prst="rect">
              <a:avLst/>
            </a:prstGeom>
          </p:spPr>
          <p:txBody>
            <a:bodyPr anchor="ctr" rtlCol="false" tIns="50800" lIns="50800" bIns="50800" rIns="50800"/>
            <a:lstStyle/>
            <a:p>
              <a:pPr algn="ctr">
                <a:lnSpc>
                  <a:spcPts val="2200"/>
                </a:lnSpc>
              </a:pPr>
            </a:p>
          </p:txBody>
        </p:sp>
      </p:grpSp>
      <p:sp>
        <p:nvSpPr>
          <p:cNvPr name="TextBox 28" id="28"/>
          <p:cNvSpPr txBox="true"/>
          <p:nvPr/>
        </p:nvSpPr>
        <p:spPr>
          <a:xfrm rot="0">
            <a:off x="1684244" y="3936347"/>
            <a:ext cx="4826580" cy="1779869"/>
          </a:xfrm>
          <a:prstGeom prst="rect">
            <a:avLst/>
          </a:prstGeom>
        </p:spPr>
        <p:txBody>
          <a:bodyPr anchor="t" rtlCol="false" tIns="0" lIns="0" bIns="0" rIns="0">
            <a:spAutoFit/>
          </a:bodyPr>
          <a:lstStyle/>
          <a:p>
            <a:pPr algn="ctr">
              <a:lnSpc>
                <a:spcPts val="4488"/>
              </a:lnSpc>
              <a:spcBef>
                <a:spcPct val="0"/>
              </a:spcBef>
            </a:pPr>
            <a:r>
              <a:rPr lang="en-US" sz="4488" spc="219">
                <a:solidFill>
                  <a:srgbClr val="290606"/>
                </a:solidFill>
                <a:latin typeface="Telegraf"/>
                <a:ea typeface="Telegraf"/>
                <a:cs typeface="Telegraf"/>
                <a:sym typeface="Telegraf"/>
              </a:rPr>
              <a:t>SUPPORT VECTOR MACHINES</a:t>
            </a:r>
          </a:p>
        </p:txBody>
      </p:sp>
      <p:sp>
        <p:nvSpPr>
          <p:cNvPr name="TextBox 29" id="29"/>
          <p:cNvSpPr txBox="true"/>
          <p:nvPr/>
        </p:nvSpPr>
        <p:spPr>
          <a:xfrm rot="0">
            <a:off x="7929831" y="2390760"/>
            <a:ext cx="3371374" cy="1073150"/>
          </a:xfrm>
          <a:prstGeom prst="rect">
            <a:avLst/>
          </a:prstGeom>
        </p:spPr>
        <p:txBody>
          <a:bodyPr anchor="t" rtlCol="false" tIns="0" lIns="0" bIns="0" rIns="0">
            <a:spAutoFit/>
          </a:bodyPr>
          <a:lstStyle/>
          <a:p>
            <a:pPr algn="ctr">
              <a:lnSpc>
                <a:spcPts val="6999"/>
              </a:lnSpc>
              <a:spcBef>
                <a:spcPct val="0"/>
              </a:spcBef>
            </a:pPr>
            <a:r>
              <a:rPr lang="en-US" sz="6999" spc="342" u="sng">
                <a:solidFill>
                  <a:srgbClr val="290606"/>
                </a:solidFill>
                <a:latin typeface="Cheddar"/>
                <a:ea typeface="Cheddar"/>
                <a:cs typeface="Cheddar"/>
                <a:sym typeface="Cheddar"/>
              </a:rPr>
              <a:t>RAVDNESS</a:t>
            </a:r>
          </a:p>
        </p:txBody>
      </p:sp>
      <p:sp>
        <p:nvSpPr>
          <p:cNvPr name="TextBox 30" id="30"/>
          <p:cNvSpPr txBox="true"/>
          <p:nvPr/>
        </p:nvSpPr>
        <p:spPr>
          <a:xfrm rot="0">
            <a:off x="5751732" y="6720088"/>
            <a:ext cx="3167856" cy="1073150"/>
          </a:xfrm>
          <a:prstGeom prst="rect">
            <a:avLst/>
          </a:prstGeom>
        </p:spPr>
        <p:txBody>
          <a:bodyPr anchor="t" rtlCol="false" tIns="0" lIns="0" bIns="0" rIns="0">
            <a:spAutoFit/>
          </a:bodyPr>
          <a:lstStyle/>
          <a:p>
            <a:pPr algn="ctr">
              <a:lnSpc>
                <a:spcPts val="6999"/>
              </a:lnSpc>
              <a:spcBef>
                <a:spcPct val="0"/>
              </a:spcBef>
            </a:pPr>
            <a:r>
              <a:rPr lang="en-US" sz="6999" spc="342">
                <a:solidFill>
                  <a:srgbClr val="290606"/>
                </a:solidFill>
                <a:latin typeface="Cheddar"/>
                <a:ea typeface="Cheddar"/>
                <a:cs typeface="Cheddar"/>
                <a:sym typeface="Cheddar"/>
              </a:rPr>
              <a:t>CREMA-D</a:t>
            </a:r>
          </a:p>
        </p:txBody>
      </p:sp>
      <p:sp>
        <p:nvSpPr>
          <p:cNvPr name="TextBox 31" id="31"/>
          <p:cNvSpPr txBox="true"/>
          <p:nvPr/>
        </p:nvSpPr>
        <p:spPr>
          <a:xfrm rot="0">
            <a:off x="12281460" y="6720088"/>
            <a:ext cx="2063909" cy="1073150"/>
          </a:xfrm>
          <a:prstGeom prst="rect">
            <a:avLst/>
          </a:prstGeom>
        </p:spPr>
        <p:txBody>
          <a:bodyPr anchor="t" rtlCol="false" tIns="0" lIns="0" bIns="0" rIns="0">
            <a:spAutoFit/>
          </a:bodyPr>
          <a:lstStyle/>
          <a:p>
            <a:pPr algn="ctr">
              <a:lnSpc>
                <a:spcPts val="6999"/>
              </a:lnSpc>
              <a:spcBef>
                <a:spcPct val="0"/>
              </a:spcBef>
            </a:pPr>
            <a:r>
              <a:rPr lang="en-US" sz="6999" spc="342" u="sng">
                <a:solidFill>
                  <a:srgbClr val="290606"/>
                </a:solidFill>
                <a:latin typeface="Cheddar"/>
                <a:ea typeface="Cheddar"/>
                <a:cs typeface="Cheddar"/>
                <a:sym typeface="Cheddar"/>
              </a:rPr>
              <a:t>SAVEE</a:t>
            </a:r>
          </a:p>
        </p:txBody>
      </p:sp>
      <p:sp>
        <p:nvSpPr>
          <p:cNvPr name="TextBox 32" id="32"/>
          <p:cNvSpPr txBox="true"/>
          <p:nvPr/>
        </p:nvSpPr>
        <p:spPr>
          <a:xfrm rot="0">
            <a:off x="11474768" y="8066721"/>
            <a:ext cx="3677291" cy="1582536"/>
          </a:xfrm>
          <a:prstGeom prst="rect">
            <a:avLst/>
          </a:prstGeom>
        </p:spPr>
        <p:txBody>
          <a:bodyPr anchor="t" rtlCol="false" tIns="0" lIns="0" bIns="0" rIns="0">
            <a:spAutoFit/>
          </a:bodyPr>
          <a:lstStyle/>
          <a:p>
            <a:pPr algn="ctr">
              <a:lnSpc>
                <a:spcPts val="5853"/>
              </a:lnSpc>
              <a:spcBef>
                <a:spcPct val="0"/>
              </a:spcBef>
            </a:pPr>
            <a:r>
              <a:rPr lang="en-US" sz="5853" spc="286">
                <a:solidFill>
                  <a:srgbClr val="290606"/>
                </a:solidFill>
                <a:latin typeface="Telegraf"/>
                <a:ea typeface="Telegraf"/>
                <a:cs typeface="Telegraf"/>
                <a:sym typeface="Telegraf"/>
              </a:rPr>
              <a:t>RANDOM FOREST</a:t>
            </a:r>
          </a:p>
        </p:txBody>
      </p:sp>
      <p:sp>
        <p:nvSpPr>
          <p:cNvPr name="TextBox 33" id="33"/>
          <p:cNvSpPr txBox="true"/>
          <p:nvPr/>
        </p:nvSpPr>
        <p:spPr>
          <a:xfrm rot="0">
            <a:off x="7335660" y="3863828"/>
            <a:ext cx="4826580" cy="1779869"/>
          </a:xfrm>
          <a:prstGeom prst="rect">
            <a:avLst/>
          </a:prstGeom>
        </p:spPr>
        <p:txBody>
          <a:bodyPr anchor="t" rtlCol="false" tIns="0" lIns="0" bIns="0" rIns="0">
            <a:spAutoFit/>
          </a:bodyPr>
          <a:lstStyle/>
          <a:p>
            <a:pPr algn="ctr">
              <a:lnSpc>
                <a:spcPts val="4488"/>
              </a:lnSpc>
              <a:spcBef>
                <a:spcPct val="0"/>
              </a:spcBef>
            </a:pPr>
            <a:r>
              <a:rPr lang="en-US" sz="4488" spc="219">
                <a:solidFill>
                  <a:srgbClr val="290606"/>
                </a:solidFill>
                <a:latin typeface="Telegraf"/>
                <a:ea typeface="Telegraf"/>
                <a:cs typeface="Telegraf"/>
                <a:sym typeface="Telegraf"/>
              </a:rPr>
              <a:t>SUPPORT VECTOR MACHINES</a:t>
            </a:r>
          </a:p>
        </p:txBody>
      </p:sp>
      <p:sp>
        <p:nvSpPr>
          <p:cNvPr name="TextBox 34" id="34"/>
          <p:cNvSpPr txBox="true"/>
          <p:nvPr/>
        </p:nvSpPr>
        <p:spPr>
          <a:xfrm rot="0">
            <a:off x="4944817" y="7824295"/>
            <a:ext cx="4826580" cy="1779869"/>
          </a:xfrm>
          <a:prstGeom prst="rect">
            <a:avLst/>
          </a:prstGeom>
        </p:spPr>
        <p:txBody>
          <a:bodyPr anchor="t" rtlCol="false" tIns="0" lIns="0" bIns="0" rIns="0">
            <a:spAutoFit/>
          </a:bodyPr>
          <a:lstStyle/>
          <a:p>
            <a:pPr algn="ctr">
              <a:lnSpc>
                <a:spcPts val="4488"/>
              </a:lnSpc>
              <a:spcBef>
                <a:spcPct val="0"/>
              </a:spcBef>
            </a:pPr>
            <a:r>
              <a:rPr lang="en-US" sz="4488" spc="219">
                <a:solidFill>
                  <a:srgbClr val="290606"/>
                </a:solidFill>
                <a:latin typeface="Telegraf"/>
                <a:ea typeface="Telegraf"/>
                <a:cs typeface="Telegraf"/>
                <a:sym typeface="Telegraf"/>
              </a:rPr>
              <a:t>SUPPORT VECTOR MACHINES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SOLUTION</a:t>
            </a:r>
          </a:p>
        </p:txBody>
      </p:sp>
      <p:sp>
        <p:nvSpPr>
          <p:cNvPr name="TextBox 3" id="3"/>
          <p:cNvSpPr txBox="true"/>
          <p:nvPr/>
        </p:nvSpPr>
        <p:spPr>
          <a:xfrm rot="0">
            <a:off x="7138245" y="2177315"/>
            <a:ext cx="10121055" cy="7080985"/>
          </a:xfrm>
          <a:prstGeom prst="rect">
            <a:avLst/>
          </a:prstGeom>
        </p:spPr>
        <p:txBody>
          <a:bodyPr anchor="t" rtlCol="false" tIns="0" lIns="0" bIns="0" rIns="0">
            <a:spAutoFit/>
          </a:bodyPr>
          <a:lstStyle/>
          <a:p>
            <a:pPr algn="l">
              <a:lnSpc>
                <a:spcPts val="3961"/>
              </a:lnSpc>
            </a:pPr>
            <a:r>
              <a:rPr lang="en-US" sz="3300" spc="161">
                <a:solidFill>
                  <a:srgbClr val="290606"/>
                </a:solidFill>
                <a:latin typeface="Telegraf"/>
                <a:ea typeface="Telegraf"/>
                <a:cs typeface="Telegraf"/>
                <a:sym typeface="Telegraf"/>
              </a:rPr>
              <a:t>We aim to classify emotions in speech using machine learning models: Decision Tree, Random Forest, Naive Bayes, KNN, and SVM. The goal is to predict the emotional category of a speech sample using key audio features.</a:t>
            </a:r>
          </a:p>
          <a:p>
            <a:pPr algn="l">
              <a:lnSpc>
                <a:spcPts val="3961"/>
              </a:lnSpc>
            </a:pPr>
          </a:p>
          <a:p>
            <a:pPr algn="l">
              <a:lnSpc>
                <a:spcPts val="3961"/>
              </a:lnSpc>
            </a:pPr>
            <a:r>
              <a:rPr lang="en-US" sz="3300" spc="161">
                <a:solidFill>
                  <a:srgbClr val="290606"/>
                </a:solidFill>
                <a:latin typeface="Telegraf"/>
                <a:ea typeface="Telegraf"/>
                <a:cs typeface="Telegraf"/>
                <a:sym typeface="Telegraf"/>
              </a:rPr>
              <a:t>The dataset will be preprocessed by extracting audio features, normalizing them, and splitting into training and testing sets. Each model will be trained, and their performance will be compared using accuracy, precision, recall, and ROC curves to find the best model.</a:t>
            </a:r>
          </a:p>
          <a:p>
            <a:pPr algn="l">
              <a:lnSpc>
                <a:spcPts val="3961"/>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MODELS USED</a:t>
            </a:r>
          </a:p>
        </p:txBody>
      </p:sp>
      <p:grpSp>
        <p:nvGrpSpPr>
          <p:cNvPr name="Group 3" id="3"/>
          <p:cNvGrpSpPr/>
          <p:nvPr/>
        </p:nvGrpSpPr>
        <p:grpSpPr>
          <a:xfrm rot="0">
            <a:off x="1820991" y="3597243"/>
            <a:ext cx="4561929" cy="5298426"/>
            <a:chOff x="0" y="0"/>
            <a:chExt cx="1235036" cy="1434426"/>
          </a:xfrm>
        </p:grpSpPr>
        <p:sp>
          <p:nvSpPr>
            <p:cNvPr name="Freeform 4" id="4"/>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02B676"/>
            </a:solidFill>
          </p:spPr>
        </p:sp>
        <p:sp>
          <p:nvSpPr>
            <p:cNvPr name="TextBox 5" id="5"/>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6806017" y="3597243"/>
            <a:ext cx="4561929" cy="5298426"/>
            <a:chOff x="0" y="0"/>
            <a:chExt cx="1235036" cy="1434426"/>
          </a:xfrm>
        </p:grpSpPr>
        <p:sp>
          <p:nvSpPr>
            <p:cNvPr name="Freeform 7" id="7"/>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7562B"/>
            </a:solidFill>
          </p:spPr>
        </p:sp>
        <p:sp>
          <p:nvSpPr>
            <p:cNvPr name="TextBox 8" id="8"/>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9" id="9"/>
          <p:cNvGrpSpPr/>
          <p:nvPr/>
        </p:nvGrpSpPr>
        <p:grpSpPr>
          <a:xfrm rot="0">
            <a:off x="11794040" y="3597243"/>
            <a:ext cx="4561929" cy="5298426"/>
            <a:chOff x="0" y="0"/>
            <a:chExt cx="1235036" cy="1434426"/>
          </a:xfrm>
        </p:grpSpPr>
        <p:sp>
          <p:nvSpPr>
            <p:cNvPr name="Freeform 10" id="10"/>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EC801"/>
            </a:solidFill>
          </p:spPr>
        </p:sp>
        <p:sp>
          <p:nvSpPr>
            <p:cNvPr name="TextBox 11" id="11"/>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12" id="12"/>
          <p:cNvGrpSpPr/>
          <p:nvPr/>
        </p:nvGrpSpPr>
        <p:grpSpPr>
          <a:xfrm rot="0">
            <a:off x="1932030" y="3701989"/>
            <a:ext cx="4561929" cy="5298426"/>
            <a:chOff x="0" y="0"/>
            <a:chExt cx="1235036" cy="1434426"/>
          </a:xfrm>
        </p:grpSpPr>
        <p:sp>
          <p:nvSpPr>
            <p:cNvPr name="Freeform 13" id="13"/>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4" id="14"/>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5" id="15"/>
          <p:cNvSpPr txBox="true"/>
          <p:nvPr/>
        </p:nvSpPr>
        <p:spPr>
          <a:xfrm rot="0">
            <a:off x="2111974" y="4056515"/>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DECISION TREE</a:t>
            </a:r>
          </a:p>
        </p:txBody>
      </p:sp>
      <p:grpSp>
        <p:nvGrpSpPr>
          <p:cNvPr name="Group 16" id="16"/>
          <p:cNvGrpSpPr/>
          <p:nvPr/>
        </p:nvGrpSpPr>
        <p:grpSpPr>
          <a:xfrm rot="0">
            <a:off x="6917056" y="3701989"/>
            <a:ext cx="4561929" cy="5298426"/>
            <a:chOff x="0" y="0"/>
            <a:chExt cx="1235036" cy="1434426"/>
          </a:xfrm>
        </p:grpSpPr>
        <p:sp>
          <p:nvSpPr>
            <p:cNvPr name="Freeform 17" id="17"/>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8" id="18"/>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9" id="19"/>
          <p:cNvSpPr txBox="true"/>
          <p:nvPr/>
        </p:nvSpPr>
        <p:spPr>
          <a:xfrm rot="0">
            <a:off x="7117699" y="4056515"/>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RANDOM FOREST</a:t>
            </a:r>
          </a:p>
        </p:txBody>
      </p:sp>
      <p:grpSp>
        <p:nvGrpSpPr>
          <p:cNvPr name="Group 20" id="20"/>
          <p:cNvGrpSpPr/>
          <p:nvPr/>
        </p:nvGrpSpPr>
        <p:grpSpPr>
          <a:xfrm rot="0">
            <a:off x="11905080" y="3701989"/>
            <a:ext cx="4561929" cy="5298426"/>
            <a:chOff x="0" y="0"/>
            <a:chExt cx="1235036" cy="1434426"/>
          </a:xfrm>
        </p:grpSpPr>
        <p:sp>
          <p:nvSpPr>
            <p:cNvPr name="Freeform 21" id="21"/>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22" id="22"/>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23" id="23"/>
          <p:cNvSpPr txBox="true"/>
          <p:nvPr/>
        </p:nvSpPr>
        <p:spPr>
          <a:xfrm rot="0">
            <a:off x="12098110" y="4056515"/>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NAIVE BAYES</a:t>
            </a:r>
          </a:p>
        </p:txBody>
      </p:sp>
      <p:sp>
        <p:nvSpPr>
          <p:cNvPr name="TextBox 24" id="24"/>
          <p:cNvSpPr txBox="true"/>
          <p:nvPr/>
        </p:nvSpPr>
        <p:spPr>
          <a:xfrm rot="0">
            <a:off x="2207224" y="4841224"/>
            <a:ext cx="3884418" cy="3282949"/>
          </a:xfrm>
          <a:prstGeom prst="rect">
            <a:avLst/>
          </a:prstGeom>
        </p:spPr>
        <p:txBody>
          <a:bodyPr anchor="t" rtlCol="false" tIns="0" lIns="0" bIns="0" rIns="0">
            <a:spAutoFit/>
          </a:bodyPr>
          <a:lstStyle/>
          <a:p>
            <a:pPr algn="l" marL="561345" indent="-280673" lvl="1">
              <a:lnSpc>
                <a:spcPts val="3640"/>
              </a:lnSpc>
              <a:buFont typeface="Arial"/>
              <a:buChar char="•"/>
            </a:pPr>
            <a:r>
              <a:rPr lang="en-US" sz="2600">
                <a:solidFill>
                  <a:srgbClr val="290606"/>
                </a:solidFill>
                <a:latin typeface="Telegraf"/>
                <a:ea typeface="Telegraf"/>
                <a:cs typeface="Telegraf"/>
                <a:sym typeface="Telegraf"/>
              </a:rPr>
              <a:t> Splits data into branches based on features to make predictions. </a:t>
            </a:r>
          </a:p>
          <a:p>
            <a:pPr algn="l" marL="561345" indent="-280673" lvl="1">
              <a:lnSpc>
                <a:spcPts val="3640"/>
              </a:lnSpc>
              <a:buFont typeface="Arial"/>
              <a:buChar char="•"/>
            </a:pPr>
            <a:r>
              <a:rPr lang="en-US" sz="2600">
                <a:solidFill>
                  <a:srgbClr val="290606"/>
                </a:solidFill>
                <a:latin typeface="Telegraf"/>
                <a:ea typeface="Telegraf"/>
                <a:cs typeface="Telegraf"/>
                <a:sym typeface="Telegraf"/>
              </a:rPr>
              <a:t>Simple and effective but prone to overfitting.</a:t>
            </a:r>
          </a:p>
        </p:txBody>
      </p:sp>
      <p:sp>
        <p:nvSpPr>
          <p:cNvPr name="TextBox 25" id="25"/>
          <p:cNvSpPr txBox="true"/>
          <p:nvPr/>
        </p:nvSpPr>
        <p:spPr>
          <a:xfrm rot="0">
            <a:off x="7117699" y="4841224"/>
            <a:ext cx="4160643" cy="2337117"/>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290606"/>
                </a:solidFill>
                <a:latin typeface="Telegraf"/>
                <a:ea typeface="Telegraf"/>
                <a:cs typeface="Telegraf"/>
                <a:sym typeface="Telegraf"/>
              </a:rPr>
              <a:t>Combines multiple decision trees to improve accuracy and reduce overfitting. Robust and reliable.</a:t>
            </a:r>
          </a:p>
        </p:txBody>
      </p:sp>
      <p:sp>
        <p:nvSpPr>
          <p:cNvPr name="TextBox 26" id="26"/>
          <p:cNvSpPr txBox="true"/>
          <p:nvPr/>
        </p:nvSpPr>
        <p:spPr>
          <a:xfrm rot="0">
            <a:off x="12012385" y="4841224"/>
            <a:ext cx="4246368" cy="2337117"/>
          </a:xfrm>
          <a:prstGeom prst="rect">
            <a:avLst/>
          </a:prstGeom>
        </p:spPr>
        <p:txBody>
          <a:bodyPr anchor="t" rtlCol="false" tIns="0" lIns="0" bIns="0" rIns="0">
            <a:spAutoFit/>
          </a:bodyPr>
          <a:lstStyle/>
          <a:p>
            <a:pPr algn="l" marL="561345" indent="-280673" lvl="1">
              <a:lnSpc>
                <a:spcPts val="3640"/>
              </a:lnSpc>
              <a:buFont typeface="Arial"/>
              <a:buChar char="•"/>
            </a:pPr>
            <a:r>
              <a:rPr lang="en-US" sz="2600">
                <a:solidFill>
                  <a:srgbClr val="290606"/>
                </a:solidFill>
                <a:latin typeface="Telegraf"/>
                <a:ea typeface="Telegraf"/>
                <a:cs typeface="Telegraf"/>
                <a:sym typeface="Telegraf"/>
              </a:rPr>
              <a:t> A fast, probabilistic model based on Bayes’ theorem, ideal for tasks with independent features.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MODELS USED</a:t>
            </a:r>
          </a:p>
        </p:txBody>
      </p:sp>
      <p:grpSp>
        <p:nvGrpSpPr>
          <p:cNvPr name="Group 3" id="3"/>
          <p:cNvGrpSpPr/>
          <p:nvPr/>
        </p:nvGrpSpPr>
        <p:grpSpPr>
          <a:xfrm rot="0">
            <a:off x="3312249" y="3431004"/>
            <a:ext cx="4561929" cy="5298426"/>
            <a:chOff x="0" y="0"/>
            <a:chExt cx="1235036" cy="1434426"/>
          </a:xfrm>
        </p:grpSpPr>
        <p:sp>
          <p:nvSpPr>
            <p:cNvPr name="Freeform 4" id="4"/>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02B676"/>
            </a:solidFill>
          </p:spPr>
        </p:sp>
        <p:sp>
          <p:nvSpPr>
            <p:cNvPr name="TextBox 5" id="5"/>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10748658" y="3431004"/>
            <a:ext cx="4561929" cy="5298426"/>
            <a:chOff x="0" y="0"/>
            <a:chExt cx="1235036" cy="1434426"/>
          </a:xfrm>
        </p:grpSpPr>
        <p:sp>
          <p:nvSpPr>
            <p:cNvPr name="Freeform 7" id="7"/>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7562B"/>
            </a:solidFill>
          </p:spPr>
        </p:sp>
        <p:sp>
          <p:nvSpPr>
            <p:cNvPr name="TextBox 8" id="8"/>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9" id="9"/>
          <p:cNvGrpSpPr/>
          <p:nvPr/>
        </p:nvGrpSpPr>
        <p:grpSpPr>
          <a:xfrm rot="0">
            <a:off x="3423288" y="3535751"/>
            <a:ext cx="4561929" cy="5298426"/>
            <a:chOff x="0" y="0"/>
            <a:chExt cx="1235036" cy="1434426"/>
          </a:xfrm>
        </p:grpSpPr>
        <p:sp>
          <p:nvSpPr>
            <p:cNvPr name="Freeform 10" id="10"/>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1" id="11"/>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2" id="12"/>
          <p:cNvSpPr txBox="true"/>
          <p:nvPr/>
        </p:nvSpPr>
        <p:spPr>
          <a:xfrm rot="0">
            <a:off x="3603232" y="3890277"/>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KNN</a:t>
            </a:r>
          </a:p>
        </p:txBody>
      </p:sp>
      <p:grpSp>
        <p:nvGrpSpPr>
          <p:cNvPr name="Group 13" id="13"/>
          <p:cNvGrpSpPr/>
          <p:nvPr/>
        </p:nvGrpSpPr>
        <p:grpSpPr>
          <a:xfrm rot="0">
            <a:off x="10859698" y="3535751"/>
            <a:ext cx="4561929" cy="5298426"/>
            <a:chOff x="0" y="0"/>
            <a:chExt cx="1235036" cy="1434426"/>
          </a:xfrm>
        </p:grpSpPr>
        <p:sp>
          <p:nvSpPr>
            <p:cNvPr name="Freeform 14" id="14"/>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5" id="15"/>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6" id="16"/>
          <p:cNvSpPr txBox="true"/>
          <p:nvPr/>
        </p:nvSpPr>
        <p:spPr>
          <a:xfrm rot="0">
            <a:off x="11060341" y="3890277"/>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SVM</a:t>
            </a:r>
          </a:p>
        </p:txBody>
      </p:sp>
      <p:sp>
        <p:nvSpPr>
          <p:cNvPr name="TextBox 17" id="17"/>
          <p:cNvSpPr txBox="true"/>
          <p:nvPr/>
        </p:nvSpPr>
        <p:spPr>
          <a:xfrm rot="0">
            <a:off x="3651005" y="4674986"/>
            <a:ext cx="3884418" cy="3282949"/>
          </a:xfrm>
          <a:prstGeom prst="rect">
            <a:avLst/>
          </a:prstGeom>
        </p:spPr>
        <p:txBody>
          <a:bodyPr anchor="t" rtlCol="false" tIns="0" lIns="0" bIns="0" rIns="0">
            <a:spAutoFit/>
          </a:bodyPr>
          <a:lstStyle/>
          <a:p>
            <a:pPr algn="l" marL="561345" indent="-280673" lvl="1">
              <a:lnSpc>
                <a:spcPts val="3640"/>
              </a:lnSpc>
              <a:buFont typeface="Arial"/>
              <a:buChar char="•"/>
            </a:pPr>
            <a:r>
              <a:rPr lang="en-US" sz="2600">
                <a:solidFill>
                  <a:srgbClr val="290606"/>
                </a:solidFill>
                <a:latin typeface="Telegraf"/>
                <a:ea typeface="Telegraf"/>
                <a:cs typeface="Telegraf"/>
                <a:sym typeface="Telegraf"/>
              </a:rPr>
              <a:t>Classifies data by finding the majority class among its nearest neighbors. </a:t>
            </a:r>
          </a:p>
          <a:p>
            <a:pPr algn="l" marL="561345" indent="-280673" lvl="1">
              <a:lnSpc>
                <a:spcPts val="3640"/>
              </a:lnSpc>
              <a:buFont typeface="Arial"/>
              <a:buChar char="•"/>
            </a:pPr>
            <a:r>
              <a:rPr lang="en-US" sz="2600">
                <a:solidFill>
                  <a:srgbClr val="290606"/>
                </a:solidFill>
                <a:latin typeface="Telegraf"/>
                <a:ea typeface="Telegraf"/>
                <a:cs typeface="Telegraf"/>
                <a:sym typeface="Telegraf"/>
              </a:rPr>
              <a:t>Simple but computationally heavy.</a:t>
            </a:r>
          </a:p>
        </p:txBody>
      </p:sp>
      <p:sp>
        <p:nvSpPr>
          <p:cNvPr name="TextBox 18" id="18"/>
          <p:cNvSpPr txBox="true"/>
          <p:nvPr/>
        </p:nvSpPr>
        <p:spPr>
          <a:xfrm rot="0">
            <a:off x="11060341" y="4674986"/>
            <a:ext cx="4160643" cy="3282950"/>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290606"/>
                </a:solidFill>
                <a:latin typeface="Telegraf"/>
                <a:ea typeface="Telegraf"/>
                <a:cs typeface="Telegraf"/>
                <a:sym typeface="Telegraf"/>
              </a:rPr>
              <a:t>Separates classes by finding the best hyperplane. </a:t>
            </a:r>
          </a:p>
          <a:p>
            <a:pPr algn="l" marL="561341" indent="-280670" lvl="1">
              <a:lnSpc>
                <a:spcPts val="3640"/>
              </a:lnSpc>
              <a:buFont typeface="Arial"/>
              <a:buChar char="•"/>
            </a:pPr>
            <a:r>
              <a:rPr lang="en-US" sz="2600">
                <a:solidFill>
                  <a:srgbClr val="290606"/>
                </a:solidFill>
                <a:latin typeface="Telegraf"/>
                <a:ea typeface="Telegraf"/>
                <a:cs typeface="Telegraf"/>
                <a:sym typeface="Telegraf"/>
              </a:rPr>
              <a:t>Effective for high-dimensional data but computationally expensive.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870797" y="142875"/>
            <a:ext cx="9694407" cy="2688860"/>
          </a:xfrm>
          <a:prstGeom prst="rect">
            <a:avLst/>
          </a:prstGeom>
        </p:spPr>
        <p:txBody>
          <a:bodyPr anchor="t" rtlCol="false" tIns="0" lIns="0" bIns="0" rIns="0">
            <a:spAutoFit/>
          </a:bodyPr>
          <a:lstStyle/>
          <a:p>
            <a:pPr algn="l">
              <a:lnSpc>
                <a:spcPts val="6638"/>
              </a:lnSpc>
            </a:pPr>
            <a:r>
              <a:rPr lang="en-US" sz="6638" spc="325">
                <a:solidFill>
                  <a:srgbClr val="290606"/>
                </a:solidFill>
                <a:latin typeface="Cheddar"/>
                <a:ea typeface="Cheddar"/>
                <a:cs typeface="Cheddar"/>
                <a:sym typeface="Cheddar"/>
              </a:rPr>
              <a:t>DATASET 1: BENGALURU HOUSE PRICE DATA</a:t>
            </a:r>
          </a:p>
          <a:p>
            <a:pPr algn="l">
              <a:lnSpc>
                <a:spcPts val="6638"/>
              </a:lnSpc>
            </a:pPr>
          </a:p>
        </p:txBody>
      </p:sp>
      <p:sp>
        <p:nvSpPr>
          <p:cNvPr name="TextBox 3" id="3"/>
          <p:cNvSpPr txBox="true"/>
          <p:nvPr/>
        </p:nvSpPr>
        <p:spPr>
          <a:xfrm rot="0">
            <a:off x="1028700" y="2542345"/>
            <a:ext cx="9906483" cy="2752147"/>
          </a:xfrm>
          <a:prstGeom prst="rect">
            <a:avLst/>
          </a:prstGeom>
        </p:spPr>
        <p:txBody>
          <a:bodyPr anchor="t" rtlCol="false" tIns="0" lIns="0" bIns="0" rIns="0">
            <a:spAutoFit/>
          </a:bodyPr>
          <a:lstStyle/>
          <a:p>
            <a:pPr algn="l">
              <a:lnSpc>
                <a:spcPts val="3561"/>
              </a:lnSpc>
            </a:pPr>
            <a:r>
              <a:rPr lang="en-US" sz="2968" spc="145">
                <a:solidFill>
                  <a:srgbClr val="290606"/>
                </a:solidFill>
                <a:latin typeface="Telegraf"/>
                <a:ea typeface="Telegraf"/>
                <a:cs typeface="Telegraf"/>
                <a:sym typeface="Telegraf"/>
              </a:rPr>
              <a:t>EmoDB (Berlin Database of Emotional Speech) is a well-known dataset containing audio recordings of German actors expressing various emotions. It is widely used in speech emotion recognition research due to its high-quality recordings and clearly defined emotional categories.</a:t>
            </a:r>
          </a:p>
        </p:txBody>
      </p:sp>
      <p:sp>
        <p:nvSpPr>
          <p:cNvPr name="TextBox 4" id="4"/>
          <p:cNvSpPr txBox="true"/>
          <p:nvPr/>
        </p:nvSpPr>
        <p:spPr>
          <a:xfrm rot="0">
            <a:off x="1028700" y="6008004"/>
            <a:ext cx="14896402" cy="3250296"/>
          </a:xfrm>
          <a:prstGeom prst="rect">
            <a:avLst/>
          </a:prstGeom>
        </p:spPr>
        <p:txBody>
          <a:bodyPr anchor="t" rtlCol="false" tIns="0" lIns="0" bIns="0" rIns="0">
            <a:spAutoFit/>
          </a:bodyPr>
          <a:lstStyle/>
          <a:p>
            <a:pPr algn="l">
              <a:lnSpc>
                <a:spcPts val="3074"/>
              </a:lnSpc>
            </a:pPr>
            <a:r>
              <a:rPr lang="en-US" sz="2561" spc="125">
                <a:solidFill>
                  <a:srgbClr val="290606"/>
                </a:solidFill>
                <a:latin typeface="Telegraf"/>
                <a:ea typeface="Telegraf"/>
                <a:cs typeface="Telegraf"/>
                <a:sym typeface="Telegraf"/>
              </a:rPr>
              <a:t>Features</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MFCC (Mel-Frequency Cepstral Coefficients): Extracts features representing the short-term power spectrum of sound, capturing the timbral texture of speech.</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Chroma: Represents the 12 different pitch classes, capturing harmonic content and tonality in the audio signal.</a:t>
            </a:r>
          </a:p>
          <a:p>
            <a:pPr algn="l" marL="553087" indent="-276543" lvl="1">
              <a:lnSpc>
                <a:spcPts val="3074"/>
              </a:lnSpc>
              <a:buFont typeface="Arial"/>
              <a:buChar char="•"/>
            </a:pPr>
            <a:r>
              <a:rPr lang="en-US" sz="2561" spc="125">
                <a:solidFill>
                  <a:srgbClr val="290606"/>
                </a:solidFill>
                <a:latin typeface="Telegraf"/>
                <a:ea typeface="Telegraf"/>
                <a:cs typeface="Telegraf"/>
                <a:sym typeface="Telegraf"/>
              </a:rPr>
              <a:t>MEL Spectrogram Frequency: A representation of the audio signal in terms of its frequency content, using the MEL scale to better match human hearing.</a:t>
            </a:r>
          </a:p>
          <a:p>
            <a:pPr algn="l">
              <a:lnSpc>
                <a:spcPts val="307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2325"/>
            <a:ext cx="7524759" cy="7165975"/>
          </a:xfrm>
          <a:custGeom>
            <a:avLst/>
            <a:gdLst/>
            <a:ahLst/>
            <a:cxnLst/>
            <a:rect r="r" b="b" t="t" l="l"/>
            <a:pathLst>
              <a:path h="7165975" w="7524759">
                <a:moveTo>
                  <a:pt x="0" y="0"/>
                </a:moveTo>
                <a:lnTo>
                  <a:pt x="7524759" y="0"/>
                </a:lnTo>
                <a:lnTo>
                  <a:pt x="7524759" y="7165975"/>
                </a:lnTo>
                <a:lnTo>
                  <a:pt x="0" y="7165975"/>
                </a:lnTo>
                <a:lnTo>
                  <a:pt x="0" y="0"/>
                </a:lnTo>
                <a:close/>
              </a:path>
            </a:pathLst>
          </a:custGeom>
          <a:blipFill>
            <a:blip r:embed="rId2"/>
            <a:stretch>
              <a:fillRect l="0" t="0" r="0" b="0"/>
            </a:stretch>
          </a:blipFill>
        </p:spPr>
      </p:sp>
      <p:sp>
        <p:nvSpPr>
          <p:cNvPr name="Freeform 3" id="3"/>
          <p:cNvSpPr/>
          <p:nvPr/>
        </p:nvSpPr>
        <p:spPr>
          <a:xfrm flipH="false" flipV="false" rot="0">
            <a:off x="8865771" y="2092325"/>
            <a:ext cx="8393529" cy="7165975"/>
          </a:xfrm>
          <a:custGeom>
            <a:avLst/>
            <a:gdLst/>
            <a:ahLst/>
            <a:cxnLst/>
            <a:rect r="r" b="b" t="t" l="l"/>
            <a:pathLst>
              <a:path h="7165975" w="8393529">
                <a:moveTo>
                  <a:pt x="0" y="0"/>
                </a:moveTo>
                <a:lnTo>
                  <a:pt x="8393529" y="0"/>
                </a:lnTo>
                <a:lnTo>
                  <a:pt x="8393529" y="7165975"/>
                </a:lnTo>
                <a:lnTo>
                  <a:pt x="0" y="7165975"/>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DECISION TREE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DAGZEeSD0rA</dc:identifier>
  <dcterms:modified xsi:type="dcterms:W3CDTF">2011-08-01T06:04:30Z</dcterms:modified>
  <cp:revision>1</cp:revision>
  <dc:title>Sentiment analysis in audio</dc:title>
</cp:coreProperties>
</file>