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7"/>
  </p:notesMasterIdLst>
  <p:handoutMasterIdLst>
    <p:handoutMasterId r:id="rId18"/>
  </p:handoutMasterIdLst>
  <p:sldIdLst>
    <p:sldId id="525" r:id="rId5"/>
    <p:sldId id="641" r:id="rId6"/>
    <p:sldId id="659" r:id="rId7"/>
    <p:sldId id="655" r:id="rId8"/>
    <p:sldId id="652" r:id="rId9"/>
    <p:sldId id="650" r:id="rId10"/>
    <p:sldId id="654" r:id="rId11"/>
    <p:sldId id="660" r:id="rId12"/>
    <p:sldId id="653" r:id="rId13"/>
    <p:sldId id="579" r:id="rId14"/>
    <p:sldId id="651" r:id="rId15"/>
    <p:sldId id="656" r:id="rId1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 Wasudeo Haridas" initials="AWH" lastIdx="1" clrIdx="0">
    <p:extLst>
      <p:ext uri="{19B8F6BF-5375-455C-9EA6-DF929625EA0E}">
        <p15:presenceInfo xmlns:p15="http://schemas.microsoft.com/office/powerpoint/2012/main" userId="S-1-5-21-266749940-1637964444-929701000-22989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336581"/>
    <a:srgbClr val="313D4D"/>
    <a:srgbClr val="F15E34"/>
    <a:srgbClr val="A14240"/>
    <a:srgbClr val="C5C1B5"/>
    <a:srgbClr val="27303D"/>
    <a:srgbClr val="000000"/>
    <a:srgbClr val="153E52"/>
    <a:srgbClr val="131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4" autoAdjust="0"/>
    <p:restoredTop sz="91921" autoAdjust="0"/>
  </p:normalViewPr>
  <p:slideViewPr>
    <p:cSldViewPr snapToGrid="0">
      <p:cViewPr varScale="1">
        <p:scale>
          <a:sx n="70" d="100"/>
          <a:sy n="70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D7EBE37-FB6D-4BCA-8403-633AF8DEA7F0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F79D46E-590D-4C03-B1F0-50316EF4D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928CD29-925E-4F8B-AF19-187557AA37EB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B73B2A4-FE6F-45FE-A5A3-8C7309841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3B2A4-FE6F-45FE-A5A3-8C7309841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0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3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.in/url?sa=t&amp;rct=j&amp;q=&amp;esrc=s&amp;source=web&amp;cd=3&amp;cad=rja&amp;uact=8&amp;ved=0ahUKEwiPrIzwtMfVAhUEu48KHWbFB1MQFggxMAI&amp;url=http%3A%2F%2Fwww.idc.com%2Furl.do%3Furl%3D%2Fincludes%2Fpdf_download.jsp%3Bjsessionid%3D9A186708CAC760A41DC43D8496079399%3FcontainerId%3DUS41883016%26%3Bterm%3D%26position%3D19%26page%3D6%26perPage%3D25%26id%3D4f6b22e0-3828-4271-9cbb-55809210e02d&amp;usg=AFQjCNF73akewzLB3jtbgehrjmgRKIg-H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AC41-734E-4659-8133-9C3FBBB6FF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017"/>
            <a:ext cx="12188388" cy="6855967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05154" y="4112255"/>
            <a:ext cx="4428423" cy="54864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825092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280961" y="3986031"/>
            <a:ext cx="3867543" cy="132503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5" name="Picture Placeholder 8"/>
          <p:cNvSpPr>
            <a:spLocks noGrp="1" noChangeAspect="1"/>
          </p:cNvSpPr>
          <p:nvPr>
            <p:ph type="pic" sz="quarter" idx="11"/>
          </p:nvPr>
        </p:nvSpPr>
        <p:spPr>
          <a:xfrm rot="21418073">
            <a:off x="-1167604" y="-2121285"/>
            <a:ext cx="8801513" cy="7723360"/>
          </a:xfrm>
          <a:prstGeom prst="roundRect">
            <a:avLst>
              <a:gd name="adj" fmla="val 5406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391635" y="4517579"/>
            <a:ext cx="520340" cy="97554"/>
            <a:chOff x="2522085" y="4216400"/>
            <a:chExt cx="390183" cy="73152"/>
          </a:xfrm>
        </p:grpSpPr>
        <p:sp>
          <p:nvSpPr>
            <p:cNvPr id="17" name="Oval 1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296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222601" y="2901218"/>
            <a:ext cx="4428423" cy="132503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25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315534" y="22321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8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 rot="21332200">
            <a:off x="5534297" y="453583"/>
            <a:ext cx="8089779" cy="8148661"/>
          </a:xfrm>
          <a:prstGeom prst="flowChartAlternateProcess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hape 40"/>
          <p:cNvSpPr>
            <a:spLocks noGrp="1"/>
          </p:cNvSpPr>
          <p:nvPr>
            <p:ph type="title"/>
          </p:nvPr>
        </p:nvSpPr>
        <p:spPr>
          <a:xfrm>
            <a:off x="30791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52829" y="706779"/>
            <a:ext cx="520340" cy="97554"/>
            <a:chOff x="2522085" y="4216400"/>
            <a:chExt cx="390183" cy="73152"/>
          </a:xfrm>
        </p:grpSpPr>
        <p:sp>
          <p:nvSpPr>
            <p:cNvPr id="17" name="Oval 1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805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 rot="21332200">
            <a:off x="7647773" y="809271"/>
            <a:ext cx="5024513" cy="5061085"/>
          </a:xfrm>
          <a:prstGeom prst="flowChartAlternateProcess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hape 40"/>
          <p:cNvSpPr>
            <a:spLocks noGrp="1"/>
          </p:cNvSpPr>
          <p:nvPr>
            <p:ph type="title"/>
          </p:nvPr>
        </p:nvSpPr>
        <p:spPr>
          <a:xfrm>
            <a:off x="30791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52829" y="706779"/>
            <a:ext cx="520340" cy="97554"/>
            <a:chOff x="2522085" y="4216400"/>
            <a:chExt cx="390183" cy="73152"/>
          </a:xfrm>
        </p:grpSpPr>
        <p:sp>
          <p:nvSpPr>
            <p:cNvPr id="17" name="Oval 1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29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3006657" y="3271937"/>
            <a:ext cx="4281935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8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696177" y="2667956"/>
            <a:ext cx="4281935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1"/>
          </p:nvPr>
        </p:nvSpPr>
        <p:spPr>
          <a:xfrm rot="21412796">
            <a:off x="5539135" y="356299"/>
            <a:ext cx="6894804" cy="6050216"/>
          </a:xfrm>
          <a:prstGeom prst="roundRect">
            <a:avLst>
              <a:gd name="adj" fmla="val 5406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8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1220213" y="2833172"/>
            <a:ext cx="4281935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31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261550" y="204586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261549" y="646007"/>
            <a:ext cx="10515600" cy="420333"/>
          </a:xfrm>
          <a:prstGeom prst="rect">
            <a:avLst/>
          </a:prstGeom>
        </p:spPr>
        <p:txBody>
          <a:bodyPr anchor="t">
            <a:noAutofit/>
          </a:bodyPr>
          <a:lstStyle>
            <a:lvl1pPr marL="457189" indent="-457189">
              <a:buNone/>
              <a:defRPr kumimoji="0" lang="en-US" sz="2133" normalizeH="0" dirty="0" smtClean="0">
                <a:solidFill>
                  <a:schemeClr val="tx2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</a:defRPr>
            </a:lvl1pPr>
          </a:lstStyle>
          <a:p>
            <a:pPr marL="0" lvl="0" indent="0" fontAlgn="auto" hangingPunct="1">
              <a:spcBef>
                <a:spcPts val="0"/>
              </a:spcBef>
              <a:buSzTx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39181" y="638539"/>
            <a:ext cx="520340" cy="97554"/>
            <a:chOff x="2522085" y="4216400"/>
            <a:chExt cx="390183" cy="73152"/>
          </a:xfrm>
        </p:grpSpPr>
        <p:sp>
          <p:nvSpPr>
            <p:cNvPr id="16" name="Oval 15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329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28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1017"/>
            <a:ext cx="12188388" cy="6855967"/>
          </a:xfrm>
          <a:prstGeom prst="rect">
            <a:avLst/>
          </a:prstGeom>
        </p:spPr>
      </p:pic>
      <p:sp>
        <p:nvSpPr>
          <p:cNvPr id="1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03880" y="2841391"/>
            <a:ext cx="5500573" cy="54968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71709" y="3360588"/>
            <a:ext cx="5532744" cy="420333"/>
          </a:xfrm>
          <a:prstGeom prst="rect">
            <a:avLst/>
          </a:prstGeom>
        </p:spPr>
        <p:txBody>
          <a:bodyPr anchor="t">
            <a:noAutofit/>
          </a:bodyPr>
          <a:lstStyle>
            <a:lvl1pPr marL="457189" indent="-457189">
              <a:buNone/>
              <a:defRPr kumimoji="0" lang="en-US" sz="2133" normalizeH="0" dirty="0" smtClean="0">
                <a:solidFill>
                  <a:schemeClr val="tx2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</a:defRPr>
            </a:lvl1pPr>
          </a:lstStyle>
          <a:p>
            <a:pPr marL="0" lvl="0" indent="0" fontAlgn="auto" hangingPunct="1">
              <a:spcBef>
                <a:spcPts val="0"/>
              </a:spcBef>
              <a:buSzTx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261550" y="4797751"/>
            <a:ext cx="4293517" cy="1042403"/>
          </a:xfrm>
          <a:prstGeom prst="rect">
            <a:avLst/>
          </a:prstGeom>
        </p:spPr>
        <p:txBody>
          <a:bodyPr anchor="t">
            <a:noAutofit/>
          </a:bodyPr>
          <a:lstStyle>
            <a:lvl1pPr marL="457189" indent="-457189">
              <a:buNone/>
              <a:defRPr kumimoji="0" lang="en-US" sz="1600" normalizeH="0" dirty="0" smtClean="0">
                <a:solidFill>
                  <a:schemeClr val="tx2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</a:defRPr>
            </a:lvl1pPr>
          </a:lstStyle>
          <a:p>
            <a:pPr marL="0" lvl="0" indent="0" fontAlgn="auto" hangingPunct="1">
              <a:spcBef>
                <a:spcPts val="0"/>
              </a:spcBef>
              <a:buSzTx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07419" y="3521977"/>
            <a:ext cx="520340" cy="97554"/>
            <a:chOff x="2522085" y="4216400"/>
            <a:chExt cx="390183" cy="73152"/>
          </a:xfrm>
        </p:grpSpPr>
        <p:sp>
          <p:nvSpPr>
            <p:cNvPr id="18" name="Oval 17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85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‹#›</a:t>
            </a:fld>
            <a:endParaRPr lang="en-US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8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‹#›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1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93719" y="1834520"/>
            <a:ext cx="11529980" cy="54968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66476" y="2384200"/>
            <a:ext cx="520340" cy="97554"/>
            <a:chOff x="2522085" y="4216400"/>
            <a:chExt cx="390183" cy="73152"/>
          </a:xfrm>
        </p:grpSpPr>
        <p:sp>
          <p:nvSpPr>
            <p:cNvPr id="14" name="Oval 13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4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93719" y="1453136"/>
            <a:ext cx="11529980" cy="54968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61549" y="1972334"/>
            <a:ext cx="10515600" cy="420333"/>
          </a:xfrm>
          <a:prstGeom prst="rect">
            <a:avLst/>
          </a:prstGeom>
        </p:spPr>
        <p:txBody>
          <a:bodyPr anchor="t">
            <a:noAutofit/>
          </a:bodyPr>
          <a:lstStyle>
            <a:lvl1pPr marL="457189" indent="-457189">
              <a:buNone/>
              <a:defRPr kumimoji="0" lang="en-US" sz="2133" normalizeH="0" dirty="0" smtClean="0">
                <a:solidFill>
                  <a:schemeClr val="tx2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</a:defRPr>
            </a:lvl1pPr>
          </a:lstStyle>
          <a:p>
            <a:pPr marL="0" lvl="0" indent="0" fontAlgn="auto" hangingPunct="1">
              <a:spcBef>
                <a:spcPts val="0"/>
              </a:spcBef>
              <a:buSzTx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261550" y="4457249"/>
            <a:ext cx="8153581" cy="1042403"/>
          </a:xfrm>
          <a:prstGeom prst="rect">
            <a:avLst/>
          </a:prstGeom>
        </p:spPr>
        <p:txBody>
          <a:bodyPr anchor="t">
            <a:noAutofit/>
          </a:bodyPr>
          <a:lstStyle>
            <a:lvl1pPr marL="457189" indent="-457189">
              <a:buNone/>
              <a:defRPr kumimoji="0" lang="en-US" sz="1600" normalizeH="0" dirty="0" smtClean="0">
                <a:solidFill>
                  <a:schemeClr val="tx2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</a:defRPr>
            </a:lvl1pPr>
          </a:lstStyle>
          <a:p>
            <a:pPr marL="0" lvl="0" indent="0" fontAlgn="auto" hangingPunct="1">
              <a:spcBef>
                <a:spcPts val="0"/>
              </a:spcBef>
              <a:buSzTx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66477" y="1954284"/>
            <a:ext cx="520340" cy="97554"/>
            <a:chOff x="2522085" y="4216400"/>
            <a:chExt cx="390183" cy="73152"/>
          </a:xfrm>
        </p:grpSpPr>
        <p:sp>
          <p:nvSpPr>
            <p:cNvPr id="17" name="Oval 1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222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86101" y="2901218"/>
            <a:ext cx="3955700" cy="132503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Picture Placeholder 8"/>
          <p:cNvSpPr>
            <a:spLocks noGrp="1" noChangeAspect="1"/>
          </p:cNvSpPr>
          <p:nvPr>
            <p:ph type="pic" sz="quarter" idx="11"/>
          </p:nvPr>
        </p:nvSpPr>
        <p:spPr>
          <a:xfrm rot="21412796">
            <a:off x="5539135" y="356299"/>
            <a:ext cx="6894804" cy="6050216"/>
          </a:xfrm>
          <a:prstGeom prst="roundRect">
            <a:avLst>
              <a:gd name="adj" fmla="val 5406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26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 rot="21385958">
            <a:off x="-761283" y="-2857832"/>
            <a:ext cx="8272872" cy="8333088"/>
          </a:xfrm>
          <a:prstGeom prst="flowChartAlternateProcess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946854" y="2450368"/>
            <a:ext cx="3955700" cy="132503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8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2421466" y="4487334"/>
            <a:ext cx="9491575" cy="101722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Picture Placeholder 8"/>
          <p:cNvSpPr>
            <a:spLocks noGrp="1" noChangeAspect="1"/>
          </p:cNvSpPr>
          <p:nvPr>
            <p:ph type="pic" sz="quarter" idx="10"/>
          </p:nvPr>
        </p:nvSpPr>
        <p:spPr>
          <a:xfrm rot="21446589">
            <a:off x="81901" y="-1212676"/>
            <a:ext cx="11957011" cy="4951717"/>
          </a:xfrm>
          <a:prstGeom prst="roundRect">
            <a:avLst>
              <a:gd name="adj" fmla="val 7696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05603" y="1415195"/>
            <a:ext cx="2590987" cy="22157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Picture Placeholder 8"/>
          <p:cNvSpPr>
            <a:spLocks noGrp="1" noChangeAspect="1"/>
          </p:cNvSpPr>
          <p:nvPr>
            <p:ph type="pic" sz="quarter" idx="10"/>
          </p:nvPr>
        </p:nvSpPr>
        <p:spPr>
          <a:xfrm rot="393435">
            <a:off x="4346290" y="-1453077"/>
            <a:ext cx="8574277" cy="7355041"/>
          </a:xfrm>
          <a:prstGeom prst="roundRect">
            <a:avLst>
              <a:gd name="adj" fmla="val 5406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25533" y="4511037"/>
            <a:ext cx="520340" cy="97554"/>
            <a:chOff x="2522085" y="4216400"/>
            <a:chExt cx="390183" cy="73152"/>
          </a:xfrm>
        </p:grpSpPr>
        <p:sp>
          <p:nvSpPr>
            <p:cNvPr id="11" name="Oval 10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66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 rot="242072">
            <a:off x="4394200" y="453583"/>
            <a:ext cx="8570453" cy="8632835"/>
          </a:xfrm>
          <a:prstGeom prst="flowChartAlternateProcess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45181" y="1529183"/>
            <a:ext cx="4428423" cy="132503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</a:t>
            </a:r>
            <a:r>
              <a:rPr dirty="0" smtClean="0"/>
              <a:t>Text</a:t>
            </a:r>
            <a:endParaRPr dirty="0"/>
          </a:p>
        </p:txBody>
      </p:sp>
      <p:sp>
        <p:nvSpPr>
          <p:cNvPr id="15" name="Shape 42"/>
          <p:cNvSpPr>
            <a:spLocks noGrp="1"/>
          </p:cNvSpPr>
          <p:nvPr>
            <p:ph type="sldNum" sz="quarter" idx="2"/>
          </p:nvPr>
        </p:nvSpPr>
        <p:spPr>
          <a:xfrm>
            <a:off x="11254523" y="6340177"/>
            <a:ext cx="624383" cy="37253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2136" y="1958906"/>
            <a:ext cx="520340" cy="97554"/>
            <a:chOff x="2522085" y="4216400"/>
            <a:chExt cx="390183" cy="73152"/>
          </a:xfrm>
        </p:grpSpPr>
        <p:sp>
          <p:nvSpPr>
            <p:cNvPr id="18" name="Oval 17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713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670C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57189" marR="0" indent="-457189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045002" marR="0" indent="-435417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625559" marR="0" indent="-406390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2316422" marR="0" indent="-487668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926007" marR="0" indent="-487668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3535592" marR="0" indent="-487668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4145176" marR="0" indent="-487668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4754760" marR="0" indent="-487666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5364345" marR="0" indent="-487666" algn="l" defTabSz="609585" rtl="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2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585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9170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754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8339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924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7509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7093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6678" algn="r" defTabSz="6095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485"/>
          <a:stretch/>
        </p:blipFill>
        <p:spPr>
          <a:xfrm>
            <a:off x="0" y="762"/>
            <a:ext cx="6767746" cy="6857238"/>
          </a:xfrm>
          <a:prstGeom prst="rect">
            <a:avLst/>
          </a:prstGeom>
        </p:spPr>
      </p:pic>
      <p:sp>
        <p:nvSpPr>
          <p:cNvPr id="10" name="Shape 374"/>
          <p:cNvSpPr txBox="1">
            <a:spLocks/>
          </p:cNvSpPr>
          <p:nvPr/>
        </p:nvSpPr>
        <p:spPr>
          <a:xfrm>
            <a:off x="212981" y="2984498"/>
            <a:ext cx="6177928" cy="12591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 err="1" smtClean="0"/>
              <a:t>Agent</a:t>
            </a:r>
            <a:r>
              <a:rPr lang="en-US" sz="2800" b="1" kern="0" dirty="0" err="1" smtClean="0">
                <a:solidFill>
                  <a:schemeClr val="accent6"/>
                </a:solidFill>
              </a:rPr>
              <a:t>COM</a:t>
            </a:r>
            <a:endParaRPr lang="en-US" sz="2800" b="1" kern="0" dirty="0" smtClean="0">
              <a:solidFill>
                <a:schemeClr val="accent6"/>
              </a:solidFill>
            </a:endParaRPr>
          </a:p>
          <a:p>
            <a:r>
              <a:rPr lang="en-US" sz="2800" i="1" kern="0" dirty="0" smtClean="0">
                <a:solidFill>
                  <a:schemeClr val="bg1">
                    <a:lumMod val="50000"/>
                  </a:schemeClr>
                </a:solidFill>
              </a:rPr>
              <a:t>An Intelligent Chat Assistant for </a:t>
            </a:r>
          </a:p>
          <a:p>
            <a:r>
              <a:rPr lang="en-US" sz="2800" i="1" kern="0" dirty="0" smtClean="0">
                <a:solidFill>
                  <a:schemeClr val="bg1">
                    <a:lumMod val="50000"/>
                  </a:schemeClr>
                </a:solidFill>
              </a:rPr>
              <a:t>E-commerce Support Services</a:t>
            </a:r>
          </a:p>
          <a:p>
            <a:endParaRPr lang="en-US" sz="2800" i="1" kern="0" dirty="0">
              <a:solidFill>
                <a:srgbClr val="002060"/>
              </a:solidFill>
            </a:endParaRPr>
          </a:p>
          <a:p>
            <a:endParaRPr lang="en-US" sz="2800" kern="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5533" y="4511037"/>
            <a:ext cx="520340" cy="97554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31293" y="4960405"/>
            <a:ext cx="51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34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4" r="12014"/>
          <a:stretch/>
        </p:blipFill>
        <p:spPr/>
      </p:pic>
    </p:spTree>
    <p:extLst>
      <p:ext uri="{BB962C8B-B14F-4D97-AF65-F5344CB8AC3E}">
        <p14:creationId xmlns:p14="http://schemas.microsoft.com/office/powerpoint/2010/main" val="2532292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Solution Components (1/2)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09" y="981910"/>
            <a:ext cx="11256265" cy="509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Web </a:t>
            </a: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UI: </a:t>
            </a:r>
            <a:r>
              <a:rPr kumimoji="0" lang="en-US" sz="1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assistant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UI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built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framework (Flask)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templates to render the UI (i.e. the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window, dashboards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The data it received from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as input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routed to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NLU module for Intent &amp; Ticket type classification and entity extraction.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Authentication: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Module to authenticate the users while logging into the Chat assistant</a:t>
            </a: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Natural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Language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Understanding (NLU) Module: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DialogFlow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is used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understand user conversations and help in intent classification, Ticket Type classification and entity extraction</a:t>
            </a:r>
          </a:p>
          <a:p>
            <a:pPr marL="742950" lvl="1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classification identifies the intent of user message. It will use user / context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information, such as intents of previous messages, user profile, and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</a:p>
          <a:p>
            <a:pPr marL="742950" lvl="1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Type classification identifies the type of request from the user – L0, L1, L2</a:t>
            </a:r>
          </a:p>
          <a:p>
            <a:pPr marL="742950" lvl="1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module extracts structured bits of information from the message</a:t>
            </a: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Dispatch Engine: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Python module, 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ased on the intent received from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NLU, it either returns response from response generator, or route it to auto-resolver module for order and return management or route it to an agent queue. Once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is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from respective modules,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sent back to the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conversation UI.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Generator: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Python module, b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ased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Intent classified and entities extracted, it generates the appropriate response from the FAQ repositories to process the User Query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 Repository: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Micorosfoft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QnAmaker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configured with FAQ portals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6" name="Oval 15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092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Solution Components (2/2)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09" y="1077444"/>
            <a:ext cx="11256265" cy="1746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Logger: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All the Queries, Requests, Issues from the users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are logged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into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FreshDesk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and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assigned to respective Queues for ticket / service management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 Management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System: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FreshDesk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is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leveraged for Ticket management &amp; Service Analytics. 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Activity Logger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All the activities &amp; chat conversations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are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logged into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SQLite Db – to store User profile details, and activity logs</a:t>
            </a:r>
          </a:p>
          <a:p>
            <a:pPr marL="285750" lvl="1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Analytics Module: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 build Ticket, User and Chat Analytics. </a:t>
            </a: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648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27" name="Oval 2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1" name="Content Placeholder 4"/>
          <p:cNvSpPr txBox="1">
            <a:spLocks/>
          </p:cNvSpPr>
          <p:nvPr/>
        </p:nvSpPr>
        <p:spPr>
          <a:xfrm>
            <a:off x="460024" y="1050785"/>
            <a:ext cx="11243941" cy="5131652"/>
          </a:xfrm>
          <a:prstGeom prst="rect">
            <a:avLst/>
          </a:prstGeom>
        </p:spPr>
        <p:txBody>
          <a:bodyPr>
            <a:noAutofit/>
          </a:bodyPr>
          <a:lstStyle>
            <a:lvl1pPr marL="457189" marR="0" indent="-457189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1045002" marR="0" indent="-435417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625559" marR="0" indent="-406390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2316422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926007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3535592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4145176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4754760" marR="0" indent="-487666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5364345" marR="0" indent="-487666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400" b="1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&amp; Chatbots are becoming the new user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users to interact with systems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this use case, we propose to build an Intelligent AI powered Chat assistant for Customer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ervice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perations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1400" b="1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en-US" sz="1400" b="1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clock, 24X7 </a:t>
            </a:r>
            <a:r>
              <a:rPr 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Support 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norm </a:t>
            </a:r>
            <a:r>
              <a:rPr 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Customers expecting immediate response and quick resolution – businesses need to deploy customer care agents 24X7 to answer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care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queries, and address requests &amp; issues round the clock. For that, businesses need to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spend lot of resources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(human resources, infrastructure resources, time to setup etc.)</a:t>
            </a:r>
          </a:p>
          <a:p>
            <a:pPr marL="177800" indent="-177800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powered Chat assistants can run 24X7, augment human agents and enable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of human and machine intelligence resulting in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costs,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customer service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experiences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meeting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the clock support requirements</a:t>
            </a:r>
          </a:p>
          <a:p>
            <a:pPr marL="177800" indent="-177800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enabled auto-resolution systems can help increase customer satisfaction with speedy resolution</a:t>
            </a:r>
          </a:p>
          <a:p>
            <a:pPr marL="177800" indent="-177800"/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based Chat assistants can scale instantaneously based on demand, thus saving the resources</a:t>
            </a: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SOLUTION</a:t>
            </a:r>
          </a:p>
          <a:p>
            <a:pPr marL="177800" indent="-177800"/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based Chat assistant can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used to handle most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customer queries, and an intelligent algorithm can route the user requests and auto-resolve routine requests. This frees up customer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agents’ time and allows them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sophisticated solutions and </a:t>
            </a:r>
            <a:r>
              <a:rPr 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problem </a:t>
            </a: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resolution. </a:t>
            </a:r>
            <a:endParaRPr lang="en-US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825" y="945208"/>
            <a:ext cx="11282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 err="1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Agent</a:t>
            </a:r>
            <a:r>
              <a:rPr lang="en-US" sz="1500" b="1" dirty="0" err="1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</a:t>
            </a:r>
            <a:r>
              <a:rPr lang="en-US" sz="1500" b="1" dirty="0" smtClean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powered Chat assistant that provides </a:t>
            </a:r>
            <a:r>
              <a:rPr lang="en-US" sz="15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</a:t>
            </a:r>
            <a:r>
              <a:rPr lang="en-US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5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services to </a:t>
            </a:r>
            <a:r>
              <a:rPr lang="en-US" sz="15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endParaRPr lang="en-US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chat assistant learns from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interactions and adds to its knowledge base. It understands what the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intends to convey / request and responds in an interactive dialogue. The chat assistant is trained to respond to queries on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offers, refund policies etc. 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also performs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management and return management services.</a:t>
            </a:r>
            <a:endParaRPr lang="en-US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can be an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Intelligent, scalable, optimal and alternate replacement for 24X7 service reliability engineers !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5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highlights &amp; differentiators </a:t>
            </a:r>
            <a:endParaRPr lang="en-US" sz="15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Easy to use 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Conversational user interfaces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end users</a:t>
            </a: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NLU based syntactical analysis of free text input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determine intent, and deliver relevant content or action.</a:t>
            </a: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Intelligent classification and routing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requests into query or service request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 it to the appropriate queue</a:t>
            </a: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Resolution capability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some of the routine 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(/admin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tickets </a:t>
            </a: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 weight &amp; Extensible solution 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can be easily integrated with any application. </a:t>
            </a:r>
            <a:endParaRPr lang="en-US" sz="15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Integrated with </a:t>
            </a:r>
            <a:r>
              <a:rPr lang="en-US" sz="15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Freshdesk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Ticket management system (a product of </a:t>
            </a:r>
            <a:r>
              <a:rPr lang="en-US" sz="15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Freshworks</a:t>
            </a:r>
            <a:r>
              <a:rPr lang="en-US" sz="15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0" name="Oval 9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0693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smtClean="0"/>
              <a:t>Current </a:t>
            </a:r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8019" y="1056627"/>
            <a:ext cx="10761299" cy="413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15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For the given use case, we’ve built AI powered intelligent chat assistant for </a:t>
            </a:r>
            <a:r>
              <a:rPr kumimoji="0" lang="en-US" sz="1500" b="1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E-commerce Customer Support services</a:t>
            </a:r>
            <a:r>
              <a:rPr kumimoji="0" lang="en-US" sz="15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. </a:t>
            </a:r>
          </a:p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r>
              <a:rPr kumimoji="0" lang="en-US" sz="15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Customers </a:t>
            </a:r>
            <a:r>
              <a:rPr kumimoji="0" lang="en-US" sz="15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can leverage this Chat assistant to enquire orders made, returns requested etc.</a:t>
            </a:r>
            <a:endParaRPr kumimoji="0" lang="en-US" sz="15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lang="en-US" sz="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Currently, the Chat assistant is designed to assist / support the customers with the below activities :</a:t>
            </a: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-"/>
              <a:tabLst/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Respond to customer basic queries such as product search, delivery options, special offers etc.</a:t>
            </a: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-"/>
              <a:tabLst/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an order on behalf of customer given product ids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Respond to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customer 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queries on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orders made.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-"/>
              <a:tabLst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ancel / Return request orders</a:t>
            </a:r>
          </a:p>
          <a:p>
            <a:pPr marL="285750" marR="0" indent="-28575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-"/>
              <a:tabLst/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tickets for additional requests / issues</a:t>
            </a:r>
          </a:p>
          <a:p>
            <a:pPr marL="285750" indent="-285750" algn="just" defTabSz="45720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</a:t>
            </a:r>
            <a:r>
              <a:rPr lang="en-US" sz="1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Freshdesk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product of </a:t>
            </a:r>
            <a:r>
              <a:rPr lang="en-US" sz="1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Freshworks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Ticket Management tool to enable ticket and delivery management.</a:t>
            </a:r>
          </a:p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lang="en-US" sz="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 defTabSz="457200" rtl="0" fontAlgn="auto" latin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205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173" y="237242"/>
            <a:ext cx="11630733" cy="603981"/>
          </a:xfrm>
        </p:spPr>
        <p:txBody>
          <a:bodyPr/>
          <a:lstStyle/>
          <a:p>
            <a:r>
              <a:rPr lang="en-US" dirty="0" smtClean="0"/>
              <a:t>High Level Solution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08598" y="1513917"/>
            <a:ext cx="9441737" cy="4153566"/>
            <a:chOff x="630316" y="1114181"/>
            <a:chExt cx="9441737" cy="4153566"/>
          </a:xfrm>
        </p:grpSpPr>
        <p:sp>
          <p:nvSpPr>
            <p:cNvPr id="14" name="Rounded Rectangle 13"/>
            <p:cNvSpPr/>
            <p:nvPr/>
          </p:nvSpPr>
          <p:spPr>
            <a:xfrm>
              <a:off x="2479088" y="2518205"/>
              <a:ext cx="7592965" cy="8229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3802" y="2748705"/>
              <a:ext cx="1760557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Chat Assistant</a:t>
              </a:r>
              <a:endPara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83800" y="2662353"/>
              <a:ext cx="1760565" cy="3985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35433" y="2662353"/>
              <a:ext cx="1844809" cy="3985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131532" y="2662353"/>
              <a:ext cx="1678675" cy="39858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985962" y="2799952"/>
              <a:ext cx="137160" cy="137160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56728" y="2802224"/>
              <a:ext cx="137160" cy="137160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700200" y="2790851"/>
              <a:ext cx="137160" cy="137160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bg1">
                  <a:lumMod val="6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156399" y="1393560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77526" y="1150580"/>
              <a:ext cx="11069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User 1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4" name="Straight Arrow Connector 3"/>
            <p:cNvCxnSpPr>
              <a:stCxn id="34" idx="4"/>
              <a:endCxn id="16" idx="0"/>
            </p:cNvCxnSpPr>
            <p:nvPr/>
          </p:nvCxnSpPr>
          <p:spPr>
            <a:xfrm flipH="1">
              <a:off x="3564083" y="2216520"/>
              <a:ext cx="3796" cy="445833"/>
            </a:xfrm>
            <a:prstGeom prst="straightConnector1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Oval 39"/>
            <p:cNvSpPr/>
            <p:nvPr/>
          </p:nvSpPr>
          <p:spPr>
            <a:xfrm>
              <a:off x="5151250" y="1382184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4384" y="1138208"/>
              <a:ext cx="11069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User 2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42" name="Straight Arrow Connector 41"/>
            <p:cNvCxnSpPr>
              <a:stCxn id="40" idx="4"/>
            </p:cNvCxnSpPr>
            <p:nvPr/>
          </p:nvCxnSpPr>
          <p:spPr>
            <a:xfrm flipH="1">
              <a:off x="5558935" y="2205144"/>
              <a:ext cx="3795" cy="445833"/>
            </a:xfrm>
            <a:prstGeom prst="straightConnector1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3" name="Oval 42"/>
            <p:cNvSpPr/>
            <p:nvPr/>
          </p:nvSpPr>
          <p:spPr>
            <a:xfrm>
              <a:off x="8565468" y="1357161"/>
              <a:ext cx="822960" cy="8229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59299" y="1114181"/>
              <a:ext cx="11069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User  N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45" name="Straight Arrow Connector 44"/>
            <p:cNvCxnSpPr>
              <a:stCxn id="43" idx="4"/>
              <a:endCxn id="21" idx="0"/>
            </p:cNvCxnSpPr>
            <p:nvPr/>
          </p:nvCxnSpPr>
          <p:spPr>
            <a:xfrm flipH="1">
              <a:off x="8970870" y="2180121"/>
              <a:ext cx="6078" cy="482232"/>
            </a:xfrm>
            <a:prstGeom prst="straightConnector1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Rounded Rectangle 45"/>
            <p:cNvSpPr/>
            <p:nvPr/>
          </p:nvSpPr>
          <p:spPr>
            <a:xfrm>
              <a:off x="2479088" y="3667547"/>
              <a:ext cx="7592965" cy="1600200"/>
            </a:xfrm>
            <a:prstGeom prst="roundRect">
              <a:avLst>
                <a:gd name="adj" fmla="val 8271"/>
              </a:avLst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2189" y="4219070"/>
              <a:ext cx="1605929" cy="877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NLU Module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  <a:p>
              <a:pPr marL="109538" marR="0" indent="-109538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- Intent, request   Classification</a:t>
              </a:r>
            </a:p>
            <a:p>
              <a:pPr marL="0" marR="0" indent="0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- Entity</a:t>
              </a:r>
              <a:r>
                <a:rPr kumimoji="0" lang="en-US" sz="120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 Extraction</a:t>
              </a:r>
              <a:endPara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756682" y="4219071"/>
              <a:ext cx="1646869" cy="914400"/>
            </a:xfrm>
            <a:prstGeom prst="roundRect">
              <a:avLst>
                <a:gd name="adj" fmla="val 4675"/>
              </a:avLst>
            </a:prstGeom>
            <a:noFill/>
            <a:ln w="28575">
              <a:solidFill>
                <a:srgbClr val="00B0F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78580" y="3991319"/>
              <a:ext cx="1652691" cy="846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Ticket Management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  <a:p>
              <a:pPr marL="171450" indent="-171450" defTabSz="457200" hangingPunct="0">
                <a:buFontTx/>
                <a:buChar char="-"/>
              </a:pPr>
              <a:r>
                <a:rPr lang="en-US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FreshDesk</a:t>
              </a: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 Integration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238444" y="3783756"/>
              <a:ext cx="1702271" cy="1280160"/>
            </a:xfrm>
            <a:prstGeom prst="roundRect">
              <a:avLst>
                <a:gd name="adj" fmla="val 3996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44602" y="3844758"/>
              <a:ext cx="1530548" cy="38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Dispatch Engine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755312" y="3800728"/>
              <a:ext cx="1619838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8" name="Elbow Connector 57"/>
            <p:cNvCxnSpPr>
              <a:stCxn id="46" idx="0"/>
              <a:endCxn id="19" idx="2"/>
            </p:cNvCxnSpPr>
            <p:nvPr/>
          </p:nvCxnSpPr>
          <p:spPr>
            <a:xfrm rot="16200000" flipV="1">
              <a:off x="5613403" y="3005378"/>
              <a:ext cx="606605" cy="717733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Elbow Connector 63"/>
            <p:cNvCxnSpPr>
              <a:stCxn id="46" idx="0"/>
              <a:endCxn id="21" idx="2"/>
            </p:cNvCxnSpPr>
            <p:nvPr/>
          </p:nvCxnSpPr>
          <p:spPr>
            <a:xfrm rot="5400000" flipH="1" flipV="1">
              <a:off x="7319918" y="2016596"/>
              <a:ext cx="606605" cy="2695299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Elbow Connector 85"/>
            <p:cNvCxnSpPr>
              <a:stCxn id="46" idx="0"/>
              <a:endCxn id="16" idx="2"/>
            </p:cNvCxnSpPr>
            <p:nvPr/>
          </p:nvCxnSpPr>
          <p:spPr>
            <a:xfrm rot="16200000" flipV="1">
              <a:off x="4616525" y="2008501"/>
              <a:ext cx="606605" cy="271148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" name="TextBox 100"/>
            <p:cNvSpPr txBox="1"/>
            <p:nvPr/>
          </p:nvSpPr>
          <p:spPr>
            <a:xfrm>
              <a:off x="4703517" y="2738676"/>
              <a:ext cx="1760557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Chat Assistant</a:t>
              </a:r>
              <a:endPara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170714" y="2724319"/>
              <a:ext cx="1760557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Chat Assistant</a:t>
              </a:r>
              <a:endPara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74263" y="3065954"/>
              <a:ext cx="1760557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Web UI</a:t>
              </a:r>
              <a:endPara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837709" y="4804395"/>
              <a:ext cx="153054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Auto</a:t>
              </a:r>
              <a:r>
                <a:rPr kumimoji="0" lang="en-US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 R</a:t>
              </a:r>
              <a:r>
                <a:rPr kumimoji="0" lang="en-US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esolver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734131" y="4760365"/>
              <a:ext cx="1619838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763335" y="4330924"/>
              <a:ext cx="163787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Response Generator</a:t>
              </a: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4745485" y="4286894"/>
              <a:ext cx="1619838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78355" y="3834060"/>
              <a:ext cx="153054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Authentication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56682" y="3790030"/>
              <a:ext cx="1652221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accent3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68" y="1699852"/>
              <a:ext cx="262568" cy="262568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87" y="1647265"/>
              <a:ext cx="262568" cy="262568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585" y="1624472"/>
              <a:ext cx="262568" cy="262568"/>
            </a:xfrm>
            <a:prstGeom prst="rect">
              <a:avLst/>
            </a:prstGeom>
          </p:spPr>
        </p:pic>
        <p:sp>
          <p:nvSpPr>
            <p:cNvPr id="71" name="Rounded Rectangle 70"/>
            <p:cNvSpPr/>
            <p:nvPr/>
          </p:nvSpPr>
          <p:spPr>
            <a:xfrm>
              <a:off x="6564823" y="3791584"/>
              <a:ext cx="1467611" cy="548640"/>
            </a:xfrm>
            <a:prstGeom prst="roundRect">
              <a:avLst>
                <a:gd name="adj" fmla="val 3796"/>
              </a:avLst>
            </a:prstGeom>
            <a:noFill/>
            <a:ln w="28575">
              <a:solidFill>
                <a:schemeClr val="accent4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77299" y="3800479"/>
              <a:ext cx="1511109" cy="553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Activity Logger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7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  <a:p>
              <a:pPr defTabSz="457200" hangingPunct="0"/>
              <a:r>
                <a:rPr lang="en-US" sz="11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      SQLite DB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68433" y="4621515"/>
              <a:ext cx="1231016" cy="365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hangingPunct="0"/>
              <a:r>
                <a:rPr lang="en-US" sz="11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Ticket Logger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564701" y="4486179"/>
              <a:ext cx="1467733" cy="548640"/>
            </a:xfrm>
            <a:prstGeom prst="roundRect">
              <a:avLst>
                <a:gd name="adj" fmla="val 379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1989" y="4297904"/>
              <a:ext cx="153054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MS </a:t>
              </a:r>
              <a:r>
                <a:rPr lang="en-US" sz="1200" b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QnAMaker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630316" y="4253874"/>
              <a:ext cx="1652221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5465" y="4804395"/>
              <a:ext cx="153054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Calibri"/>
                </a:rPr>
                <a:t>DialogFlow</a:t>
              </a:r>
              <a:endParaRPr kumimoji="0" lang="en-US" sz="7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33792" y="4760365"/>
              <a:ext cx="1652221" cy="365760"/>
            </a:xfrm>
            <a:prstGeom prst="roundRect">
              <a:avLst>
                <a:gd name="adj" fmla="val 9204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63" name="Straight Arrow Connector 62"/>
            <p:cNvCxnSpPr>
              <a:endCxn id="62" idx="3"/>
            </p:cNvCxnSpPr>
            <p:nvPr/>
          </p:nvCxnSpPr>
          <p:spPr>
            <a:xfrm flipH="1" flipV="1">
              <a:off x="2286013" y="4943245"/>
              <a:ext cx="193075" cy="277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2274639" y="4454203"/>
              <a:ext cx="193075" cy="277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6" name="Group 75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77" name="Oval 76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8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Solution Highlights</a:t>
            </a:r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11247" y="1129333"/>
            <a:ext cx="11216646" cy="4862034"/>
          </a:xfrm>
          <a:prstGeom prst="rect">
            <a:avLst/>
          </a:prstGeom>
        </p:spPr>
        <p:txBody>
          <a:bodyPr>
            <a:normAutofit/>
          </a:bodyPr>
          <a:lstStyle>
            <a:lvl1pPr marL="457189" marR="0" indent="-457189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1045002" marR="0" indent="-435417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625559" marR="0" indent="-406390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2316422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926007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3535592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4145176" marR="0" indent="-487668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4754760" marR="0" indent="-487666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5364345" marR="0" indent="-487666" algn="l" defTabSz="609585" rtl="0" latinLnBrk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 powered Chat assistant solution learns </a:t>
            </a:r>
            <a:r>
              <a:rPr 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interactions and adds to its knowledge </a:t>
            </a: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base. It understands </a:t>
            </a:r>
            <a:r>
              <a:rPr 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customer intends to convey and responds </a:t>
            </a: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it in an interactive dialogue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Conversations with customers are logged and tickets are created based on the details gathered from chat conversation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NLU classifiers will classify the Intents, ticket types and extract the Entities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Ticket types, tickets will be routed to respective queues </a:t>
            </a:r>
          </a:p>
          <a:p>
            <a:pPr marL="770693" lvl="1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 for queries</a:t>
            </a:r>
          </a:p>
          <a:p>
            <a:pPr marL="770693" lvl="1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for order and return management</a:t>
            </a:r>
          </a:p>
          <a:p>
            <a:pPr marL="770693" lvl="1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for tickets that require manual resolution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queries (L0) will be responded by the chat assistant by gathering information from FAQ portals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L1 tickets , an auto-ticket resolver module will complete the order and returns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 that require manual intervention (L2) will be routed to respective agents/queues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assistant </a:t>
            </a:r>
            <a:r>
              <a:rPr 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integrated with </a:t>
            </a: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 (</a:t>
            </a:r>
            <a:r>
              <a:rPr 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Freshdesk</a:t>
            </a:r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for ticket management</a:t>
            </a:r>
          </a:p>
          <a:p>
            <a:pPr marL="182880" indent="-182880"/>
            <a:r>
              <a:rPr 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architecture allows it to simultaneously serve multiple requests</a:t>
            </a:r>
            <a:endParaRPr lang="en-US" sz="15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00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ounded Rectangle 253"/>
          <p:cNvSpPr/>
          <p:nvPr/>
        </p:nvSpPr>
        <p:spPr>
          <a:xfrm>
            <a:off x="9569467" y="1959371"/>
            <a:ext cx="1685854" cy="1103644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563718" y="3206342"/>
            <a:ext cx="1878935" cy="1752344"/>
          </a:xfrm>
          <a:prstGeom prst="roundRect">
            <a:avLst>
              <a:gd name="adj" fmla="val 5473"/>
            </a:avLst>
          </a:prstGeom>
          <a:solidFill>
            <a:srgbClr val="FDFDFD"/>
          </a:solidFill>
          <a:ln w="285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3959286" y="1822478"/>
            <a:ext cx="3684338" cy="3337560"/>
          </a:xfrm>
          <a:prstGeom prst="roundRect">
            <a:avLst>
              <a:gd name="adj" fmla="val 5473"/>
            </a:avLst>
          </a:prstGeom>
          <a:solidFill>
            <a:srgbClr val="FDFDFD"/>
          </a:solidFill>
          <a:ln w="285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Solution Design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4783" y="1034804"/>
            <a:ext cx="805394" cy="8040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675" y="1511733"/>
            <a:ext cx="11069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User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3" name="Straight Arrow Connector 12"/>
          <p:cNvCxnSpPr>
            <a:stCxn id="11" idx="4"/>
            <a:endCxn id="19" idx="0"/>
          </p:cNvCxnSpPr>
          <p:nvPr/>
        </p:nvCxnSpPr>
        <p:spPr>
          <a:xfrm flipH="1">
            <a:off x="1210511" y="1838843"/>
            <a:ext cx="6969" cy="334323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47" y="1224613"/>
            <a:ext cx="262568" cy="26256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99848" y="2173166"/>
            <a:ext cx="1221325" cy="845355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27863" y="2531265"/>
            <a:ext cx="566684" cy="384812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057" y="2230454"/>
            <a:ext cx="11069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Web UI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6798" y="2540614"/>
            <a:ext cx="64816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Login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_________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_________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5" name="Straight Arrow Connector 24"/>
          <p:cNvCxnSpPr>
            <a:stCxn id="19" idx="3"/>
            <a:endCxn id="28" idx="1"/>
          </p:cNvCxnSpPr>
          <p:nvPr/>
        </p:nvCxnSpPr>
        <p:spPr>
          <a:xfrm flipV="1">
            <a:off x="1821173" y="2595843"/>
            <a:ext cx="682385" cy="1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/>
          <p:cNvSpPr/>
          <p:nvPr/>
        </p:nvSpPr>
        <p:spPr>
          <a:xfrm>
            <a:off x="2503558" y="2173165"/>
            <a:ext cx="1221325" cy="845355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72679" y="2244657"/>
            <a:ext cx="693818" cy="704088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88064" y="2212473"/>
            <a:ext cx="374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Web UI</a:t>
            </a:r>
            <a:endParaRPr kumimoji="0" lang="en-US" sz="8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92994" y="2300142"/>
            <a:ext cx="6481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Welcome User !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………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………</a:t>
            </a: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Hello</a:t>
            </a:r>
            <a:r>
              <a:rPr kumimoji="0" lang="en-US" sz="600" b="0" i="0" u="none" strike="noStrike" cap="none" spc="0" normalizeH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Ted</a:t>
            </a:r>
            <a:endParaRPr kumimoji="0" lang="en-US" sz="600" b="0" i="0" u="none" strike="noStrike" cap="none" spc="0" normalizeH="0" baseline="0" dirty="0" smtClean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……..</a:t>
            </a:r>
          </a:p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……..</a:t>
            </a:r>
            <a:endParaRPr kumimoji="0" lang="en-US" sz="6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4" name="Straight Arrow Connector 33"/>
          <p:cNvCxnSpPr>
            <a:stCxn id="28" idx="3"/>
            <a:endCxn id="37" idx="2"/>
          </p:cNvCxnSpPr>
          <p:nvPr/>
        </p:nvCxnSpPr>
        <p:spPr>
          <a:xfrm flipV="1">
            <a:off x="3724883" y="2583781"/>
            <a:ext cx="409425" cy="12062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4134308" y="1966561"/>
            <a:ext cx="1207983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2205" y="2241900"/>
            <a:ext cx="110690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NLU based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Classifiers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for Intents, Entities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&amp; Ticket Types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45" name="Elbow Connector 44"/>
          <p:cNvCxnSpPr>
            <a:stCxn id="37" idx="4"/>
            <a:endCxn id="65" idx="1"/>
          </p:cNvCxnSpPr>
          <p:nvPr/>
        </p:nvCxnSpPr>
        <p:spPr>
          <a:xfrm rot="16200000" flipH="1">
            <a:off x="4980466" y="2958834"/>
            <a:ext cx="474492" cy="958825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/>
          <p:cNvSpPr txBox="1"/>
          <p:nvPr/>
        </p:nvSpPr>
        <p:spPr>
          <a:xfrm>
            <a:off x="457244" y="1898282"/>
            <a:ext cx="70114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Login</a:t>
            </a:r>
            <a:endParaRPr kumimoji="0" lang="en-US" sz="8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4747" y="2637350"/>
            <a:ext cx="7421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Authenticate User</a:t>
            </a:r>
            <a:endParaRPr kumimoji="0" lang="en-US" sz="7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54" name="Elbow Connector 53"/>
          <p:cNvCxnSpPr>
            <a:stCxn id="11" idx="6"/>
            <a:endCxn id="28" idx="0"/>
          </p:cNvCxnSpPr>
          <p:nvPr/>
        </p:nvCxnSpPr>
        <p:spPr>
          <a:xfrm>
            <a:off x="1620177" y="1436824"/>
            <a:ext cx="1494044" cy="736341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dash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37" idx="7"/>
            <a:endCxn id="61" idx="1"/>
          </p:cNvCxnSpPr>
          <p:nvPr/>
        </p:nvCxnSpPr>
        <p:spPr>
          <a:xfrm>
            <a:off x="5165386" y="2147341"/>
            <a:ext cx="531739" cy="16222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Flowchart: Terminator 60"/>
          <p:cNvSpPr/>
          <p:nvPr/>
        </p:nvSpPr>
        <p:spPr>
          <a:xfrm>
            <a:off x="5697125" y="1980683"/>
            <a:ext cx="676872" cy="36576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20641" y="2054443"/>
            <a:ext cx="6313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Intents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65" name="Flowchart: Terminator 64"/>
          <p:cNvSpPr/>
          <p:nvPr/>
        </p:nvSpPr>
        <p:spPr>
          <a:xfrm>
            <a:off x="5697125" y="3415819"/>
            <a:ext cx="676872" cy="519348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1332" y="3475439"/>
            <a:ext cx="63134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Type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811539" y="3115829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811539" y="3568484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11539" y="3993841"/>
            <a:ext cx="228600" cy="228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1" name="Straight Arrow Connector 70"/>
          <p:cNvCxnSpPr>
            <a:stCxn id="65" idx="3"/>
            <a:endCxn id="68" idx="2"/>
          </p:cNvCxnSpPr>
          <p:nvPr/>
        </p:nvCxnSpPr>
        <p:spPr>
          <a:xfrm flipV="1">
            <a:off x="6373997" y="3230129"/>
            <a:ext cx="437542" cy="445364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stCxn id="65" idx="3"/>
            <a:endCxn id="69" idx="2"/>
          </p:cNvCxnSpPr>
          <p:nvPr/>
        </p:nvCxnSpPr>
        <p:spPr>
          <a:xfrm>
            <a:off x="6373997" y="3675493"/>
            <a:ext cx="437542" cy="7291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stCxn id="65" idx="3"/>
            <a:endCxn id="70" idx="2"/>
          </p:cNvCxnSpPr>
          <p:nvPr/>
        </p:nvCxnSpPr>
        <p:spPr>
          <a:xfrm>
            <a:off x="6373997" y="3675493"/>
            <a:ext cx="437542" cy="432648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/>
          <p:cNvSpPr txBox="1"/>
          <p:nvPr/>
        </p:nvSpPr>
        <p:spPr>
          <a:xfrm>
            <a:off x="6513771" y="2992511"/>
            <a:ext cx="30177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L0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27759" y="3440780"/>
            <a:ext cx="30177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L1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13771" y="4071013"/>
            <a:ext cx="30177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L2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039844" y="1966561"/>
            <a:ext cx="1234440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33616" y="2319703"/>
            <a:ext cx="1065783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Response Generator Module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054310" y="3385819"/>
            <a:ext cx="1234440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33616" y="3820929"/>
            <a:ext cx="110690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Auto Resolver Module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171455" y="414033"/>
            <a:ext cx="1207983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37251" y="815325"/>
            <a:ext cx="110690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Dispatch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Engine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03" name="Elbow Connector 102"/>
          <p:cNvCxnSpPr>
            <a:stCxn id="83" idx="1"/>
            <a:endCxn id="101" idx="6"/>
          </p:cNvCxnSpPr>
          <p:nvPr/>
        </p:nvCxnSpPr>
        <p:spPr>
          <a:xfrm rot="16200000" flipV="1">
            <a:off x="6241987" y="168704"/>
            <a:ext cx="1116088" cy="2841186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Elbow Connector 105"/>
          <p:cNvCxnSpPr>
            <a:stCxn id="101" idx="2"/>
          </p:cNvCxnSpPr>
          <p:nvPr/>
        </p:nvCxnSpPr>
        <p:spPr>
          <a:xfrm rot="10800000" flipV="1">
            <a:off x="3641155" y="1031253"/>
            <a:ext cx="530301" cy="1108032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Flowchart: Multidocument 109"/>
          <p:cNvSpPr/>
          <p:nvPr/>
        </p:nvSpPr>
        <p:spPr>
          <a:xfrm>
            <a:off x="9894599" y="2161393"/>
            <a:ext cx="1021860" cy="590684"/>
          </a:xfrm>
          <a:prstGeom prst="flowChartMultidocumen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58314" y="2409587"/>
            <a:ext cx="11069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FAQ Portals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19" name="Straight Arrow Connector 118"/>
          <p:cNvCxnSpPr>
            <a:stCxn id="69" idx="6"/>
          </p:cNvCxnSpPr>
          <p:nvPr/>
        </p:nvCxnSpPr>
        <p:spPr>
          <a:xfrm>
            <a:off x="7040139" y="3682784"/>
            <a:ext cx="1071697" cy="17447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Rounded Rectangle 126"/>
          <p:cNvSpPr/>
          <p:nvPr/>
        </p:nvSpPr>
        <p:spPr>
          <a:xfrm>
            <a:off x="9579579" y="3446343"/>
            <a:ext cx="1685854" cy="1103644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8" name="Straight Arrow Connector 127"/>
          <p:cNvCxnSpPr>
            <a:stCxn id="85" idx="6"/>
            <a:endCxn id="127" idx="1"/>
          </p:cNvCxnSpPr>
          <p:nvPr/>
        </p:nvCxnSpPr>
        <p:spPr>
          <a:xfrm flipV="1">
            <a:off x="9288750" y="3998165"/>
            <a:ext cx="290829" cy="4874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2" name="TextBox 131"/>
          <p:cNvSpPr txBox="1"/>
          <p:nvPr/>
        </p:nvSpPr>
        <p:spPr>
          <a:xfrm>
            <a:off x="9718676" y="3514148"/>
            <a:ext cx="136171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Order and Return Subscription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49096" y="3883624"/>
            <a:ext cx="1106905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Rounded Rectangle 137"/>
          <p:cNvSpPr/>
          <p:nvPr/>
        </p:nvSpPr>
        <p:spPr>
          <a:xfrm>
            <a:off x="9894599" y="4170721"/>
            <a:ext cx="182880" cy="182880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0128887" y="4170721"/>
            <a:ext cx="182880" cy="182880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363175" y="4170721"/>
            <a:ext cx="182880" cy="182880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0597463" y="4170721"/>
            <a:ext cx="182880" cy="182880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 flipV="1">
            <a:off x="5311202" y="1311810"/>
            <a:ext cx="2605612" cy="2237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 flipH="1">
            <a:off x="7877759" y="1284496"/>
            <a:ext cx="8661" cy="2153419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/>
          <p:nvPr/>
        </p:nvCxnSpPr>
        <p:spPr>
          <a:xfrm flipV="1">
            <a:off x="7878027" y="3431783"/>
            <a:ext cx="544610" cy="6691"/>
          </a:xfrm>
          <a:prstGeom prst="line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6" name="Oval 165"/>
          <p:cNvSpPr/>
          <p:nvPr/>
        </p:nvSpPr>
        <p:spPr>
          <a:xfrm>
            <a:off x="8023934" y="4828226"/>
            <a:ext cx="1234440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05020" y="5268745"/>
            <a:ext cx="110690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 Logger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Module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9569467" y="4895825"/>
            <a:ext cx="1685854" cy="1103644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9" name="Straight Arrow Connector 168"/>
          <p:cNvCxnSpPr>
            <a:stCxn id="166" idx="6"/>
            <a:endCxn id="168" idx="1"/>
          </p:cNvCxnSpPr>
          <p:nvPr/>
        </p:nvCxnSpPr>
        <p:spPr>
          <a:xfrm>
            <a:off x="9258374" y="5445446"/>
            <a:ext cx="311093" cy="2201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TextBox 169"/>
          <p:cNvSpPr txBox="1"/>
          <p:nvPr/>
        </p:nvSpPr>
        <p:spPr>
          <a:xfrm>
            <a:off x="9708564" y="4958686"/>
            <a:ext cx="13617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FreshDesk</a:t>
            </a: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)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9838984" y="5196626"/>
            <a:ext cx="1106905" cy="0"/>
          </a:xfrm>
          <a:prstGeom prst="line">
            <a:avLst/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3" name="Rounded Rectangle 172"/>
          <p:cNvSpPr/>
          <p:nvPr/>
        </p:nvSpPr>
        <p:spPr>
          <a:xfrm>
            <a:off x="9708564" y="5333975"/>
            <a:ext cx="827379" cy="461772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0603063" y="5337295"/>
            <a:ext cx="495800" cy="458068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9759724" y="5395461"/>
            <a:ext cx="7824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 Management</a:t>
            </a:r>
            <a:endParaRPr kumimoji="0" lang="en-US" sz="8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0462322" y="5380342"/>
            <a:ext cx="7824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Service Analytics</a:t>
            </a:r>
            <a:endParaRPr kumimoji="0" lang="en-US" sz="8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00" name="Elbow Connector 199"/>
          <p:cNvCxnSpPr/>
          <p:nvPr/>
        </p:nvCxnSpPr>
        <p:spPr>
          <a:xfrm>
            <a:off x="4775448" y="5160039"/>
            <a:ext cx="3262453" cy="522209"/>
          </a:xfrm>
          <a:prstGeom prst="bentConnector3">
            <a:avLst>
              <a:gd name="adj1" fmla="val -618"/>
            </a:avLst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TextBox 202"/>
          <p:cNvSpPr txBox="1"/>
          <p:nvPr/>
        </p:nvSpPr>
        <p:spPr>
          <a:xfrm>
            <a:off x="5415516" y="5245391"/>
            <a:ext cx="233820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Log Ticket &amp;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Assign it to Ticket Queue (L0, L1, L2)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05" name="Elbow Connector 204"/>
          <p:cNvCxnSpPr>
            <a:stCxn id="68" idx="0"/>
            <a:endCxn id="83" idx="2"/>
          </p:cNvCxnSpPr>
          <p:nvPr/>
        </p:nvCxnSpPr>
        <p:spPr>
          <a:xfrm rot="5400000" flipH="1" flipV="1">
            <a:off x="7216817" y="2292803"/>
            <a:ext cx="532048" cy="1114005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Elbow Connector 210"/>
          <p:cNvCxnSpPr>
            <a:stCxn id="70" idx="4"/>
            <a:endCxn id="166" idx="1"/>
          </p:cNvCxnSpPr>
          <p:nvPr/>
        </p:nvCxnSpPr>
        <p:spPr>
          <a:xfrm rot="16200000" flipH="1">
            <a:off x="7171994" y="3976285"/>
            <a:ext cx="786565" cy="1278875"/>
          </a:xfrm>
          <a:prstGeom prst="bentConnector3">
            <a:avLst>
              <a:gd name="adj1" fmla="val 102053"/>
            </a:avLst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6" name="TextBox 215"/>
          <p:cNvSpPr txBox="1"/>
          <p:nvPr/>
        </p:nvSpPr>
        <p:spPr>
          <a:xfrm>
            <a:off x="7073786" y="2322510"/>
            <a:ext cx="540040" cy="2308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Query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068443" y="3280921"/>
            <a:ext cx="536282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Simple Request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993139" y="4502578"/>
            <a:ext cx="620687" cy="50782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Complex Request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/ Issue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9276786" y="2566517"/>
            <a:ext cx="290829" cy="4874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6" name="Oval 255"/>
          <p:cNvSpPr/>
          <p:nvPr/>
        </p:nvSpPr>
        <p:spPr>
          <a:xfrm>
            <a:off x="5833605" y="586240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57" name="Straight Arrow Connector 256"/>
          <p:cNvCxnSpPr>
            <a:stCxn id="256" idx="2"/>
          </p:cNvCxnSpPr>
          <p:nvPr/>
        </p:nvCxnSpPr>
        <p:spPr>
          <a:xfrm flipH="1">
            <a:off x="5339013" y="746260"/>
            <a:ext cx="494592" cy="1232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Oval 260"/>
          <p:cNvSpPr/>
          <p:nvPr/>
        </p:nvSpPr>
        <p:spPr>
          <a:xfrm>
            <a:off x="2926904" y="6316237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2473047" y="4828226"/>
            <a:ext cx="1234440" cy="1234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561437" y="5165983"/>
            <a:ext cx="11069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Activity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Logger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69" name="Straight Arrow Connector 268"/>
          <p:cNvCxnSpPr>
            <a:stCxn id="28" idx="2"/>
            <a:endCxn id="267" idx="0"/>
          </p:cNvCxnSpPr>
          <p:nvPr/>
        </p:nvCxnSpPr>
        <p:spPr>
          <a:xfrm flipH="1">
            <a:off x="3090267" y="3018520"/>
            <a:ext cx="23954" cy="1809706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4" name="Flowchart: Magnetic Disk 273"/>
          <p:cNvSpPr/>
          <p:nvPr/>
        </p:nvSpPr>
        <p:spPr>
          <a:xfrm>
            <a:off x="2840795" y="5459094"/>
            <a:ext cx="530872" cy="418157"/>
          </a:xfrm>
          <a:prstGeom prst="flowChartMagneticDisk">
            <a:avLst/>
          </a:prstGeom>
          <a:solidFill>
            <a:srgbClr val="FFFFFF"/>
          </a:solidFill>
          <a:ln w="3175" cap="flat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5" name="Straight Arrow Connector 274"/>
          <p:cNvCxnSpPr>
            <a:stCxn id="166" idx="3"/>
            <a:endCxn id="267" idx="5"/>
          </p:cNvCxnSpPr>
          <p:nvPr/>
        </p:nvCxnSpPr>
        <p:spPr>
          <a:xfrm flipH="1">
            <a:off x="3526707" y="5881886"/>
            <a:ext cx="4678007" cy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Arrow Connector 283"/>
          <p:cNvCxnSpPr>
            <a:stCxn id="267" idx="4"/>
            <a:endCxn id="261" idx="0"/>
          </p:cNvCxnSpPr>
          <p:nvPr/>
        </p:nvCxnSpPr>
        <p:spPr>
          <a:xfrm flipH="1">
            <a:off x="3086924" y="6062666"/>
            <a:ext cx="3343" cy="253571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dash"/>
            <a:round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7" name="TextBox 286"/>
          <p:cNvSpPr txBox="1"/>
          <p:nvPr/>
        </p:nvSpPr>
        <p:spPr>
          <a:xfrm>
            <a:off x="2754725" y="5614324"/>
            <a:ext cx="74050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Sqlite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88" name="Elbow Connector 287"/>
          <p:cNvCxnSpPr>
            <a:endCxn id="267" idx="6"/>
          </p:cNvCxnSpPr>
          <p:nvPr/>
        </p:nvCxnSpPr>
        <p:spPr>
          <a:xfrm rot="10800000" flipV="1">
            <a:off x="3707487" y="5178852"/>
            <a:ext cx="753758" cy="266593"/>
          </a:xfrm>
          <a:prstGeom prst="bentConnector3">
            <a:avLst>
              <a:gd name="adj1" fmla="val 2924"/>
            </a:avLst>
          </a:prstGeom>
          <a:noFill/>
          <a:ln w="19050" cap="flat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3" name="Flowchart: Terminator 292"/>
          <p:cNvSpPr/>
          <p:nvPr/>
        </p:nvSpPr>
        <p:spPr>
          <a:xfrm>
            <a:off x="5713045" y="2474272"/>
            <a:ext cx="676872" cy="36576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736561" y="2548032"/>
            <a:ext cx="6313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Entities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5329161" y="2625136"/>
            <a:ext cx="365760" cy="16222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1" name="TextBox 300"/>
          <p:cNvSpPr txBox="1"/>
          <p:nvPr/>
        </p:nvSpPr>
        <p:spPr>
          <a:xfrm>
            <a:off x="1713875" y="1469786"/>
            <a:ext cx="1095442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Chat Conversation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900492" y="3481716"/>
            <a:ext cx="1202323" cy="11955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905517" y="3947639"/>
            <a:ext cx="77979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Analytics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12" name="Straight Arrow Connector 311"/>
          <p:cNvCxnSpPr>
            <a:stCxn id="127" idx="3"/>
            <a:endCxn id="313" idx="2"/>
          </p:cNvCxnSpPr>
          <p:nvPr/>
        </p:nvCxnSpPr>
        <p:spPr>
          <a:xfrm flipV="1">
            <a:off x="11265433" y="3991175"/>
            <a:ext cx="290829" cy="699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3" name="Oval 312"/>
          <p:cNvSpPr/>
          <p:nvPr/>
        </p:nvSpPr>
        <p:spPr>
          <a:xfrm>
            <a:off x="11556262" y="3831155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sym typeface="Calibri"/>
              </a:rPr>
              <a:t>A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20" name="Straight Arrow Connector 319"/>
          <p:cNvCxnSpPr>
            <a:stCxn id="168" idx="3"/>
            <a:endCxn id="321" idx="2"/>
          </p:cNvCxnSpPr>
          <p:nvPr/>
        </p:nvCxnSpPr>
        <p:spPr>
          <a:xfrm flipV="1">
            <a:off x="11255321" y="5445612"/>
            <a:ext cx="252568" cy="2035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1" name="Oval 320"/>
          <p:cNvSpPr/>
          <p:nvPr/>
        </p:nvSpPr>
        <p:spPr>
          <a:xfrm>
            <a:off x="11507889" y="5285592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sym typeface="Calibri"/>
              </a:rPr>
              <a:t>B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7" name="Flowchart: Terminator 326"/>
          <p:cNvSpPr/>
          <p:nvPr/>
        </p:nvSpPr>
        <p:spPr>
          <a:xfrm>
            <a:off x="1635529" y="3642351"/>
            <a:ext cx="676872" cy="27432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29" name="Flowchart: Terminator 328"/>
          <p:cNvSpPr/>
          <p:nvPr/>
        </p:nvSpPr>
        <p:spPr>
          <a:xfrm>
            <a:off x="1637703" y="4113942"/>
            <a:ext cx="676872" cy="274320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endParaRPr lang="en-US">
              <a:solidFill>
                <a:srgbClr val="000000"/>
              </a:solidFill>
              <a:sym typeface="Calibri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1729048" y="3666179"/>
            <a:ext cx="779793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Ticket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621516" y="4145241"/>
            <a:ext cx="779793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Order status</a:t>
            </a:r>
            <a:endParaRPr kumimoji="0" lang="en-US" sz="9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35" name="Elbow Connector 334"/>
          <p:cNvCxnSpPr>
            <a:endCxn id="326" idx="3"/>
          </p:cNvCxnSpPr>
          <p:nvPr/>
        </p:nvCxnSpPr>
        <p:spPr>
          <a:xfrm rot="5400000">
            <a:off x="2107448" y="3353726"/>
            <a:ext cx="1063994" cy="393583"/>
          </a:xfrm>
          <a:prstGeom prst="bentConnector2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0" name="Oval 339"/>
          <p:cNvSpPr/>
          <p:nvPr/>
        </p:nvSpPr>
        <p:spPr>
          <a:xfrm>
            <a:off x="563718" y="5190498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sym typeface="Calibri"/>
              </a:rPr>
              <a:t>A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983944" y="5190498"/>
            <a:ext cx="320040" cy="320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0000"/>
                </a:solidFill>
                <a:sym typeface="Calibri"/>
              </a:rPr>
              <a:t>B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43" name="Straight Arrow Connector 342"/>
          <p:cNvCxnSpPr>
            <a:stCxn id="340" idx="0"/>
          </p:cNvCxnSpPr>
          <p:nvPr/>
        </p:nvCxnSpPr>
        <p:spPr>
          <a:xfrm flipV="1">
            <a:off x="723738" y="4927256"/>
            <a:ext cx="14119" cy="263242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6" name="Straight Arrow Connector 345"/>
          <p:cNvCxnSpPr>
            <a:stCxn id="341" idx="0"/>
          </p:cNvCxnSpPr>
          <p:nvPr/>
        </p:nvCxnSpPr>
        <p:spPr>
          <a:xfrm flipH="1" flipV="1">
            <a:off x="1135557" y="4952080"/>
            <a:ext cx="8407" cy="238418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TextBox 120"/>
          <p:cNvSpPr txBox="1"/>
          <p:nvPr/>
        </p:nvSpPr>
        <p:spPr>
          <a:xfrm>
            <a:off x="10019889" y="2828930"/>
            <a:ext cx="13617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MS </a:t>
            </a: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QnAmaker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572208" y="570087"/>
            <a:ext cx="1685854" cy="1103644"/>
          </a:xfrm>
          <a:prstGeom prst="roundRect">
            <a:avLst>
              <a:gd name="adj" fmla="val 9204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122194" y="737642"/>
            <a:ext cx="2445421" cy="7214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Oval 128"/>
          <p:cNvSpPr/>
          <p:nvPr/>
        </p:nvSpPr>
        <p:spPr>
          <a:xfrm>
            <a:off x="10055262" y="722234"/>
            <a:ext cx="814120" cy="7888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61565" y="1004717"/>
            <a:ext cx="13617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 smtClean="0">
                <a:ln>
                  <a:noFill/>
                </a:ln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DialogFlow</a:t>
            </a:r>
            <a:endParaRPr kumimoji="0" lang="en-US" sz="1000" b="0" i="0" u="none" strike="noStrike" cap="none" spc="0" normalizeH="0" baseline="0" dirty="0">
              <a:ln>
                <a:noFill/>
              </a:ln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5079451" y="725418"/>
            <a:ext cx="2102973" cy="1303799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5" name="Group 134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36" name="Oval 135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6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37042"/>
              </p:ext>
            </p:extLst>
          </p:nvPr>
        </p:nvGraphicFramePr>
        <p:xfrm>
          <a:off x="2369563" y="1195085"/>
          <a:ext cx="7115636" cy="4656375"/>
        </p:xfrm>
        <a:graphic>
          <a:graphicData uri="http://schemas.openxmlformats.org/drawingml/2006/table">
            <a:tbl>
              <a:tblPr firstRow="1" firstCol="1" bandRow="1"/>
              <a:tblGrid>
                <a:gridCol w="1484700">
                  <a:extLst>
                    <a:ext uri="{9D8B030D-6E8A-4147-A177-3AD203B41FA5}">
                      <a16:colId xmlns:a16="http://schemas.microsoft.com/office/drawing/2014/main" val="560911129"/>
                    </a:ext>
                  </a:extLst>
                </a:gridCol>
                <a:gridCol w="5630936">
                  <a:extLst>
                    <a:ext uri="{9D8B030D-6E8A-4147-A177-3AD203B41FA5}">
                      <a16:colId xmlns:a16="http://schemas.microsoft.com/office/drawing/2014/main" val="2728359762"/>
                    </a:ext>
                  </a:extLst>
                </a:gridCol>
              </a:tblGrid>
              <a:tr h="2616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Solution Component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 Stack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30124"/>
                  </a:ext>
                </a:extLst>
              </a:tr>
              <a:tr h="4368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UI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Flask Framework / HTML, CSS, Java script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545070"/>
                  </a:ext>
                </a:extLst>
              </a:tr>
              <a:tr h="4748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Authentication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based authentication/ SQLite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89977"/>
                  </a:ext>
                </a:extLst>
              </a:tr>
              <a:tr h="606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NLU for Intent, Entity and Ticket Classification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DialogFlow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(Hosted service from Google)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4995"/>
                  </a:ext>
                </a:extLst>
              </a:tr>
              <a:tr h="5331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FAQ Response Generator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Microsoft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QnAMaker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(Hosted Service from Microsoft)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973153"/>
                  </a:ext>
                </a:extLst>
              </a:tr>
              <a:tr h="936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Auto-Resolver Module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to handle the business logic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order and return </a:t>
                      </a:r>
                      <a:r>
                        <a:rPr lang="en-US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managemnet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44722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Ticket Management System Integration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FreshDesk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(Hosted service)</a:t>
                      </a:r>
                    </a:p>
                  </a:txBody>
                  <a:tcPr marL="44173" marR="44173" marT="44173" marB="4417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8129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1" name="Oval 10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91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1"/>
          <p:cNvSpPr txBox="1">
            <a:spLocks/>
          </p:cNvSpPr>
          <p:nvPr/>
        </p:nvSpPr>
        <p:spPr>
          <a:xfrm>
            <a:off x="233938" y="240144"/>
            <a:ext cx="11729463" cy="48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282D6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en-US" sz="3733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2676" y="224162"/>
            <a:ext cx="11630733" cy="603981"/>
          </a:xfrm>
        </p:spPr>
        <p:txBody>
          <a:bodyPr/>
          <a:lstStyle/>
          <a:p>
            <a:r>
              <a:rPr lang="en-US" dirty="0" smtClean="0"/>
              <a:t>Solution Differentiators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0024" y="1083394"/>
            <a:ext cx="11004095" cy="4075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Assistant </a:t>
            </a: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</a:t>
            </a: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end users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place orders and handle returns from chat interface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Highlights –</a:t>
            </a: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available Chatbots / assistants take preset conversation paths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move sequentially through stages, with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pre-configured options.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Chat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leverages NLU based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syntactical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free text input to determine intent, and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 </a:t>
            </a:r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content or action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Resolution capability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some of the tasks like placing orders etc.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capability to classify whether it is a query or request or issue and routes it to the appropriate queue</a:t>
            </a: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weight solution, can be easily integrated with any application </a:t>
            </a:r>
          </a:p>
          <a:p>
            <a:pPr marL="285750" indent="-285750"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can be extended to other domains without any additional changes to the application. Only training data is required to train the assistant for other service domains</a:t>
            </a:r>
          </a:p>
          <a:p>
            <a:pPr algn="just" defTabSz="457200" hangingPunct="0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8543" y="730589"/>
            <a:ext cx="520340" cy="97554"/>
            <a:chOff x="2522085" y="4216400"/>
            <a:chExt cx="390183" cy="73152"/>
          </a:xfrm>
        </p:grpSpPr>
        <p:sp>
          <p:nvSpPr>
            <p:cNvPr id="12" name="Oval 11"/>
            <p:cNvSpPr/>
            <p:nvPr/>
          </p:nvSpPr>
          <p:spPr>
            <a:xfrm>
              <a:off x="2522085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80601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39116" y="4216400"/>
              <a:ext cx="73152" cy="73152"/>
            </a:xfrm>
            <a:prstGeom prst="ellipse">
              <a:avLst/>
            </a:prstGeom>
            <a:solidFill>
              <a:srgbClr val="F1592D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625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 Template 1">
  <a:themeElements>
    <a:clrScheme name="Infosys Template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Infosys Template 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fosys Template 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6"/>
          </a:solidFill>
          <a:prstDash val="solid"/>
          <a:round/>
          <a:headEnd type="none" w="med" len="med"/>
          <a:tailEnd type="triangle" w="med" len="med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282B0D8F1A0409F055ABDDA572F32" ma:contentTypeVersion="0" ma:contentTypeDescription="Create a new document." ma:contentTypeScope="" ma:versionID="1cd9ab4ad33712828de566826b6f51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4F46D-5596-4E2D-99A8-7D6162489A4D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40DC1E-8AF4-47C0-86CD-9539808F5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B44E27-C6A6-4C36-8C56-AF162DA4B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28805</TotalTime>
  <Words>1249</Words>
  <Application>Microsoft Office PowerPoint</Application>
  <PresentationFormat>Widescreen</PresentationFormat>
  <Paragraphs>198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Times New Roman</vt:lpstr>
      <vt:lpstr>Infosys Template 1</vt:lpstr>
      <vt:lpstr>PowerPoint Presentation</vt:lpstr>
      <vt:lpstr>Use Case</vt:lpstr>
      <vt:lpstr>Solution Summary</vt:lpstr>
      <vt:lpstr>Current Scope </vt:lpstr>
      <vt:lpstr>High Level Solution</vt:lpstr>
      <vt:lpstr>Solution Highlights</vt:lpstr>
      <vt:lpstr>Solution Design </vt:lpstr>
      <vt:lpstr>Technology Stack</vt:lpstr>
      <vt:lpstr>Solution Differentiators</vt:lpstr>
      <vt:lpstr>Thank You</vt:lpstr>
      <vt:lpstr>Solution Components (1/2)</vt:lpstr>
      <vt:lpstr>Solution Components (2/2)</vt:lpstr>
    </vt:vector>
  </TitlesOfParts>
  <Manager>Anudeep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Anudeep</dc:creator>
  <cp:lastModifiedBy>Anumula Anudeep</cp:lastModifiedBy>
  <cp:revision>1782</cp:revision>
  <cp:lastPrinted>2015-09-15T03:57:08Z</cp:lastPrinted>
  <dcterms:created xsi:type="dcterms:W3CDTF">2015-03-30T08:51:55Z</dcterms:created>
  <dcterms:modified xsi:type="dcterms:W3CDTF">2018-06-12T11:33:30Z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0x010100B9F282B0D8F1A0409F055ABDDA572F32</vt:lpwstr>
  </property>
</Properties>
</file>