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2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A84E02-A8F3-4DB7-8D29-4F76CB457258}">
  <a:tblStyle styleId="{18A84E02-A8F3-4DB7-8D29-4F76CB457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2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8e3d36f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628e3d36f2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8e3d36f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28e3d36f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90dc0fd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6290dc0fd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8e3d36f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628e3d36f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8e3d36f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628e3d36f2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8e3d36f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628e3d36f2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8e3d36f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28e3d36f2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28e3d36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628e3d36f2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8e3d36f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628e3d36f2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8e3d36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628e3d36f2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8e3d36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28e3d36f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8e3d36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628e3d36f2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8e3d36f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628e3d36f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8e3d36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628e3d36f2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8e3d36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628e3d36f2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8e3d36f2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8e3d36f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8e3d36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628e3d36f2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95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D8C8C"/>
              </a:buClr>
              <a:buSzPts val="2800"/>
              <a:buNone/>
              <a:defRPr>
                <a:solidFill>
                  <a:srgbClr val="8D8C8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D8C8C"/>
              </a:buClr>
              <a:buSzPts val="2400"/>
              <a:buNone/>
              <a:defRPr>
                <a:solidFill>
                  <a:srgbClr val="8D8C8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>
                <a:solidFill>
                  <a:srgbClr val="8D8C8C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D8C8C"/>
              </a:buClr>
              <a:buSzPts val="2000"/>
              <a:buNone/>
              <a:defRPr i="1" sz="2000">
                <a:solidFill>
                  <a:srgbClr val="8D8C8C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D8C8C"/>
              </a:buClr>
              <a:buSzPts val="1800"/>
              <a:buNone/>
              <a:defRPr sz="1800">
                <a:solidFill>
                  <a:srgbClr val="8D8C8C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 sz="1600">
                <a:solidFill>
                  <a:srgbClr val="8D8C8C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D8C8C"/>
              </a:buClr>
              <a:buSzPts val="1400"/>
              <a:buNone/>
              <a:defRPr sz="1400">
                <a:solidFill>
                  <a:srgbClr val="8D8C8C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30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30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72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72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628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4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INSIDER THREAT DETECTION - USING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FEATURE ENGINEERING AND SAMPLING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TECHNIQUES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137525" y="5281025"/>
            <a:ext cx="349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5772625" y="5227400"/>
            <a:ext cx="349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JEYA KRISHNA CHANDU AKULA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137525" y="5396750"/>
            <a:ext cx="349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ANU DEEPIKA DEVARA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SA</a:t>
            </a: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MPLING TECHNIQUES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•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To </a:t>
            </a: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balance</a:t>
            </a: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 the target classes. 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•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Four techniques were used: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–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SMOTE</a:t>
            </a:r>
            <a:r>
              <a:rPr i="1" lang="en-US" sz="2000">
                <a:solidFill>
                  <a:srgbClr val="5B0F00"/>
                </a:solidFill>
                <a:highlight>
                  <a:srgbClr val="FFFFFF"/>
                </a:highlight>
              </a:rPr>
              <a:t>(Synthetic Minority Oversampling Technique)</a:t>
            </a:r>
            <a:endParaRPr i="1" sz="20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–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ADASYN</a:t>
            </a:r>
            <a:r>
              <a:rPr i="1" lang="en-US" sz="2000">
                <a:solidFill>
                  <a:srgbClr val="5B0F00"/>
                </a:solidFill>
                <a:highlight>
                  <a:schemeClr val="lt1"/>
                </a:highlight>
              </a:rPr>
              <a:t>(Adaptive Synthetic Sampling Approach)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–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SMOTE+ENN</a:t>
            </a:r>
            <a:r>
              <a:rPr i="1" lang="en-US" sz="2000">
                <a:solidFill>
                  <a:srgbClr val="5B0F00"/>
                </a:solidFill>
                <a:highlight>
                  <a:schemeClr val="lt1"/>
                </a:highlight>
              </a:rPr>
              <a:t>(Edited Nearest Neighbour)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–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SMOTE+Tomek Links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CLASSIFIERS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0686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•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Selected models: Logistic Regression, SVC, Random Forest, AdaBoost, Isolation Forest, and CNN.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0686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•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Chosen for handling imbalanced data with skewed class distributions.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0686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•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Models offer adaptability, flexibility, and robust performance.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0686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•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Tailored for effective analysis in scenarios with imbalanced datasets.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METRICS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3100"/>
              <a:buChar char="•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Models are evaluated using the following metrics: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254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3100"/>
              <a:buChar char="–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Accuracy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254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3100"/>
              <a:buChar char="–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Precision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254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3100"/>
              <a:buChar char="–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Recall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25450" lvl="1" marL="9144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3100"/>
              <a:buChar char="–"/>
            </a:pPr>
            <a:r>
              <a:rPr i="1" lang="en-US" sz="3100">
                <a:solidFill>
                  <a:srgbClr val="5B0F00"/>
                </a:solidFill>
                <a:highlight>
                  <a:srgbClr val="FFFFFF"/>
                </a:highlight>
              </a:rPr>
              <a:t>F1 Score</a:t>
            </a:r>
            <a:endParaRPr i="1"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SMOTE: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952500" y="234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2025425"/>
                <a:gridCol w="1337775"/>
                <a:gridCol w="1328600"/>
                <a:gridCol w="1264425"/>
                <a:gridCol w="128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Precision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Recall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F1-Score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0.83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0.79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0.81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SVC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</a:t>
                      </a:r>
                      <a:endParaRPr b="1"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AdaBoost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0.80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0.70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0.75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Isolation Forest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0.82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0.40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0.55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CNN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0.84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5200C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0.89</a:t>
                      </a:r>
                      <a:endParaRPr>
                        <a:solidFill>
                          <a:srgbClr val="8520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ADASYN</a:t>
            </a: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: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952500" y="234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1887900"/>
                <a:gridCol w="1392775"/>
                <a:gridCol w="1346950"/>
                <a:gridCol w="1328600"/>
                <a:gridCol w="128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Precision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Recall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F1-Score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0.89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0.88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0.88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0.78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SVC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AdaBoost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0.76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Isolation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0.78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0.56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0.65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CNN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0.96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SMOTE+Tomek Links</a:t>
            </a: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: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952500" y="234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1970400"/>
                <a:gridCol w="1310275"/>
                <a:gridCol w="1346950"/>
                <a:gridCol w="1328600"/>
                <a:gridCol w="128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Precision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Recall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F1-Score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0.86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0.79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0.69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SVC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0.84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0.86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AdaBoost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0.85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Isolation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CNN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0.84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0.89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60020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SMOTE+ENN: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952500" y="234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1887900"/>
                <a:gridCol w="1392775"/>
                <a:gridCol w="1346950"/>
                <a:gridCol w="1328600"/>
                <a:gridCol w="128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Precision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Recall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F1-Score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0.88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0.69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0.74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SVC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0.89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AdaBoost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0.85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0.66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0.71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Isolation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0.76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CNN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0.84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0.89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COMPARATIVE ANALYSIS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57200" y="1600200"/>
            <a:ext cx="8229600" cy="4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5B0F00"/>
                </a:solidFill>
                <a:highlight>
                  <a:srgbClr val="FFFFFF"/>
                </a:highlight>
              </a:rPr>
              <a:t>For CERT Dataset v4.2:</a:t>
            </a:r>
            <a:endParaRPr sz="2900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81" name="Google Shape;181;p27"/>
          <p:cNvGraphicFramePr/>
          <p:nvPr/>
        </p:nvGraphicFramePr>
        <p:xfrm>
          <a:off x="723300" y="23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2413000"/>
                <a:gridCol w="3109800"/>
                <a:gridCol w="171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sng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Authors</a:t>
                      </a:r>
                      <a:endParaRPr b="1" i="1" u="sng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sng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 Used</a:t>
                      </a:r>
                      <a:endParaRPr b="1" i="1" u="sng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sng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 i="1" u="sng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Noever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90%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Noever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 with Randomization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94%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Meng F.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LSTM - RNN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93.85%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Lin L.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DBN - OCSVM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87%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Vasileios Koutsouvelis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Convolutional Neural Networks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90%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Zhou Z.H.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Graph Convolutional Networks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94.5%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Our Model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ADASYN + CNN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96%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515075" y="1609850"/>
            <a:ext cx="82296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•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Balanced class distribution using sampling techniques for improved accuracy in detecting malicious behavior.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•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Found ADASYN with CNN classification most effective, noting challenges in retraining for system updates and new users.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•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Proposed future research: explore alternative datasets, engage in real-world data-sharing, and investigate DFS application in diverse domains.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137525" y="5281025"/>
            <a:ext cx="349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2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1371600" y="3886200"/>
            <a:ext cx="6400800" cy="95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INSIDER THREATS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Insider threats exploit authorized access to harm organizations.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Trusted insiders can sabotage, steal, disrupt, or attack from within.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No organization is immune from risky individuals within.</a:t>
            </a:r>
            <a:endParaRPr sz="2900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CMU’s CERT dataset v4.2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Diverse log and event data mirrors real environments.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Simulates realistic insider threat scenarios.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Enables robust research with focus on privacy.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900"/>
              <a:buChar char="●"/>
            </a:pPr>
            <a:r>
              <a:rPr i="1" lang="en-US" sz="2900">
                <a:solidFill>
                  <a:srgbClr val="5B0F00"/>
                </a:solidFill>
                <a:highlight>
                  <a:srgbClr val="FFFFFF"/>
                </a:highlight>
              </a:rPr>
              <a:t>Captures user activities from logons to file access.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614275"/>
            <a:ext cx="8229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u="sng">
                <a:solidFill>
                  <a:srgbClr val="5B0F00"/>
                </a:solidFill>
                <a:highlight>
                  <a:srgbClr val="FFFFFF"/>
                </a:highlight>
              </a:rPr>
              <a:t>DATASET:</a:t>
            </a:r>
            <a:endParaRPr b="1" i="1" u="sng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888325" y="18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File</a:t>
                      </a:r>
                      <a:endParaRPr b="1"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 Description</a:t>
                      </a:r>
                      <a:endParaRPr b="1"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logon.csv (logon/logoff activities)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ID,date, user, PC, activity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device.csv (external storage device usage)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ID,date, user, PC, activity (connect/disconnect)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email.csv (email traffic)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ID,date, user, PC, to, cc, bcc, form, size, attachment count, content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file.csv (file operations)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ID,date, user, PC, filename, content</a:t>
                      </a:r>
                      <a:endParaRPr sz="1700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PREVIOUS WORKS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5B0F00"/>
                </a:solidFill>
                <a:highlight>
                  <a:srgbClr val="FFFFFF"/>
                </a:highlight>
              </a:rPr>
              <a:t>Accuracies of Previous Models:</a:t>
            </a:r>
            <a:endParaRPr sz="2900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2413000"/>
                <a:gridCol w="3109800"/>
                <a:gridCol w="171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sng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Authors</a:t>
                      </a:r>
                      <a:endParaRPr b="1" i="1" u="sng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sng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 Used</a:t>
                      </a:r>
                      <a:endParaRPr b="1" i="1" u="sng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sng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 i="1" u="sng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Noever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90%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Noever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 with Randomization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94%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Meng F.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LSTM - RNN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93.85%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Lin L.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DBN - OCSVM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87%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Vasileios Koutsouvelis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Convolutional Neural Networks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90%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Zhou Z.H.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Graph Convolutional Networks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94.5%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OUR RESEARCH GOAL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●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Dataset imbalance: More non-malicious records.</a:t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●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Previous works lacked balancing techniques.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●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Utilized SMOTE, ADASYN, SMOTE+ENN, SMOTE+TOMEK LINKS.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●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Aim: Balance data for ML and DL classifiers.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500"/>
              <a:buChar char="●"/>
            </a:pPr>
            <a:r>
              <a:rPr i="1" lang="en-US" sz="2500">
                <a:solidFill>
                  <a:srgbClr val="5B0F00"/>
                </a:solidFill>
                <a:highlight>
                  <a:srgbClr val="FFFFFF"/>
                </a:highlight>
              </a:rPr>
              <a:t>Evaluate accuracy post-balancing techniques.</a:t>
            </a:r>
            <a:endParaRPr i="1" sz="2500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952500" y="227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{18A84E02-A8F3-4DB7-8D29-4F76CB457258}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Version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Employees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Insiders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Activities</a:t>
                      </a:r>
                      <a:endParaRPr b="1"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r4.2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1000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70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B0F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32,770,227</a:t>
                      </a:r>
                      <a:endParaRPr>
                        <a:solidFill>
                          <a:srgbClr val="5B0F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FEATURE EXTRACTION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350"/>
              <a:buChar char="●"/>
            </a:pPr>
            <a:r>
              <a:rPr i="1" lang="en-US" sz="2350">
                <a:solidFill>
                  <a:srgbClr val="5B0F00"/>
                </a:solidFill>
                <a:highlight>
                  <a:srgbClr val="FFFFFF"/>
                </a:highlight>
              </a:rPr>
              <a:t>Derived 17 features from user activities, file types, logon, and email transactions.</a:t>
            </a:r>
            <a:endParaRPr i="1" sz="235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350"/>
              <a:buChar char="●"/>
            </a:pPr>
            <a:r>
              <a:rPr i="1" lang="en-US" sz="2350">
                <a:solidFill>
                  <a:srgbClr val="5B0F00"/>
                </a:solidFill>
                <a:highlight>
                  <a:srgbClr val="FFFFFF"/>
                </a:highlight>
              </a:rPr>
              <a:t>Extracted relevant features, unified into a dataframe.</a:t>
            </a:r>
            <a:endParaRPr i="1" sz="235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350"/>
              <a:buChar char="●"/>
            </a:pPr>
            <a:r>
              <a:rPr i="1" lang="en-US" sz="2350">
                <a:solidFill>
                  <a:srgbClr val="5B0F00"/>
                </a:solidFill>
                <a:highlight>
                  <a:srgbClr val="FFFFFF"/>
                </a:highlight>
              </a:rPr>
              <a:t>Aggregated features with userID and counted frequencies.</a:t>
            </a:r>
            <a:endParaRPr i="1" sz="235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350"/>
              <a:buChar char="●"/>
            </a:pPr>
            <a:r>
              <a:rPr i="1" lang="en-US" sz="2350">
                <a:solidFill>
                  <a:srgbClr val="5B0F00"/>
                </a:solidFill>
                <a:highlight>
                  <a:srgbClr val="FFFFFF"/>
                </a:highlight>
              </a:rPr>
              <a:t>Identified malicious/non-malicious features based on predefined criteria.</a:t>
            </a:r>
            <a:endParaRPr i="1" sz="235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350"/>
              <a:buChar char="●"/>
            </a:pPr>
            <a:r>
              <a:rPr i="1" lang="en-US" sz="2350">
                <a:solidFill>
                  <a:srgbClr val="5B0F00"/>
                </a:solidFill>
                <a:highlight>
                  <a:srgbClr val="FFFFFF"/>
                </a:highlight>
              </a:rPr>
              <a:t>Target column: '1' for malicious, '0' for non-malicious users.</a:t>
            </a:r>
            <a:endParaRPr i="1" sz="235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0" y="372550"/>
            <a:ext cx="8119301" cy="54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5B0F00"/>
                </a:solidFill>
                <a:latin typeface="Georgia"/>
                <a:ea typeface="Georgia"/>
                <a:cs typeface="Georgia"/>
                <a:sym typeface="Georgia"/>
              </a:rPr>
              <a:t>VECTORIZATION</a:t>
            </a:r>
            <a:endParaRPr>
              <a:solidFill>
                <a:srgbClr val="5B0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32286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000"/>
              <a:buChar char="•"/>
            </a:pPr>
            <a:r>
              <a:rPr i="1" lang="en-US" sz="2000">
                <a:solidFill>
                  <a:srgbClr val="5B0F00"/>
                </a:solidFill>
                <a:highlight>
                  <a:srgbClr val="FFFFFF"/>
                </a:highlight>
              </a:rPr>
              <a:t>Vectorization transforms raw log data for structured analysis.</a:t>
            </a:r>
            <a:endParaRPr i="1" sz="20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000"/>
              <a:buChar char="•"/>
            </a:pPr>
            <a:r>
              <a:rPr i="1" lang="en-US" sz="2000">
                <a:solidFill>
                  <a:srgbClr val="5B0F00"/>
                </a:solidFill>
                <a:highlight>
                  <a:srgbClr val="FFFFFF"/>
                </a:highlight>
              </a:rPr>
              <a:t>Captures temporal dynamics of user behavior.</a:t>
            </a:r>
            <a:endParaRPr i="1" sz="2000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000"/>
              <a:buChar char="•"/>
            </a:pPr>
            <a:r>
              <a:rPr i="1" lang="en-US" sz="2000">
                <a:solidFill>
                  <a:srgbClr val="5B0F00"/>
                </a:solidFill>
                <a:highlight>
                  <a:srgbClr val="FFFFFF"/>
                </a:highlight>
              </a:rPr>
              <a:t>Conversion to a 2D array yields 9000 features per user in the dataframe.</a:t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5B0F00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3795750" y="1600200"/>
            <a:ext cx="4891200" cy="424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750" y="1655225"/>
            <a:ext cx="4391675" cy="41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