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9" roundtripDataSignature="AMtx7mig0K6NcrIBWMgEFQ2afuyI5VFO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3"/>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3"/>
          <p:cNvGrpSpPr/>
          <p:nvPr/>
        </p:nvGrpSpPr>
        <p:grpSpPr>
          <a:xfrm>
            <a:off x="0" y="490"/>
            <a:ext cx="5153705" cy="5134399"/>
            <a:chOff x="0" y="75"/>
            <a:chExt cx="5153705" cy="5152950"/>
          </a:xfrm>
        </p:grpSpPr>
        <p:sp>
          <p:nvSpPr>
            <p:cNvPr id="12" name="Google Shape;12;p23"/>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3"/>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3"/>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3"/>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3"/>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3"/>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32"/>
          <p:cNvGrpSpPr/>
          <p:nvPr/>
        </p:nvGrpSpPr>
        <p:grpSpPr>
          <a:xfrm>
            <a:off x="4406400" y="0"/>
            <a:ext cx="4737600" cy="5143065"/>
            <a:chOff x="4406400" y="0"/>
            <a:chExt cx="4737600" cy="5143065"/>
          </a:xfrm>
        </p:grpSpPr>
        <p:sp>
          <p:nvSpPr>
            <p:cNvPr id="107" name="Google Shape;107;p32"/>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2"/>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2"/>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2"/>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2"/>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2"/>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2"/>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2"/>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2"/>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2"/>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2"/>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2"/>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2"/>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2"/>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2"/>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2"/>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32"/>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32"/>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24"/>
          <p:cNvGrpSpPr/>
          <p:nvPr/>
        </p:nvGrpSpPr>
        <p:grpSpPr>
          <a:xfrm>
            <a:off x="0" y="381001"/>
            <a:ext cx="1037850" cy="1016288"/>
            <a:chOff x="0" y="381001"/>
            <a:chExt cx="1037850" cy="1016288"/>
          </a:xfrm>
        </p:grpSpPr>
        <p:sp>
          <p:nvSpPr>
            <p:cNvPr id="21" name="Google Shape;21;p2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2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2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25"/>
          <p:cNvGrpSpPr/>
          <p:nvPr/>
        </p:nvGrpSpPr>
        <p:grpSpPr>
          <a:xfrm>
            <a:off x="4406400" y="0"/>
            <a:ext cx="4737600" cy="5143065"/>
            <a:chOff x="4406400" y="0"/>
            <a:chExt cx="4737600" cy="5143065"/>
          </a:xfrm>
        </p:grpSpPr>
        <p:sp>
          <p:nvSpPr>
            <p:cNvPr id="28" name="Google Shape;28;p2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5"/>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26"/>
          <p:cNvGrpSpPr/>
          <p:nvPr/>
        </p:nvGrpSpPr>
        <p:grpSpPr>
          <a:xfrm>
            <a:off x="0" y="381001"/>
            <a:ext cx="1037850" cy="1016288"/>
            <a:chOff x="0" y="381001"/>
            <a:chExt cx="1037850" cy="1016288"/>
          </a:xfrm>
        </p:grpSpPr>
        <p:sp>
          <p:nvSpPr>
            <p:cNvPr id="50" name="Google Shape;50;p2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26"/>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26"/>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27"/>
          <p:cNvGrpSpPr/>
          <p:nvPr/>
        </p:nvGrpSpPr>
        <p:grpSpPr>
          <a:xfrm>
            <a:off x="0" y="381001"/>
            <a:ext cx="1037850" cy="1016288"/>
            <a:chOff x="0" y="381001"/>
            <a:chExt cx="1037850" cy="1016288"/>
          </a:xfrm>
        </p:grpSpPr>
        <p:sp>
          <p:nvSpPr>
            <p:cNvPr id="58" name="Google Shape;58;p2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2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28"/>
          <p:cNvGrpSpPr/>
          <p:nvPr/>
        </p:nvGrpSpPr>
        <p:grpSpPr>
          <a:xfrm>
            <a:off x="0" y="381001"/>
            <a:ext cx="1037850" cy="1016288"/>
            <a:chOff x="0" y="381001"/>
            <a:chExt cx="1037850" cy="1016288"/>
          </a:xfrm>
        </p:grpSpPr>
        <p:sp>
          <p:nvSpPr>
            <p:cNvPr id="64" name="Google Shape;64;p2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8"/>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28"/>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29"/>
          <p:cNvGrpSpPr/>
          <p:nvPr/>
        </p:nvGrpSpPr>
        <p:grpSpPr>
          <a:xfrm>
            <a:off x="4406400" y="0"/>
            <a:ext cx="4737600" cy="5143500"/>
            <a:chOff x="4406400" y="0"/>
            <a:chExt cx="4737600" cy="5143500"/>
          </a:xfrm>
        </p:grpSpPr>
        <p:sp>
          <p:nvSpPr>
            <p:cNvPr id="71" name="Google Shape;71;p29"/>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9"/>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9"/>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9"/>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9"/>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9"/>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9"/>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9"/>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9"/>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9"/>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9"/>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9"/>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9"/>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9"/>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9"/>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9"/>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9"/>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9"/>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29"/>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30"/>
          <p:cNvGrpSpPr/>
          <p:nvPr/>
        </p:nvGrpSpPr>
        <p:grpSpPr>
          <a:xfrm>
            <a:off x="0" y="381001"/>
            <a:ext cx="1037850" cy="1016288"/>
            <a:chOff x="0" y="381001"/>
            <a:chExt cx="1037850" cy="1016288"/>
          </a:xfrm>
        </p:grpSpPr>
        <p:sp>
          <p:nvSpPr>
            <p:cNvPr id="93" name="Google Shape;93;p3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30"/>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30"/>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30"/>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31"/>
          <p:cNvGrpSpPr/>
          <p:nvPr/>
        </p:nvGrpSpPr>
        <p:grpSpPr>
          <a:xfrm>
            <a:off x="0" y="4128572"/>
            <a:ext cx="698925" cy="684657"/>
            <a:chOff x="0" y="3785672"/>
            <a:chExt cx="698925" cy="684657"/>
          </a:xfrm>
        </p:grpSpPr>
        <p:sp>
          <p:nvSpPr>
            <p:cNvPr id="101" name="Google Shape;101;p31"/>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1"/>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31"/>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umterps.com/sports/mens-soccer/stats/202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181025" y="436100"/>
            <a:ext cx="5438400" cy="147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
              <a:t>Varsity League Soccer StatPad</a:t>
            </a:r>
            <a:endParaRPr/>
          </a:p>
        </p:txBody>
      </p:sp>
      <p:sp>
        <p:nvSpPr>
          <p:cNvPr id="135" name="Google Shape;135;p1"/>
          <p:cNvSpPr txBox="1"/>
          <p:nvPr>
            <p:ph idx="1" type="subTitle"/>
          </p:nvPr>
        </p:nvSpPr>
        <p:spPr>
          <a:xfrm>
            <a:off x="3848000" y="2501200"/>
            <a:ext cx="4706700" cy="1929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82670"/>
              <a:buNone/>
            </a:pPr>
            <a:r>
              <a:rPr lang="en" sz="1700"/>
              <a:t>Group BUDT 702_Project_0504_11</a:t>
            </a:r>
            <a:endParaRPr sz="1700"/>
          </a:p>
          <a:p>
            <a:pPr indent="0" lvl="0" marL="0" rtl="0" algn="l">
              <a:lnSpc>
                <a:spcPct val="100000"/>
              </a:lnSpc>
              <a:spcBef>
                <a:spcPts val="0"/>
              </a:spcBef>
              <a:spcAft>
                <a:spcPts val="0"/>
              </a:spcAft>
              <a:buSzPct val="108108"/>
              <a:buNone/>
            </a:pPr>
            <a:r>
              <a:t/>
            </a:r>
            <a:endParaRPr/>
          </a:p>
          <a:p>
            <a:pPr indent="0" lvl="0" marL="0" rtl="0" algn="l">
              <a:lnSpc>
                <a:spcPct val="100000"/>
              </a:lnSpc>
              <a:spcBef>
                <a:spcPts val="0"/>
              </a:spcBef>
              <a:spcAft>
                <a:spcPts val="0"/>
              </a:spcAft>
              <a:buSzPct val="82670"/>
              <a:buNone/>
            </a:pPr>
            <a:r>
              <a:rPr lang="en" sz="1700"/>
              <a:t>Abhinandan Gupta</a:t>
            </a:r>
            <a:endParaRPr sz="1700"/>
          </a:p>
          <a:p>
            <a:pPr indent="0" lvl="0" marL="0" rtl="0" algn="l">
              <a:lnSpc>
                <a:spcPct val="100000"/>
              </a:lnSpc>
              <a:spcBef>
                <a:spcPts val="0"/>
              </a:spcBef>
              <a:spcAft>
                <a:spcPts val="0"/>
              </a:spcAft>
              <a:buSzPct val="82670"/>
              <a:buNone/>
            </a:pPr>
            <a:r>
              <a:rPr lang="en" sz="1700"/>
              <a:t>Avi Choudhary</a:t>
            </a:r>
            <a:endParaRPr sz="1700"/>
          </a:p>
          <a:p>
            <a:pPr indent="0" lvl="0" marL="0" rtl="0" algn="l">
              <a:lnSpc>
                <a:spcPct val="100000"/>
              </a:lnSpc>
              <a:spcBef>
                <a:spcPts val="0"/>
              </a:spcBef>
              <a:spcAft>
                <a:spcPts val="0"/>
              </a:spcAft>
              <a:buSzPct val="82670"/>
              <a:buNone/>
            </a:pPr>
            <a:r>
              <a:rPr lang="en" sz="1700"/>
              <a:t>Anudeep Koneru</a:t>
            </a:r>
            <a:endParaRPr sz="1700"/>
          </a:p>
          <a:p>
            <a:pPr indent="0" lvl="0" marL="0" rtl="0" algn="l">
              <a:lnSpc>
                <a:spcPct val="100000"/>
              </a:lnSpc>
              <a:spcBef>
                <a:spcPts val="0"/>
              </a:spcBef>
              <a:spcAft>
                <a:spcPts val="0"/>
              </a:spcAft>
              <a:buSzPct val="82670"/>
              <a:buNone/>
            </a:pPr>
            <a:r>
              <a:rPr lang="en" sz="1700"/>
              <a:t>Shashank Bisht</a:t>
            </a:r>
            <a:endParaRPr sz="1700"/>
          </a:p>
          <a:p>
            <a:pPr indent="0" lvl="0" marL="0" rtl="0" algn="l">
              <a:lnSpc>
                <a:spcPct val="100000"/>
              </a:lnSpc>
              <a:spcBef>
                <a:spcPts val="0"/>
              </a:spcBef>
              <a:spcAft>
                <a:spcPts val="0"/>
              </a:spcAft>
              <a:buSzPct val="82670"/>
              <a:buNone/>
            </a:pPr>
            <a:r>
              <a:t/>
            </a:r>
            <a:endParaRPr sz="1700"/>
          </a:p>
          <a:p>
            <a:pPr indent="0" lvl="0" marL="0" rtl="0" algn="l">
              <a:lnSpc>
                <a:spcPct val="100000"/>
              </a:lnSpc>
              <a:spcBef>
                <a:spcPts val="0"/>
              </a:spcBef>
              <a:spcAft>
                <a:spcPts val="0"/>
              </a:spcAft>
              <a:buSzPct val="82670"/>
              <a:buNone/>
            </a:pPr>
            <a:r>
              <a:rPr lang="en" sz="1700"/>
              <a:t>11 March, 2024</a:t>
            </a:r>
            <a:endParaRPr sz="1700"/>
          </a:p>
          <a:p>
            <a:pPr indent="0" lvl="0" marL="0" rtl="0" algn="l">
              <a:lnSpc>
                <a:spcPct val="100000"/>
              </a:lnSpc>
              <a:spcBef>
                <a:spcPts val="0"/>
              </a:spcBef>
              <a:spcAft>
                <a:spcPts val="0"/>
              </a:spcAft>
              <a:buSzPct val="108108"/>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10"/>
          <p:cNvPicPr preferRelativeResize="0"/>
          <p:nvPr/>
        </p:nvPicPr>
        <p:blipFill rotWithShape="1">
          <a:blip r:embed="rId3">
            <a:alphaModFix/>
          </a:blip>
          <a:srcRect b="0" l="0" r="0" t="0"/>
          <a:stretch/>
        </p:blipFill>
        <p:spPr>
          <a:xfrm>
            <a:off x="4306950" y="1435525"/>
            <a:ext cx="4038600" cy="1990725"/>
          </a:xfrm>
          <a:prstGeom prst="rect">
            <a:avLst/>
          </a:prstGeom>
          <a:noFill/>
          <a:ln>
            <a:noFill/>
          </a:ln>
        </p:spPr>
      </p:pic>
      <p:sp>
        <p:nvSpPr>
          <p:cNvPr id="192" name="Google Shape;192;p10"/>
          <p:cNvSpPr txBox="1"/>
          <p:nvPr/>
        </p:nvSpPr>
        <p:spPr>
          <a:xfrm>
            <a:off x="2777800" y="84050"/>
            <a:ext cx="3804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SQL CREATE TABLES</a:t>
            </a:r>
            <a:endParaRPr sz="2400">
              <a:solidFill>
                <a:schemeClr val="lt1"/>
              </a:solidFill>
              <a:latin typeface="Montserrat"/>
              <a:ea typeface="Montserrat"/>
              <a:cs typeface="Montserrat"/>
              <a:sym typeface="Montserrat"/>
            </a:endParaRPr>
          </a:p>
        </p:txBody>
      </p:sp>
      <p:sp>
        <p:nvSpPr>
          <p:cNvPr id="193" name="Google Shape;193;p10"/>
          <p:cNvSpPr txBox="1"/>
          <p:nvPr/>
        </p:nvSpPr>
        <p:spPr>
          <a:xfrm>
            <a:off x="1945675" y="2008325"/>
            <a:ext cx="30000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TABLE: MatchStats</a:t>
            </a:r>
            <a:br>
              <a:rPr lang="en" sz="1300">
                <a:solidFill>
                  <a:schemeClr val="lt1"/>
                </a:solidFill>
                <a:latin typeface="Lato"/>
                <a:ea typeface="Lato"/>
                <a:cs typeface="Lato"/>
                <a:sym typeface="Lato"/>
              </a:rPr>
            </a:br>
            <a:r>
              <a:rPr lang="en" sz="1300">
                <a:solidFill>
                  <a:schemeClr val="lt1"/>
                </a:solidFill>
                <a:latin typeface="Lato"/>
                <a:ea typeface="Lato"/>
                <a:cs typeface="Lato"/>
                <a:sym typeface="Lato"/>
              </a:rPr>
              <a:t>PK: matchId</a:t>
            </a:r>
            <a:br>
              <a:rPr lang="en" sz="1300">
                <a:solidFill>
                  <a:schemeClr val="lt1"/>
                </a:solidFill>
                <a:latin typeface="Lato"/>
                <a:ea typeface="Lato"/>
                <a:cs typeface="Lato"/>
                <a:sym typeface="Lato"/>
              </a:rPr>
            </a:br>
            <a:r>
              <a:rPr lang="en" sz="1300">
                <a:solidFill>
                  <a:schemeClr val="lt1"/>
                </a:solidFill>
                <a:latin typeface="Lato"/>
                <a:ea typeface="Lato"/>
                <a:cs typeface="Lato"/>
                <a:sym typeface="Lato"/>
              </a:rPr>
              <a:t>FK: matchId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11"/>
          <p:cNvPicPr preferRelativeResize="0"/>
          <p:nvPr/>
        </p:nvPicPr>
        <p:blipFill rotWithShape="1">
          <a:blip r:embed="rId3">
            <a:alphaModFix/>
          </a:blip>
          <a:srcRect b="7050" l="0" r="0" t="-7050"/>
          <a:stretch/>
        </p:blipFill>
        <p:spPr>
          <a:xfrm>
            <a:off x="1468000" y="2047523"/>
            <a:ext cx="6208024" cy="2385300"/>
          </a:xfrm>
          <a:prstGeom prst="rect">
            <a:avLst/>
          </a:prstGeom>
          <a:noFill/>
          <a:ln>
            <a:noFill/>
          </a:ln>
        </p:spPr>
      </p:pic>
      <p:sp>
        <p:nvSpPr>
          <p:cNvPr id="199" name="Google Shape;199;p11"/>
          <p:cNvSpPr txBox="1"/>
          <p:nvPr/>
        </p:nvSpPr>
        <p:spPr>
          <a:xfrm>
            <a:off x="3391375" y="1035875"/>
            <a:ext cx="30000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TABLE: Play</a:t>
            </a:r>
            <a:br>
              <a:rPr lang="en" sz="1300">
                <a:solidFill>
                  <a:schemeClr val="lt1"/>
                </a:solidFill>
                <a:latin typeface="Lato"/>
                <a:ea typeface="Lato"/>
                <a:cs typeface="Lato"/>
                <a:sym typeface="Lato"/>
              </a:rPr>
            </a:br>
            <a:r>
              <a:rPr lang="en" sz="1300">
                <a:solidFill>
                  <a:schemeClr val="lt1"/>
                </a:solidFill>
                <a:latin typeface="Lato"/>
                <a:ea typeface="Lato"/>
                <a:cs typeface="Lato"/>
                <a:sym typeface="Lato"/>
              </a:rPr>
              <a:t>PK: playerId, matchId</a:t>
            </a:r>
            <a:br>
              <a:rPr lang="en" sz="1300">
                <a:solidFill>
                  <a:schemeClr val="lt1"/>
                </a:solidFill>
                <a:latin typeface="Lato"/>
                <a:ea typeface="Lato"/>
                <a:cs typeface="Lato"/>
                <a:sym typeface="Lato"/>
              </a:rPr>
            </a:br>
            <a:r>
              <a:rPr lang="en" sz="1300">
                <a:solidFill>
                  <a:schemeClr val="lt1"/>
                </a:solidFill>
                <a:latin typeface="Lato"/>
                <a:ea typeface="Lato"/>
                <a:cs typeface="Lato"/>
                <a:sym typeface="Lato"/>
              </a:rPr>
              <a:t>FK: playerId, matchId</a:t>
            </a:r>
            <a:endParaRPr/>
          </a:p>
        </p:txBody>
      </p:sp>
      <p:sp>
        <p:nvSpPr>
          <p:cNvPr id="200" name="Google Shape;200;p11"/>
          <p:cNvSpPr txBox="1"/>
          <p:nvPr/>
        </p:nvSpPr>
        <p:spPr>
          <a:xfrm>
            <a:off x="2610750" y="117675"/>
            <a:ext cx="3922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SQL CREATE TABLES</a:t>
            </a:r>
            <a:endParaRPr sz="2400">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12"/>
          <p:cNvPicPr preferRelativeResize="0"/>
          <p:nvPr/>
        </p:nvPicPr>
        <p:blipFill rotWithShape="1">
          <a:blip r:embed="rId3">
            <a:alphaModFix/>
          </a:blip>
          <a:srcRect b="0" l="0" r="0" t="0"/>
          <a:stretch/>
        </p:blipFill>
        <p:spPr>
          <a:xfrm>
            <a:off x="800100" y="2178475"/>
            <a:ext cx="7543800" cy="2457450"/>
          </a:xfrm>
          <a:prstGeom prst="rect">
            <a:avLst/>
          </a:prstGeom>
          <a:noFill/>
          <a:ln>
            <a:noFill/>
          </a:ln>
        </p:spPr>
      </p:pic>
      <p:sp>
        <p:nvSpPr>
          <p:cNvPr id="206" name="Google Shape;206;p12"/>
          <p:cNvSpPr txBox="1"/>
          <p:nvPr/>
        </p:nvSpPr>
        <p:spPr>
          <a:xfrm>
            <a:off x="2652750" y="67250"/>
            <a:ext cx="383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SQL CREATE TABLES</a:t>
            </a:r>
            <a:endParaRPr sz="2400">
              <a:solidFill>
                <a:schemeClr val="lt1"/>
              </a:solidFill>
              <a:latin typeface="Montserrat"/>
              <a:ea typeface="Montserrat"/>
              <a:cs typeface="Montserrat"/>
              <a:sym typeface="Montserrat"/>
            </a:endParaRPr>
          </a:p>
        </p:txBody>
      </p:sp>
      <p:sp>
        <p:nvSpPr>
          <p:cNvPr id="207" name="Google Shape;207;p12"/>
          <p:cNvSpPr txBox="1"/>
          <p:nvPr/>
        </p:nvSpPr>
        <p:spPr>
          <a:xfrm>
            <a:off x="3344975" y="977350"/>
            <a:ext cx="36030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TABLE: Participate</a:t>
            </a:r>
            <a:br>
              <a:rPr lang="en" sz="1300">
                <a:solidFill>
                  <a:schemeClr val="lt1"/>
                </a:solidFill>
                <a:latin typeface="Lato"/>
                <a:ea typeface="Lato"/>
                <a:cs typeface="Lato"/>
                <a:sym typeface="Lato"/>
              </a:rPr>
            </a:br>
            <a:r>
              <a:rPr lang="en" sz="1300">
                <a:solidFill>
                  <a:schemeClr val="lt1"/>
                </a:solidFill>
                <a:latin typeface="Lato"/>
                <a:ea typeface="Lato"/>
                <a:cs typeface="Lato"/>
                <a:sym typeface="Lato"/>
              </a:rPr>
              <a:t>PK: teamIdFirst, teamIdSecond, matchId</a:t>
            </a:r>
            <a:br>
              <a:rPr lang="en" sz="1300">
                <a:solidFill>
                  <a:schemeClr val="lt1"/>
                </a:solidFill>
                <a:latin typeface="Lato"/>
                <a:ea typeface="Lato"/>
                <a:cs typeface="Lato"/>
                <a:sym typeface="Lato"/>
              </a:rPr>
            </a:br>
            <a:r>
              <a:rPr lang="en" sz="1300">
                <a:solidFill>
                  <a:schemeClr val="lt1"/>
                </a:solidFill>
                <a:latin typeface="Lato"/>
                <a:ea typeface="Lato"/>
                <a:cs typeface="Lato"/>
                <a:sym typeface="Lato"/>
              </a:rPr>
              <a:t>FK: </a:t>
            </a:r>
            <a:r>
              <a:rPr lang="en" sz="1300">
                <a:solidFill>
                  <a:schemeClr val="lt1"/>
                </a:solidFill>
                <a:latin typeface="Lato"/>
                <a:ea typeface="Lato"/>
                <a:cs typeface="Lato"/>
                <a:sym typeface="Lato"/>
              </a:rPr>
              <a:t> teamIdFirst, teamIdSecond, matchId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ph type="title"/>
          </p:nvPr>
        </p:nvSpPr>
        <p:spPr>
          <a:xfrm>
            <a:off x="1239525" y="431725"/>
            <a:ext cx="70389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Business Transactions:</a:t>
            </a:r>
            <a:endParaRPr/>
          </a:p>
        </p:txBody>
      </p:sp>
      <p:sp>
        <p:nvSpPr>
          <p:cNvPr id="213" name="Google Shape;213;p13"/>
          <p:cNvSpPr txBox="1"/>
          <p:nvPr>
            <p:ph idx="1" type="body"/>
          </p:nvPr>
        </p:nvSpPr>
        <p:spPr>
          <a:xfrm>
            <a:off x="947100" y="1695750"/>
            <a:ext cx="2140200" cy="1752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93693"/>
              <a:buNone/>
            </a:pPr>
            <a:r>
              <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SzPct val="117117"/>
              <a:buNone/>
            </a:pPr>
            <a:r>
              <a:rPr lang="en" sz="1200">
                <a:solidFill>
                  <a:srgbClr val="ECECEC"/>
                </a:solidFill>
                <a:highlight>
                  <a:srgbClr val="212121"/>
                </a:highlight>
                <a:latin typeface="Arial"/>
                <a:ea typeface="Arial"/>
                <a:cs typeface="Arial"/>
                <a:sym typeface="Arial"/>
              </a:rPr>
              <a:t>What is the correlation between goals, assists, and fouls with player position?</a:t>
            </a:r>
            <a:endParaRPr sz="1500">
              <a:latin typeface="Arial"/>
              <a:ea typeface="Arial"/>
              <a:cs typeface="Arial"/>
              <a:sym typeface="Arial"/>
            </a:endParaRPr>
          </a:p>
          <a:p>
            <a:pPr indent="0" lvl="0" marL="0" rtl="0" algn="l">
              <a:lnSpc>
                <a:spcPct val="115000"/>
              </a:lnSpc>
              <a:spcBef>
                <a:spcPts val="0"/>
              </a:spcBef>
              <a:spcAft>
                <a:spcPts val="0"/>
              </a:spcAft>
              <a:buSzPct val="68456"/>
              <a:buNone/>
            </a:pPr>
            <a:r>
              <a:t/>
            </a:r>
            <a:endParaRPr sz="2053">
              <a:latin typeface="Times New Roman"/>
              <a:ea typeface="Times New Roman"/>
              <a:cs typeface="Times New Roman"/>
              <a:sym typeface="Times New Roman"/>
            </a:endParaRPr>
          </a:p>
          <a:p>
            <a:pPr indent="0" lvl="0" marL="0" rtl="0" algn="l">
              <a:lnSpc>
                <a:spcPct val="115000"/>
              </a:lnSpc>
              <a:spcBef>
                <a:spcPts val="1200"/>
              </a:spcBef>
              <a:spcAft>
                <a:spcPts val="1200"/>
              </a:spcAft>
              <a:buSzPct val="108108"/>
              <a:buNone/>
            </a:pPr>
            <a:r>
              <a:t/>
            </a:r>
            <a:endParaRPr/>
          </a:p>
        </p:txBody>
      </p:sp>
      <p:sp>
        <p:nvSpPr>
          <p:cNvPr id="214" name="Google Shape;214;p13"/>
          <p:cNvSpPr txBox="1"/>
          <p:nvPr/>
        </p:nvSpPr>
        <p:spPr>
          <a:xfrm>
            <a:off x="3974625" y="4644900"/>
            <a:ext cx="4303800" cy="37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Lato"/>
                <a:ea typeface="Lato"/>
                <a:cs typeface="Lato"/>
                <a:sym typeface="Lato"/>
              </a:rPr>
              <a:t>                                   SELECT statements for this Question</a:t>
            </a:r>
            <a:endParaRPr b="0" i="0" sz="1300" u="none" cap="none" strike="noStrike">
              <a:solidFill>
                <a:schemeClr val="lt1"/>
              </a:solidFill>
              <a:latin typeface="Lato"/>
              <a:ea typeface="Lato"/>
              <a:cs typeface="Lato"/>
              <a:sym typeface="Lato"/>
            </a:endParaRPr>
          </a:p>
        </p:txBody>
      </p:sp>
      <p:pic>
        <p:nvPicPr>
          <p:cNvPr id="215" name="Google Shape;215;p13"/>
          <p:cNvPicPr preferRelativeResize="0"/>
          <p:nvPr/>
        </p:nvPicPr>
        <p:blipFill rotWithShape="1">
          <a:blip r:embed="rId3">
            <a:alphaModFix/>
          </a:blip>
          <a:srcRect b="0" l="0" r="0" t="0"/>
          <a:stretch/>
        </p:blipFill>
        <p:spPr>
          <a:xfrm>
            <a:off x="3068700" y="1225888"/>
            <a:ext cx="5687700" cy="2691737"/>
          </a:xfrm>
          <a:prstGeom prst="rect">
            <a:avLst/>
          </a:prstGeom>
          <a:noFill/>
          <a:ln>
            <a:noFill/>
          </a:ln>
        </p:spPr>
      </p:pic>
      <p:sp>
        <p:nvSpPr>
          <p:cNvPr id="216" name="Google Shape;216;p13"/>
          <p:cNvSpPr txBox="1"/>
          <p:nvPr/>
        </p:nvSpPr>
        <p:spPr>
          <a:xfrm>
            <a:off x="947100" y="1669175"/>
            <a:ext cx="20118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1st WH Question:</a:t>
            </a:r>
            <a:endParaRPr b="0" i="0" sz="14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4"/>
          <p:cNvSpPr txBox="1"/>
          <p:nvPr>
            <p:ph idx="1" type="body"/>
          </p:nvPr>
        </p:nvSpPr>
        <p:spPr>
          <a:xfrm>
            <a:off x="432750" y="3297325"/>
            <a:ext cx="8278500" cy="2387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350">
                <a:highlight>
                  <a:schemeClr val="dk1"/>
                </a:highlight>
                <a:latin typeface="Times New Roman"/>
                <a:ea typeface="Times New Roman"/>
                <a:cs typeface="Times New Roman"/>
                <a:sym typeface="Times New Roman"/>
              </a:rPr>
              <a:t>Observation: </a:t>
            </a:r>
            <a:endParaRPr sz="1350">
              <a:highlight>
                <a:schemeClr val="dk1"/>
              </a:highlight>
              <a:latin typeface="Times New Roman"/>
              <a:ea typeface="Times New Roman"/>
              <a:cs typeface="Times New Roman"/>
              <a:sym typeface="Times New Roman"/>
            </a:endParaRPr>
          </a:p>
          <a:p>
            <a:pPr indent="0" lvl="0" marL="457200" rtl="0" algn="l">
              <a:lnSpc>
                <a:spcPct val="115000"/>
              </a:lnSpc>
              <a:spcBef>
                <a:spcPts val="1200"/>
              </a:spcBef>
              <a:spcAft>
                <a:spcPts val="0"/>
              </a:spcAft>
              <a:buSzPts val="1300"/>
              <a:buNone/>
            </a:pPr>
            <a:r>
              <a:rPr lang="en" sz="1350">
                <a:highlight>
                  <a:schemeClr val="dk1"/>
                </a:highlight>
                <a:latin typeface="Times New Roman"/>
                <a:ea typeface="Times New Roman"/>
                <a:cs typeface="Times New Roman"/>
                <a:sym typeface="Times New Roman"/>
              </a:rPr>
              <a:t>We can see that goals, assists, and fouls are directly correlated to player positions and</a:t>
            </a:r>
            <a:endParaRPr sz="1350">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n" sz="1350">
                <a:highlight>
                  <a:schemeClr val="dk1"/>
                </a:highlight>
                <a:latin typeface="Times New Roman"/>
                <a:ea typeface="Times New Roman"/>
                <a:cs typeface="Times New Roman"/>
                <a:sym typeface="Times New Roman"/>
              </a:rPr>
              <a:t>           that Forwards contribute to most goals, Midfielders contribute to most assists,and most </a:t>
            </a:r>
            <a:endParaRPr sz="1350">
              <a:highlight>
                <a:schemeClr val="dk1"/>
              </a:highlight>
              <a:latin typeface="Times New Roman"/>
              <a:ea typeface="Times New Roman"/>
              <a:cs typeface="Times New Roman"/>
              <a:sym typeface="Times New Roman"/>
            </a:endParaRPr>
          </a:p>
          <a:p>
            <a:pPr indent="457200" lvl="0" marL="0" rtl="0" algn="l">
              <a:lnSpc>
                <a:spcPct val="115000"/>
              </a:lnSpc>
              <a:spcBef>
                <a:spcPts val="0"/>
              </a:spcBef>
              <a:spcAft>
                <a:spcPts val="0"/>
              </a:spcAft>
              <a:buSzPts val="1300"/>
              <a:buNone/>
            </a:pPr>
            <a:r>
              <a:rPr lang="en" sz="1350">
                <a:highlight>
                  <a:schemeClr val="dk1"/>
                </a:highlight>
                <a:latin typeface="Times New Roman"/>
                <a:ea typeface="Times New Roman"/>
                <a:cs typeface="Times New Roman"/>
                <a:sym typeface="Times New Roman"/>
              </a:rPr>
              <a:t>fouls are committed by the Defenders and Goalkeepers.</a:t>
            </a:r>
            <a:endParaRPr sz="1350">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350">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1200"/>
              </a:spcAft>
              <a:buSzPts val="1300"/>
              <a:buNone/>
            </a:pPr>
            <a:r>
              <a:t/>
            </a:r>
            <a:endParaRPr/>
          </a:p>
        </p:txBody>
      </p:sp>
      <p:pic>
        <p:nvPicPr>
          <p:cNvPr id="222" name="Google Shape;222;p14"/>
          <p:cNvPicPr preferRelativeResize="0"/>
          <p:nvPr/>
        </p:nvPicPr>
        <p:blipFill rotWithShape="1">
          <a:blip r:embed="rId3">
            <a:alphaModFix/>
          </a:blip>
          <a:srcRect b="0" l="0" r="0" t="0"/>
          <a:stretch/>
        </p:blipFill>
        <p:spPr>
          <a:xfrm>
            <a:off x="813763" y="1120925"/>
            <a:ext cx="7516472" cy="2176400"/>
          </a:xfrm>
          <a:prstGeom prst="rect">
            <a:avLst/>
          </a:prstGeom>
          <a:noFill/>
          <a:ln>
            <a:noFill/>
          </a:ln>
        </p:spPr>
      </p:pic>
      <p:sp>
        <p:nvSpPr>
          <p:cNvPr id="223" name="Google Shape;223;p14"/>
          <p:cNvSpPr txBox="1"/>
          <p:nvPr/>
        </p:nvSpPr>
        <p:spPr>
          <a:xfrm>
            <a:off x="227775" y="113850"/>
            <a:ext cx="83301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Times New Roman"/>
                <a:ea typeface="Times New Roman"/>
                <a:cs typeface="Times New Roman"/>
                <a:sym typeface="Times New Roman"/>
              </a:rPr>
              <a:t>#1: </a:t>
            </a:r>
            <a:r>
              <a:rPr b="0" i="0" lang="en" sz="1200" u="none" cap="none" strike="noStrike">
                <a:solidFill>
                  <a:srgbClr val="ECECEC"/>
                </a:solidFill>
                <a:highlight>
                  <a:srgbClr val="212121"/>
                </a:highlight>
                <a:latin typeface="Roboto"/>
                <a:ea typeface="Roboto"/>
                <a:cs typeface="Roboto"/>
                <a:sym typeface="Roboto"/>
              </a:rPr>
              <a:t>What is the correlation between goals, assists, and fouls with player position?</a:t>
            </a:r>
            <a:endParaRPr b="0" i="0" sz="1400" u="none" cap="none" strike="noStrike">
              <a:solidFill>
                <a:srgbClr val="000000"/>
              </a:solidFill>
              <a:latin typeface="Arial"/>
              <a:ea typeface="Arial"/>
              <a:cs typeface="Arial"/>
              <a:sym typeface="Arial"/>
            </a:endParaRPr>
          </a:p>
        </p:txBody>
      </p:sp>
      <p:sp>
        <p:nvSpPr>
          <p:cNvPr id="224" name="Google Shape;224;p14"/>
          <p:cNvSpPr txBox="1"/>
          <p:nvPr/>
        </p:nvSpPr>
        <p:spPr>
          <a:xfrm>
            <a:off x="4102500" y="628325"/>
            <a:ext cx="939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Lato"/>
                <a:ea typeface="Lato"/>
                <a:cs typeface="Lato"/>
                <a:sym typeface="Lato"/>
              </a:rPr>
              <a:t>Result </a:t>
            </a:r>
            <a:endParaRPr b="0" i="0" sz="2000" u="none" cap="none" strike="noStrike">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5"/>
          <p:cNvSpPr txBox="1"/>
          <p:nvPr>
            <p:ph type="title"/>
          </p:nvPr>
        </p:nvSpPr>
        <p:spPr>
          <a:xfrm>
            <a:off x="1297500" y="393750"/>
            <a:ext cx="70389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Business Transactions:</a:t>
            </a:r>
            <a:endParaRPr/>
          </a:p>
        </p:txBody>
      </p:sp>
      <p:sp>
        <p:nvSpPr>
          <p:cNvPr id="230" name="Google Shape;230;p15"/>
          <p:cNvSpPr txBox="1"/>
          <p:nvPr>
            <p:ph idx="1" type="body"/>
          </p:nvPr>
        </p:nvSpPr>
        <p:spPr>
          <a:xfrm>
            <a:off x="1011300" y="1384700"/>
            <a:ext cx="2057400" cy="17625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28300"/>
              <a:buNone/>
            </a:pPr>
            <a:r>
              <a:t/>
            </a:r>
            <a:endParaRPr sz="4053">
              <a:latin typeface="Times New Roman"/>
              <a:ea typeface="Times New Roman"/>
              <a:cs typeface="Times New Roman"/>
              <a:sym typeface="Times New Roman"/>
            </a:endParaRPr>
          </a:p>
          <a:p>
            <a:pPr indent="0" lvl="0" marL="0" rtl="0" algn="l">
              <a:lnSpc>
                <a:spcPct val="115000"/>
              </a:lnSpc>
              <a:spcBef>
                <a:spcPts val="1200"/>
              </a:spcBef>
              <a:spcAft>
                <a:spcPts val="0"/>
              </a:spcAft>
              <a:buSzPct val="115222"/>
              <a:buNone/>
            </a:pPr>
            <a:r>
              <a:rPr lang="en" sz="4513">
                <a:solidFill>
                  <a:srgbClr val="ECECEC"/>
                </a:solidFill>
                <a:highlight>
                  <a:srgbClr val="212121"/>
                </a:highlight>
                <a:latin typeface="Arial"/>
                <a:ea typeface="Arial"/>
                <a:cs typeface="Arial"/>
                <a:sym typeface="Arial"/>
              </a:rPr>
              <a:t>How can we analyze the relationship between different match statistics, such as shots on target, fouls, and goals scored, for both home and away teams?</a:t>
            </a:r>
            <a:endParaRPr sz="4513">
              <a:latin typeface="Arial"/>
              <a:ea typeface="Arial"/>
              <a:cs typeface="Arial"/>
              <a:sym typeface="Arial"/>
            </a:endParaRPr>
          </a:p>
          <a:p>
            <a:pPr indent="0" lvl="0" marL="0" rtl="0" algn="l">
              <a:lnSpc>
                <a:spcPct val="115000"/>
              </a:lnSpc>
              <a:spcBef>
                <a:spcPts val="0"/>
              </a:spcBef>
              <a:spcAft>
                <a:spcPts val="0"/>
              </a:spcAft>
              <a:buSzPct val="253287"/>
              <a:buNone/>
            </a:pPr>
            <a:r>
              <a:t/>
            </a:r>
            <a:endParaRPr sz="2053">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t/>
            </a:r>
            <a:endParaRPr/>
          </a:p>
        </p:txBody>
      </p:sp>
      <p:sp>
        <p:nvSpPr>
          <p:cNvPr id="231" name="Google Shape;231;p15"/>
          <p:cNvSpPr txBox="1"/>
          <p:nvPr/>
        </p:nvSpPr>
        <p:spPr>
          <a:xfrm>
            <a:off x="3974625" y="4644900"/>
            <a:ext cx="4303800" cy="37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Lato"/>
                <a:ea typeface="Lato"/>
                <a:cs typeface="Lato"/>
                <a:sym typeface="Lato"/>
              </a:rPr>
              <a:t>                                   SELECT statements for this Question</a:t>
            </a:r>
            <a:endParaRPr b="0" i="0" sz="1300" u="none" cap="none" strike="noStrike">
              <a:solidFill>
                <a:schemeClr val="lt1"/>
              </a:solidFill>
              <a:latin typeface="Lato"/>
              <a:ea typeface="Lato"/>
              <a:cs typeface="Lato"/>
              <a:sym typeface="Lato"/>
            </a:endParaRPr>
          </a:p>
        </p:txBody>
      </p:sp>
      <p:sp>
        <p:nvSpPr>
          <p:cNvPr id="232" name="Google Shape;232;p15"/>
          <p:cNvSpPr txBox="1"/>
          <p:nvPr/>
        </p:nvSpPr>
        <p:spPr>
          <a:xfrm>
            <a:off x="1011300" y="1225900"/>
            <a:ext cx="167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2nd WH Question:</a:t>
            </a:r>
            <a:endParaRPr b="0" i="0" sz="1400" u="none" cap="none" strike="noStrike">
              <a:solidFill>
                <a:schemeClr val="lt1"/>
              </a:solidFill>
              <a:latin typeface="Lato"/>
              <a:ea typeface="Lato"/>
              <a:cs typeface="Lato"/>
              <a:sym typeface="Lato"/>
            </a:endParaRPr>
          </a:p>
        </p:txBody>
      </p:sp>
      <p:pic>
        <p:nvPicPr>
          <p:cNvPr id="233" name="Google Shape;233;p15"/>
          <p:cNvPicPr preferRelativeResize="0"/>
          <p:nvPr/>
        </p:nvPicPr>
        <p:blipFill rotWithShape="1">
          <a:blip r:embed="rId3">
            <a:alphaModFix/>
          </a:blip>
          <a:srcRect b="0" l="0" r="0" t="0"/>
          <a:stretch/>
        </p:blipFill>
        <p:spPr>
          <a:xfrm>
            <a:off x="3068700" y="1247088"/>
            <a:ext cx="5770501" cy="30796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idx="1" type="body"/>
          </p:nvPr>
        </p:nvSpPr>
        <p:spPr>
          <a:xfrm>
            <a:off x="432750" y="3297325"/>
            <a:ext cx="8278500" cy="2387100"/>
          </a:xfrm>
          <a:prstGeom prst="rect">
            <a:avLst/>
          </a:prstGeom>
          <a:noFill/>
          <a:ln>
            <a:noFill/>
          </a:ln>
        </p:spPr>
        <p:txBody>
          <a:bodyPr anchorCtr="0" anchor="t" bIns="91425" lIns="91425" spcFirstLastPara="1" rIns="91425" wrap="square" tIns="91425">
            <a:normAutofit/>
          </a:bodyPr>
          <a:lstStyle/>
          <a:p>
            <a:pPr indent="457200" lvl="0" marL="0" rtl="0" algn="l">
              <a:lnSpc>
                <a:spcPct val="115000"/>
              </a:lnSpc>
              <a:spcBef>
                <a:spcPts val="0"/>
              </a:spcBef>
              <a:spcAft>
                <a:spcPts val="0"/>
              </a:spcAft>
              <a:buSzPts val="1300"/>
              <a:buNone/>
            </a:pPr>
            <a:r>
              <a:t/>
            </a:r>
            <a:endParaRPr sz="1350">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350">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1200"/>
              </a:spcAft>
              <a:buSzPts val="1300"/>
              <a:buNone/>
            </a:pPr>
            <a:r>
              <a:t/>
            </a:r>
            <a:endParaRPr/>
          </a:p>
        </p:txBody>
      </p:sp>
      <p:sp>
        <p:nvSpPr>
          <p:cNvPr id="239" name="Google Shape;239;p16"/>
          <p:cNvSpPr txBox="1"/>
          <p:nvPr/>
        </p:nvSpPr>
        <p:spPr>
          <a:xfrm>
            <a:off x="227775" y="113850"/>
            <a:ext cx="8330100" cy="619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Times New Roman"/>
                <a:ea typeface="Times New Roman"/>
                <a:cs typeface="Times New Roman"/>
                <a:sym typeface="Times New Roman"/>
              </a:rPr>
              <a:t>#2:</a:t>
            </a:r>
            <a:r>
              <a:rPr b="0" i="0" lang="en" sz="1100" u="none" cap="none" strike="noStrike">
                <a:solidFill>
                  <a:schemeClr val="lt1"/>
                </a:solidFill>
                <a:latin typeface="Times New Roman"/>
                <a:ea typeface="Times New Roman"/>
                <a:cs typeface="Times New Roman"/>
                <a:sym typeface="Times New Roman"/>
              </a:rPr>
              <a:t> </a:t>
            </a:r>
            <a:r>
              <a:rPr b="0" i="0" lang="en" sz="1100" u="none" cap="none" strike="noStrike">
                <a:solidFill>
                  <a:srgbClr val="ECECEC"/>
                </a:solidFill>
                <a:highlight>
                  <a:srgbClr val="212121"/>
                </a:highlight>
                <a:latin typeface="Arial"/>
                <a:ea typeface="Arial"/>
                <a:cs typeface="Arial"/>
                <a:sym typeface="Arial"/>
              </a:rPr>
              <a:t>How can we analyze the relationship between different match statistics, such as shots on target, fouls, and goals scored, for both home and away teams?</a:t>
            </a:r>
            <a:endParaRPr b="0" i="0" sz="1100" u="none" cap="none" strike="noStrike">
              <a:solidFill>
                <a:srgbClr val="000000"/>
              </a:solidFill>
              <a:latin typeface="Arial"/>
              <a:ea typeface="Arial"/>
              <a:cs typeface="Arial"/>
              <a:sym typeface="Arial"/>
            </a:endParaRPr>
          </a:p>
        </p:txBody>
      </p:sp>
      <p:sp>
        <p:nvSpPr>
          <p:cNvPr id="240" name="Google Shape;240;p16"/>
          <p:cNvSpPr txBox="1"/>
          <p:nvPr/>
        </p:nvSpPr>
        <p:spPr>
          <a:xfrm>
            <a:off x="4102500" y="628325"/>
            <a:ext cx="939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Lato"/>
                <a:ea typeface="Lato"/>
                <a:cs typeface="Lato"/>
                <a:sym typeface="Lato"/>
              </a:rPr>
              <a:t>Result </a:t>
            </a:r>
            <a:endParaRPr b="0" i="0" sz="2000" u="none" cap="none" strike="noStrike">
              <a:solidFill>
                <a:schemeClr val="lt1"/>
              </a:solidFill>
              <a:latin typeface="Lato"/>
              <a:ea typeface="Lato"/>
              <a:cs typeface="Lato"/>
              <a:sym typeface="Lato"/>
            </a:endParaRPr>
          </a:p>
        </p:txBody>
      </p:sp>
      <p:pic>
        <p:nvPicPr>
          <p:cNvPr id="241" name="Google Shape;241;p16"/>
          <p:cNvPicPr preferRelativeResize="0"/>
          <p:nvPr/>
        </p:nvPicPr>
        <p:blipFill rotWithShape="1">
          <a:blip r:embed="rId3">
            <a:alphaModFix/>
          </a:blip>
          <a:srcRect b="0" l="0" r="0" t="0"/>
          <a:stretch/>
        </p:blipFill>
        <p:spPr>
          <a:xfrm>
            <a:off x="1427838" y="1273325"/>
            <a:ext cx="6288317" cy="1871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7"/>
          <p:cNvSpPr txBox="1"/>
          <p:nvPr>
            <p:ph idx="1" type="body"/>
          </p:nvPr>
        </p:nvSpPr>
        <p:spPr>
          <a:xfrm>
            <a:off x="1185275" y="1366125"/>
            <a:ext cx="2104800" cy="2301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250">
                <a:latin typeface="Times New Roman"/>
                <a:ea typeface="Times New Roman"/>
                <a:cs typeface="Times New Roman"/>
                <a:sym typeface="Times New Roman"/>
              </a:rPr>
              <a:t> 3rd Wh- Question: </a:t>
            </a:r>
            <a:endParaRPr sz="1250">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rPr lang="en" sz="1250">
                <a:latin typeface="Times New Roman"/>
                <a:ea typeface="Times New Roman"/>
                <a:cs typeface="Times New Roman"/>
                <a:sym typeface="Times New Roman"/>
              </a:rPr>
              <a:t>What is the win/loss statistics for a team playing Home and Away and how much does attendance affect team performance</a:t>
            </a:r>
            <a:endParaRPr sz="1250">
              <a:latin typeface="Times New Roman"/>
              <a:ea typeface="Times New Roman"/>
              <a:cs typeface="Times New Roman"/>
              <a:sym typeface="Times New Roman"/>
            </a:endParaRPr>
          </a:p>
        </p:txBody>
      </p:sp>
      <p:sp>
        <p:nvSpPr>
          <p:cNvPr id="247" name="Google Shape;247;p17"/>
          <p:cNvSpPr txBox="1"/>
          <p:nvPr>
            <p:ph type="title"/>
          </p:nvPr>
        </p:nvSpPr>
        <p:spPr>
          <a:xfrm>
            <a:off x="1297500" y="393750"/>
            <a:ext cx="70389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Business Transactions:</a:t>
            </a:r>
            <a:endParaRPr/>
          </a:p>
        </p:txBody>
      </p:sp>
      <p:pic>
        <p:nvPicPr>
          <p:cNvPr id="248" name="Google Shape;248;p17"/>
          <p:cNvPicPr preferRelativeResize="0"/>
          <p:nvPr/>
        </p:nvPicPr>
        <p:blipFill rotWithShape="1">
          <a:blip r:embed="rId3">
            <a:alphaModFix/>
          </a:blip>
          <a:srcRect b="0" l="0" r="0" t="0"/>
          <a:stretch/>
        </p:blipFill>
        <p:spPr>
          <a:xfrm>
            <a:off x="3599375" y="828325"/>
            <a:ext cx="5110875" cy="41511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ph idx="1" type="body"/>
          </p:nvPr>
        </p:nvSpPr>
        <p:spPr>
          <a:xfrm>
            <a:off x="432750" y="3371000"/>
            <a:ext cx="8234100" cy="1674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08333"/>
              <a:buNone/>
            </a:pPr>
            <a:r>
              <a:rPr lang="en" sz="4800">
                <a:highlight>
                  <a:schemeClr val="dk1"/>
                </a:highlight>
                <a:latin typeface="Times New Roman"/>
                <a:ea typeface="Times New Roman"/>
                <a:cs typeface="Times New Roman"/>
                <a:sym typeface="Times New Roman"/>
              </a:rPr>
              <a:t>Observation: </a:t>
            </a:r>
            <a:endParaRPr sz="4800">
              <a:highlight>
                <a:schemeClr val="dk1"/>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ct val="108333"/>
              <a:buNone/>
            </a:pPr>
            <a:r>
              <a:rPr lang="en" sz="4800">
                <a:highlight>
                  <a:schemeClr val="dk1"/>
                </a:highlight>
                <a:latin typeface="Times New Roman"/>
                <a:ea typeface="Times New Roman"/>
                <a:cs typeface="Times New Roman"/>
                <a:sym typeface="Times New Roman"/>
              </a:rPr>
              <a:t>We can see that Maryland Terrapins have won all their away games, but during the home games, we have won the matches when average attendance has been between 1000 to 2000, whereas games where the average attendance goes above 2500, we have either drew or lost.</a:t>
            </a:r>
            <a:endParaRPr sz="4800">
              <a:highlight>
                <a:schemeClr val="dk1"/>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ct val="108333"/>
              <a:buNone/>
            </a:pPr>
            <a:r>
              <a:rPr lang="en" sz="4800">
                <a:highlight>
                  <a:schemeClr val="dk1"/>
                </a:highlight>
                <a:latin typeface="Times New Roman"/>
                <a:ea typeface="Times New Roman"/>
                <a:cs typeface="Times New Roman"/>
                <a:sym typeface="Times New Roman"/>
              </a:rPr>
              <a:t>Our assumption is that the extra viewers coming into the games are away fans and that factor plays a part in the game result for Maryland Terrapins</a:t>
            </a:r>
            <a:endParaRPr sz="4800">
              <a:highlight>
                <a:schemeClr val="dk1"/>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ct val="385185"/>
              <a:buNone/>
            </a:pPr>
            <a:r>
              <a:t/>
            </a:r>
            <a:endParaRPr sz="1350">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1200"/>
              </a:spcAft>
              <a:buSzPts val="1300"/>
              <a:buNone/>
            </a:pPr>
            <a:r>
              <a:t/>
            </a:r>
            <a:endParaRPr/>
          </a:p>
        </p:txBody>
      </p:sp>
      <p:sp>
        <p:nvSpPr>
          <p:cNvPr id="254" name="Google Shape;254;p18"/>
          <p:cNvSpPr txBox="1"/>
          <p:nvPr/>
        </p:nvSpPr>
        <p:spPr>
          <a:xfrm>
            <a:off x="227775" y="113850"/>
            <a:ext cx="83301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Times New Roman"/>
                <a:ea typeface="Times New Roman"/>
                <a:cs typeface="Times New Roman"/>
                <a:sym typeface="Times New Roman"/>
              </a:rPr>
              <a:t>#3: </a:t>
            </a:r>
            <a:r>
              <a:rPr b="0" i="0" lang="en" sz="1250" u="none" cap="none" strike="noStrike">
                <a:solidFill>
                  <a:schemeClr val="lt1"/>
                </a:solidFill>
                <a:latin typeface="Times New Roman"/>
                <a:ea typeface="Times New Roman"/>
                <a:cs typeface="Times New Roman"/>
                <a:sym typeface="Times New Roman"/>
              </a:rPr>
              <a:t>What is the win/loss statistics for a team playing Home and Away and how much does attendance affect team performance</a:t>
            </a:r>
            <a:endParaRPr b="0" i="0" sz="1400" u="none" cap="none" strike="noStrike">
              <a:solidFill>
                <a:srgbClr val="000000"/>
              </a:solidFill>
              <a:latin typeface="Arial"/>
              <a:ea typeface="Arial"/>
              <a:cs typeface="Arial"/>
              <a:sym typeface="Arial"/>
            </a:endParaRPr>
          </a:p>
        </p:txBody>
      </p:sp>
      <p:sp>
        <p:nvSpPr>
          <p:cNvPr id="255" name="Google Shape;255;p18"/>
          <p:cNvSpPr txBox="1"/>
          <p:nvPr/>
        </p:nvSpPr>
        <p:spPr>
          <a:xfrm>
            <a:off x="4102500" y="628325"/>
            <a:ext cx="939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Lato"/>
                <a:ea typeface="Lato"/>
                <a:cs typeface="Lato"/>
                <a:sym typeface="Lato"/>
              </a:rPr>
              <a:t>Result </a:t>
            </a:r>
            <a:endParaRPr b="0" i="0" sz="2000" u="none" cap="none" strike="noStrike">
              <a:solidFill>
                <a:schemeClr val="lt1"/>
              </a:solidFill>
              <a:latin typeface="Lato"/>
              <a:ea typeface="Lato"/>
              <a:cs typeface="Lato"/>
              <a:sym typeface="Lato"/>
            </a:endParaRPr>
          </a:p>
        </p:txBody>
      </p:sp>
      <p:pic>
        <p:nvPicPr>
          <p:cNvPr id="256" name="Google Shape;256;p18"/>
          <p:cNvPicPr preferRelativeResize="0"/>
          <p:nvPr/>
        </p:nvPicPr>
        <p:blipFill rotWithShape="1">
          <a:blip r:embed="rId3">
            <a:alphaModFix/>
          </a:blip>
          <a:srcRect b="0" l="0" r="0" t="0"/>
          <a:stretch/>
        </p:blipFill>
        <p:spPr>
          <a:xfrm>
            <a:off x="1109175" y="1240750"/>
            <a:ext cx="7720675" cy="2063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9"/>
          <p:cNvSpPr txBox="1"/>
          <p:nvPr>
            <p:ph idx="1" type="body"/>
          </p:nvPr>
        </p:nvSpPr>
        <p:spPr>
          <a:xfrm>
            <a:off x="164625" y="1567550"/>
            <a:ext cx="2104800" cy="2301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250">
                <a:latin typeface="Times New Roman"/>
                <a:ea typeface="Times New Roman"/>
                <a:cs typeface="Times New Roman"/>
                <a:sym typeface="Times New Roman"/>
              </a:rPr>
              <a:t> 4th Wh- Question: </a:t>
            </a:r>
            <a:endParaRPr sz="1250">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rPr lang="en" sz="1250">
                <a:latin typeface="Times New Roman"/>
                <a:ea typeface="Times New Roman"/>
                <a:cs typeface="Times New Roman"/>
                <a:sym typeface="Times New Roman"/>
              </a:rPr>
              <a:t>Is there a correlation between player and audience count, and if yes, which forward player performs the best when there are more people watching?</a:t>
            </a:r>
            <a:endParaRPr sz="1250">
              <a:latin typeface="Times New Roman"/>
              <a:ea typeface="Times New Roman"/>
              <a:cs typeface="Times New Roman"/>
              <a:sym typeface="Times New Roman"/>
            </a:endParaRPr>
          </a:p>
        </p:txBody>
      </p:sp>
      <p:pic>
        <p:nvPicPr>
          <p:cNvPr id="262" name="Google Shape;262;p19"/>
          <p:cNvPicPr preferRelativeResize="0"/>
          <p:nvPr/>
        </p:nvPicPr>
        <p:blipFill rotWithShape="1">
          <a:blip r:embed="rId3">
            <a:alphaModFix/>
          </a:blip>
          <a:srcRect b="0" l="0" r="0" t="0"/>
          <a:stretch/>
        </p:blipFill>
        <p:spPr>
          <a:xfrm>
            <a:off x="2457100" y="1048675"/>
            <a:ext cx="6569775" cy="2924120"/>
          </a:xfrm>
          <a:prstGeom prst="rect">
            <a:avLst/>
          </a:prstGeom>
          <a:noFill/>
          <a:ln>
            <a:noFill/>
          </a:ln>
        </p:spPr>
      </p:pic>
      <p:sp>
        <p:nvSpPr>
          <p:cNvPr id="263" name="Google Shape;263;p19"/>
          <p:cNvSpPr txBox="1"/>
          <p:nvPr>
            <p:ph type="title"/>
          </p:nvPr>
        </p:nvSpPr>
        <p:spPr>
          <a:xfrm>
            <a:off x="1297500" y="393750"/>
            <a:ext cx="70389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Business Transactions: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1013300" y="393750"/>
            <a:ext cx="7323000" cy="645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Background</a:t>
            </a:r>
            <a:endParaRPr/>
          </a:p>
        </p:txBody>
      </p:sp>
      <p:sp>
        <p:nvSpPr>
          <p:cNvPr id="141" name="Google Shape;141;p2"/>
          <p:cNvSpPr txBox="1"/>
          <p:nvPr>
            <p:ph idx="1" type="body"/>
          </p:nvPr>
        </p:nvSpPr>
        <p:spPr>
          <a:xfrm>
            <a:off x="500300" y="1244200"/>
            <a:ext cx="7836000" cy="3591600"/>
          </a:xfrm>
          <a:prstGeom prst="rect">
            <a:avLst/>
          </a:prstGeom>
          <a:noFill/>
          <a:ln>
            <a:noFill/>
          </a:ln>
        </p:spPr>
        <p:txBody>
          <a:bodyPr anchorCtr="0" anchor="t" bIns="91425" lIns="91425" spcFirstLastPara="1" rIns="91425" wrap="square" tIns="91425">
            <a:normAutofit fontScale="40000" lnSpcReduction="20000"/>
          </a:bodyPr>
          <a:lstStyle/>
          <a:p>
            <a:pPr indent="0" lvl="0" marL="0" rtl="0" algn="l">
              <a:lnSpc>
                <a:spcPct val="115000"/>
              </a:lnSpc>
              <a:spcBef>
                <a:spcPts val="0"/>
              </a:spcBef>
              <a:spcAft>
                <a:spcPts val="0"/>
              </a:spcAft>
              <a:buSzPct val="108333"/>
              <a:buNone/>
            </a:pPr>
            <a:r>
              <a:t/>
            </a:r>
            <a:endParaRPr sz="3000">
              <a:latin typeface="Times New Roman"/>
              <a:ea typeface="Times New Roman"/>
              <a:cs typeface="Times New Roman"/>
              <a:sym typeface="Times New Roman"/>
            </a:endParaRPr>
          </a:p>
          <a:p>
            <a:pPr indent="0" lvl="0" marL="0" rtl="0" algn="l">
              <a:lnSpc>
                <a:spcPct val="115000"/>
              </a:lnSpc>
              <a:spcBef>
                <a:spcPts val="1200"/>
              </a:spcBef>
              <a:spcAft>
                <a:spcPts val="0"/>
              </a:spcAft>
              <a:buSzPct val="108333"/>
              <a:buNone/>
            </a:pPr>
            <a:r>
              <a:rPr lang="en" sz="3000">
                <a:latin typeface="Times New Roman"/>
                <a:ea typeface="Times New Roman"/>
                <a:cs typeface="Times New Roman"/>
                <a:sym typeface="Times New Roman"/>
              </a:rPr>
              <a:t>The potential users for the ‘StatPad’ system that we have created are Athletes, Coaches, and Spectators.</a:t>
            </a:r>
            <a:endParaRPr sz="3000">
              <a:latin typeface="Times New Roman"/>
              <a:ea typeface="Times New Roman"/>
              <a:cs typeface="Times New Roman"/>
              <a:sym typeface="Times New Roman"/>
            </a:endParaRPr>
          </a:p>
          <a:p>
            <a:pPr indent="0" lvl="0" marL="0" rtl="0" algn="l">
              <a:lnSpc>
                <a:spcPct val="115000"/>
              </a:lnSpc>
              <a:spcBef>
                <a:spcPts val="1200"/>
              </a:spcBef>
              <a:spcAft>
                <a:spcPts val="0"/>
              </a:spcAft>
              <a:buSzPct val="108333"/>
              <a:buNone/>
            </a:pPr>
            <a:r>
              <a:rPr lang="en" sz="3000">
                <a:latin typeface="Times New Roman"/>
                <a:ea typeface="Times New Roman"/>
                <a:cs typeface="Times New Roman"/>
                <a:sym typeface="Times New Roman"/>
              </a:rPr>
              <a:t>We have collected the data from UMD’s ‘ 2022 MEN’s SOCCER CUMULATIVE STATISTICS’</a:t>
            </a:r>
            <a:endParaRPr sz="3000">
              <a:latin typeface="Times New Roman"/>
              <a:ea typeface="Times New Roman"/>
              <a:cs typeface="Times New Roman"/>
              <a:sym typeface="Times New Roman"/>
            </a:endParaRPr>
          </a:p>
          <a:p>
            <a:pPr indent="0" lvl="0" marL="0" rtl="0" algn="l">
              <a:lnSpc>
                <a:spcPct val="115000"/>
              </a:lnSpc>
              <a:spcBef>
                <a:spcPts val="1200"/>
              </a:spcBef>
              <a:spcAft>
                <a:spcPts val="0"/>
              </a:spcAft>
              <a:buSzPct val="108333"/>
              <a:buNone/>
            </a:pPr>
            <a:r>
              <a:rPr lang="en" sz="3000">
                <a:latin typeface="Times New Roman"/>
                <a:ea typeface="Times New Roman"/>
                <a:cs typeface="Times New Roman"/>
                <a:sym typeface="Times New Roman"/>
              </a:rPr>
              <a:t>Link: </a:t>
            </a:r>
            <a:r>
              <a:rPr lang="en" sz="3000" u="sng">
                <a:solidFill>
                  <a:schemeClr val="hlink"/>
                </a:solidFill>
                <a:latin typeface="Times New Roman"/>
                <a:ea typeface="Times New Roman"/>
                <a:cs typeface="Times New Roman"/>
                <a:sym typeface="Times New Roman"/>
                <a:hlinkClick r:id="rId3"/>
              </a:rPr>
              <a:t>https://umterps.com/sports/mens-soccer/stats/2022</a:t>
            </a:r>
            <a:endParaRPr sz="3000">
              <a:latin typeface="Times New Roman"/>
              <a:ea typeface="Times New Roman"/>
              <a:cs typeface="Times New Roman"/>
              <a:sym typeface="Times New Roman"/>
            </a:endParaRPr>
          </a:p>
          <a:p>
            <a:pPr indent="0" lvl="0" marL="0" rtl="0" algn="l">
              <a:lnSpc>
                <a:spcPct val="115000"/>
              </a:lnSpc>
              <a:spcBef>
                <a:spcPts val="1200"/>
              </a:spcBef>
              <a:spcAft>
                <a:spcPts val="0"/>
              </a:spcAft>
              <a:buSzPct val="108333"/>
              <a:buNone/>
            </a:pPr>
            <a:r>
              <a:t/>
            </a:r>
            <a:endParaRPr sz="3000">
              <a:latin typeface="Times New Roman"/>
              <a:ea typeface="Times New Roman"/>
              <a:cs typeface="Times New Roman"/>
              <a:sym typeface="Times New Roman"/>
            </a:endParaRPr>
          </a:p>
          <a:p>
            <a:pPr indent="0" lvl="0" marL="0" rtl="0" algn="l">
              <a:lnSpc>
                <a:spcPct val="115000"/>
              </a:lnSpc>
              <a:spcBef>
                <a:spcPts val="1200"/>
              </a:spcBef>
              <a:spcAft>
                <a:spcPts val="0"/>
              </a:spcAft>
              <a:buSzPct val="108333"/>
              <a:buNone/>
            </a:pPr>
            <a:r>
              <a:rPr lang="en" sz="3000">
                <a:latin typeface="Times New Roman"/>
                <a:ea typeface="Times New Roman"/>
                <a:cs typeface="Times New Roman"/>
                <a:sym typeface="Times New Roman"/>
              </a:rPr>
              <a:t>The database include data pertaining to:</a:t>
            </a:r>
            <a:endParaRPr sz="3000">
              <a:latin typeface="Times New Roman"/>
              <a:ea typeface="Times New Roman"/>
              <a:cs typeface="Times New Roman"/>
              <a:sym typeface="Times New Roman"/>
            </a:endParaRPr>
          </a:p>
          <a:p>
            <a:pPr indent="0" lvl="0" marL="0" rtl="0" algn="l">
              <a:lnSpc>
                <a:spcPct val="115000"/>
              </a:lnSpc>
              <a:spcBef>
                <a:spcPts val="1200"/>
              </a:spcBef>
              <a:spcAft>
                <a:spcPts val="0"/>
              </a:spcAft>
              <a:buSzPct val="108333"/>
              <a:buNone/>
            </a:pPr>
            <a:r>
              <a:rPr lang="en" sz="3000">
                <a:latin typeface="Times New Roman"/>
                <a:ea typeface="Times New Roman"/>
                <a:cs typeface="Times New Roman"/>
                <a:sym typeface="Times New Roman"/>
              </a:rPr>
              <a:t>Stadiums, Teams, Matches  (ex. Timestamp, referees, substitutes), </a:t>
            </a:r>
            <a:endParaRPr sz="3000">
              <a:latin typeface="Times New Roman"/>
              <a:ea typeface="Times New Roman"/>
              <a:cs typeface="Times New Roman"/>
              <a:sym typeface="Times New Roman"/>
            </a:endParaRPr>
          </a:p>
          <a:p>
            <a:pPr indent="0" lvl="0" marL="0" rtl="0" algn="l">
              <a:lnSpc>
                <a:spcPct val="115000"/>
              </a:lnSpc>
              <a:spcBef>
                <a:spcPts val="1200"/>
              </a:spcBef>
              <a:spcAft>
                <a:spcPts val="0"/>
              </a:spcAft>
              <a:buSzPct val="108333"/>
              <a:buNone/>
            </a:pPr>
            <a:r>
              <a:rPr lang="en" sz="3000">
                <a:latin typeface="Times New Roman"/>
                <a:ea typeface="Times New Roman"/>
                <a:cs typeface="Times New Roman"/>
                <a:sym typeface="Times New Roman"/>
              </a:rPr>
              <a:t>Match Statistics, Players, </a:t>
            </a:r>
            <a:endParaRPr sz="3000">
              <a:latin typeface="Times New Roman"/>
              <a:ea typeface="Times New Roman"/>
              <a:cs typeface="Times New Roman"/>
              <a:sym typeface="Times New Roman"/>
            </a:endParaRPr>
          </a:p>
          <a:p>
            <a:pPr indent="0" lvl="0" marL="0" rtl="0" algn="l">
              <a:lnSpc>
                <a:spcPct val="115000"/>
              </a:lnSpc>
              <a:spcBef>
                <a:spcPts val="1200"/>
              </a:spcBef>
              <a:spcAft>
                <a:spcPts val="0"/>
              </a:spcAft>
              <a:buSzPct val="108333"/>
              <a:buNone/>
            </a:pPr>
            <a:r>
              <a:rPr lang="en" sz="3000">
                <a:latin typeface="Times New Roman"/>
                <a:ea typeface="Times New Roman"/>
                <a:cs typeface="Times New Roman"/>
                <a:sym typeface="Times New Roman"/>
              </a:rPr>
              <a:t>Playing Info (ex. minutes played, goals and assists counts),</a:t>
            </a:r>
            <a:endParaRPr sz="3000">
              <a:latin typeface="Times New Roman"/>
              <a:ea typeface="Times New Roman"/>
              <a:cs typeface="Times New Roman"/>
              <a:sym typeface="Times New Roman"/>
            </a:endParaRPr>
          </a:p>
          <a:p>
            <a:pPr indent="0" lvl="0" marL="0" rtl="0" algn="l">
              <a:lnSpc>
                <a:spcPct val="115000"/>
              </a:lnSpc>
              <a:spcBef>
                <a:spcPts val="1200"/>
              </a:spcBef>
              <a:spcAft>
                <a:spcPts val="0"/>
              </a:spcAft>
              <a:buSzPct val="108333"/>
              <a:buNone/>
            </a:pPr>
            <a:r>
              <a:rPr lang="en" sz="3000">
                <a:latin typeface="Times New Roman"/>
                <a:ea typeface="Times New Roman"/>
                <a:cs typeface="Times New Roman"/>
                <a:sym typeface="Times New Roman"/>
              </a:rPr>
              <a:t> and Participation Info (ex. IDs and scores of the 2 teams playing a specific  match).</a:t>
            </a:r>
            <a:endParaRPr sz="3000">
              <a:latin typeface="Times New Roman"/>
              <a:ea typeface="Times New Roman"/>
              <a:cs typeface="Times New Roman"/>
              <a:sym typeface="Times New Roman"/>
            </a:endParaRPr>
          </a:p>
          <a:p>
            <a:pPr indent="0" lvl="0" marL="0" rtl="0" algn="l">
              <a:lnSpc>
                <a:spcPct val="115000"/>
              </a:lnSpc>
              <a:spcBef>
                <a:spcPts val="1200"/>
              </a:spcBef>
              <a:spcAft>
                <a:spcPts val="1200"/>
              </a:spcAft>
              <a:buSzPct val="250000"/>
              <a:buNone/>
            </a:pP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0"/>
          <p:cNvSpPr txBox="1"/>
          <p:nvPr>
            <p:ph idx="1" type="body"/>
          </p:nvPr>
        </p:nvSpPr>
        <p:spPr>
          <a:xfrm>
            <a:off x="432750" y="3297325"/>
            <a:ext cx="8278500" cy="2387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350">
                <a:highlight>
                  <a:schemeClr val="dk1"/>
                </a:highlight>
                <a:latin typeface="Times New Roman"/>
                <a:ea typeface="Times New Roman"/>
                <a:cs typeface="Times New Roman"/>
                <a:sym typeface="Times New Roman"/>
              </a:rPr>
              <a:t>Observation: </a:t>
            </a:r>
            <a:endParaRPr sz="1350">
              <a:highlight>
                <a:schemeClr val="dk1"/>
              </a:highlight>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Font typeface="Times New Roman"/>
              <a:buAutoNum type="arabicParenR"/>
            </a:pPr>
            <a:r>
              <a:rPr lang="en" sz="1400">
                <a:highlight>
                  <a:schemeClr val="dk1"/>
                </a:highlight>
                <a:latin typeface="Times New Roman"/>
                <a:ea typeface="Times New Roman"/>
                <a:cs typeface="Times New Roman"/>
                <a:sym typeface="Times New Roman"/>
              </a:rPr>
              <a:t>There is a correlation between FWD player performance and match attendance. When the spectator count is above or equal to 2700, the FWDs have less score</a:t>
            </a:r>
            <a:endParaRPr sz="1400">
              <a:highlight>
                <a:schemeClr val="dk1"/>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AutoNum type="arabicParenR"/>
            </a:pPr>
            <a:r>
              <a:rPr lang="en" sz="1400">
                <a:highlight>
                  <a:schemeClr val="dk1"/>
                </a:highlight>
                <a:latin typeface="Times New Roman"/>
                <a:ea typeface="Times New Roman"/>
                <a:cs typeface="Times New Roman"/>
                <a:sym typeface="Times New Roman"/>
              </a:rPr>
              <a:t>Joshua Bolma and George Hunter have 3 non zero 'Player Score Correlating With Audience Count' scores, and Joshua Bolma has the highest score</a:t>
            </a:r>
            <a:endParaRPr sz="1400">
              <a:highlight>
                <a:schemeClr val="dk1"/>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t/>
            </a:r>
            <a:endParaRPr sz="1350">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1200"/>
              </a:spcAft>
              <a:buSzPts val="1300"/>
              <a:buNone/>
            </a:pPr>
            <a:r>
              <a:t/>
            </a:r>
            <a:endParaRPr/>
          </a:p>
        </p:txBody>
      </p:sp>
      <p:sp>
        <p:nvSpPr>
          <p:cNvPr id="269" name="Google Shape;269;p20"/>
          <p:cNvSpPr txBox="1"/>
          <p:nvPr/>
        </p:nvSpPr>
        <p:spPr>
          <a:xfrm>
            <a:off x="227775" y="113850"/>
            <a:ext cx="8330100" cy="64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Times New Roman"/>
                <a:ea typeface="Times New Roman"/>
                <a:cs typeface="Times New Roman"/>
                <a:sym typeface="Times New Roman"/>
              </a:rPr>
              <a:t>#4: </a:t>
            </a:r>
            <a:r>
              <a:rPr b="0" i="0" lang="en" sz="1250" u="none" cap="none" strike="noStrike">
                <a:solidFill>
                  <a:schemeClr val="lt1"/>
                </a:solidFill>
                <a:latin typeface="Times New Roman"/>
                <a:ea typeface="Times New Roman"/>
                <a:cs typeface="Times New Roman"/>
                <a:sym typeface="Times New Roman"/>
              </a:rPr>
              <a:t>Is there a correlation between player and audience count, and if yes, which player performs the best when there are more people watching?</a:t>
            </a:r>
            <a:endParaRPr b="0" i="0" sz="1400" u="none" cap="none" strike="noStrike">
              <a:solidFill>
                <a:srgbClr val="000000"/>
              </a:solidFill>
              <a:latin typeface="Arial"/>
              <a:ea typeface="Arial"/>
              <a:cs typeface="Arial"/>
              <a:sym typeface="Arial"/>
            </a:endParaRPr>
          </a:p>
        </p:txBody>
      </p:sp>
      <p:sp>
        <p:nvSpPr>
          <p:cNvPr id="270" name="Google Shape;270;p20"/>
          <p:cNvSpPr txBox="1"/>
          <p:nvPr/>
        </p:nvSpPr>
        <p:spPr>
          <a:xfrm>
            <a:off x="4102500" y="628325"/>
            <a:ext cx="939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Lato"/>
                <a:ea typeface="Lato"/>
                <a:cs typeface="Lato"/>
                <a:sym typeface="Lato"/>
              </a:rPr>
              <a:t>Result </a:t>
            </a:r>
            <a:endParaRPr b="0" i="0" sz="2000" u="none" cap="none" strike="noStrike">
              <a:solidFill>
                <a:schemeClr val="lt1"/>
              </a:solidFill>
              <a:latin typeface="Lato"/>
              <a:ea typeface="Lato"/>
              <a:cs typeface="Lato"/>
              <a:sym typeface="Lato"/>
            </a:endParaRPr>
          </a:p>
        </p:txBody>
      </p:sp>
      <p:pic>
        <p:nvPicPr>
          <p:cNvPr id="271" name="Google Shape;271;p20"/>
          <p:cNvPicPr preferRelativeResize="0"/>
          <p:nvPr/>
        </p:nvPicPr>
        <p:blipFill rotWithShape="1">
          <a:blip r:embed="rId3">
            <a:alphaModFix/>
          </a:blip>
          <a:srcRect b="0" l="0" r="0" t="0"/>
          <a:stretch/>
        </p:blipFill>
        <p:spPr>
          <a:xfrm>
            <a:off x="1357325" y="1273325"/>
            <a:ext cx="6429350" cy="1871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1"/>
          <p:cNvSpPr txBox="1"/>
          <p:nvPr/>
        </p:nvSpPr>
        <p:spPr>
          <a:xfrm>
            <a:off x="2260950" y="2021250"/>
            <a:ext cx="4622100" cy="55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chemeClr val="lt1"/>
                </a:solidFill>
                <a:latin typeface="Lato"/>
                <a:ea typeface="Lato"/>
                <a:cs typeface="Lato"/>
                <a:sym typeface="Lato"/>
              </a:rPr>
              <a:t>THANK YOU</a:t>
            </a:r>
            <a:r>
              <a:rPr b="0" i="0" lang="en" sz="1300" u="none" cap="none" strike="noStrike">
                <a:solidFill>
                  <a:schemeClr val="lt1"/>
                </a:solidFill>
                <a:latin typeface="Lato"/>
                <a:ea typeface="Lato"/>
                <a:cs typeface="Lato"/>
                <a:sym typeface="Lato"/>
              </a:rPr>
              <a:t> </a:t>
            </a:r>
            <a:br>
              <a:rPr b="0" i="0" lang="en" sz="1300" u="none" cap="none" strike="noStrike">
                <a:solidFill>
                  <a:schemeClr val="lt1"/>
                </a:solidFill>
                <a:latin typeface="Lato"/>
                <a:ea typeface="Lato"/>
                <a:cs typeface="Lato"/>
                <a:sym typeface="Lato"/>
              </a:rPr>
            </a:br>
            <a:endParaRPr b="0" i="0" sz="1300" u="none" cap="none" strike="noStrike">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idx="1" type="body"/>
          </p:nvPr>
        </p:nvSpPr>
        <p:spPr>
          <a:xfrm>
            <a:off x="974825" y="205225"/>
            <a:ext cx="7361700" cy="4273800"/>
          </a:xfrm>
          <a:prstGeom prst="rect">
            <a:avLst/>
          </a:prstGeom>
          <a:solidFill>
            <a:srgbClr val="1B212C"/>
          </a:solidFill>
          <a:ln>
            <a:noFill/>
          </a:ln>
        </p:spPr>
        <p:txBody>
          <a:bodyPr anchorCtr="0" anchor="t" bIns="91425" lIns="91425" spcFirstLastPara="1" rIns="91425" wrap="square" tIns="91425">
            <a:normAutofit fontScale="92500" lnSpcReduction="20000"/>
          </a:bodyPr>
          <a:lstStyle/>
          <a:p>
            <a:pPr indent="0" lvl="0" marL="0" marR="0" rtl="0" algn="l">
              <a:lnSpc>
                <a:spcPct val="115000"/>
              </a:lnSpc>
              <a:spcBef>
                <a:spcPts val="0"/>
              </a:spcBef>
              <a:spcAft>
                <a:spcPts val="0"/>
              </a:spcAft>
              <a:buSzPct val="82670"/>
              <a:buNone/>
            </a:pPr>
            <a:r>
              <a:t/>
            </a:r>
            <a:endParaRPr sz="1700"/>
          </a:p>
          <a:p>
            <a:pPr indent="0" lvl="0" marL="0" marR="0" rtl="0" algn="l">
              <a:lnSpc>
                <a:spcPct val="115000"/>
              </a:lnSpc>
              <a:spcBef>
                <a:spcPts val="0"/>
              </a:spcBef>
              <a:spcAft>
                <a:spcPts val="0"/>
              </a:spcAft>
              <a:buSzPct val="82670"/>
              <a:buNone/>
            </a:pPr>
            <a:r>
              <a:rPr lang="en" sz="1700"/>
              <a:t>Mission Statement:</a:t>
            </a:r>
            <a:endParaRPr sz="1700"/>
          </a:p>
          <a:p>
            <a:pPr indent="0" lvl="0" marL="0" marR="0" rtl="0" algn="l">
              <a:lnSpc>
                <a:spcPct val="115000"/>
              </a:lnSpc>
              <a:spcBef>
                <a:spcPts val="0"/>
              </a:spcBef>
              <a:spcAft>
                <a:spcPts val="0"/>
              </a:spcAft>
              <a:buSzPct val="108108"/>
              <a:buNone/>
            </a:pPr>
            <a:r>
              <a:t/>
            </a:r>
            <a:endParaRPr/>
          </a:p>
          <a:p>
            <a:pPr indent="0" lvl="0" marL="0" marR="0" rtl="0" algn="just">
              <a:lnSpc>
                <a:spcPct val="115000"/>
              </a:lnSpc>
              <a:spcBef>
                <a:spcPts val="0"/>
              </a:spcBef>
              <a:spcAft>
                <a:spcPts val="0"/>
              </a:spcAft>
              <a:buSzPct val="93693"/>
              <a:buNone/>
            </a:pPr>
            <a:r>
              <a:rPr lang="en" sz="1500">
                <a:solidFill>
                  <a:srgbClr val="ECECEC"/>
                </a:solidFill>
                <a:highlight>
                  <a:srgbClr val="212121"/>
                </a:highlight>
                <a:latin typeface="Roboto"/>
                <a:ea typeface="Roboto"/>
                <a:cs typeface="Roboto"/>
                <a:sym typeface="Roboto"/>
              </a:rPr>
              <a:t>To conduct a comprehensive analysis of the performance of the Maryland Men’s Soccer</a:t>
            </a:r>
            <a:endParaRPr sz="1500">
              <a:solidFill>
                <a:srgbClr val="ECECEC"/>
              </a:solidFill>
              <a:highlight>
                <a:srgbClr val="212121"/>
              </a:highlight>
              <a:latin typeface="Roboto"/>
              <a:ea typeface="Roboto"/>
              <a:cs typeface="Roboto"/>
              <a:sym typeface="Roboto"/>
            </a:endParaRPr>
          </a:p>
          <a:p>
            <a:pPr indent="0" lvl="0" marL="0" marR="0" rtl="0" algn="just">
              <a:lnSpc>
                <a:spcPct val="115000"/>
              </a:lnSpc>
              <a:spcBef>
                <a:spcPts val="0"/>
              </a:spcBef>
              <a:spcAft>
                <a:spcPts val="0"/>
              </a:spcAft>
              <a:buSzPct val="93693"/>
              <a:buNone/>
            </a:pPr>
            <a:r>
              <a:rPr lang="en" sz="1500">
                <a:solidFill>
                  <a:srgbClr val="ECECEC"/>
                </a:solidFill>
                <a:highlight>
                  <a:srgbClr val="212121"/>
                </a:highlight>
                <a:latin typeface="Roboto"/>
                <a:ea typeface="Roboto"/>
                <a:cs typeface="Roboto"/>
                <a:sym typeface="Roboto"/>
              </a:rPr>
              <a:t>team across recent seasons, and to derive valuable insights regarding team dynamics</a:t>
            </a:r>
            <a:endParaRPr sz="1500">
              <a:solidFill>
                <a:srgbClr val="ECECEC"/>
              </a:solidFill>
              <a:highlight>
                <a:srgbClr val="212121"/>
              </a:highlight>
              <a:latin typeface="Roboto"/>
              <a:ea typeface="Roboto"/>
              <a:cs typeface="Roboto"/>
              <a:sym typeface="Roboto"/>
            </a:endParaRPr>
          </a:p>
          <a:p>
            <a:pPr indent="0" lvl="0" marL="0" marR="0" rtl="0" algn="just">
              <a:lnSpc>
                <a:spcPct val="115000"/>
              </a:lnSpc>
              <a:spcBef>
                <a:spcPts val="0"/>
              </a:spcBef>
              <a:spcAft>
                <a:spcPts val="0"/>
              </a:spcAft>
              <a:buSzPct val="93693"/>
              <a:buNone/>
            </a:pPr>
            <a:r>
              <a:rPr lang="en" sz="1500">
                <a:solidFill>
                  <a:srgbClr val="ECECEC"/>
                </a:solidFill>
                <a:highlight>
                  <a:srgbClr val="212121"/>
                </a:highlight>
                <a:latin typeface="Roboto"/>
                <a:ea typeface="Roboto"/>
                <a:cs typeface="Roboto"/>
                <a:sym typeface="Roboto"/>
              </a:rPr>
              <a:t>in various match settings. Furthermore, the aim is to assess individual player</a:t>
            </a:r>
            <a:endParaRPr sz="1500">
              <a:solidFill>
                <a:srgbClr val="ECECEC"/>
              </a:solidFill>
              <a:highlight>
                <a:srgbClr val="212121"/>
              </a:highlight>
              <a:latin typeface="Roboto"/>
              <a:ea typeface="Roboto"/>
              <a:cs typeface="Roboto"/>
              <a:sym typeface="Roboto"/>
            </a:endParaRPr>
          </a:p>
          <a:p>
            <a:pPr indent="0" lvl="0" marL="0" marR="0" rtl="0" algn="just">
              <a:lnSpc>
                <a:spcPct val="115000"/>
              </a:lnSpc>
              <a:spcBef>
                <a:spcPts val="0"/>
              </a:spcBef>
              <a:spcAft>
                <a:spcPts val="0"/>
              </a:spcAft>
              <a:buSzPct val="93693"/>
              <a:buNone/>
            </a:pPr>
            <a:r>
              <a:rPr lang="en" sz="1500">
                <a:solidFill>
                  <a:srgbClr val="ECECEC"/>
                </a:solidFill>
                <a:highlight>
                  <a:srgbClr val="212121"/>
                </a:highlight>
                <a:latin typeface="Roboto"/>
                <a:ea typeface="Roboto"/>
                <a:cs typeface="Roboto"/>
                <a:sym typeface="Roboto"/>
              </a:rPr>
              <a:t>performance by examining detailed statistics, contributing to a holistic understanding of</a:t>
            </a:r>
            <a:endParaRPr sz="1500">
              <a:solidFill>
                <a:srgbClr val="ECECEC"/>
              </a:solidFill>
              <a:highlight>
                <a:srgbClr val="212121"/>
              </a:highlight>
              <a:latin typeface="Roboto"/>
              <a:ea typeface="Roboto"/>
              <a:cs typeface="Roboto"/>
              <a:sym typeface="Roboto"/>
            </a:endParaRPr>
          </a:p>
          <a:p>
            <a:pPr indent="0" lvl="0" marL="0" marR="0" rtl="0" algn="just">
              <a:lnSpc>
                <a:spcPct val="115000"/>
              </a:lnSpc>
              <a:spcBef>
                <a:spcPts val="0"/>
              </a:spcBef>
              <a:spcAft>
                <a:spcPts val="0"/>
              </a:spcAft>
              <a:buSzPct val="93693"/>
              <a:buNone/>
            </a:pPr>
            <a:r>
              <a:rPr lang="en" sz="1500">
                <a:solidFill>
                  <a:srgbClr val="ECECEC"/>
                </a:solidFill>
                <a:highlight>
                  <a:srgbClr val="212121"/>
                </a:highlight>
                <a:latin typeface="Roboto"/>
                <a:ea typeface="Roboto"/>
                <a:cs typeface="Roboto"/>
                <a:sym typeface="Roboto"/>
              </a:rPr>
              <a:t>player contributions and their impact on overall team success.</a:t>
            </a:r>
            <a:endParaRPr sz="1500">
              <a:solidFill>
                <a:srgbClr val="ECECEC"/>
              </a:solidFill>
              <a:highlight>
                <a:srgbClr val="212121"/>
              </a:highlight>
              <a:latin typeface="Roboto"/>
              <a:ea typeface="Roboto"/>
              <a:cs typeface="Roboto"/>
              <a:sym typeface="Roboto"/>
            </a:endParaRPr>
          </a:p>
          <a:p>
            <a:pPr indent="0" lvl="0" marL="0" marR="0" rtl="0" algn="l">
              <a:lnSpc>
                <a:spcPct val="115000"/>
              </a:lnSpc>
              <a:spcBef>
                <a:spcPts val="0"/>
              </a:spcBef>
              <a:spcAft>
                <a:spcPts val="0"/>
              </a:spcAft>
              <a:buSzPct val="93693"/>
              <a:buNone/>
            </a:pPr>
            <a:r>
              <a:t/>
            </a:r>
            <a:endParaRPr sz="1500">
              <a:solidFill>
                <a:srgbClr val="ECECEC"/>
              </a:solidFill>
              <a:highlight>
                <a:srgbClr val="212121"/>
              </a:highlight>
              <a:latin typeface="Roboto"/>
              <a:ea typeface="Roboto"/>
              <a:cs typeface="Roboto"/>
              <a:sym typeface="Roboto"/>
            </a:endParaRPr>
          </a:p>
          <a:p>
            <a:pPr indent="0" lvl="0" marL="0" marR="0" rtl="0" algn="l">
              <a:lnSpc>
                <a:spcPct val="115000"/>
              </a:lnSpc>
              <a:spcBef>
                <a:spcPts val="0"/>
              </a:spcBef>
              <a:spcAft>
                <a:spcPts val="0"/>
              </a:spcAft>
              <a:buSzPct val="93693"/>
              <a:buNone/>
            </a:pPr>
            <a:r>
              <a:rPr lang="en" sz="1500">
                <a:solidFill>
                  <a:srgbClr val="ECECEC"/>
                </a:solidFill>
                <a:highlight>
                  <a:srgbClr val="212121"/>
                </a:highlight>
                <a:latin typeface="Roboto"/>
                <a:ea typeface="Roboto"/>
                <a:cs typeface="Roboto"/>
                <a:sym typeface="Roboto"/>
              </a:rPr>
              <a:t>Mission Objectives:</a:t>
            </a:r>
            <a:endParaRPr sz="1500">
              <a:solidFill>
                <a:srgbClr val="ECECEC"/>
              </a:solidFill>
              <a:highlight>
                <a:srgbClr val="212121"/>
              </a:highlight>
              <a:latin typeface="Roboto"/>
              <a:ea typeface="Roboto"/>
              <a:cs typeface="Roboto"/>
              <a:sym typeface="Roboto"/>
            </a:endParaRPr>
          </a:p>
          <a:p>
            <a:pPr indent="0" lvl="0" marL="0" marR="0" rtl="0" algn="l">
              <a:lnSpc>
                <a:spcPct val="115000"/>
              </a:lnSpc>
              <a:spcBef>
                <a:spcPts val="0"/>
              </a:spcBef>
              <a:spcAft>
                <a:spcPts val="0"/>
              </a:spcAft>
              <a:buSzPct val="93693"/>
              <a:buNone/>
            </a:pPr>
            <a:r>
              <a:t/>
            </a:r>
            <a:endParaRPr sz="1500">
              <a:solidFill>
                <a:srgbClr val="ECECEC"/>
              </a:solidFill>
              <a:highlight>
                <a:srgbClr val="212121"/>
              </a:highlight>
              <a:latin typeface="Roboto"/>
              <a:ea typeface="Roboto"/>
              <a:cs typeface="Roboto"/>
              <a:sym typeface="Roboto"/>
            </a:endParaRPr>
          </a:p>
          <a:p>
            <a:pPr indent="-316737" lvl="0" marL="457200" rtl="0" algn="l">
              <a:lnSpc>
                <a:spcPct val="115000"/>
              </a:lnSpc>
              <a:spcBef>
                <a:spcPts val="0"/>
              </a:spcBef>
              <a:spcAft>
                <a:spcPts val="0"/>
              </a:spcAft>
              <a:buSzPct val="100000"/>
              <a:buFont typeface="Roboto"/>
              <a:buChar char="●"/>
            </a:pPr>
            <a:r>
              <a:rPr lang="en" sz="1500">
                <a:latin typeface="Roboto"/>
                <a:ea typeface="Roboto"/>
                <a:cs typeface="Roboto"/>
                <a:sym typeface="Roboto"/>
              </a:rPr>
              <a:t>Is there a correlation between goals, assists and fouls with player position?</a:t>
            </a:r>
            <a:endParaRPr sz="1500">
              <a:latin typeface="Roboto"/>
              <a:ea typeface="Roboto"/>
              <a:cs typeface="Roboto"/>
              <a:sym typeface="Roboto"/>
            </a:endParaRPr>
          </a:p>
          <a:p>
            <a:pPr indent="-316737" lvl="0" marL="457200" marR="0" rtl="0" algn="l">
              <a:lnSpc>
                <a:spcPct val="115000"/>
              </a:lnSpc>
              <a:spcBef>
                <a:spcPts val="0"/>
              </a:spcBef>
              <a:spcAft>
                <a:spcPts val="0"/>
              </a:spcAft>
              <a:buSzPct val="100000"/>
              <a:buFont typeface="Roboto"/>
              <a:buChar char="●"/>
            </a:pPr>
            <a:r>
              <a:rPr lang="en" sz="1500">
                <a:latin typeface="Roboto"/>
                <a:ea typeface="Roboto"/>
                <a:cs typeface="Roboto"/>
                <a:sym typeface="Roboto"/>
              </a:rPr>
              <a:t>Analyze the relationship between different match statistics, such as shots on target, fouls, and goals scored, for both home and away teams</a:t>
            </a:r>
            <a:endParaRPr sz="1500">
              <a:latin typeface="Roboto"/>
              <a:ea typeface="Roboto"/>
              <a:cs typeface="Roboto"/>
              <a:sym typeface="Roboto"/>
            </a:endParaRPr>
          </a:p>
          <a:p>
            <a:pPr indent="-316737" lvl="0" marL="457200" rtl="0" algn="l">
              <a:lnSpc>
                <a:spcPct val="115000"/>
              </a:lnSpc>
              <a:spcBef>
                <a:spcPts val="0"/>
              </a:spcBef>
              <a:spcAft>
                <a:spcPts val="0"/>
              </a:spcAft>
              <a:buSzPct val="100000"/>
              <a:buFont typeface="Roboto"/>
              <a:buChar char="●"/>
            </a:pPr>
            <a:r>
              <a:rPr lang="en" sz="1500">
                <a:latin typeface="Roboto"/>
                <a:ea typeface="Roboto"/>
                <a:cs typeface="Roboto"/>
                <a:sym typeface="Roboto"/>
              </a:rPr>
              <a:t>What is the win/loss statistics for a team playing Home and Away and How much does attendance affect team performance?</a:t>
            </a:r>
            <a:endParaRPr sz="1500">
              <a:latin typeface="Roboto"/>
              <a:ea typeface="Roboto"/>
              <a:cs typeface="Roboto"/>
              <a:sym typeface="Roboto"/>
            </a:endParaRPr>
          </a:p>
          <a:p>
            <a:pPr indent="-316737" lvl="0" marL="457200" rtl="0" algn="l">
              <a:lnSpc>
                <a:spcPct val="115000"/>
              </a:lnSpc>
              <a:spcBef>
                <a:spcPts val="0"/>
              </a:spcBef>
              <a:spcAft>
                <a:spcPts val="0"/>
              </a:spcAft>
              <a:buSzPct val="100000"/>
              <a:buFont typeface="Roboto"/>
              <a:buChar char="●"/>
            </a:pPr>
            <a:r>
              <a:rPr lang="en" sz="1500">
                <a:latin typeface="Roboto"/>
                <a:ea typeface="Roboto"/>
                <a:cs typeface="Roboto"/>
                <a:sym typeface="Roboto"/>
              </a:rPr>
              <a:t>Is there a correlation between the spectator count and FWD player performance? If yes which FWD player performs the best when there are more spectators watching?</a:t>
            </a:r>
            <a:endParaRPr sz="1500">
              <a:latin typeface="Roboto"/>
              <a:ea typeface="Roboto"/>
              <a:cs typeface="Roboto"/>
              <a:sym typeface="Roboto"/>
            </a:endParaRPr>
          </a:p>
          <a:p>
            <a:pPr indent="0" lvl="0" marL="0" marR="0" rtl="0" algn="just">
              <a:lnSpc>
                <a:spcPct val="115000"/>
              </a:lnSpc>
              <a:spcBef>
                <a:spcPts val="0"/>
              </a:spcBef>
              <a:spcAft>
                <a:spcPts val="0"/>
              </a:spcAft>
              <a:buSzPct val="93693"/>
              <a:buNone/>
            </a:pPr>
            <a:r>
              <a:t/>
            </a:r>
            <a:endParaRPr sz="1500">
              <a:highlight>
                <a:srgbClr val="21212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txBox="1"/>
          <p:nvPr>
            <p:ph type="title"/>
          </p:nvPr>
        </p:nvSpPr>
        <p:spPr>
          <a:xfrm>
            <a:off x="304475" y="1957350"/>
            <a:ext cx="1718100" cy="1380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ER </a:t>
            </a:r>
            <a:endParaRPr/>
          </a:p>
          <a:p>
            <a:pPr indent="0" lvl="0" marL="0" rtl="0" algn="l">
              <a:lnSpc>
                <a:spcPct val="100000"/>
              </a:lnSpc>
              <a:spcBef>
                <a:spcPts val="0"/>
              </a:spcBef>
              <a:spcAft>
                <a:spcPts val="0"/>
              </a:spcAft>
              <a:buSzPts val="2400"/>
              <a:buNone/>
            </a:pPr>
            <a:r>
              <a:rPr lang="en"/>
              <a:t>Diagram</a:t>
            </a:r>
            <a:endParaRPr/>
          </a:p>
        </p:txBody>
      </p:sp>
      <p:pic>
        <p:nvPicPr>
          <p:cNvPr id="152" name="Google Shape;152;p4"/>
          <p:cNvPicPr preferRelativeResize="0"/>
          <p:nvPr/>
        </p:nvPicPr>
        <p:blipFill rotWithShape="1">
          <a:blip r:embed="rId3">
            <a:alphaModFix/>
          </a:blip>
          <a:srcRect b="0" l="0" r="0" t="0"/>
          <a:stretch/>
        </p:blipFill>
        <p:spPr>
          <a:xfrm>
            <a:off x="2348850" y="201975"/>
            <a:ext cx="6072550" cy="4739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txBox="1"/>
          <p:nvPr>
            <p:ph type="title"/>
          </p:nvPr>
        </p:nvSpPr>
        <p:spPr>
          <a:xfrm>
            <a:off x="1297500" y="393750"/>
            <a:ext cx="7038900" cy="642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Relational Schema</a:t>
            </a:r>
            <a:endParaRPr/>
          </a:p>
        </p:txBody>
      </p:sp>
      <p:pic>
        <p:nvPicPr>
          <p:cNvPr id="158" name="Google Shape;158;p5"/>
          <p:cNvPicPr preferRelativeResize="0"/>
          <p:nvPr/>
        </p:nvPicPr>
        <p:blipFill rotWithShape="1">
          <a:blip r:embed="rId3">
            <a:alphaModFix/>
          </a:blip>
          <a:srcRect b="0" l="0" r="0" t="0"/>
          <a:stretch/>
        </p:blipFill>
        <p:spPr>
          <a:xfrm>
            <a:off x="1762200" y="1036650"/>
            <a:ext cx="6109500" cy="3802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type="title"/>
          </p:nvPr>
        </p:nvSpPr>
        <p:spPr>
          <a:xfrm>
            <a:off x="2534850" y="410550"/>
            <a:ext cx="4074300" cy="715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      SQL CREATE TABLES</a:t>
            </a:r>
            <a:endParaRPr/>
          </a:p>
        </p:txBody>
      </p:sp>
      <p:pic>
        <p:nvPicPr>
          <p:cNvPr id="164" name="Google Shape;164;p6"/>
          <p:cNvPicPr preferRelativeResize="0"/>
          <p:nvPr/>
        </p:nvPicPr>
        <p:blipFill rotWithShape="1">
          <a:blip r:embed="rId3">
            <a:alphaModFix/>
          </a:blip>
          <a:srcRect b="0" l="0" r="0" t="0"/>
          <a:stretch/>
        </p:blipFill>
        <p:spPr>
          <a:xfrm>
            <a:off x="3917550" y="1764624"/>
            <a:ext cx="3786949" cy="1614250"/>
          </a:xfrm>
          <a:prstGeom prst="rect">
            <a:avLst/>
          </a:prstGeom>
          <a:noFill/>
          <a:ln>
            <a:noFill/>
          </a:ln>
        </p:spPr>
      </p:pic>
      <p:sp>
        <p:nvSpPr>
          <p:cNvPr id="165" name="Google Shape;165;p6"/>
          <p:cNvSpPr txBox="1"/>
          <p:nvPr/>
        </p:nvSpPr>
        <p:spPr>
          <a:xfrm>
            <a:off x="2000075" y="2260800"/>
            <a:ext cx="1772400" cy="6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TABLE: Stadium</a:t>
            </a:r>
            <a:br>
              <a:rPr lang="en" sz="1300">
                <a:solidFill>
                  <a:schemeClr val="lt1"/>
                </a:solidFill>
                <a:latin typeface="Lato"/>
                <a:ea typeface="Lato"/>
                <a:cs typeface="Lato"/>
                <a:sym typeface="Lato"/>
              </a:rPr>
            </a:br>
            <a:r>
              <a:rPr lang="en" sz="1300">
                <a:solidFill>
                  <a:schemeClr val="lt1"/>
                </a:solidFill>
                <a:latin typeface="Lato"/>
                <a:ea typeface="Lato"/>
                <a:cs typeface="Lato"/>
                <a:sym typeface="Lato"/>
              </a:rPr>
              <a:t>PK: stadiumId</a:t>
            </a:r>
            <a:endParaRPr sz="13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7"/>
          <p:cNvSpPr txBox="1"/>
          <p:nvPr>
            <p:ph idx="1" type="body"/>
          </p:nvPr>
        </p:nvSpPr>
        <p:spPr>
          <a:xfrm>
            <a:off x="1639388" y="2004600"/>
            <a:ext cx="1582800" cy="113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TABLE: Team </a:t>
            </a:r>
            <a:br>
              <a:rPr lang="en"/>
            </a:br>
            <a:r>
              <a:rPr lang="en"/>
              <a:t>PK: teamId</a:t>
            </a:r>
            <a:br>
              <a:rPr lang="en"/>
            </a:br>
            <a:r>
              <a:rPr lang="en"/>
              <a:t>FK: stadiumId</a:t>
            </a:r>
            <a:endParaRPr/>
          </a:p>
        </p:txBody>
      </p:sp>
      <p:pic>
        <p:nvPicPr>
          <p:cNvPr id="171" name="Google Shape;171;p7"/>
          <p:cNvPicPr preferRelativeResize="0"/>
          <p:nvPr/>
        </p:nvPicPr>
        <p:blipFill rotWithShape="1">
          <a:blip r:embed="rId3">
            <a:alphaModFix/>
          </a:blip>
          <a:srcRect b="-21462" l="0" r="-9003" t="0"/>
          <a:stretch/>
        </p:blipFill>
        <p:spPr>
          <a:xfrm>
            <a:off x="3222200" y="1674013"/>
            <a:ext cx="4912025" cy="2467825"/>
          </a:xfrm>
          <a:prstGeom prst="rect">
            <a:avLst/>
          </a:prstGeom>
          <a:noFill/>
          <a:ln>
            <a:noFill/>
          </a:ln>
        </p:spPr>
      </p:pic>
      <p:sp>
        <p:nvSpPr>
          <p:cNvPr id="172" name="Google Shape;172;p7"/>
          <p:cNvSpPr txBox="1"/>
          <p:nvPr/>
        </p:nvSpPr>
        <p:spPr>
          <a:xfrm>
            <a:off x="2701650" y="285750"/>
            <a:ext cx="3740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SQL CREATE TABLES</a:t>
            </a:r>
            <a:endParaRPr sz="2400">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8"/>
          <p:cNvPicPr preferRelativeResize="0"/>
          <p:nvPr/>
        </p:nvPicPr>
        <p:blipFill rotWithShape="1">
          <a:blip r:embed="rId3">
            <a:alphaModFix/>
          </a:blip>
          <a:srcRect b="0" l="0" r="0" t="0"/>
          <a:stretch/>
        </p:blipFill>
        <p:spPr>
          <a:xfrm>
            <a:off x="3768388" y="876300"/>
            <a:ext cx="4772025" cy="3390900"/>
          </a:xfrm>
          <a:prstGeom prst="rect">
            <a:avLst/>
          </a:prstGeom>
          <a:noFill/>
          <a:ln>
            <a:noFill/>
          </a:ln>
        </p:spPr>
      </p:pic>
      <p:sp>
        <p:nvSpPr>
          <p:cNvPr id="178" name="Google Shape;178;p8"/>
          <p:cNvSpPr txBox="1"/>
          <p:nvPr/>
        </p:nvSpPr>
        <p:spPr>
          <a:xfrm>
            <a:off x="936000" y="1786650"/>
            <a:ext cx="7272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TABLE: Player</a:t>
            </a:r>
            <a:br>
              <a:rPr lang="en" sz="1300">
                <a:solidFill>
                  <a:schemeClr val="lt1"/>
                </a:solidFill>
                <a:latin typeface="Lato"/>
                <a:ea typeface="Lato"/>
                <a:cs typeface="Lato"/>
                <a:sym typeface="Lato"/>
              </a:rPr>
            </a:br>
            <a:r>
              <a:rPr lang="en" sz="1300">
                <a:solidFill>
                  <a:schemeClr val="lt1"/>
                </a:solidFill>
                <a:latin typeface="Lato"/>
                <a:ea typeface="Lato"/>
                <a:cs typeface="Lato"/>
                <a:sym typeface="Lato"/>
              </a:rPr>
              <a:t>PK: playerId</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FK: teamId, playerIdCaptain</a:t>
            </a:r>
            <a:endParaRPr sz="1300">
              <a:solidFill>
                <a:schemeClr val="lt1"/>
              </a:solidFill>
              <a:latin typeface="Lato"/>
              <a:ea typeface="Lato"/>
              <a:cs typeface="Lato"/>
              <a:sym typeface="Lato"/>
            </a:endParaRPr>
          </a:p>
        </p:txBody>
      </p:sp>
      <p:sp>
        <p:nvSpPr>
          <p:cNvPr id="179" name="Google Shape;179;p8"/>
          <p:cNvSpPr txBox="1"/>
          <p:nvPr/>
        </p:nvSpPr>
        <p:spPr>
          <a:xfrm>
            <a:off x="2680650" y="151300"/>
            <a:ext cx="378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SQL CREATE TABLES</a:t>
            </a:r>
            <a:endParaRPr sz="24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9"/>
          <p:cNvPicPr preferRelativeResize="0"/>
          <p:nvPr/>
        </p:nvPicPr>
        <p:blipFill rotWithShape="1">
          <a:blip r:embed="rId3">
            <a:alphaModFix/>
          </a:blip>
          <a:srcRect b="0" l="0" r="0" t="0"/>
          <a:stretch/>
        </p:blipFill>
        <p:spPr>
          <a:xfrm>
            <a:off x="3826338" y="1390625"/>
            <a:ext cx="3876675" cy="2019300"/>
          </a:xfrm>
          <a:prstGeom prst="rect">
            <a:avLst/>
          </a:prstGeom>
          <a:noFill/>
          <a:ln>
            <a:noFill/>
          </a:ln>
        </p:spPr>
      </p:pic>
      <p:sp>
        <p:nvSpPr>
          <p:cNvPr id="185" name="Google Shape;185;p9"/>
          <p:cNvSpPr txBox="1"/>
          <p:nvPr/>
        </p:nvSpPr>
        <p:spPr>
          <a:xfrm>
            <a:off x="1798525" y="1977725"/>
            <a:ext cx="30000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TABLE: Match</a:t>
            </a:r>
            <a:br>
              <a:rPr lang="en" sz="1300">
                <a:solidFill>
                  <a:schemeClr val="lt1"/>
                </a:solidFill>
                <a:latin typeface="Lato"/>
                <a:ea typeface="Lato"/>
                <a:cs typeface="Lato"/>
                <a:sym typeface="Lato"/>
              </a:rPr>
            </a:br>
            <a:r>
              <a:rPr lang="en" sz="1300">
                <a:solidFill>
                  <a:schemeClr val="lt1"/>
                </a:solidFill>
                <a:latin typeface="Lato"/>
                <a:ea typeface="Lato"/>
                <a:cs typeface="Lato"/>
                <a:sym typeface="Lato"/>
              </a:rPr>
              <a:t>PK: matchId</a:t>
            </a:r>
            <a:br>
              <a:rPr lang="en" sz="1300">
                <a:solidFill>
                  <a:schemeClr val="lt1"/>
                </a:solidFill>
                <a:latin typeface="Lato"/>
                <a:ea typeface="Lato"/>
                <a:cs typeface="Lato"/>
                <a:sym typeface="Lato"/>
              </a:rPr>
            </a:br>
            <a:r>
              <a:rPr lang="en" sz="1300">
                <a:solidFill>
                  <a:schemeClr val="lt1"/>
                </a:solidFill>
                <a:latin typeface="Lato"/>
                <a:ea typeface="Lato"/>
                <a:cs typeface="Lato"/>
                <a:sym typeface="Lato"/>
              </a:rPr>
              <a:t>FK: stadiumId</a:t>
            </a:r>
            <a:endParaRPr/>
          </a:p>
        </p:txBody>
      </p:sp>
      <p:sp>
        <p:nvSpPr>
          <p:cNvPr id="186" name="Google Shape;186;p9"/>
          <p:cNvSpPr txBox="1"/>
          <p:nvPr/>
        </p:nvSpPr>
        <p:spPr>
          <a:xfrm>
            <a:off x="2633700" y="117650"/>
            <a:ext cx="3876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SQL CREATE TABLES</a:t>
            </a:r>
            <a:endParaRPr sz="2400">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