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265"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8571865" y="3797300"/>
            <a:ext cx="3474720" cy="3172460"/>
          </a:xfrm>
        </p:spPr>
        <p:txBody>
          <a:bodyPr>
            <a:normAutofit lnSpcReduction="10000"/>
          </a:bodyPr>
          <a:lstStyle/>
          <a:p>
            <a:r>
              <a:rPr lang="en-US"/>
              <a:t>TEAM MEMBERS </a:t>
            </a:r>
            <a:endParaRPr lang="en-US"/>
          </a:p>
          <a:p>
            <a:r>
              <a:rPr lang="en-US"/>
              <a:t>p.Ramalakshmi</a:t>
            </a:r>
            <a:endParaRPr lang="en-US"/>
          </a:p>
          <a:p>
            <a:r>
              <a:rPr lang="en-US"/>
              <a:t>Supraja mouli</a:t>
            </a:r>
            <a:endParaRPr lang="en-US"/>
          </a:p>
          <a:p>
            <a:r>
              <a:rPr lang="en-US"/>
              <a:t>p.Renuka</a:t>
            </a:r>
            <a:endParaRPr lang="en-US"/>
          </a:p>
          <a:p>
            <a:r>
              <a:rPr lang="en-US"/>
              <a:t>Niharika</a:t>
            </a:r>
            <a:endParaRPr lang="en-US"/>
          </a:p>
          <a:p>
            <a:r>
              <a:rPr lang="en-US"/>
              <a:t>abhishek kumar</a:t>
            </a:r>
            <a:endParaRPr lang="en-US"/>
          </a:p>
          <a:p>
            <a:r>
              <a:rPr lang="en-US"/>
              <a:t>S.Anudeep</a:t>
            </a:r>
            <a:endParaRPr lang="en-US"/>
          </a:p>
          <a:p>
            <a:endParaRPr lang="en-US"/>
          </a:p>
        </p:txBody>
      </p:sp>
      <p:pic>
        <p:nvPicPr>
          <p:cNvPr id="4" name="Picture 3" descr="different-types-of-apis"/>
          <p:cNvPicPr>
            <a:picLocks noChangeAspect="1"/>
          </p:cNvPicPr>
          <p:nvPr/>
        </p:nvPicPr>
        <p:blipFill>
          <a:blip r:embed="rId1"/>
          <a:stretch>
            <a:fillRect/>
          </a:stretch>
        </p:blipFill>
        <p:spPr>
          <a:xfrm>
            <a:off x="174625" y="1905"/>
            <a:ext cx="12017375" cy="37953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thank_you_presentation_images_Slide01"/>
          <p:cNvPicPr>
            <a:picLocks noChangeAspect="1"/>
          </p:cNvPicPr>
          <p:nvPr>
            <p:ph sz="half" idx="1"/>
          </p:nvPr>
        </p:nvPicPr>
        <p:blipFill>
          <a:blip r:embed="rId1"/>
          <a:stretch>
            <a:fillRect/>
          </a:stretch>
        </p:blipFill>
        <p:spPr>
          <a:xfrm>
            <a:off x="-375920" y="635"/>
            <a:ext cx="12471400" cy="68567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a:xfrm>
            <a:off x="246380" y="274320"/>
            <a:ext cx="11464290" cy="2542540"/>
          </a:xfrm>
        </p:spPr>
        <p:txBody>
          <a:bodyPr>
            <a:normAutofit fontScale="90000"/>
          </a:bodyPr>
          <a:p>
            <a:r>
              <a:rPr lang="en-US" sz="3550">
                <a:sym typeface="+mn-ea"/>
              </a:rPr>
              <a:t>An API (Application Programming Interface) is a set of functions that allows applications to access data and interact with external software components, operating systems, or microservices. To simplify, an API delivers a user response to a system and sends the system's response back to a user.</a:t>
            </a:r>
            <a:endParaRPr lang="en-US" sz="3550">
              <a:sym typeface="+mn-ea"/>
            </a:endParaRPr>
          </a:p>
        </p:txBody>
      </p:sp>
      <p:pic>
        <p:nvPicPr>
          <p:cNvPr id="5" name="Content Placeholder 4" descr="Screenshot_1"/>
          <p:cNvPicPr>
            <a:picLocks noChangeAspect="1"/>
          </p:cNvPicPr>
          <p:nvPr>
            <p:ph sz="half" idx="2"/>
          </p:nvPr>
        </p:nvPicPr>
        <p:blipFill>
          <a:blip r:embed="rId1"/>
          <a:stretch>
            <a:fillRect/>
          </a:stretch>
        </p:blipFill>
        <p:spPr>
          <a:xfrm>
            <a:off x="163195" y="3027680"/>
            <a:ext cx="11904345" cy="3626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mad_8499e2cd9c"/>
          <p:cNvPicPr>
            <a:picLocks noChangeAspect="1"/>
          </p:cNvPicPr>
          <p:nvPr>
            <p:ph sz="half" idx="1"/>
          </p:nvPr>
        </p:nvPicPr>
        <p:blipFill>
          <a:blip r:embed="rId1"/>
          <a:stretch>
            <a:fillRect/>
          </a:stretch>
        </p:blipFill>
        <p:spPr>
          <a:xfrm>
            <a:off x="-150495" y="0"/>
            <a:ext cx="12341225"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945" y="222885"/>
            <a:ext cx="11285855" cy="1468120"/>
          </a:xfrm>
        </p:spPr>
        <p:txBody>
          <a:bodyPr/>
          <a:p>
            <a:r>
              <a:rPr lang="en-US" b="1">
                <a:sym typeface="+mn-ea"/>
              </a:rPr>
              <a:t>OPEN API:-          </a:t>
            </a:r>
            <a:br>
              <a:rPr lang="en-US" b="1">
                <a:sym typeface="+mn-ea"/>
              </a:rPr>
            </a:br>
            <a:endParaRPr lang="en-US"/>
          </a:p>
        </p:txBody>
      </p:sp>
      <p:sp>
        <p:nvSpPr>
          <p:cNvPr id="3" name="Content Placeholder 2"/>
          <p:cNvSpPr>
            <a:spLocks noGrp="1"/>
          </p:cNvSpPr>
          <p:nvPr>
            <p:ph sz="half" idx="1"/>
          </p:nvPr>
        </p:nvSpPr>
        <p:spPr>
          <a:xfrm>
            <a:off x="158750" y="1177290"/>
            <a:ext cx="8490585" cy="5547995"/>
          </a:xfrm>
        </p:spPr>
        <p:txBody>
          <a:bodyPr>
            <a:normAutofit fontScale="80000"/>
          </a:bodyPr>
          <a:p>
            <a:r>
              <a:rPr lang="en-US">
                <a:sym typeface="+mn-ea"/>
              </a:rPr>
              <a:t>Open APIs, also known as external or public APIs, are available to developers and    other users with minimal restrictions.</a:t>
            </a:r>
            <a:endParaRPr lang="en-US">
              <a:sym typeface="+mn-ea"/>
            </a:endParaRPr>
          </a:p>
          <a:p>
            <a:endParaRPr lang="en-US">
              <a:sym typeface="+mn-ea"/>
            </a:endParaRPr>
          </a:p>
          <a:p>
            <a:r>
              <a:rPr lang="en-US">
                <a:sym typeface="+mn-ea"/>
              </a:rPr>
              <a:t>They may require registration, and use of an API key, or may be completely open.</a:t>
            </a:r>
            <a:endParaRPr lang="en-US">
              <a:sym typeface="+mn-ea"/>
            </a:endParaRPr>
          </a:p>
          <a:p>
            <a:endParaRPr lang="en-US">
              <a:sym typeface="+mn-ea"/>
            </a:endParaRPr>
          </a:p>
          <a:p>
            <a:r>
              <a:rPr lang="en-US">
                <a:sym typeface="+mn-ea"/>
              </a:rPr>
              <a:t>They are intended for external users (developers at other companies, for    example) to access data or services. </a:t>
            </a:r>
            <a:endParaRPr lang="en-US">
              <a:sym typeface="+mn-ea"/>
            </a:endParaRPr>
          </a:p>
          <a:p>
            <a:endParaRPr lang="en-US">
              <a:sym typeface="+mn-ea"/>
            </a:endParaRPr>
          </a:p>
          <a:p>
            <a:r>
              <a:rPr lang="en-US">
                <a:sym typeface="+mn-ea"/>
              </a:rPr>
              <a:t>As an example, take a look at the  provided by the UK government.</a:t>
            </a:r>
            <a:endParaRPr lang="en-US">
              <a:sym typeface="+mn-ea"/>
            </a:endParaRPr>
          </a:p>
          <a:p>
            <a:r>
              <a:rPr lang="en-US">
                <a:sym typeface="+mn-ea"/>
              </a:rPr>
              <a:t> </a:t>
            </a:r>
            <a:r>
              <a:rPr lang="en-US">
                <a:sym typeface="+mn-ea"/>
              </a:rPr>
              <a:t>Any developer can access it, without even registering, allowing app builders to include governmental data on restaurant standards in their apps.</a:t>
            </a:r>
            <a:br>
              <a:rPr lang="en-US">
                <a:sym typeface="+mn-ea"/>
              </a:rPr>
            </a:br>
            <a:endParaRPr lang="en-US">
              <a:sym typeface="+mn-ea"/>
            </a:endParaRPr>
          </a:p>
          <a:p>
            <a:endParaRPr lang="en-US"/>
          </a:p>
        </p:txBody>
      </p:sp>
      <p:pic>
        <p:nvPicPr>
          <p:cNvPr id="6" name="Content Placeholder 5" descr="download (6)"/>
          <p:cNvPicPr>
            <a:picLocks noChangeAspect="1"/>
          </p:cNvPicPr>
          <p:nvPr>
            <p:ph sz="half" idx="2"/>
          </p:nvPr>
        </p:nvPicPr>
        <p:blipFill>
          <a:blip r:embed="rId1"/>
          <a:stretch>
            <a:fillRect/>
          </a:stretch>
        </p:blipFill>
        <p:spPr>
          <a:xfrm>
            <a:off x="8294370" y="586740"/>
            <a:ext cx="3898265" cy="44303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8275" y="111760"/>
            <a:ext cx="11753850" cy="1144270"/>
          </a:xfrm>
        </p:spPr>
        <p:txBody>
          <a:bodyPr>
            <a:normAutofit fontScale="90000"/>
          </a:bodyPr>
          <a:p>
            <a:r>
              <a:rPr lang="en-US" b="1">
                <a:ln/>
                <a:solidFill>
                  <a:schemeClr val="tx1"/>
                </a:solidFill>
                <a:effectLst>
                  <a:outerShdw blurRad="38100" dist="19050" dir="2700000" algn="tl" rotWithShape="0">
                    <a:schemeClr val="dk1">
                      <a:alpha val="40000"/>
                    </a:schemeClr>
                  </a:outerShdw>
                </a:effectLst>
              </a:rPr>
              <a:t>Partner API</a:t>
            </a:r>
            <a:r>
              <a:rPr lang="en-US" b="1"/>
              <a:t>:-</a:t>
            </a:r>
            <a:br>
              <a:rPr lang="en-US"/>
            </a:br>
            <a:endParaRPr lang="en-US"/>
          </a:p>
        </p:txBody>
      </p:sp>
      <p:sp>
        <p:nvSpPr>
          <p:cNvPr id="3" name="Content Placeholder 2"/>
          <p:cNvSpPr>
            <a:spLocks noGrp="1"/>
          </p:cNvSpPr>
          <p:nvPr>
            <p:ph idx="1"/>
          </p:nvPr>
        </p:nvSpPr>
        <p:spPr>
          <a:xfrm>
            <a:off x="249555" y="993775"/>
            <a:ext cx="11104245" cy="5183505"/>
          </a:xfrm>
        </p:spPr>
        <p:txBody>
          <a:bodyPr/>
          <a:p>
            <a:r>
              <a:rPr lang="en-US"/>
              <a:t>Partner APIs fall somewhere in the middle of internal and external APIs.</a:t>
            </a:r>
            <a:endParaRPr lang="en-US"/>
          </a:p>
          <a:p>
            <a:r>
              <a:rPr lang="en-US"/>
              <a:t> They are APIs that are accessed by others outside the organization with exclusive permissions.</a:t>
            </a:r>
            <a:endParaRPr lang="en-US"/>
          </a:p>
          <a:p>
            <a:r>
              <a:rPr lang="en-US"/>
              <a:t> Usually, this special access is afforded to specific third-parties to facilitate a strategic business partnership. </a:t>
            </a:r>
            <a:endParaRPr lang="en-US"/>
          </a:p>
          <a:p>
            <a:r>
              <a:rPr lang="en-US"/>
              <a:t>A common use case of a partner API is when two organizations want to share data with each other — such as a county’s health department and a hospital within that county.</a:t>
            </a:r>
            <a:endParaRPr lang="en-US"/>
          </a:p>
          <a:p>
            <a:r>
              <a:rPr lang="en-US"/>
              <a:t> A partner API would be set up so each organization has access to the necessary data with the right set of credentials and permissions.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8105" y="81915"/>
            <a:ext cx="11275695" cy="1609090"/>
          </a:xfrm>
        </p:spPr>
        <p:txBody>
          <a:bodyPr/>
          <a:p>
            <a:r>
              <a:rPr lang="en-US" b="1">
                <a:ln/>
                <a:solidFill>
                  <a:schemeClr val="tx1"/>
                </a:solidFill>
                <a:effectLst>
                  <a:outerShdw blurRad="38100" dist="19050" dir="2700000" algn="tl" rotWithShape="0">
                    <a:schemeClr val="dk1">
                      <a:alpha val="40000"/>
                    </a:schemeClr>
                  </a:outerShdw>
                </a:effectLst>
              </a:rPr>
              <a:t>Internal API :-</a:t>
            </a:r>
            <a:br>
              <a:rPr lang="en-US"/>
            </a:br>
            <a:endParaRPr lang="en-US"/>
          </a:p>
        </p:txBody>
      </p:sp>
      <p:sp>
        <p:nvSpPr>
          <p:cNvPr id="3" name="Content Placeholder 2"/>
          <p:cNvSpPr>
            <a:spLocks noGrp="1"/>
          </p:cNvSpPr>
          <p:nvPr>
            <p:ph idx="1"/>
          </p:nvPr>
        </p:nvSpPr>
        <p:spPr>
          <a:xfrm>
            <a:off x="280670" y="1177290"/>
            <a:ext cx="11073130" cy="4999990"/>
          </a:xfrm>
        </p:spPr>
        <p:txBody>
          <a:bodyPr/>
          <a:p>
            <a:r>
              <a:rPr lang="en-US"/>
              <a:t>An internal API is an interface that enables access to a company's backend information and application functionality for use by the organization's developers.</a:t>
            </a:r>
            <a:endParaRPr lang="en-US"/>
          </a:p>
          <a:p>
            <a:endParaRPr lang="en-US"/>
          </a:p>
          <a:p>
            <a:r>
              <a:rPr lang="en-US"/>
              <a:t>An internal (or private) API is intended only for use within the enterprise, to connect systems and data within the business. For example, an internal API may connect an organization's payroll and HR systems.</a:t>
            </a:r>
            <a:endParaRPr lang="en-US"/>
          </a:p>
          <a:p>
            <a:endParaRPr lang="en-US"/>
          </a:p>
          <a:p>
            <a:r>
              <a:rPr lang="en-US"/>
              <a:t>Internal APIs traditionally present weak security and authentication -- or none at all -- because the APIs are intended for internal use, and such security levels are assumed to be in place through other policies.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8115" y="-121285"/>
            <a:ext cx="11195685" cy="1042035"/>
          </a:xfrm>
        </p:spPr>
        <p:txBody>
          <a:bodyPr>
            <a:normAutofit/>
          </a:bodyPr>
          <a:p>
            <a:r>
              <a:rPr lang="en-US" b="1"/>
              <a:t>Composite APIs :-</a:t>
            </a:r>
            <a:endParaRPr lang="en-US" b="1"/>
          </a:p>
        </p:txBody>
      </p:sp>
      <p:sp>
        <p:nvSpPr>
          <p:cNvPr id="3" name="Content Placeholder 2"/>
          <p:cNvSpPr>
            <a:spLocks noGrp="1"/>
          </p:cNvSpPr>
          <p:nvPr>
            <p:ph idx="1"/>
          </p:nvPr>
        </p:nvSpPr>
        <p:spPr>
          <a:xfrm>
            <a:off x="158115" y="1064260"/>
            <a:ext cx="11885295" cy="5437505"/>
          </a:xfrm>
        </p:spPr>
        <p:txBody>
          <a:bodyPr/>
          <a:p>
            <a:r>
              <a:rPr lang="en-US"/>
              <a:t>Composite APIs generally combine two or more APIs to craft a sequence of related or interdependent operations. </a:t>
            </a:r>
            <a:endParaRPr lang="en-US"/>
          </a:p>
          <a:p>
            <a:r>
              <a:rPr lang="en-US"/>
              <a:t> Executes a series of REST API requests in a single call. user can use the output of one request as the input to a subsequent request. The response bodies and HTTP statuses of the requests are returned in a single response body. The entire series of requests counts as a single call toward your API limits.</a:t>
            </a:r>
            <a:endParaRPr lang="en-US"/>
          </a:p>
          <a:p>
            <a:r>
              <a:rPr lang="en-US"/>
              <a:t>The requests in a composite call are called subrequests. All subrequests are executed in the context of the same user. In a subrequest’s body, user specify a reference ID that maps to the subrequest’s response. user can then refer to the ID in the url or body fields of later subrequests by using a JavaScript-like reference notation.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3395" y="0"/>
            <a:ext cx="10140315" cy="1633220"/>
          </a:xfrm>
        </p:spPr>
        <p:txBody>
          <a:bodyPr/>
          <a:p>
            <a:r>
              <a:rPr lang="en-US" b="1"/>
              <a:t>Types of Web Services: SOAP and REST</a:t>
            </a:r>
            <a:endParaRPr lang="en-US" b="1"/>
          </a:p>
        </p:txBody>
      </p:sp>
      <p:sp>
        <p:nvSpPr>
          <p:cNvPr id="3" name="Content Placeholder 2"/>
          <p:cNvSpPr>
            <a:spLocks noGrp="1"/>
          </p:cNvSpPr>
          <p:nvPr>
            <p:ph sz="half" idx="1"/>
          </p:nvPr>
        </p:nvSpPr>
        <p:spPr>
          <a:xfrm>
            <a:off x="382905" y="1440180"/>
            <a:ext cx="7522210" cy="5417820"/>
          </a:xfrm>
        </p:spPr>
        <p:txBody>
          <a:bodyPr/>
          <a:p>
            <a:r>
              <a:rPr lang="en-US" b="1"/>
              <a:t>SOAP Web Services :-</a:t>
            </a:r>
            <a:endParaRPr lang="en-US" b="1"/>
          </a:p>
          <a:p>
            <a:r>
              <a:rPr lang="en-US"/>
              <a:t>SOAP is an XML-based protocol. The biggest advantage of using the SOAP Web Service is its own security. SOAP stands for Simple Object Access Protocol.</a:t>
            </a:r>
            <a:endParaRPr lang="en-US"/>
          </a:p>
          <a:p>
            <a:r>
              <a:rPr lang="en-US"/>
              <a:t>SOAP provides an envelope to send a web services messages over the Internet, using the HTTP protocol. The messages are generally in XML format.</a:t>
            </a:r>
            <a:endParaRPr lang="en-US"/>
          </a:p>
          <a:p>
            <a:endParaRPr lang="en-US"/>
          </a:p>
        </p:txBody>
      </p:sp>
      <p:pic>
        <p:nvPicPr>
          <p:cNvPr id="4" name="Content Placeholder 3" descr="SOAP-envelope"/>
          <p:cNvPicPr>
            <a:picLocks noChangeAspect="1"/>
          </p:cNvPicPr>
          <p:nvPr>
            <p:ph sz="half" idx="2"/>
          </p:nvPr>
        </p:nvPicPr>
        <p:blipFill>
          <a:blip r:embed="rId1"/>
          <a:stretch>
            <a:fillRect/>
          </a:stretch>
        </p:blipFill>
        <p:spPr>
          <a:xfrm>
            <a:off x="7696200" y="1440180"/>
            <a:ext cx="4495800" cy="47567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150" y="121920"/>
            <a:ext cx="11042650" cy="1569085"/>
          </a:xfrm>
        </p:spPr>
        <p:txBody>
          <a:bodyPr>
            <a:normAutofit fontScale="90000"/>
          </a:bodyPr>
          <a:p>
            <a:r>
              <a:rPr lang="en-US" b="1"/>
              <a:t>REST Web Services:-</a:t>
            </a:r>
            <a:br>
              <a:rPr lang="en-US"/>
            </a:br>
            <a:br>
              <a:rPr lang="en-US"/>
            </a:br>
            <a:endParaRPr lang="en-US" sz="3110"/>
          </a:p>
        </p:txBody>
      </p:sp>
      <p:sp>
        <p:nvSpPr>
          <p:cNvPr id="3" name="Content Placeholder 2"/>
          <p:cNvSpPr>
            <a:spLocks noGrp="1"/>
          </p:cNvSpPr>
          <p:nvPr>
            <p:ph sz="half" idx="1"/>
          </p:nvPr>
        </p:nvSpPr>
        <p:spPr>
          <a:xfrm>
            <a:off x="310515" y="832485"/>
            <a:ext cx="11794490" cy="3488690"/>
          </a:xfrm>
        </p:spPr>
        <p:txBody>
          <a:bodyPr>
            <a:normAutofit/>
          </a:bodyPr>
          <a:p>
            <a:r>
              <a:rPr lang="en-US">
                <a:sym typeface="+mn-ea"/>
              </a:rPr>
              <a:t>The REST stands for Representational State Transfer. REST is not a set of standards or rules, rather it is a style of software architecture.</a:t>
            </a:r>
            <a:endParaRPr lang="en-US"/>
          </a:p>
          <a:p>
            <a:r>
              <a:rPr lang="en-US"/>
              <a:t>REST concerns more on the resources. REST locates the resources by using URL and it depends on the type of transport protocol.</a:t>
            </a:r>
            <a:endParaRPr lang="en-US"/>
          </a:p>
          <a:p>
            <a:r>
              <a:rPr lang="en-US"/>
              <a:t>transport protocol (with HTTP - GET, POST, PUT, DELETE,...)</a:t>
            </a:r>
            <a:endParaRPr lang="en-US"/>
          </a:p>
          <a:p>
            <a:r>
              <a:rPr lang="en-US"/>
              <a:t>For Example: in a RESTful architecture, this URL http://{serverAddress}/students/studentRollno/07</a:t>
            </a:r>
            <a:endParaRPr lang="en-US"/>
          </a:p>
          <a:p>
            <a:endParaRPr lang="en-US"/>
          </a:p>
        </p:txBody>
      </p:sp>
      <p:pic>
        <p:nvPicPr>
          <p:cNvPr id="4" name="Content Placeholder 3" descr="REST-message"/>
          <p:cNvPicPr>
            <a:picLocks noChangeAspect="1"/>
          </p:cNvPicPr>
          <p:nvPr>
            <p:ph sz="half" idx="2"/>
          </p:nvPr>
        </p:nvPicPr>
        <p:blipFill>
          <a:blip r:embed="rId1"/>
          <a:stretch>
            <a:fillRect/>
          </a:stretch>
        </p:blipFill>
        <p:spPr>
          <a:xfrm>
            <a:off x="4476750" y="4079240"/>
            <a:ext cx="6196330" cy="26650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3676</Words>
  <Application>WPS Presentation</Application>
  <PresentationFormat>Widescreen</PresentationFormat>
  <Paragraphs>60</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WPS_1613750684</cp:lastModifiedBy>
  <cp:revision>2</cp:revision>
  <dcterms:created xsi:type="dcterms:W3CDTF">2021-11-16T17:57:05Z</dcterms:created>
  <dcterms:modified xsi:type="dcterms:W3CDTF">2021-11-16T18:07:37Z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FA496227AEAA47B38293A80690274DF2</vt:lpwstr>
  </property>
  <property fmtid="{D5CDD505-2E9C-101B-9397-08002B2CF9AE}" pid="3" name="KSOProductBuildVer">
    <vt:lpwstr>1033-11.2.0.10351</vt:lpwstr>
  </property>
</Properties>
</file>