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410D-37DE-4C85-A6BF-E2F142C002F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9C66-CFCD-49E9-97DC-BFF3C92D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9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410D-37DE-4C85-A6BF-E2F142C002F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9C66-CFCD-49E9-97DC-BFF3C92D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410D-37DE-4C85-A6BF-E2F142C002F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9C66-CFCD-49E9-97DC-BFF3C92D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05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5" cy="68579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3507" y="5334000"/>
            <a:ext cx="8741107" cy="773668"/>
          </a:xfrm>
          <a:prstGeom prst="rect">
            <a:avLst/>
          </a:prstGeom>
          <a:solidFill>
            <a:srgbClr val="009E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0" name="Rectangle 9"/>
          <p:cNvSpPr/>
          <p:nvPr/>
        </p:nvSpPr>
        <p:spPr>
          <a:xfrm>
            <a:off x="-3507" y="6172200"/>
            <a:ext cx="5286707" cy="397014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TextBox 10"/>
          <p:cNvSpPr txBox="1"/>
          <p:nvPr/>
        </p:nvSpPr>
        <p:spPr>
          <a:xfrm>
            <a:off x="816990" y="6186041"/>
            <a:ext cx="224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LEARNER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957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5" cy="68579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3507" y="5334000"/>
            <a:ext cx="8741107" cy="773668"/>
          </a:xfrm>
          <a:prstGeom prst="rect">
            <a:avLst/>
          </a:prstGeom>
          <a:solidFill>
            <a:srgbClr val="009E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0" name="Rectangle 9"/>
          <p:cNvSpPr/>
          <p:nvPr/>
        </p:nvSpPr>
        <p:spPr>
          <a:xfrm>
            <a:off x="-3507" y="6172200"/>
            <a:ext cx="5286707" cy="397014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TextBox 10"/>
          <p:cNvSpPr txBox="1"/>
          <p:nvPr/>
        </p:nvSpPr>
        <p:spPr>
          <a:xfrm>
            <a:off x="816990" y="6186041"/>
            <a:ext cx="224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LEARNER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189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0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the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517A-90C9-44F7-A477-BBD63AED79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aphicFrame>
        <p:nvGraphicFramePr>
          <p:cNvPr id="8" name="Group 81"/>
          <p:cNvGraphicFramePr>
            <a:graphicFrameLocks noGrp="1"/>
          </p:cNvGraphicFramePr>
          <p:nvPr>
            <p:extLst/>
          </p:nvPr>
        </p:nvGraphicFramePr>
        <p:xfrm>
          <a:off x="711200" y="2057400"/>
          <a:ext cx="10871200" cy="20574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Created By: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Credential Information: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Version and Date: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768363" y="4648201"/>
            <a:ext cx="63898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kern="10" dirty="0">
                <a:ln w="9525">
                  <a:solidFill>
                    <a:schemeClr val="accent5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34" charset="0"/>
              </a:rPr>
              <a:t>Cognizant Certified Official Curriculum</a:t>
            </a:r>
          </a:p>
        </p:txBody>
      </p:sp>
    </p:spTree>
    <p:extLst>
      <p:ext uri="{BB962C8B-B14F-4D97-AF65-F5344CB8AC3E}">
        <p14:creationId xmlns:p14="http://schemas.microsoft.com/office/powerpoint/2010/main" val="2856765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5" cy="68579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89408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517A-90C9-44F7-A477-BBD63AED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70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5" cy="68579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5334000"/>
            <a:ext cx="7315200" cy="773668"/>
          </a:xfrm>
          <a:prstGeom prst="rect">
            <a:avLst/>
          </a:prstGeom>
          <a:solidFill>
            <a:srgbClr val="009E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8238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8D0DE-62E3-4F52-80CA-71CE3987A8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45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b="1" smtClean="0"/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C9CECE-BED5-43EB-8526-CB671DF723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1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410D-37DE-4C85-A6BF-E2F142C002F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9C66-CFCD-49E9-97DC-BFF3C92D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89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517A-90C9-44F7-A477-BBD63AED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08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517A-90C9-44F7-A477-BBD63AED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517A-90C9-44F7-A477-BBD63AED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055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bout_the_Author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3200" y="6428602"/>
            <a:ext cx="609600" cy="276999"/>
          </a:xfrm>
          <a:prstGeom prst="rect">
            <a:avLst/>
          </a:prstGeom>
          <a:ln/>
        </p:spPr>
        <p:txBody>
          <a:bodyPr/>
          <a:lstStyle>
            <a:lvl1pPr>
              <a:defRPr lang="en-GB" sz="1400" b="0" smtClean="0">
                <a:solidFill>
                  <a:srgbClr val="953735"/>
                </a:solidFill>
              </a:defRPr>
            </a:lvl1pPr>
          </a:lstStyle>
          <a:p>
            <a:fld id="{A04AFBC5-2B20-4E0B-9DFE-D04369A198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30072" y="0"/>
            <a:ext cx="9161929" cy="497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000" b="0" kern="1200" dirty="0" smtClean="0">
                <a:solidFill>
                  <a:schemeClr val="lt1"/>
                </a:solidFill>
                <a:latin typeface="Arial Rounded MT Bold" pitchFamily="34" charset="0"/>
                <a:ea typeface="+mn-ea"/>
                <a:cs typeface="+mn-cs"/>
              </a:rPr>
              <a:t>About the Author</a:t>
            </a:r>
            <a:endParaRPr lang="en-US" sz="3000" b="0" kern="1200" dirty="0">
              <a:solidFill>
                <a:schemeClr val="lt1"/>
              </a:solidFill>
              <a:latin typeface="Arial Rounded MT Bold" pitchFamily="34" charset="0"/>
              <a:ea typeface="+mn-ea"/>
              <a:cs typeface="+mn-cs"/>
            </a:endParaRPr>
          </a:p>
        </p:txBody>
      </p:sp>
      <p:graphicFrame>
        <p:nvGraphicFramePr>
          <p:cNvPr id="10" name="Group 81"/>
          <p:cNvGraphicFramePr>
            <a:graphicFrameLocks noGrp="1"/>
          </p:cNvGraphicFramePr>
          <p:nvPr>
            <p:extLst/>
          </p:nvPr>
        </p:nvGraphicFramePr>
        <p:xfrm>
          <a:off x="711200" y="1981200"/>
          <a:ext cx="10871200" cy="2133600"/>
        </p:xfrm>
        <a:graphic>
          <a:graphicData uri="http://schemas.openxmlformats.org/drawingml/2006/table">
            <a:tbl>
              <a:tblPr/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Created By: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Credential Information: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Version and Date: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780316" y="4800601"/>
            <a:ext cx="63898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kern="10" dirty="0">
                <a:ln w="9525">
                  <a:solidFill>
                    <a:schemeClr val="accent5">
                      <a:lumMod val="40000"/>
                      <a:lumOff val="60000"/>
                    </a:schemeClr>
                  </a:solidFill>
                  <a:round/>
                  <a:headEnd/>
                  <a:tailEnd/>
                </a:ln>
                <a:solidFill>
                  <a:schemeClr val="accent5">
                    <a:lumMod val="50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34" charset="0"/>
              </a:rPr>
              <a:t>Cognizant Certified Official Curriculum</a:t>
            </a:r>
          </a:p>
        </p:txBody>
      </p:sp>
    </p:spTree>
    <p:extLst>
      <p:ext uri="{BB962C8B-B14F-4D97-AF65-F5344CB8AC3E}">
        <p14:creationId xmlns:p14="http://schemas.microsoft.com/office/powerpoint/2010/main" val="3109758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4369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6096000"/>
            <a:ext cx="11887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2" descr="D:\Logos\Logos\Academy Logo\Academy Logo\Academy_logo_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0" y="6382390"/>
            <a:ext cx="2540000" cy="39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6438901"/>
            <a:ext cx="325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itchFamily="34" charset="0"/>
              </a:rPr>
              <a:t>  © Cognizant, 2015</a:t>
            </a:r>
            <a:endParaRPr lang="en-US" sz="1200" b="1" dirty="0">
              <a:latin typeface="Arial Narrow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5" cy="68579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75200" y="4437966"/>
            <a:ext cx="7416795" cy="1353234"/>
          </a:xfrm>
          <a:prstGeom prst="rect">
            <a:avLst/>
          </a:prstGeom>
          <a:solidFill>
            <a:srgbClr val="009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92009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410D-37DE-4C85-A6BF-E2F142C002F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9C66-CFCD-49E9-97DC-BFF3C92D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410D-37DE-4C85-A6BF-E2F142C002F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9C66-CFCD-49E9-97DC-BFF3C92D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1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410D-37DE-4C85-A6BF-E2F142C002F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9C66-CFCD-49E9-97DC-BFF3C92D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410D-37DE-4C85-A6BF-E2F142C002F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9C66-CFCD-49E9-97DC-BFF3C92D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0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410D-37DE-4C85-A6BF-E2F142C002F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9C66-CFCD-49E9-97DC-BFF3C92D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410D-37DE-4C85-A6BF-E2F142C002F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9C66-CFCD-49E9-97DC-BFF3C92D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5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410D-37DE-4C85-A6BF-E2F142C002F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9C66-CFCD-49E9-97DC-BFF3C92D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3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0410D-37DE-4C85-A6BF-E2F142C002F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19C66-CFCD-49E9-97DC-BFF3C92D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3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5" cy="685799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0" y="0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spcAft>
                <a:spcPct val="0"/>
              </a:spcAft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200" y="640080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1" kern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© Cognizant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6000" y="6629401"/>
            <a:ext cx="982128" cy="2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dirty="0">
          <a:solidFill>
            <a:schemeClr val="lt1"/>
          </a:solidFill>
          <a:latin typeface="Arial Rounded MT Bold" pitchFamily="34" charset="0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Arial Unicode MS" pitchFamily="34" charset="-128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Arial Unicode MS" pitchFamily="34" charset="-128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Arial Unicode MS" pitchFamily="34" charset="-128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400" kern="1200" dirty="0" smtClean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Arial Unicode MS" pitchFamily="34" charset="-128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1200" kern="1200" dirty="0" smtClean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Arial Unicode MS" pitchFamily="34" charset="-128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524000" y="6492876"/>
            <a:ext cx="1371600" cy="365125"/>
          </a:xfrm>
        </p:spPr>
        <p:txBody>
          <a:bodyPr/>
          <a:lstStyle/>
          <a:p>
            <a:r>
              <a:rPr lang="en-US" dirty="0" smtClean="0"/>
              <a:t>© Cognizant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931400" y="6629400"/>
            <a:ext cx="736600" cy="228600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0" y="5334001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15095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to execute a set of instructions repeatedly based on the given condition.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range(1, 6):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print x, "squared is", x *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854075" lvl="1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 squared is 1</a:t>
            </a:r>
          </a:p>
          <a:p>
            <a:pPr marL="854075" lvl="1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 squared is 4</a:t>
            </a:r>
          </a:p>
          <a:p>
            <a:pPr marL="854075" lvl="1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 squared is 9</a:t>
            </a:r>
          </a:p>
          <a:p>
            <a:pPr marL="854075" lvl="1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 squared is 16</a:t>
            </a:r>
          </a:p>
          <a:p>
            <a:pPr marL="854075" lvl="1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 squared is 25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© Cognizant 2019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EC62AF-8A58-47DB-8277-FFD1CE2A98DE}" type="slidenum">
              <a:rPr lang="en-US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8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7444" y="1204119"/>
            <a:ext cx="8229600" cy="4906963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and continue like 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- after loop exhaustion.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300038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 in range(2,10):</a:t>
            </a:r>
          </a:p>
          <a:p>
            <a:pPr marL="300038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x in range(2,n):</a:t>
            </a:r>
          </a:p>
          <a:p>
            <a:pPr marL="300038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n % x == 0:</a:t>
            </a:r>
          </a:p>
          <a:p>
            <a:pPr marL="300038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n, 'equals', x, '*', n/x</a:t>
            </a:r>
          </a:p>
          <a:p>
            <a:pPr marL="300038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break</a:t>
            </a:r>
          </a:p>
          <a:p>
            <a:pPr marL="300038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300038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 loop fell through without finding a factor</a:t>
            </a:r>
          </a:p>
          <a:p>
            <a:pPr marL="300038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print n, 'is prime'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1" y="95866"/>
            <a:ext cx="6173085" cy="589935"/>
          </a:xfrm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- break, continue, else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© Cognizant 2019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EC62AF-8A58-47DB-8277-FFD1CE2A98DE}" type="slidenum">
              <a:rPr lang="en-US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44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6501" y="1066801"/>
            <a:ext cx="8229600" cy="4906963"/>
          </a:xfrm>
        </p:spPr>
        <p:txBody>
          <a:bodyPr>
            <a:noAutofit/>
          </a:bodyPr>
          <a:lstStyle/>
          <a:p>
            <a:pPr marL="463550"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range() function returns a sequence of numbers, starting from 0 by default, and increments by 1 (by default), and ends at a specified number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lvl="1"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29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range(start, stop, step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1" indent="0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Example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92200" lvl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x in range(5, 0, -1):</a:t>
            </a:r>
          </a:p>
          <a:p>
            <a:pPr marL="1092200" lvl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print x</a:t>
            </a:r>
          </a:p>
          <a:p>
            <a:pPr marL="1092200" lvl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 "Blastoff!"</a:t>
            </a:r>
          </a:p>
          <a:p>
            <a:pPr marL="463550" lvl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1092200" lvl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</a:t>
            </a:r>
          </a:p>
          <a:p>
            <a:pPr marL="1092200" lvl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</a:p>
          <a:p>
            <a:pPr marL="1092200" lvl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 </a:t>
            </a:r>
          </a:p>
          <a:p>
            <a:pPr marL="1092200" lvl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</a:t>
            </a:r>
          </a:p>
          <a:p>
            <a:pPr marL="1092200" lvl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</a:t>
            </a:r>
          </a:p>
          <a:p>
            <a:pPr marL="1092200" lvl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Blastoff!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1" y="76200"/>
            <a:ext cx="6432657" cy="40005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© Cognizant 2019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EC62AF-8A58-47DB-8277-FFD1CE2A98DE}" type="slidenum">
              <a:rPr lang="en-US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6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Executes a group of statements as long as a condition is True. Good for indefinite loops (repeat an unknown number of times).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while 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number = 1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while number &lt; 200: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print number,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number = number * 2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1 2 4 8 16 32 64 128</a:t>
            </a: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© Cognizant 2019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EC62AF-8A58-47DB-8277-FFD1CE2A98DE}" type="slidenum">
              <a:rPr lang="en-US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3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39725" indent="-339725" defTabSz="449263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sequence of text characters in a program.</a:t>
            </a:r>
          </a:p>
          <a:p>
            <a:pPr marL="739775" lvl="1" indent="-282575" defTabSz="449263">
              <a:lnSpc>
                <a:spcPct val="15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start and end with quotation mark “ ..“ or apostrophe ‘..’ characters.</a:t>
            </a:r>
          </a:p>
          <a:p>
            <a:pPr marL="739775" lvl="1" indent="-282575" defTabSz="449263">
              <a:lnSpc>
                <a:spcPct val="15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“This, too, is a string.   It can be very long</a:t>
            </a: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!”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9725" indent="-339725" defTabSz="449263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string may not span across multiple lines or contain a " character.</a:t>
            </a:r>
            <a:b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sz="1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“This is not a legal String.“  “This is not a “legal” String either.”</a:t>
            </a: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9725" indent="-339725" defTabSz="449263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string can represent characters by preceding them with a backslash.</a:t>
            </a:r>
          </a:p>
          <a:p>
            <a:pPr marL="739775" lvl="1" indent="-282575" defTabSz="449263">
              <a:lnSpc>
                <a:spcPct val="15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\t	tab character</a:t>
            </a:r>
          </a:p>
          <a:p>
            <a:pPr marL="739775" lvl="1" indent="-282575" defTabSz="449263">
              <a:lnSpc>
                <a:spcPct val="15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	new line character</a:t>
            </a:r>
          </a:p>
          <a:p>
            <a:pPr marL="739775" lvl="1" indent="-282575" defTabSz="449263">
              <a:lnSpc>
                <a:spcPct val="15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\”	quotation mark character</a:t>
            </a:r>
          </a:p>
          <a:p>
            <a:pPr marL="739775" lvl="1" indent="-282575" defTabSz="449263">
              <a:lnSpc>
                <a:spcPct val="15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\\	backslash character</a:t>
            </a:r>
          </a:p>
          <a:p>
            <a:pPr marL="739775" lvl="1" indent="-282575" defTabSz="449263">
              <a:lnSpc>
                <a:spcPct val="15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	“Hello\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tthere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nHow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you?”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1" y="152400"/>
            <a:ext cx="6562049" cy="40005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© Cognizant 2019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EC62AF-8A58-47DB-8277-FFD1CE2A98DE}" type="slidenum">
              <a:rPr lang="en-US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2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- number of characters in a string (including spaces)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str.lower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- lowercase version of a string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str.upper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- uppercase version of a string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Example: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name = "Martin Douglas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Stepp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length =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big_name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str.upper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big_name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"has", length, "characters“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MARTIN DOUGLAS STEPP has 20 characters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PROPERTIES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© Cognizant 2019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EC62AF-8A58-47DB-8277-FFD1CE2A98DE}" type="slidenum">
              <a:rPr lang="en-US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36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+ or neighbors</a:t>
            </a:r>
          </a:p>
          <a:p>
            <a:pPr marL="800100"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= 'Help' + x</a:t>
            </a:r>
          </a:p>
          <a:p>
            <a:pPr marL="800100"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= 'Help'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'a‘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strings</a:t>
            </a:r>
          </a:p>
          <a:p>
            <a:pPr marL="800100"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'Hello'[2]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'l'</a:t>
            </a:r>
          </a:p>
          <a:p>
            <a:pPr marL="800100"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slice: 'Hello'[1:2]  'el'</a:t>
            </a:r>
          </a:p>
          <a:p>
            <a:pPr marL="800100"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word[-1]  last character</a:t>
            </a:r>
          </a:p>
          <a:p>
            <a:pPr marL="800100" lvl="1">
              <a:lnSpc>
                <a:spcPct val="150000"/>
              </a:lnSpc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(word)  5</a:t>
            </a:r>
          </a:p>
          <a:p>
            <a:pPr marL="800100"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immutable: cannot assign to subscript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© Cognizant 2019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fld id="{50EC62AF-8A58-47DB-8277-FFD1CE2A98DE}" type="slidenum">
              <a:rPr lang="en-US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5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24000" y="5486400"/>
            <a:ext cx="6858000" cy="40005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41153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a block of code which only runs when it is called.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pass data, known as parameters, into a function.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can return data as a result.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519113" lvl="1" indent="0">
              <a:lnSpc>
                <a:spcPct val="150000"/>
              </a:lnSpc>
              <a:buNone/>
            </a:pP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fib(n):</a:t>
            </a:r>
          </a:p>
          <a:p>
            <a:pPr marL="519113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"""Print a Fibonacci series up to n."""</a:t>
            </a:r>
          </a:p>
          <a:p>
            <a:pPr marL="519113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a, b = 0, 1</a:t>
            </a:r>
          </a:p>
          <a:p>
            <a:pPr marL="519113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&lt; n:</a:t>
            </a:r>
          </a:p>
          <a:p>
            <a:pPr marL="519113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pPr marL="519113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a, b = b,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9113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fib(2000) // function call</a:t>
            </a:r>
          </a:p>
          <a:p>
            <a:pPr>
              <a:lnSpc>
                <a:spcPct val="15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© Cognizant 2019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EC62AF-8A58-47DB-8277-FFD1CE2A98DE}" type="slidenum">
              <a:rPr lang="en-US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24000" y="5486400"/>
            <a:ext cx="6858000" cy="40005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1312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0" y="5334000"/>
            <a:ext cx="6523038" cy="742950"/>
          </a:xfrm>
        </p:spPr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1 PYTHON -  PROGRAMMING </a:t>
            </a:r>
            <a:b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2909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topic, we will learn about the following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Methods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in list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list as stack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list as queue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© Cognizant 2019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63517A-90C9-44F7-A477-BBD63AED79D2}" type="slidenum">
              <a:rPr lang="en-US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b="1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7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collection which is ordered and changeable. Allows duplicate members.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can be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</a:t>
            </a:r>
          </a:p>
          <a:p>
            <a:pPr marL="804863"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['spam', 'eggs', 100, 1234, 2*2]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can be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indexed and sliced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4863"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spam</a:t>
            </a:r>
          </a:p>
          <a:p>
            <a:pPr marL="804863"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a[:2]  ['spam', 'eggs']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can be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manipulated</a:t>
            </a:r>
          </a:p>
          <a:p>
            <a:pPr marL="804863"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a[2] = a[2] + 23</a:t>
            </a:r>
          </a:p>
          <a:p>
            <a:pPr marL="804863"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a[0:2] = [1,12]</a:t>
            </a:r>
          </a:p>
          <a:p>
            <a:pPr marL="804863"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a[0:0] = []</a:t>
            </a:r>
          </a:p>
          <a:p>
            <a:pPr marL="804863" lvl="1">
              <a:lnSpc>
                <a:spcPct val="150000"/>
              </a:lnSpc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5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© Cognizant 2019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EC62AF-8A58-47DB-8277-FFD1CE2A98DE}" type="slidenum">
              <a:rPr lang="en-US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5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inbuilt methods of list.</a:t>
            </a:r>
          </a:p>
          <a:p>
            <a:pPr marL="80486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add items</a:t>
            </a:r>
          </a:p>
          <a:p>
            <a:pPr marL="80486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append all items in list</a:t>
            </a:r>
          </a:p>
          <a:p>
            <a:pPr marL="80486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insert(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i,x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insert items</a:t>
            </a:r>
          </a:p>
          <a:p>
            <a:pPr marL="80486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remove items</a:t>
            </a:r>
          </a:p>
          <a:p>
            <a:pPr marL="80486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pop([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]), pop() - create stack (FIFO), or queue (LIFO)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pop(0)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86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return the index for value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80486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count(x) - how many times x appears in list</a:t>
            </a:r>
          </a:p>
          <a:p>
            <a:pPr marL="80486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sort() - sort items in place</a:t>
            </a:r>
          </a:p>
          <a:p>
            <a:pPr marL="80486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reverse() - reverse list</a:t>
            </a:r>
          </a:p>
          <a:p>
            <a:endParaRPr lang="en-US" alt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© Cognizant 2019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EC62AF-8A58-47DB-8277-FFD1CE2A98DE}" type="slidenum">
              <a:rPr lang="en-US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7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by index, not value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slices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list (rather than by assigning an empty list)</a:t>
            </a:r>
          </a:p>
          <a:p>
            <a:pPr marL="300038" lvl="1" indent="0">
              <a:lnSpc>
                <a:spcPct val="150000"/>
              </a:lnSpc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804863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 = [-1,1,66.6,333,333,1234.5]</a:t>
            </a:r>
          </a:p>
          <a:p>
            <a:pPr marL="804863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del a[0]</a:t>
            </a:r>
          </a:p>
          <a:p>
            <a:pPr marL="804863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</a:t>
            </a:r>
          </a:p>
          <a:p>
            <a:pPr marL="804863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[1,66.6,333,333,1234.5]</a:t>
            </a:r>
          </a:p>
          <a:p>
            <a:pPr marL="804863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del a[2:4]</a:t>
            </a:r>
          </a:p>
          <a:p>
            <a:pPr marL="804863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</a:t>
            </a:r>
          </a:p>
          <a:p>
            <a:pPr marL="804863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[1,66.6,1234.5]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IN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© Cognizant 2019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EC62AF-8A58-47DB-8277-FFD1CE2A98DE}" type="slidenum">
              <a:rPr lang="en-US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81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element added is the first element retrieved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 an item to the stack, append() must be used</a:t>
            </a:r>
          </a:p>
          <a:p>
            <a:pPr marL="800100" lvl="1">
              <a:lnSpc>
                <a:spcPct val="15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= [3, 4, 5]</a:t>
            </a:r>
          </a:p>
          <a:p>
            <a:pPr marL="800100" lvl="1">
              <a:lnSpc>
                <a:spcPct val="150000"/>
              </a:lnSpc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stack.append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</a:p>
          <a:p>
            <a:pPr marL="800100" lvl="1">
              <a:lnSpc>
                <a:spcPct val="15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is now [3, 4, 5, 6]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retrieve an item from the top of the stack, pop must be used</a:t>
            </a:r>
          </a:p>
          <a:p>
            <a:pPr marL="800100" lvl="1">
              <a:lnSpc>
                <a:spcPct val="150000"/>
              </a:lnSpc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Stack.pop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800100" lvl="1">
              <a:lnSpc>
                <a:spcPct val="15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is output</a:t>
            </a:r>
          </a:p>
          <a:p>
            <a:pPr marL="800100" lvl="1">
              <a:lnSpc>
                <a:spcPct val="15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is now [3, 4, 5] again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LIST AS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© Cognizant 2019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EC62AF-8A58-47DB-8277-FFD1CE2A98DE}" type="slidenum">
              <a:rPr lang="en-US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element added is the first element retrieved.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 this ‘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collections.deque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must be implemented.</a:t>
            </a:r>
          </a:p>
          <a:p>
            <a:pPr>
              <a:lnSpc>
                <a:spcPct val="15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LIST AS QUEUE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772" y="2852307"/>
            <a:ext cx="8229600" cy="246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© Cognizant 2019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EC62AF-8A58-47DB-8277-FFD1CE2A98DE}" type="slidenum">
              <a:rPr lang="en-US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collection which is ordered and unchangeable. Allows duplicate members.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Lists, strings,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examples of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= values separated by commas</a:t>
            </a:r>
          </a:p>
          <a:p>
            <a:pPr marL="804863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123, 543, 'bar'</a:t>
            </a:r>
          </a:p>
          <a:p>
            <a:pPr marL="804863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t[0]     //output : 123</a:t>
            </a:r>
          </a:p>
          <a:p>
            <a:pPr marL="804863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        //output : (123, 543, 'bar')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 may be nested</a:t>
            </a:r>
          </a:p>
          <a:p>
            <a:pPr marL="1651000" lvl="1" indent="-804863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u = t, (1,2)</a:t>
            </a:r>
          </a:p>
          <a:p>
            <a:pPr marL="1651000" lvl="1" indent="-804863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u       //output : ((123, 542, 'bar'), (1,2))</a:t>
            </a:r>
          </a:p>
          <a:p>
            <a:pPr marL="1651000" indent="-804863">
              <a:lnSpc>
                <a:spcPct val="15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© Cognizant 2019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fld id="{50EC62AF-8A58-47DB-8277-FFD1CE2A98DE}" type="slidenum">
              <a:rPr lang="en-US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67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tuples: ()</a:t>
            </a:r>
          </a:p>
          <a:p>
            <a:pPr marL="804863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empty = ()</a:t>
            </a:r>
          </a:p>
          <a:p>
            <a:pPr marL="804863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(empty)      //output : 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item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trailing comma</a:t>
            </a:r>
          </a:p>
          <a:p>
            <a:pPr marL="804863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singleton = 'foo',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unpacking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distribute elements across variables</a:t>
            </a:r>
          </a:p>
          <a:p>
            <a:pPr marL="804863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123, 543, 'bar'</a:t>
            </a:r>
          </a:p>
          <a:p>
            <a:pPr marL="804863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x, y, z = t</a:t>
            </a:r>
          </a:p>
          <a:p>
            <a:pPr marL="804863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                   //output : 123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1" y="0"/>
            <a:ext cx="6701667" cy="6827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© Cognizant 2019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fld id="{50EC62AF-8A58-47DB-8277-FFD1CE2A98DE}" type="slidenum">
              <a:rPr lang="en-US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collection which is unordered and unindexed. No duplicate members.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Example: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type 1</a:t>
            </a:r>
          </a:p>
          <a:p>
            <a:pPr marL="280988" indent="0">
              <a:lnSpc>
                <a:spcPct val="150000"/>
              </a:lnSpc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Basket = [‘apple’, ‘orange’, ‘apple’, ‘pear’]</a:t>
            </a:r>
          </a:p>
          <a:p>
            <a:pPr marL="280988" indent="0">
              <a:lnSpc>
                <a:spcPct val="150000"/>
              </a:lnSpc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Fruit = set(basket)</a:t>
            </a:r>
          </a:p>
          <a:p>
            <a:pPr marL="280988" indent="0">
              <a:lnSpc>
                <a:spcPct val="150000"/>
              </a:lnSpc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Fruit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type 2</a:t>
            </a:r>
          </a:p>
          <a:p>
            <a:pPr marL="290513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Set([‘orange’, ‘apple’, ‘pear’])</a:t>
            </a: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© Cognizant 2019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EC62AF-8A58-47DB-8277-FFD1CE2A98DE}" type="slidenum">
              <a:rPr lang="en-US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9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5599" y="917517"/>
            <a:ext cx="8229600" cy="4906963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is a collection which is unordered, changeable and indexed. No duplicate members.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'key: value' notation</a:t>
            </a:r>
          </a:p>
          <a:p>
            <a:pPr marL="804863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hgs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: 7042, 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lennox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7018}</a:t>
            </a:r>
          </a:p>
          <a:p>
            <a:pPr marL="804863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7000</a:t>
            </a:r>
          </a:p>
          <a:p>
            <a:pPr marL="804863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elements with del</a:t>
            </a:r>
          </a:p>
          <a:p>
            <a:pPr marL="804863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del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['foo']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keys() method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unsorted list of keys</a:t>
            </a:r>
          </a:p>
          <a:p>
            <a:pPr marL="804863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tel.keys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              //output: ['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lennox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hgs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has_key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to check for existence</a:t>
            </a:r>
          </a:p>
          <a:p>
            <a:pPr marL="804863" lvl="1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tel.has_key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('foo')     //output : 0</a:t>
            </a: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© Cognizant 2019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EC62AF-8A58-47DB-8277-FFD1CE2A98DE}" type="slidenum">
              <a:rPr lang="en-US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module, we will discuss about the following: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Compilation</a:t>
            </a:r>
          </a:p>
          <a:p>
            <a:pPr marL="341313" indent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 basics</a:t>
            </a:r>
          </a:p>
          <a:p>
            <a:pPr marL="341313" indent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341313" indent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</a:p>
          <a:p>
            <a:pPr marL="341313" indent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python to access web data (Programs &amp; Explanation)</a:t>
            </a:r>
          </a:p>
          <a:p>
            <a:pPr marL="341313" indent="0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© Cognizant 2019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fld id="{0663517A-90C9-44F7-A477-BBD63AED79D2}" type="slidenum">
              <a:rPr lang="en-US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b="1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8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24000" y="5486400"/>
            <a:ext cx="6858000" cy="400050"/>
          </a:xfrm>
        </p:spPr>
        <p:txBody>
          <a:bodyPr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PYTHON TO ACCESS WEB DATA</a:t>
            </a:r>
          </a:p>
        </p:txBody>
      </p:sp>
    </p:spTree>
    <p:extLst>
      <p:ext uri="{BB962C8B-B14F-4D97-AF65-F5344CB8AC3E}">
        <p14:creationId xmlns:p14="http://schemas.microsoft.com/office/powerpoint/2010/main" val="34607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0479" y="1476682"/>
            <a:ext cx="8858865" cy="4178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socket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mysocket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socket.socket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socket.AF_INET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socket.SOCK_STREAM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#Setting the socket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mysocket.connect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('www.pythonlearn.com', 80) 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#Making the HTTP request that will get us the desired document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mysocket.send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("GET http://www.pythonlearn.com/code/intro-short.txt HTTP/1.0 \n\n")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True: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#Obtaining the web data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mysocket.recv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(512) #When there's no more data left, we'll stop the loop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1: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break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#Printing the obtained data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mysocket.close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1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(Networks and socket)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© Cognizant 2019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EC62AF-8A58-47DB-8277-FFD1CE2A98DE}" type="slidenum">
              <a:rPr lang="en-US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95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socket library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the socket to the variable 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mysocket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to the socket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for the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 runs until the data exists in the web page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variable 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1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Explanation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© Cognizant 2019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EC62AF-8A58-47DB-8277-FFD1CE2A98DE}" type="slidenum">
              <a:rPr lang="en-US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46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07856"/>
            <a:ext cx="8313174" cy="4483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urllib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sample_url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"http://python-data.dr-chuck.net/comments_42.html"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data_url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"http://python-data.dr-chuck.net/comments_277464.html"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urllib.urlopen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data_url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).read()	                 #Getting the html information and parsing it with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soup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(html)	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 = soup('span')	                                        #Getting a list with the "span" tags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= 0		                                        #Counting the sum of all the values within the span tags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tag in tags: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count +=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tag.contents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                 #We need to cast them 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they're parsed as text strings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print(count)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© Cognizant 2019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EC62AF-8A58-47DB-8277-FFD1CE2A98DE}" type="slidenum">
              <a:rPr lang="en-US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78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FORMAT: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file is a table of names and comment. You can ignore most of the 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file except for lines like the following: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&gt;&lt;td&gt;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Madhu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&lt;/td&gt;&lt;td&gt;&lt;span class="comments"&gt;90&lt;/span&gt;&lt;/td&gt;&lt;/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&gt;&lt;td&gt;Kenzie&lt;/td&gt;&lt;td&gt;&lt;span class="comments"&gt;88&lt;/span&gt;&lt;/td&gt;&lt;/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&gt;&lt;td&gt;Hubert&lt;/td&gt;&lt;td&gt;&lt;span class="comments"&gt;87&lt;/span&gt;&lt;/td&gt;&lt;/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to find all the &lt;span&gt; tags in the file and pull out the numbers from the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and sum the numbers.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2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Explanation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© Cognizant 2019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EC62AF-8A58-47DB-8277-FFD1CE2A98DE}" type="slidenum">
              <a:rPr lang="en-US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11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necessary libraries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html page links to variables 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sample_url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data_url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the data of html pages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“&lt;span&gt; &lt;/span&gt;” tags of html page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“for” loop sum the numbers in the span tags and store in the variable “count”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variable “count”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XML and JSON files can be read.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2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Explanation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© Cognizant 2019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EC62AF-8A58-47DB-8277-FFD1CE2A98DE}" type="slidenum">
              <a:rPr lang="en-US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90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771651"/>
            <a:ext cx="8229600" cy="379745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module, we have discussed the following: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Basics of Code Compilation</a:t>
            </a:r>
          </a:p>
          <a:p>
            <a:pPr marL="62706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Basics of Python Programming </a:t>
            </a:r>
          </a:p>
          <a:p>
            <a:pPr marL="62706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Functions?</a:t>
            </a:r>
          </a:p>
          <a:p>
            <a:pPr marL="62706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description about Data Structures</a:t>
            </a:r>
          </a:p>
          <a:p>
            <a:pPr marL="62706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python to access web data (Programs &amp;</a:t>
            </a:r>
          </a:p>
          <a:p>
            <a:pPr marL="284163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Explanation)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667" y="3793359"/>
            <a:ext cx="2571135" cy="177574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© Cognizant 2019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EC62AF-8A58-47DB-8277-FFD1CE2A98DE}" type="slidenum">
              <a:rPr lang="en-US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37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76800" y="4572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YOU!!!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3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1" y="5486401"/>
            <a:ext cx="3403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COMPILATION</a:t>
            </a:r>
          </a:p>
        </p:txBody>
      </p:sp>
    </p:spTree>
    <p:extLst>
      <p:ext uri="{BB962C8B-B14F-4D97-AF65-F5344CB8AC3E}">
        <p14:creationId xmlns:p14="http://schemas.microsoft.com/office/powerpoint/2010/main" val="143028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355" y="1105198"/>
            <a:ext cx="8229600" cy="39260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languages require you to compile (translate) your program into a form that the machine understands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instead directly interpreted into machine instructions.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altLang="en-US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COMPILATION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706076" y="2157583"/>
            <a:ext cx="6397630" cy="1459117"/>
            <a:chOff x="48" y="2420"/>
            <a:chExt cx="5565" cy="1660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82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</a:pPr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577" y="2432"/>
              <a:ext cx="946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000000"/>
                </a:buClr>
                <a:buSzPct val="100000"/>
                <a:buNone/>
              </a:pPr>
              <a:r>
                <a:rPr lang="en-GB" altLang="en-US" sz="1800" b="1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compile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838" y="2420"/>
              <a:ext cx="957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000000"/>
                </a:buClr>
                <a:buSzPct val="100000"/>
                <a:buNone/>
              </a:pPr>
              <a:r>
                <a:rPr lang="en-GB" altLang="en-US" sz="1800" b="1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execute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477" y="2818"/>
              <a:ext cx="833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000000"/>
                </a:buClr>
                <a:buSzPct val="100000"/>
                <a:buNone/>
              </a:pPr>
              <a:r>
                <a:rPr lang="en-GB" altLang="en-US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output</a:t>
              </a:r>
            </a:p>
          </p:txBody>
        </p:sp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4368" y="3216"/>
              <a:ext cx="1245" cy="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48225" b="393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48" y="2880"/>
              <a:ext cx="1776" cy="1200"/>
              <a:chOff x="48" y="2880"/>
              <a:chExt cx="1776" cy="1200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4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67" y="2910"/>
                <a:ext cx="1757" cy="11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50000"/>
                  </a:lnSpc>
                  <a:buClr>
                    <a:srgbClr val="000000"/>
                  </a:buClr>
                  <a:buSzPct val="100000"/>
                  <a:buNone/>
                </a:pPr>
                <a:r>
                  <a:rPr lang="en-GB" altLang="en-US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source code</a:t>
                </a:r>
              </a:p>
              <a:p>
                <a:pPr>
                  <a:lnSpc>
                    <a:spcPct val="150000"/>
                  </a:lnSpc>
                  <a:buClr>
                    <a:srgbClr val="000000"/>
                  </a:buClr>
                  <a:buSzPct val="100000"/>
                  <a:buNone/>
                </a:pPr>
                <a:r>
                  <a:rPr lang="en-GB" altLang="en-US" sz="18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Hello.java</a:t>
                </a:r>
                <a:endParaRPr lang="en-GB" altLang="en-US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pic>
            <p:nvPicPr>
              <p:cNvPr id="18" name="Picture 1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5" y="3661"/>
                <a:ext cx="402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208" y="2880"/>
              <a:ext cx="1776" cy="1200"/>
              <a:chOff x="2208" y="2880"/>
              <a:chExt cx="1776" cy="1200"/>
            </a:xfrm>
          </p:grpSpPr>
          <p:pic>
            <p:nvPicPr>
              <p:cNvPr id="13" name="Picture 1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4" y="3635"/>
                <a:ext cx="41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Text Box 17"/>
              <p:cNvSpPr txBox="1">
                <a:spLocks noChangeArrowheads="1"/>
              </p:cNvSpPr>
              <p:nvPr/>
            </p:nvSpPr>
            <p:spPr bwMode="auto">
              <a:xfrm>
                <a:off x="2227" y="2910"/>
                <a:ext cx="1757" cy="11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50000"/>
                  </a:lnSpc>
                  <a:buClr>
                    <a:srgbClr val="000000"/>
                  </a:buClr>
                  <a:buSzPct val="100000"/>
                  <a:buNone/>
                </a:pPr>
                <a:r>
                  <a:rPr lang="en-GB" altLang="en-US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byte code</a:t>
                </a:r>
              </a:p>
              <a:p>
                <a:pPr>
                  <a:lnSpc>
                    <a:spcPct val="150000"/>
                  </a:lnSpc>
                  <a:buClr>
                    <a:srgbClr val="000000"/>
                  </a:buClr>
                  <a:buSzPct val="100000"/>
                  <a:buNone/>
                </a:pPr>
                <a:r>
                  <a:rPr lang="en-GB" altLang="en-US" sz="1800" b="1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Hello.class</a:t>
                </a:r>
                <a:endParaRPr lang="en-GB" altLang="en-US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398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</a:pPr>
              <a:endParaRPr lang="en-US" b="1">
                <a:solidFill>
                  <a:prstClr val="black"/>
                </a:solidFill>
              </a:endParaRPr>
            </a:p>
          </p:txBody>
        </p:sp>
      </p:grp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426223" y="4667968"/>
            <a:ext cx="2019880" cy="146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None/>
            </a:pPr>
            <a:r>
              <a:rPr lang="en-GB" altLang="en-US" sz="1800" b="1" dirty="0">
                <a:solidFill>
                  <a:srgbClr val="000000"/>
                </a:solidFill>
                <a:latin typeface="Tahoma" panose="020B0604030504040204" pitchFamily="34" charset="0"/>
              </a:rPr>
              <a:t>source code</a:t>
            </a:r>
            <a:endParaRPr lang="en-GB" altLang="en-US" sz="1200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None/>
            </a:pPr>
            <a:endParaRPr lang="en-GB" altLang="en-US" sz="1800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None/>
            </a:pPr>
            <a:r>
              <a:rPr lang="en-GB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Hello.java</a:t>
            </a:r>
            <a:endParaRPr lang="en-GB" altLang="en-US" sz="1800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208" y="5114000"/>
            <a:ext cx="643787" cy="532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25" b="39371"/>
          <a:stretch>
            <a:fillRect/>
          </a:stretch>
        </p:blipFill>
        <p:spPr bwMode="auto">
          <a:xfrm>
            <a:off x="6263573" y="5063999"/>
            <a:ext cx="1431276" cy="53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48225" b="3937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4741995" y="4655230"/>
            <a:ext cx="1254167" cy="51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None/>
            </a:pPr>
            <a:r>
              <a:rPr lang="en-GB" altLang="en-US" sz="1800" b="1" i="1" dirty="0">
                <a:solidFill>
                  <a:srgbClr val="000000"/>
                </a:solidFill>
                <a:latin typeface="Tahoma" panose="020B0604030504040204" pitchFamily="34" charset="0"/>
              </a:rPr>
              <a:t>Interpret</a:t>
            </a: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6469091" y="4652770"/>
            <a:ext cx="957611" cy="51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None/>
            </a:pPr>
            <a:r>
              <a:rPr lang="en-GB" altLang="en-US" sz="1800" b="1" i="1" dirty="0">
                <a:solidFill>
                  <a:srgbClr val="000000"/>
                </a:solidFill>
                <a:latin typeface="Tahoma" panose="020B0604030504040204" pitchFamily="34" charset="0"/>
              </a:rPr>
              <a:t>output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754875" y="5329453"/>
            <a:ext cx="124128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© Cognizant 2019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fld id="{50EC62AF-8A58-47DB-8277-FFD1CE2A98DE}" type="slidenum">
              <a:rPr lang="en-US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44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 data value or set of operations to compute a value.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Example:	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 + 4 * 3   is  42.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operators: 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- * /	addition, subtraction/negation, multiplication, division</a:t>
            </a:r>
          </a:p>
          <a:p>
            <a:pPr marL="342900" lvl="1" indent="0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		modulus, a.k.a. remainder</a:t>
            </a:r>
          </a:p>
          <a:p>
            <a:pPr marL="342900" lvl="1" indent="0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	 	exponentiation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© Cognizant 2019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EC62AF-8A58-47DB-8277-FFD1CE2A98DE}" type="slidenum">
              <a:rPr lang="en-US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5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00100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in which operations are computed.</a:t>
            </a:r>
          </a:p>
          <a:p>
            <a:pPr marL="1143000" lvl="1" indent="-342900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/  %  **  have a higher precedence than + - 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Example: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 + 3 * 4 is 13.</a:t>
            </a:r>
          </a:p>
          <a:p>
            <a:pPr marL="1090613" lvl="1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Parentheses can be used to force a certain order of evaluation.</a:t>
            </a:r>
          </a:p>
          <a:p>
            <a:pPr marL="404813" lvl="1" indent="0">
              <a:lnSpc>
                <a:spcPct val="150000"/>
              </a:lnSpc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(1 + 3) * 4 is 16.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© Cognizant 2019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EC62AF-8A58-47DB-8277-FFD1CE2A98DE}" type="slidenum">
              <a:rPr lang="en-US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8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24000" y="5486400"/>
            <a:ext cx="6858000" cy="40005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BASICS</a:t>
            </a:r>
          </a:p>
        </p:txBody>
      </p:sp>
    </p:spTree>
    <p:extLst>
      <p:ext uri="{BB962C8B-B14F-4D97-AF65-F5344CB8AC3E}">
        <p14:creationId xmlns:p14="http://schemas.microsoft.com/office/powerpoint/2010/main" val="36876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topic, we will discuss about the following: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863"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</a:p>
          <a:p>
            <a:pPr marL="804863"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</a:p>
          <a:p>
            <a:pPr marL="804863"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</a:p>
          <a:p>
            <a:pPr marL="804863"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</a:p>
          <a:p>
            <a:pPr marL="804863"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 marL="804863"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Properties</a:t>
            </a:r>
          </a:p>
          <a:p>
            <a:pPr marL="804863"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Operations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</a:rPr>
              <a:t>© Cognizant 2019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63517A-90C9-44F7-A477-BBD63AED79D2}" type="slidenum">
              <a:rPr lang="en-US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b="1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9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1416</Words>
  <Application>Microsoft Office PowerPoint</Application>
  <PresentationFormat>Widescreen</PresentationFormat>
  <Paragraphs>375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Arial</vt:lpstr>
      <vt:lpstr>Arial Narrow</vt:lpstr>
      <vt:lpstr>Arial Rounded MT Bold</vt:lpstr>
      <vt:lpstr>Arial Unicode MS</vt:lpstr>
      <vt:lpstr>Calibri</vt:lpstr>
      <vt:lpstr>Calibri Light</vt:lpstr>
      <vt:lpstr>Courier New</vt:lpstr>
      <vt:lpstr>Tahoma</vt:lpstr>
      <vt:lpstr>Times New Roman</vt:lpstr>
      <vt:lpstr>Verdana</vt:lpstr>
      <vt:lpstr>Wingdings</vt:lpstr>
      <vt:lpstr>Office Theme</vt:lpstr>
      <vt:lpstr>Custom Design</vt:lpstr>
      <vt:lpstr>PowerPoint Presentation</vt:lpstr>
      <vt:lpstr>MODULE – 1 PYTHON -  PROGRAMMING  BASICS</vt:lpstr>
      <vt:lpstr>AGENDA</vt:lpstr>
      <vt:lpstr>PowerPoint Presentation</vt:lpstr>
      <vt:lpstr>CODE COMPILATION</vt:lpstr>
      <vt:lpstr>EXPRESSIONS</vt:lpstr>
      <vt:lpstr>EXPRESSIONS</vt:lpstr>
      <vt:lpstr>PROGRAMMING BASICS</vt:lpstr>
      <vt:lpstr>AGENDA</vt:lpstr>
      <vt:lpstr>FOR LOOP</vt:lpstr>
      <vt:lpstr>LOOPS - break, continue, else</vt:lpstr>
      <vt:lpstr>RANGE</vt:lpstr>
      <vt:lpstr>WHILE LOOP</vt:lpstr>
      <vt:lpstr>STRINGS</vt:lpstr>
      <vt:lpstr>STRING PROPERTIES</vt:lpstr>
      <vt:lpstr>STRING OPERATIONS</vt:lpstr>
      <vt:lpstr>FUNCTIONS</vt:lpstr>
      <vt:lpstr>DEFINING FUNCTIONS</vt:lpstr>
      <vt:lpstr>DATA STRUCTURES</vt:lpstr>
      <vt:lpstr>AGENDA</vt:lpstr>
      <vt:lpstr>LIST</vt:lpstr>
      <vt:lpstr>LIST METHODS</vt:lpstr>
      <vt:lpstr>DELETING IN LIST</vt:lpstr>
      <vt:lpstr>USING LIST AS STACK</vt:lpstr>
      <vt:lpstr>USING LIST AS QUEUE</vt:lpstr>
      <vt:lpstr>TUPLES</vt:lpstr>
      <vt:lpstr>TUPLES</vt:lpstr>
      <vt:lpstr>SETS</vt:lpstr>
      <vt:lpstr>DICTIONARIES</vt:lpstr>
      <vt:lpstr>USING PYTHON TO ACCESS WEB DATA</vt:lpstr>
      <vt:lpstr> PROGRAM 1 - (Networks and socket) </vt:lpstr>
      <vt:lpstr>PROGRAM 1 - Explanation</vt:lpstr>
      <vt:lpstr>PROGRAM 2</vt:lpstr>
      <vt:lpstr>PROGRAM 2  - Explanation</vt:lpstr>
      <vt:lpstr>PROGRAM 2  -  Explanation</vt:lpstr>
      <vt:lpstr>SUMMARY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T, Nisha (Cognizant)</dc:creator>
  <cp:lastModifiedBy>Balasubramani, Lakshmipriya (Cognizant)</cp:lastModifiedBy>
  <cp:revision>1</cp:revision>
  <dcterms:created xsi:type="dcterms:W3CDTF">2019-07-12T13:12:58Z</dcterms:created>
  <dcterms:modified xsi:type="dcterms:W3CDTF">2019-07-15T05:15:30Z</dcterms:modified>
</cp:coreProperties>
</file>