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Lst>
  <p:notesMasterIdLst>
    <p:notesMasterId r:id="rId27"/>
  </p:notesMasterIdLst>
  <p:sldIdLst>
    <p:sldId id="486" r:id="rId5"/>
    <p:sldId id="488" r:id="rId6"/>
    <p:sldId id="489" r:id="rId7"/>
    <p:sldId id="490" r:id="rId8"/>
    <p:sldId id="491" r:id="rId9"/>
    <p:sldId id="492" r:id="rId10"/>
    <p:sldId id="493" r:id="rId11"/>
    <p:sldId id="494" r:id="rId12"/>
    <p:sldId id="495" r:id="rId13"/>
    <p:sldId id="496" r:id="rId14"/>
    <p:sldId id="497" r:id="rId15"/>
    <p:sldId id="498" r:id="rId16"/>
    <p:sldId id="499" r:id="rId17"/>
    <p:sldId id="500" r:id="rId18"/>
    <p:sldId id="501" r:id="rId19"/>
    <p:sldId id="502" r:id="rId20"/>
    <p:sldId id="503" r:id="rId21"/>
    <p:sldId id="504" r:id="rId22"/>
    <p:sldId id="505" r:id="rId23"/>
    <p:sldId id="506" r:id="rId24"/>
    <p:sldId id="507" r:id="rId25"/>
    <p:sldId id="487" r:id="rId26"/>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14" clrIdx="1"/>
  <p:cmAuthor id="2" name="SangeeArjun" initials="Sangeetha" lastIdx="14" clrIdx="2"/>
  <p:cmAuthor id="3" name="training" initials="t" lastIdx="6" clrIdx="3"/>
  <p:cmAuthor id="4" name="PADMASREE" initials="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7033"/>
    <a:srgbClr val="FFAD69"/>
    <a:srgbClr val="CDFC88"/>
    <a:srgbClr val="FF8585"/>
    <a:srgbClr val="FFCCCC"/>
    <a:srgbClr val="FFD9D9"/>
    <a:srgbClr val="66CCFF"/>
    <a:srgbClr val="7D0D50"/>
    <a:srgbClr val="EA3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88972" autoAdjust="0"/>
  </p:normalViewPr>
  <p:slideViewPr>
    <p:cSldViewPr>
      <p:cViewPr varScale="1">
        <p:scale>
          <a:sx n="115" d="100"/>
          <a:sy n="115" d="100"/>
        </p:scale>
        <p:origin x="13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extLst>
      <p:ext uri="{BB962C8B-B14F-4D97-AF65-F5344CB8AC3E}">
        <p14:creationId xmlns:p14="http://schemas.microsoft.com/office/powerpoint/2010/main" val="348445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dirty="0"/>
          </a:p>
        </p:txBody>
      </p:sp>
    </p:spTree>
    <p:extLst>
      <p:ext uri="{BB962C8B-B14F-4D97-AF65-F5344CB8AC3E}">
        <p14:creationId xmlns:p14="http://schemas.microsoft.com/office/powerpoint/2010/main" val="1232118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a:t>
            </a:r>
            <a:r>
              <a:rPr lang="en-US" b="1" dirty="0" smtClean="0">
                <a:solidFill>
                  <a:schemeClr val="bg1"/>
                </a:solidFill>
                <a:latin typeface="Arial" panose="020B0604020202020204" pitchFamily="34" charset="0"/>
                <a:cs typeface="Arial" panose="020B0604020202020204" pitchFamily="34" charset="0"/>
              </a:rPr>
              <a:t>- LEARNER</a:t>
            </a:r>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9531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 Cognizant 2019</a:t>
            </a:r>
            <a:endParaRPr lang="en-US" dirty="0" smtClean="0"/>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a:p>
        </p:txBody>
      </p:sp>
    </p:spTree>
    <p:extLst>
      <p:ext uri="{BB962C8B-B14F-4D97-AF65-F5344CB8AC3E}">
        <p14:creationId xmlns:p14="http://schemas.microsoft.com/office/powerpoint/2010/main" val="393914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2400" y="6428601"/>
            <a:ext cx="457200" cy="276999"/>
          </a:xfrm>
          <a:prstGeom prst="rect">
            <a:avLst/>
          </a:prstGeom>
          <a:ln/>
        </p:spPr>
        <p:txBody>
          <a:bodyPr/>
          <a:lstStyle>
            <a:lvl1pPr>
              <a:defRPr lang="en-GB" sz="1400" b="0" smtClean="0">
                <a:solidFill>
                  <a:srgbClr val="953735"/>
                </a:solidFill>
              </a:defRPr>
            </a:lvl1pPr>
          </a:lstStyle>
          <a:p>
            <a:fld id="{A04AFBC5-2B20-4E0B-9DFE-D04369A198DB}" type="slidenum">
              <a:rPr lang="en-US" smtClean="0"/>
              <a:pPr/>
              <a:t>‹#›</a:t>
            </a:fld>
            <a:endParaRPr lang="en-US" dirty="0"/>
          </a:p>
        </p:txBody>
      </p:sp>
      <p:sp>
        <p:nvSpPr>
          <p:cNvPr id="7" name="Rectangle 6"/>
          <p:cNvSpPr/>
          <p:nvPr/>
        </p:nvSpPr>
        <p:spPr>
          <a:xfrm>
            <a:off x="2272553" y="0"/>
            <a:ext cx="6871447" cy="49754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pPr lvl="0" fontAlgn="base">
              <a:spcBef>
                <a:spcPct val="0"/>
              </a:spcBef>
              <a:spcAft>
                <a:spcPct val="0"/>
              </a:spcAft>
            </a:pPr>
            <a:r>
              <a:rPr lang="en-US" sz="3000" b="0" kern="1200" dirty="0" smtClean="0">
                <a:solidFill>
                  <a:schemeClr val="lt1"/>
                </a:solidFill>
                <a:latin typeface="Arial Rounded MT Bold" pitchFamily="34" charset="0"/>
                <a:ea typeface="+mn-ea"/>
                <a:cs typeface="+mn-cs"/>
              </a:rPr>
              <a:t>About the Author</a:t>
            </a:r>
            <a:endParaRPr lang="en-US" sz="3000" b="0" kern="1200" dirty="0">
              <a:solidFill>
                <a:schemeClr val="lt1"/>
              </a:solidFill>
              <a:latin typeface="Arial Rounded MT Bold" pitchFamily="34" charset="0"/>
              <a:ea typeface="+mn-ea"/>
              <a:cs typeface="+mn-cs"/>
            </a:endParaRPr>
          </a:p>
        </p:txBody>
      </p:sp>
      <p:graphicFrame>
        <p:nvGraphicFramePr>
          <p:cNvPr id="10" name="Group 81"/>
          <p:cNvGraphicFramePr>
            <a:graphicFrameLocks noGrp="1"/>
          </p:cNvGraphicFramePr>
          <p:nvPr>
            <p:extLst>
              <p:ext uri="{D42A27DB-BD31-4B8C-83A1-F6EECF244321}">
                <p14:modId xmlns:p14="http://schemas.microsoft.com/office/powerpoint/2010/main" val="2663262070"/>
              </p:ext>
            </p:extLst>
          </p:nvPr>
        </p:nvGraphicFramePr>
        <p:xfrm>
          <a:off x="533400" y="1981200"/>
          <a:ext cx="8153400" cy="21336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p:nvSpPr>
        <p:spPr>
          <a:xfrm>
            <a:off x="1286500" y="4800600"/>
            <a:ext cx="6389891" cy="584775"/>
          </a:xfrm>
          <a:prstGeom prst="rect">
            <a:avLst/>
          </a:prstGeom>
        </p:spPr>
        <p:txBody>
          <a:bodyPr wrap="none">
            <a:spAutoFit/>
          </a:bodyPr>
          <a:lstStyle/>
          <a:p>
            <a:pPr algn="ctr">
              <a:defRPr/>
            </a:pPr>
            <a:r>
              <a:rPr lang="en-US" sz="3200" b="1" kern="10" dirty="0">
                <a:ln w="9525">
                  <a:solidFill>
                    <a:schemeClr val="accent5">
                      <a:lumMod val="40000"/>
                      <a:lumOff val="60000"/>
                    </a:schemeClr>
                  </a:solidFill>
                  <a:round/>
                  <a:headEnd/>
                  <a:tailEnd/>
                </a:ln>
                <a:solidFill>
                  <a:schemeClr val="accent5">
                    <a:lumMod val="50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27752680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D:\Logos\Logos\Academy Logo\Academy Logo\Academy_logo_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 y="6438900"/>
            <a:ext cx="2438400" cy="276999"/>
          </a:xfrm>
          <a:prstGeom prst="rect">
            <a:avLst/>
          </a:prstGeom>
          <a:noFill/>
        </p:spPr>
        <p:txBody>
          <a:bodyPr wrap="square" rtlCol="0">
            <a:spAutoFit/>
          </a:bodyPr>
          <a:lstStyle/>
          <a:p>
            <a:r>
              <a:rPr lang="en-US" sz="1200" b="1" dirty="0" smtClean="0">
                <a:latin typeface="Arial Narrow" pitchFamily="34" charset="0"/>
              </a:rPr>
              <a:t>  © Cognizant, 2015</a:t>
            </a:r>
            <a:endParaRPr lang="en-US" sz="1200" b="1" dirty="0">
              <a:latin typeface="Arial Narrow"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821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pPr>
              <a:defRPr/>
            </a:pPr>
            <a:fld id="{50EC62AF-8A58-47DB-8277-FFD1CE2A98DE}"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7036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out the Autho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graphicFrame>
        <p:nvGraphicFramePr>
          <p:cNvPr id="8" name="Group 81"/>
          <p:cNvGraphicFramePr>
            <a:graphicFrameLocks noGrp="1"/>
          </p:cNvGraphicFramePr>
          <p:nvPr>
            <p:extLst>
              <p:ext uri="{D42A27DB-BD31-4B8C-83A1-F6EECF244321}">
                <p14:modId xmlns:p14="http://schemas.microsoft.com/office/powerpoint/2010/main" val="505746891"/>
              </p:ext>
            </p:extLst>
          </p:nvPr>
        </p:nvGraphicFramePr>
        <p:xfrm>
          <a:off x="533400" y="2057400"/>
          <a:ext cx="8153400" cy="2057400"/>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smtClean="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Rectangle 8"/>
          <p:cNvSpPr/>
          <p:nvPr/>
        </p:nvSpPr>
        <p:spPr>
          <a:xfrm>
            <a:off x="1277535" y="4648200"/>
            <a:ext cx="6389891" cy="584775"/>
          </a:xfrm>
          <a:prstGeom prst="rect">
            <a:avLst/>
          </a:prstGeom>
        </p:spPr>
        <p:txBody>
          <a:bodyPr wrap="none">
            <a:spAutoFit/>
          </a:bodyPr>
          <a:lstStyle/>
          <a:p>
            <a:pPr algn="ctr">
              <a:defRPr/>
            </a:pPr>
            <a:r>
              <a:rPr lang="en-US" sz="3200" b="1" kern="10" dirty="0">
                <a:ln w="9525">
                  <a:solidFill>
                    <a:schemeClr val="accent5">
                      <a:lumMod val="60000"/>
                      <a:lumOff val="40000"/>
                    </a:schemeClr>
                  </a:solidFill>
                  <a:round/>
                  <a:headEnd/>
                  <a:tailEnd/>
                </a:ln>
                <a:solidFill>
                  <a:schemeClr val="accent1">
                    <a:lumMod val="75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17376853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1"/>
          <p:cNvSpPr>
            <a:spLocks noGrp="1"/>
          </p:cNvSpPr>
          <p:nvPr>
            <p:ph type="title"/>
          </p:nvPr>
        </p:nvSpPr>
        <p:spPr/>
        <p:txBody>
          <a:bodyPr vert="horz" lIns="91440" tIns="45720" rIns="91440" bIns="45720" rtlCol="0" anchor="ctr">
            <a:noAutofit/>
          </a:bodyPr>
          <a:lstStyle>
            <a:lvl1pPr>
              <a:defRPr lang="en-US"/>
            </a:lvl1pPr>
          </a:lstStyle>
          <a:p>
            <a:pPr lvl="0"/>
            <a:r>
              <a:rPr lang="en-US" smtClean="0"/>
              <a:t>Click to edit Master title style</a:t>
            </a:r>
            <a:endParaRPr lang="en-US" dirty="0"/>
          </a:p>
        </p:txBody>
      </p:sp>
      <p:sp>
        <p:nvSpPr>
          <p:cNvPr id="3" name="Content Placeholder 2"/>
          <p:cNvSpPr>
            <a:spLocks noGrp="1"/>
          </p:cNvSpPr>
          <p:nvPr>
            <p:ph idx="1"/>
          </p:nvPr>
        </p:nvSpPr>
        <p:spPr>
          <a:xfrm>
            <a:off x="457200" y="1219200"/>
            <a:ext cx="6705600" cy="4906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 Cognizant 2019</a:t>
            </a:r>
            <a:endParaRPr lang="en-US" dirty="0"/>
          </a:p>
        </p:txBody>
      </p:sp>
      <p:sp>
        <p:nvSpPr>
          <p:cNvPr id="6" name="Slide Number Placeholder 5"/>
          <p:cNvSpPr>
            <a:spLocks noGrp="1"/>
          </p:cNvSpPr>
          <p:nvPr>
            <p:ph type="sldNum" sz="quarter" idx="12"/>
          </p:nvPr>
        </p:nvSpPr>
        <p:spPr/>
        <p:txBody>
          <a:bodyPr/>
          <a:lstStyle/>
          <a:p>
            <a:fld id="{0663517A-90C9-44F7-A477-BBD63AED79D2}" type="slidenum">
              <a:rPr lang="en-US" smtClean="0"/>
              <a:t>‹#›</a:t>
            </a:fld>
            <a:endParaRPr lang="en-US"/>
          </a:p>
        </p:txBody>
      </p:sp>
    </p:spTree>
    <p:extLst>
      <p:ext uri="{BB962C8B-B14F-4D97-AF65-F5344CB8AC3E}">
        <p14:creationId xmlns:p14="http://schemas.microsoft.com/office/powerpoint/2010/main" val="196683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0" y="5334000"/>
            <a:ext cx="548640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p:cNvSpPr>
            <a:spLocks noGrp="1"/>
          </p:cNvSpPr>
          <p:nvPr>
            <p:ph type="ftr" sz="quarter" idx="11"/>
          </p:nvPr>
        </p:nvSpPr>
        <p:spPr/>
        <p:txBody>
          <a:bodyPr/>
          <a:lstStyle/>
          <a:p>
            <a:r>
              <a:rPr lang="en-US" smtClean="0"/>
              <a:t>© Cognizant 2019</a:t>
            </a:r>
            <a:endParaRPr lang="en-US" dirty="0" smtClean="0"/>
          </a:p>
        </p:txBody>
      </p:sp>
    </p:spTree>
    <p:extLst>
      <p:ext uri="{BB962C8B-B14F-4D97-AF65-F5344CB8AC3E}">
        <p14:creationId xmlns:p14="http://schemas.microsoft.com/office/powerpoint/2010/main" val="366025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 Cognizant 2019</a:t>
            </a:r>
            <a:endParaRPr lang="en-US" dirty="0" smtClean="0"/>
          </a:p>
        </p:txBody>
      </p:sp>
      <p:sp>
        <p:nvSpPr>
          <p:cNvPr id="7" name="Slide Number Placeholder 6"/>
          <p:cNvSpPr>
            <a:spLocks noGrp="1"/>
          </p:cNvSpPr>
          <p:nvPr>
            <p:ph type="sldNum" sz="quarter" idx="12"/>
          </p:nvPr>
        </p:nvSpPr>
        <p:spPr/>
        <p:txBody>
          <a:bodyPr/>
          <a:lstStyle/>
          <a:p>
            <a:pPr>
              <a:defRPr/>
            </a:pPr>
            <a:fld id="{DE48D0DE-62E3-4F52-80CA-71CE3987A84D}" type="slidenum">
              <a:rPr lang="en-US" smtClean="0"/>
              <a:pPr>
                <a:defRPr/>
              </a:pPr>
              <a:t>‹#›</a:t>
            </a:fld>
            <a:endParaRPr lang="en-US" dirty="0"/>
          </a:p>
        </p:txBody>
      </p:sp>
    </p:spTree>
    <p:extLst>
      <p:ext uri="{BB962C8B-B14F-4D97-AF65-F5344CB8AC3E}">
        <p14:creationId xmlns:p14="http://schemas.microsoft.com/office/powerpoint/2010/main" val="394932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a:noFill/>
          <a:ln w="9525">
            <a:noFill/>
            <a:miter lim="800000"/>
            <a:headEnd/>
            <a:tailEnd/>
          </a:ln>
        </p:spPr>
        <p:txBody>
          <a:bodyPr vert="horz" wrap="square" lIns="91440" tIns="45720" rIns="91440" bIns="45720" numCol="1" anchor="b" anchorCtr="0" compatLnSpc="1">
            <a:prstTxWarp prst="textNoShape">
              <a:avLst/>
            </a:prstTxWarp>
          </a:bodyPr>
          <a:lstStyle>
            <a:lvl1pPr>
              <a:defRPr lang="en-US" b="1" smtClean="0"/>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 Cognizant 2019</a:t>
            </a:r>
            <a:endParaRPr lang="en-US" dirty="0" smtClean="0"/>
          </a:p>
        </p:txBody>
      </p:sp>
      <p:sp>
        <p:nvSpPr>
          <p:cNvPr id="9" name="Slide Number Placeholder 8"/>
          <p:cNvSpPr>
            <a:spLocks noGrp="1"/>
          </p:cNvSpPr>
          <p:nvPr>
            <p:ph type="sldNum" sz="quarter" idx="12"/>
          </p:nvPr>
        </p:nvSpPr>
        <p:spPr/>
        <p:txBody>
          <a:bodyPr/>
          <a:lstStyle/>
          <a:p>
            <a:pPr>
              <a:defRPr/>
            </a:pPr>
            <a:fld id="{A3C9CECE-BED5-43EB-8526-CB671DF72371}" type="slidenum">
              <a:rPr lang="en-US" smtClean="0"/>
              <a:pPr>
                <a:defRPr/>
              </a:pPr>
              <a:t>‹#›</a:t>
            </a:fld>
            <a:endParaRPr lang="en-US" dirty="0"/>
          </a:p>
        </p:txBody>
      </p:sp>
    </p:spTree>
    <p:extLst>
      <p:ext uri="{BB962C8B-B14F-4D97-AF65-F5344CB8AC3E}">
        <p14:creationId xmlns:p14="http://schemas.microsoft.com/office/powerpoint/2010/main" val="57825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 Cognizant 2019</a:t>
            </a:r>
            <a:endParaRPr lang="en-US" dirty="0" smtClean="0"/>
          </a:p>
        </p:txBody>
      </p:sp>
      <p:sp>
        <p:nvSpPr>
          <p:cNvPr id="5" name="Slide Number Placeholder 4"/>
          <p:cNvSpPr>
            <a:spLocks noGrp="1"/>
          </p:cNvSpPr>
          <p:nvPr>
            <p:ph type="sldNum" sz="quarter" idx="12"/>
          </p:nvPr>
        </p:nvSpPr>
        <p:spPr/>
        <p:txBody>
          <a:bodyPr/>
          <a:lstStyle/>
          <a:p>
            <a:fld id="{0663517A-90C9-44F7-A477-BBD63AED79D2}" type="slidenum">
              <a:rPr lang="en-US" smtClean="0"/>
              <a:t>‹#›</a:t>
            </a:fld>
            <a:endParaRPr lang="en-US"/>
          </a:p>
        </p:txBody>
      </p:sp>
    </p:spTree>
    <p:extLst>
      <p:ext uri="{BB962C8B-B14F-4D97-AF65-F5344CB8AC3E}">
        <p14:creationId xmlns:p14="http://schemas.microsoft.com/office/powerpoint/2010/main" val="172043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smtClean="0"/>
          </a:p>
        </p:txBody>
      </p:sp>
      <p:sp>
        <p:nvSpPr>
          <p:cNvPr id="4" name="Slide Number Placeholder 3"/>
          <p:cNvSpPr>
            <a:spLocks noGrp="1"/>
          </p:cNvSpPr>
          <p:nvPr>
            <p:ph type="sldNum" sz="quarter" idx="12"/>
          </p:nvPr>
        </p:nvSpPr>
        <p:spPr/>
        <p:txBody>
          <a:bodyPr/>
          <a:lstStyle/>
          <a:p>
            <a:fld id="{0663517A-90C9-44F7-A477-BBD63AED79D2}" type="slidenum">
              <a:rPr lang="en-US" smtClean="0"/>
              <a:t>‹#›</a:t>
            </a:fld>
            <a:endParaRPr lang="en-US"/>
          </a:p>
        </p:txBody>
      </p:sp>
    </p:spTree>
    <p:extLst>
      <p:ext uri="{BB962C8B-B14F-4D97-AF65-F5344CB8AC3E}">
        <p14:creationId xmlns:p14="http://schemas.microsoft.com/office/powerpoint/2010/main" val="374921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Placeholder 1"/>
          <p:cNvSpPr>
            <a:spLocks noGrp="1"/>
          </p:cNvSpPr>
          <p:nvPr>
            <p:ph type="title"/>
          </p:nvPr>
        </p:nvSpPr>
        <p:spPr>
          <a:xfrm>
            <a:off x="2286000" y="0"/>
            <a:ext cx="6858000" cy="5334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smtClean="0"/>
              <a:t>Click to edit Master text styles</a:t>
            </a:r>
          </a:p>
          <a:p>
            <a:pPr lvl="1" fontAlgn="base">
              <a:spcAft>
                <a:spcPct val="0"/>
              </a:spcAft>
            </a:pPr>
            <a:r>
              <a:rPr lang="en-US" smtClean="0"/>
              <a:t>Second level</a:t>
            </a:r>
          </a:p>
          <a:p>
            <a:pPr lvl="2" fontAlgn="base">
              <a:spcAft>
                <a:spcPct val="0"/>
              </a:spcAft>
            </a:pPr>
            <a:r>
              <a:rPr lang="en-US" smtClean="0"/>
              <a:t>Third level</a:t>
            </a:r>
          </a:p>
          <a:p>
            <a:pPr lvl="3" fontAlgn="base">
              <a:spcAft>
                <a:spcPct val="0"/>
              </a:spcAft>
            </a:pPr>
            <a:r>
              <a:rPr lang="en-US" smtClean="0"/>
              <a:t>Fourth level</a:t>
            </a:r>
          </a:p>
          <a:p>
            <a:pPr lvl="4" fontAlgn="base">
              <a:spcAft>
                <a:spcPct val="0"/>
              </a:spcAft>
            </a:pPr>
            <a:r>
              <a:rPr lang="en-US" smtClean="0"/>
              <a:t>Fifth level</a:t>
            </a:r>
            <a:endParaRPr lang="en-US" dirty="0"/>
          </a:p>
        </p:txBody>
      </p:sp>
      <p:sp>
        <p:nvSpPr>
          <p:cNvPr id="5" name="Footer Placeholder 4"/>
          <p:cNvSpPr>
            <a:spLocks noGrp="1"/>
          </p:cNvSpPr>
          <p:nvPr>
            <p:ph type="ftr" sz="quarter" idx="3"/>
          </p:nvPr>
        </p:nvSpPr>
        <p:spPr>
          <a:xfrm>
            <a:off x="152400" y="6400800"/>
            <a:ext cx="1371600" cy="365125"/>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smtClean="0"/>
              <a:t>© Cognizant 2019</a:t>
            </a:r>
            <a:endParaRPr lang="en-US" dirty="0"/>
          </a:p>
        </p:txBody>
      </p:sp>
      <p:sp>
        <p:nvSpPr>
          <p:cNvPr id="6" name="Slide Number Placeholder 5"/>
          <p:cNvSpPr>
            <a:spLocks noGrp="1"/>
          </p:cNvSpPr>
          <p:nvPr>
            <p:ph type="sldNum" sz="quarter" idx="4"/>
          </p:nvPr>
        </p:nvSpPr>
        <p:spPr>
          <a:xfrm>
            <a:off x="8382000" y="6629400"/>
            <a:ext cx="736596" cy="228597"/>
          </a:xfrm>
          <a:prstGeom prst="rect">
            <a:avLst/>
          </a:prstGeom>
        </p:spPr>
        <p:txBody>
          <a:bodyPr vert="horz" lIns="91440" tIns="45720" rIns="91440" bIns="45720" rtlCol="0" anchor="ctr"/>
          <a:lstStyle>
            <a:lvl1pPr algn="r">
              <a:defRPr sz="1200">
                <a:solidFill>
                  <a:schemeClr val="bg1"/>
                </a:solidFill>
              </a:defRPr>
            </a:lvl1pPr>
          </a:lstStyle>
          <a:p>
            <a:fld id="{0663517A-90C9-44F7-A477-BBD63AED79D2}" type="slidenum">
              <a:rPr lang="en-US" smtClean="0"/>
              <a:pPr/>
              <a:t>‹#›</a:t>
            </a:fld>
            <a:endParaRPr lang="en-US"/>
          </a:p>
        </p:txBody>
      </p:sp>
    </p:spTree>
    <p:extLst>
      <p:ext uri="{BB962C8B-B14F-4D97-AF65-F5344CB8AC3E}">
        <p14:creationId xmlns:p14="http://schemas.microsoft.com/office/powerpoint/2010/main" val="37414362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hf hdr="0" dt="0"/>
  <p:txStyles>
    <p:titleStyle>
      <a:lvl1pPr algn="l" defTabSz="914400" rtl="0" eaLnBrk="1" latinLnBrk="0" hangingPunct="1">
        <a:spcBef>
          <a:spcPct val="0"/>
        </a:spcBef>
        <a:buNone/>
        <a:defRPr lang="en-US" sz="30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dirty="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dirty="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dirty="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dirty="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400050" y="6584156"/>
            <a:ext cx="1352550" cy="273844"/>
          </a:xfrm>
        </p:spPr>
        <p:txBody>
          <a:bodyPr/>
          <a:lstStyle/>
          <a:p>
            <a:r>
              <a:rPr lang="en-US" dirty="0" smtClean="0"/>
              <a:t>© Cognizant 2019</a:t>
            </a:r>
            <a:endParaRPr lang="en-US" dirty="0"/>
          </a:p>
        </p:txBody>
      </p:sp>
      <p:sp>
        <p:nvSpPr>
          <p:cNvPr id="4" name="Slide Number Placeholder 3"/>
          <p:cNvSpPr>
            <a:spLocks noGrp="1"/>
          </p:cNvSpPr>
          <p:nvPr>
            <p:ph type="sldNum" sz="quarter" idx="4294967295"/>
          </p:nvPr>
        </p:nvSpPr>
        <p:spPr>
          <a:xfrm>
            <a:off x="7448550" y="5829300"/>
            <a:ext cx="552450" cy="171450"/>
          </a:xfrm>
        </p:spPr>
        <p:txBody>
          <a:bodyPr/>
          <a:lstStyle/>
          <a:p>
            <a:pPr>
              <a:defRPr/>
            </a:pPr>
            <a:fld id="{50EC62AF-8A58-47DB-8277-FFD1CE2A98DE}" type="slidenum">
              <a:rPr lang="en-US" smtClean="0"/>
              <a:pPr>
                <a:defRPr/>
              </a:pPr>
              <a:t>1</a:t>
            </a:fld>
            <a:endParaRPr lang="en-US" dirty="0"/>
          </a:p>
        </p:txBody>
      </p:sp>
      <p:sp>
        <p:nvSpPr>
          <p:cNvPr id="7" name="Rectangle 6"/>
          <p:cNvSpPr/>
          <p:nvPr/>
        </p:nvSpPr>
        <p:spPr>
          <a:xfrm>
            <a:off x="914400" y="5453360"/>
            <a:ext cx="3429000" cy="461665"/>
          </a:xfrm>
          <a:prstGeom prst="rect">
            <a:avLst/>
          </a:prstGeom>
        </p:spPr>
        <p:txBody>
          <a:bodyP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 PYTHON</a:t>
            </a:r>
          </a:p>
        </p:txBody>
      </p:sp>
    </p:spTree>
    <p:extLst>
      <p:ext uri="{BB962C8B-B14F-4D97-AF65-F5344CB8AC3E}">
        <p14:creationId xmlns:p14="http://schemas.microsoft.com/office/powerpoint/2010/main" val="3158072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Normal</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Distribution</a:t>
            </a:r>
            <a:r>
              <a:rPr lang="en-US" sz="1800" dirty="0">
                <a:latin typeface="Times New Roman" panose="02020603050405020304" pitchFamily="18" charset="0"/>
                <a:cs typeface="Times New Roman" panose="02020603050405020304" pitchFamily="18" charset="0"/>
              </a:rPr>
              <a:t>, commonly referred to as a </a:t>
            </a:r>
            <a:r>
              <a:rPr lang="en-US" sz="1800" b="1" dirty="0" smtClean="0">
                <a:latin typeface="Times New Roman" panose="02020603050405020304" pitchFamily="18" charset="0"/>
                <a:cs typeface="Times New Roman" panose="02020603050405020304" pitchFamily="18" charset="0"/>
              </a:rPr>
              <a:t>Gaussian Distribution,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specifically defined by its mean and standard deviation. The mean value shifts the distribution spatially and the standard deviation controls the spread. The import distinction from other distributions </a:t>
            </a:r>
            <a:r>
              <a:rPr lang="en-US" sz="1800" dirty="0" smtClean="0">
                <a:latin typeface="Times New Roman" panose="02020603050405020304" pitchFamily="18" charset="0"/>
                <a:cs typeface="Times New Roman" panose="02020603050405020304" pitchFamily="18" charset="0"/>
              </a:rPr>
              <a:t>(e.g. Poisson) </a:t>
            </a:r>
            <a:r>
              <a:rPr lang="en-US" sz="1800" dirty="0">
                <a:latin typeface="Times New Roman" panose="02020603050405020304" pitchFamily="18" charset="0"/>
                <a:cs typeface="Times New Roman" panose="02020603050405020304" pitchFamily="18" charset="0"/>
              </a:rPr>
              <a:t>is that the standard deviation is the same in all directions. Thus with a Gaussian distribution we know the average value of our dataset as well as the spread of the data i.e is it spread over a wide range or is it highly concentrated around a few values.</a:t>
            </a:r>
          </a:p>
          <a:p>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10</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NORMAL DISTRIBUTION</a:t>
            </a:r>
            <a:endParaRPr lang="en-US" sz="2400" dirty="0"/>
          </a:p>
        </p:txBody>
      </p:sp>
      <p:pic>
        <p:nvPicPr>
          <p:cNvPr id="6" name="Picture 5"/>
          <p:cNvPicPr>
            <a:picLocks noChangeAspect="1"/>
          </p:cNvPicPr>
          <p:nvPr/>
        </p:nvPicPr>
        <p:blipFill>
          <a:blip r:embed="rId2"/>
          <a:stretch>
            <a:fillRect/>
          </a:stretch>
        </p:blipFill>
        <p:spPr>
          <a:xfrm>
            <a:off x="3048000" y="4172494"/>
            <a:ext cx="3048000" cy="2205287"/>
          </a:xfrm>
          <a:prstGeom prst="rect">
            <a:avLst/>
          </a:prstGeom>
        </p:spPr>
      </p:pic>
    </p:spTree>
    <p:extLst>
      <p:ext uri="{BB962C8B-B14F-4D97-AF65-F5344CB8AC3E}">
        <p14:creationId xmlns:p14="http://schemas.microsoft.com/office/powerpoint/2010/main" val="4016116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Poisson Distribution </a:t>
            </a:r>
            <a:r>
              <a:rPr lang="en-US" sz="1800" dirty="0">
                <a:latin typeface="Times New Roman" panose="02020603050405020304" pitchFamily="18" charset="0"/>
                <a:cs typeface="Times New Roman" panose="02020603050405020304" pitchFamily="18" charset="0"/>
              </a:rPr>
              <a:t>is similar to the Normal but with an added factor of </a:t>
            </a:r>
            <a:r>
              <a:rPr lang="en-US" sz="1800" i="1" dirty="0">
                <a:latin typeface="Times New Roman" panose="02020603050405020304" pitchFamily="18" charset="0"/>
                <a:cs typeface="Times New Roman" panose="02020603050405020304" pitchFamily="18" charset="0"/>
              </a:rPr>
              <a:t>skewness</a:t>
            </a:r>
            <a:r>
              <a:rPr lang="en-US" sz="1800" dirty="0">
                <a:latin typeface="Times New Roman" panose="02020603050405020304" pitchFamily="18" charset="0"/>
                <a:cs typeface="Times New Roman" panose="02020603050405020304" pitchFamily="18" charset="0"/>
              </a:rPr>
              <a:t>. With a low value for the skewness a </a:t>
            </a:r>
            <a:r>
              <a:rPr lang="en-US" sz="1800" dirty="0" smtClean="0">
                <a:latin typeface="Times New Roman" panose="02020603050405020304" pitchFamily="18" charset="0"/>
                <a:cs typeface="Times New Roman" panose="02020603050405020304" pitchFamily="18" charset="0"/>
              </a:rPr>
              <a:t>Poisson </a:t>
            </a:r>
            <a:r>
              <a:rPr lang="en-US" sz="1800" dirty="0">
                <a:latin typeface="Times New Roman" panose="02020603050405020304" pitchFamily="18" charset="0"/>
                <a:cs typeface="Times New Roman" panose="02020603050405020304" pitchFamily="18" charset="0"/>
              </a:rPr>
              <a:t>distribution will have relatively uniform spread in all directions just like the Normal. But when the skewness value is high in magnitude then the spread of our data will be different in different directions; in one direction it will be very spread and in the other it will be highly </a:t>
            </a:r>
            <a:r>
              <a:rPr lang="en-US" sz="1800" dirty="0" smtClean="0">
                <a:latin typeface="Times New Roman" panose="02020603050405020304" pitchFamily="18" charset="0"/>
                <a:cs typeface="Times New Roman" panose="02020603050405020304" pitchFamily="18" charset="0"/>
              </a:rPr>
              <a:t>concentrated.</a:t>
            </a:r>
            <a:endParaRPr lang="en-US" sz="1800"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11</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POISSON DISTRIBUTION</a:t>
            </a:r>
            <a:endParaRPr lang="en-US" sz="2400" dirty="0"/>
          </a:p>
        </p:txBody>
      </p:sp>
      <p:pic>
        <p:nvPicPr>
          <p:cNvPr id="6" name="Picture 5"/>
          <p:cNvPicPr>
            <a:picLocks noChangeAspect="1"/>
          </p:cNvPicPr>
          <p:nvPr/>
        </p:nvPicPr>
        <p:blipFill>
          <a:blip r:embed="rId2"/>
          <a:stretch>
            <a:fillRect/>
          </a:stretch>
        </p:blipFill>
        <p:spPr>
          <a:xfrm>
            <a:off x="2705100" y="3581400"/>
            <a:ext cx="3733800" cy="2799806"/>
          </a:xfrm>
          <a:prstGeom prst="rect">
            <a:avLst/>
          </a:prstGeom>
        </p:spPr>
      </p:pic>
    </p:spTree>
    <p:extLst>
      <p:ext uri="{BB962C8B-B14F-4D97-AF65-F5344CB8AC3E}">
        <p14:creationId xmlns:p14="http://schemas.microsoft.com/office/powerpoint/2010/main" val="287491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Projecting the 3D data onto a 2D plane. This effectively reduces the number of points we need to compute.</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can do dimensionality reduction is through feature pruning. With feature pruning we basically want to remove any features we see will be unimportant to our analysis.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most common stats technique used for dimensionality reduction is PCA which essentially creates vector representations of features showing how important they are to the output i.e., their correlation.</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12</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DIMENSIONALITY REDUCTION</a:t>
            </a:r>
            <a:endParaRPr lang="en-US" sz="2400" dirty="0"/>
          </a:p>
        </p:txBody>
      </p:sp>
    </p:spTree>
    <p:extLst>
      <p:ext uri="{BB962C8B-B14F-4D97-AF65-F5344CB8AC3E}">
        <p14:creationId xmlns:p14="http://schemas.microsoft.com/office/powerpoint/2010/main" val="1642464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smtClean="0">
                <a:latin typeface="Times New Roman" panose="02020603050405020304" pitchFamily="18" charset="0"/>
                <a:cs typeface="Times New Roman" panose="02020603050405020304" pitchFamily="18" charset="0"/>
              </a:rPr>
              <a:t>Over </a:t>
            </a:r>
            <a:r>
              <a:rPr lang="en-US" sz="1800" dirty="0">
                <a:latin typeface="Times New Roman" panose="02020603050405020304" pitchFamily="18" charset="0"/>
                <a:cs typeface="Times New Roman" panose="02020603050405020304" pitchFamily="18" charset="0"/>
              </a:rPr>
              <a:t>and Under Sampling are techniques used for classification problems. </a:t>
            </a:r>
            <a:endParaRPr lang="en-US" sz="18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Under sampling </a:t>
            </a:r>
            <a:r>
              <a:rPr lang="en-US" sz="1800" dirty="0">
                <a:latin typeface="Times New Roman" panose="02020603050405020304" pitchFamily="18" charset="0"/>
                <a:cs typeface="Times New Roman" panose="02020603050405020304" pitchFamily="18" charset="0"/>
              </a:rPr>
              <a:t>means we will select only some of the data from the majority class, only using as many examples as the minority class has. This selection should be done to maintain the probability distribution of the class.</a:t>
            </a:r>
          </a:p>
          <a:p>
            <a:pPr marL="285750" indent="-285750"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Oversampling </a:t>
            </a:r>
            <a:r>
              <a:rPr lang="en-US" sz="1800" dirty="0">
                <a:latin typeface="Times New Roman" panose="02020603050405020304" pitchFamily="18" charset="0"/>
                <a:cs typeface="Times New Roman" panose="02020603050405020304" pitchFamily="18" charset="0"/>
              </a:rPr>
              <a:t>means that we will create copies of our minority class in order to have the same number of examples as the majority class has. The copies will be made such that the distribution of the minority class is maintained.</a:t>
            </a:r>
            <a:r>
              <a:rPr lang="en-US" sz="1800" dirty="0"/>
              <a:t> </a:t>
            </a:r>
          </a:p>
          <a:p>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13</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OVER AND UNDER SAMPLING</a:t>
            </a:r>
            <a:endParaRPr lang="en-US" sz="2400" dirty="0"/>
          </a:p>
        </p:txBody>
      </p:sp>
    </p:spTree>
    <p:extLst>
      <p:ext uri="{BB962C8B-B14F-4D97-AF65-F5344CB8AC3E}">
        <p14:creationId xmlns:p14="http://schemas.microsoft.com/office/powerpoint/2010/main" val="5180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229600" cy="4906963"/>
          </a:xfrm>
        </p:spPr>
        <p:txBody>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Bayesian Statistics requires us to first understand where </a:t>
            </a:r>
            <a:r>
              <a:rPr lang="en-US" sz="1800" dirty="0" smtClean="0">
                <a:latin typeface="Times New Roman" panose="02020603050405020304" pitchFamily="18" charset="0"/>
                <a:cs typeface="Times New Roman" panose="02020603050405020304" pitchFamily="18" charset="0"/>
              </a:rPr>
              <a:t>Frequency  Statistics</a:t>
            </a:r>
            <a:r>
              <a:rPr lang="en-US" sz="1800" dirty="0">
                <a:latin typeface="Times New Roman" panose="02020603050405020304" pitchFamily="18" charset="0"/>
                <a:cs typeface="Times New Roman" panose="02020603050405020304" pitchFamily="18" charset="0"/>
              </a:rPr>
              <a:t> fails. Frequency Statistics is the type of stats that most people think about when they hear the word “probability”. It involves applying math to analyze the probability of some event occurring, where specifically the only data we compute on is prior data.</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14</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BAYESIAN STATISTICS</a:t>
            </a:r>
            <a:endParaRPr lang="en-US" sz="2400" dirty="0"/>
          </a:p>
        </p:txBody>
      </p:sp>
    </p:spTree>
    <p:extLst>
      <p:ext uri="{BB962C8B-B14F-4D97-AF65-F5344CB8AC3E}">
        <p14:creationId xmlns:p14="http://schemas.microsoft.com/office/powerpoint/2010/main" val="3242082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4294967295"/>
          </p:nvPr>
        </p:nvSpPr>
        <p:spPr>
          <a:xfrm>
            <a:off x="8407400" y="6629400"/>
            <a:ext cx="736600" cy="228600"/>
          </a:xfrm>
        </p:spPr>
        <p:txBody>
          <a:bodyPr/>
          <a:lstStyle/>
          <a:p>
            <a:pPr>
              <a:defRPr/>
            </a:pPr>
            <a:fld id="{50EC62AF-8A58-47DB-8277-FFD1CE2A98DE}" type="slidenum">
              <a:rPr lang="en-US" smtClean="0"/>
              <a:pPr>
                <a:defRPr/>
              </a:pPr>
              <a:t>15</a:t>
            </a:fld>
            <a:endParaRPr lang="en-US" dirty="0"/>
          </a:p>
        </p:txBody>
      </p:sp>
      <p:sp>
        <p:nvSpPr>
          <p:cNvPr id="6" name="TextBox 5"/>
          <p:cNvSpPr txBox="1"/>
          <p:nvPr/>
        </p:nvSpPr>
        <p:spPr>
          <a:xfrm>
            <a:off x="6824" y="5486400"/>
            <a:ext cx="5867400" cy="430887"/>
          </a:xfrm>
          <a:prstGeom prst="rect">
            <a:avLst/>
          </a:prstGeom>
          <a:noFill/>
        </p:spPr>
        <p:txBody>
          <a:bodyPr wrap="square" rtlCol="0">
            <a:spAutoFit/>
          </a:bodyPr>
          <a:lstStyle/>
          <a:p>
            <a:r>
              <a:rPr lang="en-US" sz="2200" dirty="0" smtClean="0">
                <a:solidFill>
                  <a:schemeClr val="bg1"/>
                </a:solidFill>
                <a:latin typeface="Times New Roman" panose="02020603050405020304" pitchFamily="18" charset="0"/>
                <a:cs typeface="Times New Roman" panose="02020603050405020304" pitchFamily="18" charset="0"/>
              </a:rPr>
              <a:t>USE OF STATISTICS IN DATA SCIENCE</a:t>
            </a: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607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82000" cy="4906963"/>
          </a:xfrm>
        </p:spPr>
        <p:txBody>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Design and interpret experiments to inform product decisions</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Observation: Advertisement variant A has a 5% higher click-through rate than </a:t>
            </a:r>
            <a:r>
              <a:rPr lang="en-US" sz="1800" dirty="0" smtClean="0">
                <a:latin typeface="Times New Roman" panose="02020603050405020304" pitchFamily="18" charset="0"/>
                <a:cs typeface="Times New Roman" panose="02020603050405020304" pitchFamily="18" charset="0"/>
              </a:rPr>
              <a:t>variant B</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Scientists can help determine whether or not that difference is significant enough to warrant increased attention, focus, and investment. They can help you understand experimental results, this is especially useful when you're measuring many metrics, running experiments that affect each other.</a:t>
            </a:r>
          </a:p>
          <a:p>
            <a:pPr marL="0" indent="0">
              <a:buNone/>
            </a:pPr>
            <a:endParaRPr lang="en-US" dirty="0"/>
          </a:p>
        </p:txBody>
      </p:sp>
      <p:sp>
        <p:nvSpPr>
          <p:cNvPr id="3" name="Footer Placeholder 2"/>
          <p:cNvSpPr>
            <a:spLocks noGrp="1"/>
          </p:cNvSpPr>
          <p:nvPr>
            <p:ph type="ftr" sz="quarter" idx="11"/>
          </p:nvPr>
        </p:nvSpPr>
        <p:spPr/>
        <p:txBody>
          <a:bodyPr/>
          <a:lstStyle/>
          <a:p>
            <a:r>
              <a:rPr lang="en-US" dirty="0"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16</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USE OF STATISTCS IN DATA SCIENCE </a:t>
            </a:r>
            <a:endParaRPr lang="en-US" sz="2400" dirty="0"/>
          </a:p>
        </p:txBody>
      </p:sp>
    </p:spTree>
    <p:extLst>
      <p:ext uri="{BB962C8B-B14F-4D97-AF65-F5344CB8AC3E}">
        <p14:creationId xmlns:p14="http://schemas.microsoft.com/office/powerpoint/2010/main" val="26870281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Build models that predict signal, not noise</a:t>
            </a:r>
          </a:p>
          <a:p>
            <a:pPr marL="0" indent="0" algn="just">
              <a:lnSpc>
                <a:spcPct val="150000"/>
              </a:lnSpc>
              <a:buNone/>
            </a:pP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Sales in December increased by 5%. </a:t>
            </a:r>
            <a:endParaRPr lang="en-US" sz="18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Scientists can tell you potential reasons why sales have increased by 5%. Data scientists can help you understand what drives sales, what sales could look like next month, and potential trends to pay attention to.</a:t>
            </a:r>
          </a:p>
          <a:p>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17</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USE OF STATISTCS IN DATA SCIENCE </a:t>
            </a:r>
            <a:endParaRPr lang="en-US" sz="2400" dirty="0"/>
          </a:p>
        </p:txBody>
      </p:sp>
    </p:spTree>
    <p:extLst>
      <p:ext uri="{BB962C8B-B14F-4D97-AF65-F5344CB8AC3E}">
        <p14:creationId xmlns:p14="http://schemas.microsoft.com/office/powerpoint/2010/main" val="2287142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US" sz="1800" b="1" dirty="0">
                <a:latin typeface="Times New Roman" panose="02020603050405020304" pitchFamily="18" charset="0"/>
                <a:cs typeface="Times New Roman" panose="02020603050405020304" pitchFamily="18" charset="0"/>
              </a:rPr>
              <a:t>Turn big data into the big picture</a:t>
            </a:r>
          </a:p>
          <a:p>
            <a:pPr marL="0" indent="0">
              <a:lnSpc>
                <a:spcPct val="150000"/>
              </a:lnSpc>
              <a:buNone/>
            </a:pPr>
            <a:endParaRPr lang="en-US" sz="18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Some customers only buy healthy food, while others only buy </a:t>
            </a:r>
            <a:r>
              <a:rPr lang="en-US" sz="1800" dirty="0" smtClean="0">
                <a:latin typeface="Times New Roman" panose="02020603050405020304" pitchFamily="18" charset="0"/>
                <a:cs typeface="Times New Roman" panose="02020603050405020304" pitchFamily="18" charset="0"/>
              </a:rPr>
              <a:t>when there's a </a:t>
            </a:r>
            <a:r>
              <a:rPr lang="en-US" sz="1800" dirty="0">
                <a:latin typeface="Times New Roman" panose="02020603050405020304" pitchFamily="18" charset="0"/>
                <a:cs typeface="Times New Roman" panose="02020603050405020304" pitchFamily="18" charset="0"/>
              </a:rPr>
              <a:t>sale</a:t>
            </a:r>
            <a:r>
              <a:rPr lang="en-US" sz="18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Anyone </a:t>
            </a:r>
            <a:r>
              <a:rPr lang="en-US" sz="1800" dirty="0">
                <a:latin typeface="Times New Roman" panose="02020603050405020304" pitchFamily="18" charset="0"/>
                <a:cs typeface="Times New Roman" panose="02020603050405020304" pitchFamily="18" charset="0"/>
              </a:rPr>
              <a:t>can observe that the business has 100,000 customers buying 10,000 items at your grocery </a:t>
            </a:r>
            <a:r>
              <a:rPr lang="en-US" sz="1800" dirty="0" smtClean="0">
                <a:latin typeface="Times New Roman" panose="02020603050405020304" pitchFamily="18" charset="0"/>
                <a:cs typeface="Times New Roman" panose="02020603050405020304" pitchFamily="18" charset="0"/>
              </a:rPr>
              <a:t>store.</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Scientists can help you label each customer, group them with similar customers, and understand their buying habits. This allows you to see how business developments can affect certain groups of the population, instead of looking at everyone as a whole or looking at everyone individually.</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18</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USE OF STATISTCS IN DATA SCIENCE </a:t>
            </a:r>
            <a:endParaRPr lang="en-US" sz="2400" dirty="0"/>
          </a:p>
        </p:txBody>
      </p:sp>
    </p:spTree>
    <p:extLst>
      <p:ext uri="{BB962C8B-B14F-4D97-AF65-F5344CB8AC3E}">
        <p14:creationId xmlns:p14="http://schemas.microsoft.com/office/powerpoint/2010/main" val="3902799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Estimate intelligently</a:t>
            </a:r>
          </a:p>
          <a:p>
            <a:pPr marL="0" indent="0">
              <a:lnSpc>
                <a:spcPct val="150000"/>
              </a:lnSpc>
              <a:buNone/>
            </a:pPr>
            <a:endParaRPr lang="en-US" sz="18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Observation</a:t>
            </a:r>
            <a:r>
              <a:rPr lang="en-US" sz="1800" dirty="0">
                <a:latin typeface="Times New Roman" panose="02020603050405020304" pitchFamily="18" charset="0"/>
                <a:cs typeface="Times New Roman" panose="02020603050405020304" pitchFamily="18" charset="0"/>
              </a:rPr>
              <a:t>: We have a banner with 100 impressions and 0 clicks.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Scientists can incorporate data, global data, and prior knowledge to get a desirable estimate, tell you the properties of that estimate, and summarize what the estimate means.</a:t>
            </a:r>
          </a:p>
          <a:p>
            <a:pPr marL="0" indent="0">
              <a:lnSpc>
                <a:spcPct val="150000"/>
              </a:lnSpc>
              <a:buNone/>
            </a:pPr>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19</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USE OF STATISTCS IN DATA SCIENCE </a:t>
            </a:r>
            <a:endParaRPr lang="en-US" sz="2400" dirty="0"/>
          </a:p>
        </p:txBody>
      </p:sp>
    </p:spTree>
    <p:extLst>
      <p:ext uri="{BB962C8B-B14F-4D97-AF65-F5344CB8AC3E}">
        <p14:creationId xmlns:p14="http://schemas.microsoft.com/office/powerpoint/2010/main" val="1223732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5029200"/>
            <a:ext cx="7077501" cy="1295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tabLst>
                <a:tab pos="2632075" algn="l"/>
                <a:tab pos="3027363" algn="l"/>
              </a:tabLst>
              <a:defRPr/>
            </a:pP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MODULE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 </a:t>
            </a:r>
            <a:r>
              <a:rPr lang="en-US" sz="2400" smtClean="0">
                <a:latin typeface="Times New Roman" panose="02020603050405020304" pitchFamily="18" charset="0"/>
                <a:cs typeface="Times New Roman" panose="02020603050405020304" pitchFamily="18" charset="0"/>
              </a:rPr>
              <a:t>STATISTICS </a:t>
            </a:r>
          </a:p>
          <a:p>
            <a:pPr lvl="1" algn="ctr" fontAlgn="auto">
              <a:spcBef>
                <a:spcPts val="0"/>
              </a:spcBef>
              <a:spcAft>
                <a:spcPts val="0"/>
              </a:spcAft>
              <a:tabLst>
                <a:tab pos="2632075" algn="l"/>
                <a:tab pos="3027363" algn="l"/>
              </a:tabLst>
              <a:defRPr/>
            </a:pPr>
            <a:r>
              <a:rPr lang="en-US" sz="2400" smtClean="0">
                <a:latin typeface="Times New Roman" panose="02020603050405020304" pitchFamily="18" charset="0"/>
                <a:cs typeface="Times New Roman" panose="02020603050405020304" pitchFamily="18" charset="0"/>
              </a:rPr>
              <a:t>ESSENTIALS </a:t>
            </a:r>
            <a:r>
              <a:rPr lang="en-US" sz="2400" dirty="0">
                <a:latin typeface="Times New Roman" panose="02020603050405020304" pitchFamily="18" charset="0"/>
                <a:cs typeface="Times New Roman" panose="02020603050405020304" pitchFamily="18" charset="0"/>
              </a:rPr>
              <a:t>FOR DATA SCIENCES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smtClean="0">
              <a:solidFill>
                <a:schemeClr val="bg1"/>
              </a:solidFill>
              <a:latin typeface="Cambria" pitchFamily="18" charset="0"/>
              <a:ea typeface="+mj-ea"/>
              <a:cs typeface="+mj-cs"/>
            </a:endParaRPr>
          </a:p>
        </p:txBody>
      </p:sp>
      <p:sp>
        <p:nvSpPr>
          <p:cNvPr id="5" name="Rectangle 4"/>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4" name="Footer Placeholder 3"/>
          <p:cNvSpPr>
            <a:spLocks noGrp="1"/>
          </p:cNvSpPr>
          <p:nvPr>
            <p:ph type="ftr" sz="quarter" idx="11"/>
          </p:nvPr>
        </p:nvSpPr>
        <p:spPr/>
        <p:txBody>
          <a:bodyPr/>
          <a:lstStyle/>
          <a:p>
            <a:r>
              <a:rPr lang="en-US" smtClean="0"/>
              <a:t>© Cognizant 2019</a:t>
            </a:r>
            <a:endParaRPr lang="en-US" dirty="0" smtClean="0"/>
          </a:p>
        </p:txBody>
      </p:sp>
    </p:spTree>
    <p:extLst>
      <p:ext uri="{BB962C8B-B14F-4D97-AF65-F5344CB8AC3E}">
        <p14:creationId xmlns:p14="http://schemas.microsoft.com/office/powerpoint/2010/main" val="3996809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Tell the story with the </a:t>
            </a:r>
            <a:r>
              <a:rPr lang="en-US" sz="1800" b="1" dirty="0" smtClean="0">
                <a:latin typeface="Times New Roman" panose="02020603050405020304" pitchFamily="18" charset="0"/>
                <a:cs typeface="Times New Roman" panose="02020603050405020304" pitchFamily="18" charset="0"/>
              </a:rPr>
              <a:t>data</a:t>
            </a:r>
          </a:p>
          <a:p>
            <a:pPr marL="0" indent="0" algn="just">
              <a:lnSpc>
                <a:spcPct val="150000"/>
              </a:lnSpc>
              <a:buNone/>
            </a:pPr>
            <a:endParaRPr lang="en-US" sz="18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Scientist's role in the company is the serve as the ambassador between the data and the company. Communication is key, and the Data Scientist must be able to explain their insights in a way that the company can get aboard, without sacrificing the fidelity of the </a:t>
            </a:r>
            <a:r>
              <a:rPr lang="en-US" sz="1800" dirty="0" smtClean="0">
                <a:latin typeface="Times New Roman" panose="02020603050405020304" pitchFamily="18" charset="0"/>
                <a:cs typeface="Times New Roman" panose="02020603050405020304" pitchFamily="18" charset="0"/>
              </a:rPr>
              <a:t>data.</a:t>
            </a:r>
          </a:p>
          <a:p>
            <a:pPr algn="just">
              <a:lnSpc>
                <a:spcPct val="150000"/>
              </a:lnSpc>
              <a:buFont typeface="Wingdings" panose="05000000000000000000" pitchFamily="2" charset="2"/>
              <a:buChar char="Ø"/>
            </a:pPr>
            <a:endParaRPr lang="en-US" sz="18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Data Scientist does not simply summarize the numbers, but explains why the numbers are important and what actionable insights one can get from these</a:t>
            </a:r>
            <a:r>
              <a:rPr lang="en-US" dirty="0">
                <a:latin typeface="Times New Roman" panose="02020603050405020304" pitchFamily="18" charset="0"/>
                <a:cs typeface="Times New Roman" panose="02020603050405020304" pitchFamily="18" charset="0"/>
              </a:rPr>
              <a:t>.</a:t>
            </a:r>
            <a:r>
              <a:rPr lang="en-US" dirty="0"/>
              <a:t/>
            </a:r>
            <a:br>
              <a:rPr lang="en-US" dirty="0"/>
            </a:b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20</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USE OF STATISTCS IN DATA SCIENCE </a:t>
            </a:r>
            <a:endParaRPr lang="en-US" sz="2400" dirty="0"/>
          </a:p>
        </p:txBody>
      </p:sp>
    </p:spTree>
    <p:extLst>
      <p:ext uri="{BB962C8B-B14F-4D97-AF65-F5344CB8AC3E}">
        <p14:creationId xmlns:p14="http://schemas.microsoft.com/office/powerpoint/2010/main" val="1290463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p:cNvSpPr>
            <a:spLocks noGrp="1"/>
          </p:cNvSpPr>
          <p:nvPr>
            <p:ph idx="1"/>
          </p:nvPr>
        </p:nvSpPr>
        <p:spPr/>
        <p:txBody>
          <a:bodyPr/>
          <a:lstStyle/>
          <a:p>
            <a:pPr marL="0" indent="0">
              <a:lnSpc>
                <a:spcPct val="150000"/>
              </a:lnSpc>
              <a:spcBef>
                <a:spcPts val="600"/>
              </a:spcBef>
              <a:buNone/>
            </a:pPr>
            <a:r>
              <a:rPr lang="en-US" sz="1800" dirty="0">
                <a:solidFill>
                  <a:schemeClr val="tx1"/>
                </a:solidFill>
                <a:latin typeface="Times New Roman" panose="02020603050405020304" pitchFamily="18" charset="0"/>
                <a:cs typeface="Times New Roman" panose="02020603050405020304" pitchFamily="18" charset="0"/>
              </a:rPr>
              <a:t>In this course we have learnt about the </a:t>
            </a:r>
            <a:r>
              <a:rPr lang="en-US" sz="1800" dirty="0" smtClean="0">
                <a:solidFill>
                  <a:schemeClr val="tx1"/>
                </a:solidFill>
                <a:latin typeface="Times New Roman" panose="02020603050405020304" pitchFamily="18" charset="0"/>
                <a:cs typeface="Times New Roman" panose="02020603050405020304" pitchFamily="18" charset="0"/>
              </a:rPr>
              <a:t>following</a:t>
            </a:r>
          </a:p>
          <a:p>
            <a:pPr lvl="2">
              <a:lnSpc>
                <a:spcPct val="150000"/>
              </a:lnSpc>
              <a:spcBef>
                <a:spcPts val="600"/>
              </a:spcBef>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a:t>
            </a:r>
            <a:r>
              <a:rPr lang="en-US" sz="1800" dirty="0" smtClean="0">
                <a:solidFill>
                  <a:schemeClr val="tx1"/>
                </a:solidFill>
                <a:latin typeface="Times New Roman" panose="02020603050405020304" pitchFamily="18" charset="0"/>
                <a:cs typeface="Times New Roman" panose="02020603050405020304" pitchFamily="18" charset="0"/>
              </a:rPr>
              <a:t>tatistics and its types</a:t>
            </a:r>
            <a:endParaRPr lang="en-US" sz="1800" dirty="0">
              <a:solidFill>
                <a:schemeClr val="tx1"/>
              </a:solidFill>
              <a:latin typeface="Times New Roman" panose="02020603050405020304" pitchFamily="18" charset="0"/>
              <a:cs typeface="Times New Roman" panose="02020603050405020304" pitchFamily="18" charset="0"/>
            </a:endParaRPr>
          </a:p>
          <a:p>
            <a:pPr lvl="2">
              <a:lnSpc>
                <a:spcPct val="150000"/>
              </a:lnSpc>
              <a:spcBef>
                <a:spcPts val="600"/>
              </a:spcBef>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a:t>
            </a:r>
            <a:r>
              <a:rPr lang="en-US" sz="1800" dirty="0" smtClean="0">
                <a:solidFill>
                  <a:schemeClr val="tx1"/>
                </a:solidFill>
                <a:latin typeface="Times New Roman" panose="02020603050405020304" pitchFamily="18" charset="0"/>
                <a:cs typeface="Times New Roman" panose="02020603050405020304" pitchFamily="18" charset="0"/>
              </a:rPr>
              <a:t>he </a:t>
            </a:r>
            <a:r>
              <a:rPr lang="en-US" sz="1800" dirty="0">
                <a:solidFill>
                  <a:schemeClr val="tx1"/>
                </a:solidFill>
                <a:latin typeface="Times New Roman" panose="02020603050405020304" pitchFamily="18" charset="0"/>
                <a:cs typeface="Times New Roman" panose="02020603050405020304" pitchFamily="18" charset="0"/>
              </a:rPr>
              <a:t>Statistical </a:t>
            </a:r>
            <a:r>
              <a:rPr lang="en-US" sz="1800" dirty="0" smtClean="0">
                <a:solidFill>
                  <a:schemeClr val="tx1"/>
                </a:solidFill>
                <a:latin typeface="Times New Roman" panose="02020603050405020304" pitchFamily="18" charset="0"/>
                <a:cs typeface="Times New Roman" panose="02020603050405020304" pitchFamily="18" charset="0"/>
              </a:rPr>
              <a:t>features</a:t>
            </a:r>
            <a:endParaRPr lang="en-US" sz="1800" dirty="0">
              <a:solidFill>
                <a:schemeClr val="tx1"/>
              </a:solidFill>
              <a:latin typeface="Times New Roman" panose="02020603050405020304" pitchFamily="18" charset="0"/>
              <a:cs typeface="Times New Roman" panose="02020603050405020304" pitchFamily="18" charset="0"/>
            </a:endParaRPr>
          </a:p>
          <a:p>
            <a:pPr lvl="2">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Probability distributions</a:t>
            </a:r>
            <a:endParaRPr lang="en-US" sz="1800" dirty="0">
              <a:solidFill>
                <a:schemeClr val="tx1"/>
              </a:solidFill>
              <a:latin typeface="Times New Roman" panose="02020603050405020304" pitchFamily="18" charset="0"/>
              <a:cs typeface="Times New Roman" panose="02020603050405020304" pitchFamily="18" charset="0"/>
            </a:endParaRPr>
          </a:p>
          <a:p>
            <a:pPr lvl="2">
              <a:lnSpc>
                <a:spcPct val="150000"/>
              </a:lnSpc>
              <a:spcBef>
                <a:spcPts val="600"/>
              </a:spcBef>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a:t>
            </a:r>
            <a:r>
              <a:rPr lang="en-US" sz="1800" dirty="0" smtClean="0">
                <a:solidFill>
                  <a:schemeClr val="tx1"/>
                </a:solidFill>
                <a:latin typeface="Times New Roman" panose="02020603050405020304" pitchFamily="18" charset="0"/>
                <a:cs typeface="Times New Roman" panose="02020603050405020304" pitchFamily="18" charset="0"/>
              </a:rPr>
              <a:t>imensionality Reduction</a:t>
            </a:r>
            <a:endParaRPr lang="en-US" sz="1800" dirty="0">
              <a:solidFill>
                <a:schemeClr val="tx1"/>
              </a:solidFill>
              <a:latin typeface="Times New Roman" panose="02020603050405020304" pitchFamily="18" charset="0"/>
              <a:cs typeface="Times New Roman" panose="02020603050405020304" pitchFamily="18" charset="0"/>
            </a:endParaRPr>
          </a:p>
          <a:p>
            <a:pPr lvl="2">
              <a:lnSpc>
                <a:spcPct val="150000"/>
              </a:lnSpc>
              <a:spcBef>
                <a:spcPts val="600"/>
              </a:spcBef>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a:t>
            </a:r>
            <a:r>
              <a:rPr lang="en-US" sz="1800" dirty="0" smtClean="0">
                <a:solidFill>
                  <a:schemeClr val="tx1"/>
                </a:solidFill>
                <a:latin typeface="Times New Roman" panose="02020603050405020304" pitchFamily="18" charset="0"/>
                <a:cs typeface="Times New Roman" panose="02020603050405020304" pitchFamily="18" charset="0"/>
              </a:rPr>
              <a:t>ver </a:t>
            </a:r>
            <a:r>
              <a:rPr lang="en-US" sz="1800" dirty="0">
                <a:solidFill>
                  <a:schemeClr val="tx1"/>
                </a:solidFill>
                <a:latin typeface="Times New Roman" panose="02020603050405020304" pitchFamily="18" charset="0"/>
                <a:cs typeface="Times New Roman" panose="02020603050405020304" pitchFamily="18" charset="0"/>
              </a:rPr>
              <a:t>and </a:t>
            </a:r>
            <a:r>
              <a:rPr lang="en-US" sz="1800" dirty="0" smtClean="0">
                <a:solidFill>
                  <a:schemeClr val="tx1"/>
                </a:solidFill>
                <a:latin typeface="Times New Roman" panose="02020603050405020304" pitchFamily="18" charset="0"/>
                <a:cs typeface="Times New Roman" panose="02020603050405020304" pitchFamily="18" charset="0"/>
              </a:rPr>
              <a:t>Under sampling</a:t>
            </a:r>
            <a:endParaRPr lang="en-US" sz="1800" dirty="0">
              <a:solidFill>
                <a:schemeClr val="tx1"/>
              </a:solidFill>
              <a:latin typeface="Times New Roman" panose="02020603050405020304" pitchFamily="18" charset="0"/>
              <a:cs typeface="Times New Roman" panose="02020603050405020304" pitchFamily="18" charset="0"/>
            </a:endParaRPr>
          </a:p>
          <a:p>
            <a:pPr lvl="2">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Bayesian Statistics</a:t>
            </a:r>
          </a:p>
          <a:p>
            <a:pPr lvl="2">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Use of Statistics in Data Science</a:t>
            </a:r>
            <a:endParaRPr lang="en-US" sz="1800" dirty="0">
              <a:solidFill>
                <a:schemeClr val="tx1"/>
              </a:solidFill>
              <a:latin typeface="Times New Roman" panose="02020603050405020304" pitchFamily="18" charset="0"/>
              <a:cs typeface="Times New Roman" panose="02020603050405020304" pitchFamily="18" charset="0"/>
            </a:endParaRPr>
          </a:p>
          <a:p>
            <a:pPr>
              <a:spcBef>
                <a:spcPts val="600"/>
              </a:spcBef>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dirty="0" smtClean="0"/>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US" sz="2400" b="1" dirty="0" smtClean="0">
                <a:latin typeface="Times New Roman" panose="02020603050405020304" pitchFamily="18" charset="0"/>
                <a:cs typeface="Times New Roman" panose="02020603050405020304" pitchFamily="18" charset="0"/>
              </a:rPr>
              <a:t>Summary</a:t>
            </a:r>
            <a:endParaRPr lang="en-US" sz="2400" b="1" dirty="0">
              <a:latin typeface="Times New Roman" panose="02020603050405020304" pitchFamily="18" charset="0"/>
              <a:cs typeface="Times New Roman" panose="02020603050405020304" pitchFamily="18" charset="0"/>
            </a:endParaRPr>
          </a:p>
        </p:txBody>
      </p:sp>
      <p:pic>
        <p:nvPicPr>
          <p:cNvPr id="1027" name="Picture 3" descr="D:\Images\Images\Objective\shutterstock_561298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962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2800" y="4572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smtClean="0">
                <a:solidFill>
                  <a:schemeClr val="bg1"/>
                </a:solidFill>
                <a:latin typeface="Times New Roman" panose="02020603050405020304" pitchFamily="18" charset="0"/>
                <a:ea typeface="+mj-ea"/>
                <a:cs typeface="Times New Roman" panose="02020603050405020304" pitchFamily="18" charset="0"/>
              </a:rPr>
              <a:t>THANK YOU!!!</a:t>
            </a:r>
            <a:endParaRPr lang="en-US" sz="2400" dirty="0">
              <a:solidFill>
                <a:schemeClr val="bg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777801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b="1" dirty="0" smtClean="0">
                <a:latin typeface="Times New Roman" panose="02020603050405020304" pitchFamily="18" charset="0"/>
                <a:cs typeface="Times New Roman" panose="02020603050405020304" pitchFamily="18" charset="0"/>
              </a:rPr>
              <a:t>AGENDA</a:t>
            </a:r>
            <a:endParaRPr lang="en-US" sz="2400"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lstStyle/>
          <a:p>
            <a:pPr algn="just">
              <a:lnSpc>
                <a:spcPct val="150000"/>
              </a:lnSpc>
              <a:spcBef>
                <a:spcPts val="600"/>
              </a:spcBef>
              <a:buNone/>
            </a:pPr>
            <a:r>
              <a:rPr lang="en-US" sz="1800" dirty="0">
                <a:solidFill>
                  <a:schemeClr val="tx1"/>
                </a:solidFill>
                <a:latin typeface="Times New Roman" panose="02020603050405020304" pitchFamily="18" charset="0"/>
                <a:cs typeface="Times New Roman" panose="02020603050405020304" pitchFamily="18" charset="0"/>
              </a:rPr>
              <a:t>After completing this chapter you will be able </a:t>
            </a:r>
            <a:r>
              <a:rPr lang="en-US" sz="1800" dirty="0" smtClean="0">
                <a:solidFill>
                  <a:schemeClr val="tx1"/>
                </a:solidFill>
                <a:latin typeface="Times New Roman" panose="02020603050405020304" pitchFamily="18" charset="0"/>
                <a:cs typeface="Times New Roman" panose="02020603050405020304" pitchFamily="18" charset="0"/>
              </a:rPr>
              <a:t>to answer, </a:t>
            </a:r>
          </a:p>
          <a:p>
            <a:pPr algn="just">
              <a:lnSpc>
                <a:spcPct val="150000"/>
              </a:lnSpc>
              <a:spcBef>
                <a:spcPts val="600"/>
              </a:spcBef>
              <a:buNone/>
            </a:pPr>
            <a:endParaRPr lang="en-US" sz="1800" dirty="0" smtClean="0">
              <a:solidFill>
                <a:schemeClr val="tx1"/>
              </a:solidFill>
              <a:latin typeface="Times New Roman" panose="02020603050405020304" pitchFamily="18" charset="0"/>
              <a:cs typeface="Times New Roman" panose="02020603050405020304" pitchFamily="18" charset="0"/>
            </a:endParaRPr>
          </a:p>
          <a:p>
            <a:pPr marL="804863" lvl="2" algn="just">
              <a:lnSpc>
                <a:spcPct val="150000"/>
              </a:lnSpc>
              <a:spcBef>
                <a:spcPts val="600"/>
              </a:spcBef>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W</a:t>
            </a:r>
            <a:r>
              <a:rPr lang="en-US" sz="1800" dirty="0" smtClean="0">
                <a:solidFill>
                  <a:schemeClr val="tx1"/>
                </a:solidFill>
                <a:latin typeface="Times New Roman" panose="02020603050405020304" pitchFamily="18" charset="0"/>
                <a:cs typeface="Times New Roman" panose="02020603050405020304" pitchFamily="18" charset="0"/>
              </a:rPr>
              <a:t>hat is Statistics ?</a:t>
            </a:r>
          </a:p>
          <a:p>
            <a:pPr marL="804863" lvl="2" algn="just">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What are its types?</a:t>
            </a:r>
          </a:p>
          <a:p>
            <a:pPr marL="804863" lvl="2" algn="just">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What are the Statistical features?</a:t>
            </a:r>
          </a:p>
          <a:p>
            <a:pPr marL="804863" lvl="2" algn="just">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What is Probability distributions?</a:t>
            </a:r>
          </a:p>
          <a:p>
            <a:pPr marL="804863" lvl="2" algn="just">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What is Dimensionality </a:t>
            </a:r>
            <a:r>
              <a:rPr lang="en-US" sz="1800" dirty="0">
                <a:solidFill>
                  <a:schemeClr val="tx1"/>
                </a:solidFill>
                <a:latin typeface="Times New Roman" panose="02020603050405020304" pitchFamily="18" charset="0"/>
                <a:cs typeface="Times New Roman" panose="02020603050405020304" pitchFamily="18" charset="0"/>
              </a:rPr>
              <a:t>R</a:t>
            </a:r>
            <a:r>
              <a:rPr lang="en-US" sz="1800" dirty="0" smtClean="0">
                <a:solidFill>
                  <a:schemeClr val="tx1"/>
                </a:solidFill>
                <a:latin typeface="Times New Roman" panose="02020603050405020304" pitchFamily="18" charset="0"/>
                <a:cs typeface="Times New Roman" panose="02020603050405020304" pitchFamily="18" charset="0"/>
              </a:rPr>
              <a:t>eduction?</a:t>
            </a:r>
          </a:p>
          <a:p>
            <a:pPr marL="804863" lvl="2" algn="just">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What is Over and Under sampling?</a:t>
            </a:r>
          </a:p>
          <a:p>
            <a:pPr marL="804863" lvl="2" algn="just">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What is Bayesian Statistics?</a:t>
            </a:r>
          </a:p>
          <a:p>
            <a:pPr marL="804863" lvl="2" algn="just">
              <a:lnSpc>
                <a:spcPct val="150000"/>
              </a:lnSpc>
              <a:spcBef>
                <a:spcPts val="600"/>
              </a:spcBef>
              <a:buFont typeface="Wingdings" panose="05000000000000000000" pitchFamily="2" charset="2"/>
              <a:buChar char="Ø"/>
            </a:pPr>
            <a:r>
              <a:rPr lang="en-US" sz="1800" dirty="0" smtClean="0">
                <a:solidFill>
                  <a:schemeClr val="tx1"/>
                </a:solidFill>
                <a:latin typeface="Times New Roman" panose="02020603050405020304" pitchFamily="18" charset="0"/>
                <a:cs typeface="Times New Roman" panose="02020603050405020304" pitchFamily="18" charset="0"/>
              </a:rPr>
              <a:t>How statistics is used in Data Science?</a:t>
            </a:r>
          </a:p>
          <a:p>
            <a:pPr marL="0" indent="0" algn="just">
              <a:spcBef>
                <a:spcPts val="600"/>
              </a:spcBef>
              <a:buNone/>
            </a:pP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dirty="0" smtClean="0"/>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2550693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762000"/>
            <a:ext cx="8229600" cy="4906963"/>
          </a:xfrm>
        </p:spPr>
        <p:txBody>
          <a:bodyPr/>
          <a:lstStyle/>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study of the collection, analysis, interpretation, presentation, and organization of data.</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Key concepts include probability distributions, statistical significance, hypothesis testing, and regression</a:t>
            </a:r>
            <a:r>
              <a:rPr lang="en-US" sz="1800" dirty="0" smtClean="0">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smtClean="0">
                <a:solidFill>
                  <a:schemeClr val="tx1"/>
                </a:solidFill>
                <a:latin typeface="Times New Roman" panose="02020603050405020304" pitchFamily="18" charset="0"/>
                <a:cs typeface="Times New Roman" panose="02020603050405020304" pitchFamily="18" charset="0"/>
              </a:rPr>
              <a:t>TYPES OF STATISTICS:</a:t>
            </a:r>
          </a:p>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a:t>
            </a:r>
            <a:r>
              <a:rPr lang="en-US" sz="1800" b="1" dirty="0" smtClean="0">
                <a:latin typeface="Times New Roman" panose="02020603050405020304" pitchFamily="18" charset="0"/>
                <a:cs typeface="Times New Roman" panose="02020603050405020304" pitchFamily="18" charset="0"/>
              </a:rPr>
              <a:t>escriptive </a:t>
            </a:r>
            <a:r>
              <a:rPr lang="en-US" sz="1800" b="1" dirty="0">
                <a:latin typeface="Times New Roman" panose="02020603050405020304" pitchFamily="18" charset="0"/>
                <a:cs typeface="Times New Roman" panose="02020603050405020304" pitchFamily="18" charset="0"/>
              </a:rPr>
              <a:t>statistics </a:t>
            </a:r>
            <a:r>
              <a:rPr lang="en-US" sz="1800" dirty="0">
                <a:latin typeface="Times New Roman" panose="02020603050405020304" pitchFamily="18" charset="0"/>
                <a:cs typeface="Times New Roman" panose="02020603050405020304" pitchFamily="18" charset="0"/>
              </a:rPr>
              <a:t>provide information about our sample data by providing us with a concise summary of data. </a:t>
            </a:r>
          </a:p>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a:t>
            </a:r>
            <a:r>
              <a:rPr lang="en-US" sz="1800" b="1" dirty="0" smtClean="0">
                <a:latin typeface="Times New Roman" panose="02020603050405020304" pitchFamily="18" charset="0"/>
                <a:cs typeface="Times New Roman" panose="02020603050405020304" pitchFamily="18" charset="0"/>
              </a:rPr>
              <a:t>nferential </a:t>
            </a:r>
            <a:r>
              <a:rPr lang="en-US" sz="1800" b="1" dirty="0">
                <a:latin typeface="Times New Roman" panose="02020603050405020304" pitchFamily="18" charset="0"/>
                <a:cs typeface="Times New Roman" panose="02020603050405020304" pitchFamily="18" charset="0"/>
              </a:rPr>
              <a:t>statistics </a:t>
            </a:r>
            <a:r>
              <a:rPr lang="en-US" sz="1800" dirty="0">
                <a:latin typeface="Times New Roman" panose="02020603050405020304" pitchFamily="18" charset="0"/>
                <a:cs typeface="Times New Roman" panose="02020603050405020304" pitchFamily="18" charset="0"/>
              </a:rPr>
              <a:t>uses a random sample of data taken from a </a:t>
            </a:r>
            <a:r>
              <a:rPr lang="en-US" sz="1800" dirty="0" smtClean="0">
                <a:latin typeface="Times New Roman" panose="02020603050405020304" pitchFamily="18" charset="0"/>
                <a:cs typeface="Times New Roman" panose="02020603050405020304" pitchFamily="18" charset="0"/>
              </a:rPr>
              <a:t>population </a:t>
            </a:r>
            <a:r>
              <a:rPr lang="en-US" sz="1800" dirty="0">
                <a:latin typeface="Times New Roman" panose="02020603050405020304" pitchFamily="18" charset="0"/>
                <a:cs typeface="Times New Roman" panose="02020603050405020304" pitchFamily="18" charset="0"/>
              </a:rPr>
              <a:t>to describe and make inferences about the population. Basically, inferential statistics aims at drawing conclusions (or “inferences”) on populations based on the taken data samples.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Descriptive statistics describes data (for example, a chart or graph) and Inferential statistics allows you to make predictions (“inferences”) from that </a:t>
            </a:r>
            <a:r>
              <a:rPr lang="en-US" sz="1800" dirty="0" smtClean="0">
                <a:latin typeface="Times New Roman" panose="02020603050405020304" pitchFamily="18" charset="0"/>
                <a:cs typeface="Times New Roman" panose="02020603050405020304" pitchFamily="18" charset="0"/>
              </a:rPr>
              <a:t>data.</a:t>
            </a:r>
            <a:endParaRPr lang="en-US" sz="1800"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4</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STATISTICS AND ITS TYPES</a:t>
            </a:r>
            <a:endParaRPr lang="en-US" sz="2400" dirty="0"/>
          </a:p>
        </p:txBody>
      </p:sp>
    </p:spTree>
    <p:extLst>
      <p:ext uri="{BB962C8B-B14F-4D97-AF65-F5344CB8AC3E}">
        <p14:creationId xmlns:p14="http://schemas.microsoft.com/office/powerpoint/2010/main" val="613202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5</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STATISTICAL FEATURES</a:t>
            </a:r>
            <a:endParaRPr lang="en-US" sz="2400" dirty="0"/>
          </a:p>
        </p:txBody>
      </p:sp>
      <p:pic>
        <p:nvPicPr>
          <p:cNvPr id="7" name="Content Placeholder 3"/>
          <p:cNvPicPr>
            <a:picLocks noGrp="1" noChangeAspect="1"/>
          </p:cNvPicPr>
          <p:nvPr>
            <p:ph idx="1"/>
          </p:nvPr>
        </p:nvPicPr>
        <p:blipFill>
          <a:blip r:embed="rId2"/>
          <a:stretch>
            <a:fillRect/>
          </a:stretch>
        </p:blipFill>
        <p:spPr>
          <a:xfrm>
            <a:off x="1752600" y="990599"/>
            <a:ext cx="5334000" cy="5421923"/>
          </a:xfrm>
          <a:prstGeom prst="rect">
            <a:avLst/>
          </a:prstGeom>
        </p:spPr>
      </p:pic>
    </p:spTree>
    <p:extLst>
      <p:ext uri="{BB962C8B-B14F-4D97-AF65-F5344CB8AC3E}">
        <p14:creationId xmlns:p14="http://schemas.microsoft.com/office/powerpoint/2010/main" val="22066294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Statistical features is probably the most used statistics concept in data science. It’s often the first stats technique you would apply when exploring a dataset and includes things like bias, variance, mean, median, percentiles, </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Median is used over the mean since it is more robust to outlier values. </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first quartile is essentially the 25th percentile; i.e 25% of the points in the data fall below that value. </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third quartile is the 75th percentile; i.e 75% of the points in the data fall below that value. </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min and max values represent the upper and lower ends of our data range.</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6</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STATISTICAL FEATURES</a:t>
            </a:r>
            <a:endParaRPr lang="en-US" sz="2400" dirty="0"/>
          </a:p>
        </p:txBody>
      </p:sp>
    </p:spTree>
    <p:extLst>
      <p:ext uri="{BB962C8B-B14F-4D97-AF65-F5344CB8AC3E}">
        <p14:creationId xmlns:p14="http://schemas.microsoft.com/office/powerpoint/2010/main" val="2210411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4294967295"/>
          </p:nvPr>
        </p:nvSpPr>
        <p:spPr>
          <a:xfrm>
            <a:off x="8407400" y="6629400"/>
            <a:ext cx="736600" cy="228600"/>
          </a:xfrm>
        </p:spPr>
        <p:txBody>
          <a:bodyPr/>
          <a:lstStyle/>
          <a:p>
            <a:pPr>
              <a:defRPr/>
            </a:pPr>
            <a:fld id="{50EC62AF-8A58-47DB-8277-FFD1CE2A98DE}" type="slidenum">
              <a:rPr lang="en-US" smtClean="0"/>
              <a:pPr>
                <a:defRPr/>
              </a:pPr>
              <a:t>7</a:t>
            </a:fld>
            <a:endParaRPr lang="en-US" dirty="0"/>
          </a:p>
        </p:txBody>
      </p:sp>
      <p:sp>
        <p:nvSpPr>
          <p:cNvPr id="7" name="TextBox 6"/>
          <p:cNvSpPr txBox="1"/>
          <p:nvPr/>
        </p:nvSpPr>
        <p:spPr>
          <a:xfrm>
            <a:off x="304800" y="5486400"/>
            <a:ext cx="4855625" cy="461665"/>
          </a:xfrm>
          <a:prstGeom prst="rect">
            <a:avLst/>
          </a:prstGeom>
          <a:noFill/>
        </p:spPr>
        <p:txBody>
          <a:bodyPr wrap="none" rtlCol="0">
            <a:spAutoFit/>
          </a:bodyPr>
          <a:lstStyle/>
          <a:p>
            <a:r>
              <a:rPr lang="en-US" sz="2400" dirty="0" smtClean="0">
                <a:solidFill>
                  <a:schemeClr val="bg1"/>
                </a:solidFill>
                <a:latin typeface="Times New Roman" panose="02020603050405020304" pitchFamily="18" charset="0"/>
                <a:cs typeface="Times New Roman" panose="02020603050405020304" pitchFamily="18" charset="0"/>
              </a:rPr>
              <a:t>PROBABILITY DISTRIBUTIONS</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037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We can define probability as the percent chance that some event will occur. In data science this is commonly quantified in the range of 0 to 1 where 0 means we are certain this will not occur and 1 means we are certain it will occur. </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b="1" dirty="0" smtClean="0">
                <a:latin typeface="Times New Roman" panose="02020603050405020304" pitchFamily="18" charset="0"/>
                <a:cs typeface="Times New Roman" panose="02020603050405020304" pitchFamily="18" charset="0"/>
              </a:rPr>
              <a:t>TYPES:</a:t>
            </a:r>
          </a:p>
          <a:p>
            <a:pPr marL="0" indent="0" algn="just">
              <a:buNone/>
            </a:pPr>
            <a:endParaRPr lang="en-US" sz="1800" b="1" dirty="0">
              <a:latin typeface="Times New Roman" panose="02020603050405020304" pitchFamily="18" charset="0"/>
              <a:cs typeface="Times New Roman" panose="02020603050405020304" pitchFamily="18" charset="0"/>
            </a:endParaRPr>
          </a:p>
          <a:p>
            <a:pPr marL="804863"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Uniform distribution</a:t>
            </a:r>
          </a:p>
          <a:p>
            <a:pPr marL="804863"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Poisson distribution</a:t>
            </a:r>
          </a:p>
          <a:p>
            <a:pPr marL="804863"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Normal distribution</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8</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PROBABILITY DISTRIBUTIONS</a:t>
            </a:r>
            <a:endParaRPr lang="en-US" sz="2400" dirty="0"/>
          </a:p>
        </p:txBody>
      </p:sp>
    </p:spTree>
    <p:extLst>
      <p:ext uri="{BB962C8B-B14F-4D97-AF65-F5344CB8AC3E}">
        <p14:creationId xmlns:p14="http://schemas.microsoft.com/office/powerpoint/2010/main" val="2156761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A</a:t>
            </a:r>
            <a:r>
              <a:rPr lang="en-US" sz="1800" b="1" dirty="0">
                <a:solidFill>
                  <a:schemeClr val="tx1"/>
                </a:solidFill>
                <a:latin typeface="Times New Roman" panose="02020603050405020304" pitchFamily="18" charset="0"/>
                <a:cs typeface="Times New Roman" panose="02020603050405020304" pitchFamily="18" charset="0"/>
              </a:rPr>
              <a:t> Uniform Distribution</a:t>
            </a:r>
            <a:r>
              <a:rPr lang="en-US" sz="1800" dirty="0">
                <a:solidFill>
                  <a:schemeClr val="tx1"/>
                </a:solidFill>
                <a:latin typeface="Times New Roman" panose="02020603050405020304" pitchFamily="18" charset="0"/>
                <a:cs typeface="Times New Roman" panose="02020603050405020304" pitchFamily="18" charset="0"/>
              </a:rPr>
              <a:t> is the most basic of the 3 we show here. It has a single value which only occurs in a certain range while anything outside that range is just 0. It’s very much an “on or off” distribution. We can also think of it as an indication of a categorical variable with 2 categories: 0 or the value. Your categorical variable might have multiple values other than 0 but we can still visualize it in the same was as a piecewise function of multiple uniform distributions.</a:t>
            </a:r>
          </a:p>
          <a:p>
            <a:pPr marL="0" indent="0">
              <a:buNone/>
            </a:pPr>
            <a:endParaRPr lang="en-US" dirty="0"/>
          </a:p>
        </p:txBody>
      </p:sp>
      <p:sp>
        <p:nvSpPr>
          <p:cNvPr id="3" name="Footer Placeholder 2"/>
          <p:cNvSpPr>
            <a:spLocks noGrp="1"/>
          </p:cNvSpPr>
          <p:nvPr>
            <p:ph type="ftr" sz="quarter" idx="11"/>
          </p:nvPr>
        </p:nvSpPr>
        <p:spPr/>
        <p:txBody>
          <a:bodyPr/>
          <a:lstStyle/>
          <a:p>
            <a:r>
              <a:rPr lang="en-US" smtClean="0"/>
              <a:t>© Cognizant 2019</a:t>
            </a:r>
            <a:endParaRPr lang="en-US" dirty="0"/>
          </a:p>
        </p:txBody>
      </p:sp>
      <p:sp>
        <p:nvSpPr>
          <p:cNvPr id="4" name="Slide Number Placeholder 3"/>
          <p:cNvSpPr>
            <a:spLocks noGrp="1"/>
          </p:cNvSpPr>
          <p:nvPr>
            <p:ph type="sldNum" sz="quarter" idx="12"/>
          </p:nvPr>
        </p:nvSpPr>
        <p:spPr/>
        <p:txBody>
          <a:bodyPr/>
          <a:lstStyle/>
          <a:p>
            <a:pPr>
              <a:defRPr/>
            </a:pPr>
            <a:fld id="{50EC62AF-8A58-47DB-8277-FFD1CE2A98DE}" type="slidenum">
              <a:rPr lang="en-US" smtClean="0"/>
              <a:pPr>
                <a:defRPr/>
              </a:pPr>
              <a:t>9</a:t>
            </a:fld>
            <a:endParaRPr lang="en-US" dirty="0"/>
          </a:p>
        </p:txBody>
      </p:sp>
      <p:sp>
        <p:nvSpPr>
          <p:cNvPr id="5" name="Title 4"/>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UNIFORM DISTRIBUTION</a:t>
            </a:r>
            <a:endParaRPr lang="en-US" sz="2400" dirty="0"/>
          </a:p>
        </p:txBody>
      </p:sp>
      <p:pic>
        <p:nvPicPr>
          <p:cNvPr id="6" name="Content Placeholder 3"/>
          <p:cNvPicPr>
            <a:picLocks noChangeAspect="1"/>
          </p:cNvPicPr>
          <p:nvPr/>
        </p:nvPicPr>
        <p:blipFill>
          <a:blip r:embed="rId2"/>
          <a:stretch>
            <a:fillRect/>
          </a:stretch>
        </p:blipFill>
        <p:spPr>
          <a:xfrm>
            <a:off x="2590800" y="3886200"/>
            <a:ext cx="3998220" cy="2514600"/>
          </a:xfrm>
          <a:prstGeom prst="rect">
            <a:avLst/>
          </a:prstGeom>
          <a:noFill/>
          <a:ln w="9525">
            <a:noFill/>
            <a:miter lim="800000"/>
            <a:headEnd/>
            <a:tailEnd/>
          </a:ln>
        </p:spPr>
      </p:pic>
    </p:spTree>
    <p:extLst>
      <p:ext uri="{BB962C8B-B14F-4D97-AF65-F5344CB8AC3E}">
        <p14:creationId xmlns:p14="http://schemas.microsoft.com/office/powerpoint/2010/main" val="2763723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9C735C9F3CD54A948D0AD38DF112BF" ma:contentTypeVersion="4" ma:contentTypeDescription="Create a new document." ma:contentTypeScope="" ma:versionID="580a171cd10c354d127ddd4ccb42a406">
  <xsd:schema xmlns:xsd="http://www.w3.org/2001/XMLSchema" xmlns:xs="http://www.w3.org/2001/XMLSchema" xmlns:p="http://schemas.microsoft.com/office/2006/metadata/properties" xmlns:ns2="eac52b12-2228-488c-9d59-8a93d308b64e" xmlns:ns3="951c5514-b77c-4532-82d5-a05f2f7d58e2" targetNamespace="http://schemas.microsoft.com/office/2006/metadata/properties" ma:root="true" ma:fieldsID="97de6e2cc3eb0ac4db5100074650e727" ns2:_="" ns3:_="">
    <xsd:import namespace="eac52b12-2228-488c-9d59-8a93d308b64e"/>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c52b12-2228-488c-9d59-8a93d308b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SharedWithUsers xmlns="951c5514-b77c-4532-82d5-a05f2f7d58e2">
      <UserInfo>
        <DisplayName/>
        <AccountId xsi:nil="true"/>
        <AccountType/>
      </UserInfo>
    </SharedWithUsers>
  </documentManagement>
</p:properties>
</file>

<file path=customXml/itemProps1.xml><?xml version="1.0" encoding="utf-8"?>
<ds:datastoreItem xmlns:ds="http://schemas.openxmlformats.org/officeDocument/2006/customXml" ds:itemID="{6D2042C2-A9C3-41C8-A778-0CB8ECA6EC09}">
  <ds:schemaRefs>
    <ds:schemaRef ds:uri="http://schemas.microsoft.com/sharepoint/v3/contenttype/forms"/>
  </ds:schemaRefs>
</ds:datastoreItem>
</file>

<file path=customXml/itemProps2.xml><?xml version="1.0" encoding="utf-8"?>
<ds:datastoreItem xmlns:ds="http://schemas.openxmlformats.org/officeDocument/2006/customXml" ds:itemID="{63CAB17A-6DF0-4A81-8571-F9A7D2888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c52b12-2228-488c-9d59-8a93d308b64e"/>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CE3420-51B5-45D0-AA94-470C87CA3DB9}">
  <ds:schemaRefs>
    <ds:schemaRef ds:uri="http://schemas.microsoft.com/office/2006/metadata/properties"/>
    <ds:schemaRef ds:uri="951c5514-b77c-4532-82d5-a05f2f7d58e2"/>
  </ds:schemaRefs>
</ds:datastoreItem>
</file>

<file path=docProps/app.xml><?xml version="1.0" encoding="utf-8"?>
<Properties xmlns="http://schemas.openxmlformats.org/officeDocument/2006/extended-properties" xmlns:vt="http://schemas.openxmlformats.org/officeDocument/2006/docPropsVTypes">
  <Template>CATP</Template>
  <TotalTime>48154</TotalTime>
  <Words>532</Words>
  <Application>Microsoft Office PowerPoint</Application>
  <PresentationFormat>On-screen Show (4:3)</PresentationFormat>
  <Paragraphs>136</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Narrow</vt:lpstr>
      <vt:lpstr>Arial Rounded MT Bold</vt:lpstr>
      <vt:lpstr>Arial Unicode MS</vt:lpstr>
      <vt:lpstr>Calibri</vt:lpstr>
      <vt:lpstr>Cambria</vt:lpstr>
      <vt:lpstr>Times New Roman</vt:lpstr>
      <vt:lpstr>Wingdings</vt:lpstr>
      <vt:lpstr>Custom Design</vt:lpstr>
      <vt:lpstr>PowerPoint Presentation</vt:lpstr>
      <vt:lpstr>PowerPoint Presentation</vt:lpstr>
      <vt:lpstr>AGENDA</vt:lpstr>
      <vt:lpstr>STATISTICS AND ITS TYPES</vt:lpstr>
      <vt:lpstr>STATISTICAL FEATURES</vt:lpstr>
      <vt:lpstr>STATISTICAL FEATURES</vt:lpstr>
      <vt:lpstr>PowerPoint Presentation</vt:lpstr>
      <vt:lpstr>PROBABILITY DISTRIBUTIONS</vt:lpstr>
      <vt:lpstr>UNIFORM DISTRIBUTION</vt:lpstr>
      <vt:lpstr>NORMAL DISTRIBUTION</vt:lpstr>
      <vt:lpstr>POISSON DISTRIBUTION</vt:lpstr>
      <vt:lpstr>DIMENSIONALITY REDUCTION</vt:lpstr>
      <vt:lpstr>OVER AND UNDER SAMPLING</vt:lpstr>
      <vt:lpstr>BAYESIAN STATISTICS</vt:lpstr>
      <vt:lpstr>PowerPoint Presentation</vt:lpstr>
      <vt:lpstr>USE OF STATISTCS IN DATA SCIENCE </vt:lpstr>
      <vt:lpstr>USE OF STATISTCS IN DATA SCIENCE </vt:lpstr>
      <vt:lpstr>USE OF STATISTCS IN DATA SCIENCE </vt:lpstr>
      <vt:lpstr>USE OF STATISTCS IN DATA SCIENCE </vt:lpstr>
      <vt:lpstr>USE OF STATISTCS IN DATA SCIENCE </vt:lpstr>
      <vt:lpstr>Summary</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147637</dc:creator>
  <cp:lastModifiedBy>Balasubramani, Lakshmipriya (Cognizant)</cp:lastModifiedBy>
  <cp:revision>3108</cp:revision>
  <dcterms:created xsi:type="dcterms:W3CDTF">2006-08-07T10:58:16Z</dcterms:created>
  <dcterms:modified xsi:type="dcterms:W3CDTF">2019-07-15T05:17:19Z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0x0101007A9C735C9F3CD54A948D0AD38DF112BF</vt:lpwstr>
  </property>
  <property fmtid="{D5CDD505-2E9C-101B-9397-08002B2CF9AE}" pid="4" name="Order">
    <vt:r8>2361000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