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4"/>
  </p:sldMasterIdLst>
  <p:notesMasterIdLst>
    <p:notesMasterId r:id="rId66"/>
  </p:notesMasterIdLst>
  <p:sldIdLst>
    <p:sldId id="506" r:id="rId5"/>
    <p:sldId id="507" r:id="rId6"/>
    <p:sldId id="508" r:id="rId7"/>
    <p:sldId id="509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59" r:id="rId21"/>
    <p:sldId id="560" r:id="rId22"/>
    <p:sldId id="561" r:id="rId23"/>
    <p:sldId id="562" r:id="rId24"/>
    <p:sldId id="563" r:id="rId25"/>
    <p:sldId id="564" r:id="rId26"/>
    <p:sldId id="565" r:id="rId27"/>
    <p:sldId id="566" r:id="rId28"/>
    <p:sldId id="567" r:id="rId29"/>
    <p:sldId id="523" r:id="rId30"/>
    <p:sldId id="545" r:id="rId31"/>
    <p:sldId id="524" r:id="rId32"/>
    <p:sldId id="548" r:id="rId33"/>
    <p:sldId id="550" r:id="rId34"/>
    <p:sldId id="558" r:id="rId35"/>
    <p:sldId id="551" r:id="rId36"/>
    <p:sldId id="549" r:id="rId37"/>
    <p:sldId id="552" r:id="rId38"/>
    <p:sldId id="553" r:id="rId39"/>
    <p:sldId id="554" r:id="rId40"/>
    <p:sldId id="555" r:id="rId41"/>
    <p:sldId id="556" r:id="rId42"/>
    <p:sldId id="557" r:id="rId43"/>
    <p:sldId id="525" r:id="rId44"/>
    <p:sldId id="547" r:id="rId45"/>
    <p:sldId id="526" r:id="rId46"/>
    <p:sldId id="527" r:id="rId47"/>
    <p:sldId id="528" r:id="rId48"/>
    <p:sldId id="529" r:id="rId49"/>
    <p:sldId id="530" r:id="rId50"/>
    <p:sldId id="531" r:id="rId51"/>
    <p:sldId id="532" r:id="rId52"/>
    <p:sldId id="533" r:id="rId53"/>
    <p:sldId id="534" r:id="rId54"/>
    <p:sldId id="535" r:id="rId55"/>
    <p:sldId id="536" r:id="rId56"/>
    <p:sldId id="537" r:id="rId57"/>
    <p:sldId id="538" r:id="rId58"/>
    <p:sldId id="539" r:id="rId59"/>
    <p:sldId id="540" r:id="rId60"/>
    <p:sldId id="541" r:id="rId61"/>
    <p:sldId id="542" r:id="rId62"/>
    <p:sldId id="543" r:id="rId63"/>
    <p:sldId id="544" r:id="rId64"/>
    <p:sldId id="505" r:id="rId6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5110" initials="1" lastIdx="8" clrIdx="0"/>
  <p:cmAuthor id="1" name="Shanmu" initials="P" lastIdx="14" clrIdx="1"/>
  <p:cmAuthor id="2" name="SangeeArjun" initials="Sangeetha" lastIdx="14" clrIdx="2"/>
  <p:cmAuthor id="3" name="training" initials="t" lastIdx="6" clrIdx="3"/>
  <p:cmAuthor id="4" name="PADMASREE" initials="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800"/>
    <a:srgbClr val="FF7C80"/>
    <a:srgbClr val="007033"/>
    <a:srgbClr val="FFAD69"/>
    <a:srgbClr val="CDFC88"/>
    <a:srgbClr val="FF8585"/>
    <a:srgbClr val="FFCCCC"/>
    <a:srgbClr val="FFD9D9"/>
    <a:srgbClr val="66CCFF"/>
    <a:srgbClr val="7D0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88972" autoAdjust="0"/>
  </p:normalViewPr>
  <p:slideViewPr>
    <p:cSldViewPr>
      <p:cViewPr varScale="1">
        <p:scale>
          <a:sx n="70" d="100"/>
          <a:sy n="70" d="100"/>
        </p:scale>
        <p:origin x="122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F38FD0-AEA7-4C2D-8163-8F11CB2D6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561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49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6" cy="68579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2630" y="5334000"/>
            <a:ext cx="6555830" cy="773668"/>
          </a:xfrm>
          <a:prstGeom prst="rect">
            <a:avLst/>
          </a:prstGeom>
          <a:solidFill>
            <a:srgbClr val="009E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-2630" y="6172200"/>
            <a:ext cx="3965030" cy="397014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32096" y="6186041"/>
            <a:ext cx="224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LEARNER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531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517A-90C9-44F7-A477-BBD63AED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bout_the_Author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428601"/>
            <a:ext cx="457200" cy="276999"/>
          </a:xfrm>
          <a:prstGeom prst="rect">
            <a:avLst/>
          </a:prstGeom>
          <a:ln/>
        </p:spPr>
        <p:txBody>
          <a:bodyPr/>
          <a:lstStyle>
            <a:lvl1pPr>
              <a:defRPr lang="en-GB" sz="1400" b="0" smtClean="0">
                <a:solidFill>
                  <a:srgbClr val="953735"/>
                </a:solidFill>
              </a:defRPr>
            </a:lvl1pPr>
          </a:lstStyle>
          <a:p>
            <a:fld id="{A04AFBC5-2B20-4E0B-9DFE-D04369A198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72553" y="0"/>
            <a:ext cx="6871447" cy="497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000" b="0" kern="1200" dirty="0" smtClean="0">
                <a:solidFill>
                  <a:schemeClr val="lt1"/>
                </a:solidFill>
                <a:latin typeface="Arial Rounded MT Bold" pitchFamily="34" charset="0"/>
                <a:ea typeface="+mn-ea"/>
                <a:cs typeface="+mn-cs"/>
              </a:rPr>
              <a:t>About the Author</a:t>
            </a:r>
            <a:endParaRPr lang="en-US" sz="3000" b="0" kern="1200" dirty="0">
              <a:solidFill>
                <a:schemeClr val="lt1"/>
              </a:solidFill>
              <a:latin typeface="Arial Rounded MT Bold" pitchFamily="34" charset="0"/>
              <a:ea typeface="+mn-ea"/>
              <a:cs typeface="+mn-cs"/>
            </a:endParaRPr>
          </a:p>
        </p:txBody>
      </p:sp>
      <p:graphicFrame>
        <p:nvGraphicFramePr>
          <p:cNvPr id="10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262070"/>
              </p:ext>
            </p:extLst>
          </p:nvPr>
        </p:nvGraphicFramePr>
        <p:xfrm>
          <a:off x="533400" y="1981200"/>
          <a:ext cx="8153400" cy="21336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Created By: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Credential Information: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Version and Date: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286500" y="4800600"/>
            <a:ext cx="63898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kern="10" dirty="0">
                <a:ln w="9525">
                  <a:solidFill>
                    <a:schemeClr val="accent5">
                      <a:lumMod val="40000"/>
                      <a:lumOff val="60000"/>
                    </a:schemeClr>
                  </a:solidFill>
                  <a:round/>
                  <a:headEnd/>
                  <a:tailEnd/>
                </a:ln>
                <a:solidFill>
                  <a:schemeClr val="accent5">
                    <a:lumMod val="50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34" charset="0"/>
              </a:rPr>
              <a:t>Cognizant Certified Official Curriculum</a:t>
            </a:r>
          </a:p>
        </p:txBody>
      </p:sp>
    </p:spTree>
    <p:extLst>
      <p:ext uri="{BB962C8B-B14F-4D97-AF65-F5344CB8AC3E}">
        <p14:creationId xmlns:p14="http://schemas.microsoft.com/office/powerpoint/2010/main" val="277526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630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096000"/>
            <a:ext cx="8915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Logos\Logos\Academy Logo\Academy Logo\Academy_logo_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382390"/>
            <a:ext cx="1905000" cy="39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64389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itchFamily="34" charset="0"/>
              </a:rPr>
              <a:t>  © Cognizant, 2015</a:t>
            </a:r>
            <a:endParaRPr lang="en-US" sz="1200" b="1" dirty="0">
              <a:latin typeface="Arial Narrow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6" cy="68579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81400" y="4437966"/>
            <a:ext cx="5562596" cy="1353234"/>
          </a:xfrm>
          <a:prstGeom prst="rect">
            <a:avLst/>
          </a:prstGeom>
          <a:solidFill>
            <a:srgbClr val="009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98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36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the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517A-90C9-44F7-A477-BBD63AED79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aphicFrame>
        <p:nvGraphicFramePr>
          <p:cNvPr id="8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746891"/>
              </p:ext>
            </p:extLst>
          </p:nvPr>
        </p:nvGraphicFramePr>
        <p:xfrm>
          <a:off x="533400" y="2057400"/>
          <a:ext cx="8153400" cy="20574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Created By: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Credential Information: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Version and Date: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77535" y="4648200"/>
            <a:ext cx="63898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kern="10" dirty="0">
                <a:ln w="9525">
                  <a:solidFill>
                    <a:schemeClr val="accent5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34" charset="0"/>
              </a:rPr>
              <a:t>Cognizant Certified Official Curriculum</a:t>
            </a:r>
          </a:p>
        </p:txBody>
      </p:sp>
    </p:spTree>
    <p:extLst>
      <p:ext uri="{BB962C8B-B14F-4D97-AF65-F5344CB8AC3E}">
        <p14:creationId xmlns:p14="http://schemas.microsoft.com/office/powerpoint/2010/main" val="1737685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6" cy="68579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6705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517A-90C9-44F7-A477-BBD63AED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3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6" cy="68579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5334000"/>
            <a:ext cx="5486400" cy="773668"/>
          </a:xfrm>
          <a:prstGeom prst="rect">
            <a:avLst/>
          </a:prstGeom>
          <a:solidFill>
            <a:srgbClr val="009E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025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8D0DE-62E3-4F52-80CA-71CE3987A8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2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b="1" smtClean="0"/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C9CECE-BED5-43EB-8526-CB671DF723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5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517A-90C9-44F7-A477-BBD63AED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3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517A-90C9-44F7-A477-BBD63AED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1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6" cy="685799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0"/>
            <a:ext cx="6858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spcAft>
                <a:spcPct val="0"/>
              </a:spcAft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40080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1" kern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736596" cy="2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6" r:id="rId12"/>
    <p:sldLayoutId id="2147483787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dirty="0">
          <a:solidFill>
            <a:schemeClr val="lt1"/>
          </a:solidFill>
          <a:latin typeface="Arial Rounded MT Bold" pitchFamily="34" charset="0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Arial Unicode MS" pitchFamily="34" charset="-128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Arial Unicode MS" pitchFamily="34" charset="-128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Arial Unicode MS" pitchFamily="34" charset="-128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400" kern="1200" dirty="0" smtClean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Arial Unicode MS" pitchFamily="34" charset="-128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1200" kern="1200" dirty="0" smtClean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Arial Unicode MS" pitchFamily="34" charset="-128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1371600" cy="365125"/>
          </a:xfrm>
        </p:spPr>
        <p:txBody>
          <a:bodyPr/>
          <a:lstStyle/>
          <a:p>
            <a:r>
              <a:rPr lang="en-US" dirty="0" smtClean="0"/>
              <a:t>© Cognizant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07400" y="6629400"/>
            <a:ext cx="736600" cy="228600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533400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74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90220"/>
            <a:ext cx="8458200" cy="5510580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STRING     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in Python are identified as a contiguous set of characters represented in the quotation marks.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allows for either pairs of single or double quotes.</a:t>
            </a:r>
          </a:p>
          <a:p>
            <a:pPr marL="457200" lvl="3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'Hello World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!‘</a:t>
            </a:r>
          </a:p>
          <a:p>
            <a:pPr marL="0" lvl="1" indent="0" algn="just">
              <a:buNone/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LIST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is a compound data type in python and it is similar to arrays in C language.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contains items separated by commas and enclosed within square brackets ([]).</a:t>
            </a:r>
          </a:p>
          <a:p>
            <a:pPr marL="457200" lvl="3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457200" lvl="3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[ '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786 , 2.23, 'john', 70.2 ]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DATA TYPES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515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50000"/>
              </a:lnSpc>
              <a:buAutoNum type="arabicPeriod" startAt="4"/>
            </a:pPr>
            <a:r>
              <a:rPr lang="en-US" sz="19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endParaRPr lang="en-US" sz="19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tuple is another sequence data type that is similar to the list.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tuple consists of a number of values separated by commas and enclosed within parenthesis ( () ).</a:t>
            </a:r>
          </a:p>
          <a:p>
            <a:pPr marL="457200" lvl="3" indent="0">
              <a:lnSpc>
                <a:spcPct val="150000"/>
              </a:lnSpc>
              <a:buNone/>
            </a:pPr>
            <a:r>
              <a:rPr lang="en-US" sz="1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457200" lvl="3" indent="0">
              <a:lnSpc>
                <a:spcPct val="1500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 = ( '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786 , 2.23, 'john', 70.2  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3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AutoNum type="arabicPeriod" startAt="5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0613" lvl="3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Python's dictionaries are kind of hash table type. </a:t>
            </a:r>
          </a:p>
          <a:p>
            <a:pPr marL="1090613" lvl="3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 are enclosed by curly braces ({ }) and values can be assigned and accessed using square braces ([]).</a:t>
            </a:r>
          </a:p>
          <a:p>
            <a:pPr marL="1090613" lvl="3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work like associative arrays and consist of key-value pairs.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KEY        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Python type, but are usually numbers or strings.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VALUES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arbitrary Python object.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3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457200" lvl="3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{}</a:t>
            </a:r>
          </a:p>
          <a:p>
            <a:pPr marL="457200" lvl="3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['one'] = "This is one"</a:t>
            </a:r>
          </a:p>
          <a:p>
            <a:pPr marL="457200" lvl="3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    = "This is two"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DATA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07400" y="6629400"/>
            <a:ext cx="736600" cy="228600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54864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0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topic, we will learn about the following: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48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48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748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17748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 Learn</a:t>
            </a:r>
          </a:p>
          <a:p>
            <a:pPr marL="17748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</a:t>
            </a:r>
          </a:p>
          <a:p>
            <a:pPr marL="1938338" indent="0">
              <a:lnSpc>
                <a:spcPct val="15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© Cognizant 2019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0663517A-90C9-44F7-A477-BBD63AED79D2}" type="slidenum">
              <a:rPr lang="en-US" smtClean="0"/>
              <a:pPr>
                <a:lnSpc>
                  <a:spcPct val="150000"/>
                </a:lnSpc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2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579" y="914400"/>
            <a:ext cx="8229600" cy="4906963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library is a collection of functions and methods that allows you to perform many actions without writing your code.</a:t>
            </a:r>
          </a:p>
          <a:p>
            <a:pPr marL="285750" indent="-285750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continues to take leading positions in solving data science tasks and challenges which contains various libraries.</a:t>
            </a:r>
          </a:p>
          <a:p>
            <a:pPr marL="285750" indent="-285750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20 different libraries available in python and the major 5 libraries are :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indent="-285750" algn="just">
              <a:lnSpc>
                <a:spcPct val="16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pPr marL="1371600" indent="-285750" algn="just">
              <a:lnSpc>
                <a:spcPct val="160000"/>
              </a:lnSpc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indent="-285750" algn="just">
              <a:lnSpc>
                <a:spcPct val="16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1371600" indent="-285750" algn="just">
              <a:lnSpc>
                <a:spcPct val="16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 Learn</a:t>
            </a:r>
          </a:p>
          <a:p>
            <a:pPr marL="1371600" indent="-285750" algn="just">
              <a:lnSpc>
                <a:spcPct val="16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marL="1828800" lvl="3" indent="-285750" algn="just">
              <a:lnSpc>
                <a:spcPct val="16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6858000" cy="10668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 FOR DATA SCIENCE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is one of the principal packages in data science used for multidimensional arrays and matrices.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extensive collection of high-level mathematical functions.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bug fixes and compatibility issues, the crucial changes regard styling possibilities, namely the printing format of NumPy objects are also implemented.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3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import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np </a:t>
            </a:r>
          </a:p>
          <a:p>
            <a:pPr marL="457200" lvl="3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[[ 1, 2, 3], </a:t>
            </a:r>
          </a:p>
          <a:p>
            <a:pPr marL="457200" lvl="3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	       [ 4, 2, 5]] )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9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is a grid of values, all of the same type, and is indexed by a tuple of nonnegative integers. The number of dimensions is the rank of the array; the shape of an array is a tuple of integers giving the size of the array along each dimension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initialize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arrays from nested Python lists, and access elements using square brackets: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 -ARRAYS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10000"/>
            <a:ext cx="7620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provides many functions to create arrays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 -ARRAYS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1" y="1825625"/>
            <a:ext cx="7415349" cy="411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44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0698" y="1356516"/>
            <a:ext cx="8229600" cy="5501481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data structure is again a multidimensional array, implemented by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extends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capabilities.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package contains tools that help with solving linear algebra, probability theory, integral calculus and many more tasks.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faced major build improvements in the form of continuous integration into different operating systems, new functions and methods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0513" indent="0" algn="just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scipy.constants</a:t>
            </a: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</a:p>
          <a:p>
            <a:pPr marL="290513" indent="0" algn="just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1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pi = %.16f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”%scipy.constants.pi)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pi = 3.1415926535897931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SCIPY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86400"/>
            <a:ext cx="54864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tabLst>
                <a:tab pos="2632075" algn="l"/>
                <a:tab pos="3027363" algn="l"/>
              </a:tabLst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 WITH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tabLst>
                <a:tab pos="2632075" algn="l"/>
                <a:tab pos="3027363" algn="l"/>
              </a:tabLst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 fontAlgn="auto">
              <a:spcBef>
                <a:spcPts val="0"/>
              </a:spcBef>
              <a:spcAft>
                <a:spcPts val="0"/>
              </a:spcAft>
              <a:tabLst>
                <a:tab pos="2632075" algn="l"/>
                <a:tab pos="3027363" algn="l"/>
              </a:tabLst>
              <a:defRPr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064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Subpackages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524000" y="1011232"/>
          <a:ext cx="6553200" cy="5572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615832563"/>
                    </a:ext>
                  </a:extLst>
                </a:gridCol>
                <a:gridCol w="3695700">
                  <a:extLst>
                    <a:ext uri="{9D8B030D-6E8A-4147-A177-3AD203B41FA5}">
                      <a16:colId xmlns:a16="http://schemas.microsoft.com/office/drawing/2014/main" val="3219823423"/>
                    </a:ext>
                  </a:extLst>
                </a:gridCol>
              </a:tblGrid>
              <a:tr h="3476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Subpackages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85725" marT="42862" marB="42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Explanation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85725" marT="42862" marB="42862"/>
                </a:tc>
                <a:extLst>
                  <a:ext uri="{0D108BD9-81ED-4DB2-BD59-A6C34878D82A}">
                    <a16:rowId xmlns:a16="http://schemas.microsoft.com/office/drawing/2014/main" val="1845419198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scipy.cluster</a:t>
                      </a:r>
                      <a:endParaRPr lang="en-US" sz="1700" dirty="0"/>
                    </a:p>
                  </a:txBody>
                  <a:tcPr marL="85725" marR="85725" marT="42862" marB="42862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Vector quantization or K Means</a:t>
                      </a:r>
                      <a:endParaRPr lang="en-US" sz="1700" dirty="0"/>
                    </a:p>
                  </a:txBody>
                  <a:tcPr marL="85725" marR="85725" marT="42862" marB="42862"/>
                </a:tc>
                <a:extLst>
                  <a:ext uri="{0D108BD9-81ED-4DB2-BD59-A6C34878D82A}">
                    <a16:rowId xmlns:a16="http://schemas.microsoft.com/office/drawing/2014/main" val="200516547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scipy.constants</a:t>
                      </a:r>
                      <a:endParaRPr lang="en-US" sz="1700" dirty="0"/>
                    </a:p>
                  </a:txBody>
                  <a:tcPr marL="85725" marR="85725" marT="42862" marB="42862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Physical and mathematical constants</a:t>
                      </a:r>
                      <a:endParaRPr lang="en-US" sz="1700" dirty="0"/>
                    </a:p>
                  </a:txBody>
                  <a:tcPr marL="85725" marR="85725" marT="42862" marB="42862"/>
                </a:tc>
                <a:extLst>
                  <a:ext uri="{0D108BD9-81ED-4DB2-BD59-A6C34878D82A}">
                    <a16:rowId xmlns:a16="http://schemas.microsoft.com/office/drawing/2014/main" val="296720581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scipy.fftpack</a:t>
                      </a:r>
                      <a:endParaRPr lang="en-US" sz="1700" dirty="0"/>
                    </a:p>
                  </a:txBody>
                  <a:tcPr marL="85725" marR="85725" marT="42862" marB="42862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Fourier Transform</a:t>
                      </a:r>
                      <a:endParaRPr lang="en-US" sz="1700" dirty="0"/>
                    </a:p>
                  </a:txBody>
                  <a:tcPr marL="85725" marR="85725" marT="42862" marB="42862"/>
                </a:tc>
                <a:extLst>
                  <a:ext uri="{0D108BD9-81ED-4DB2-BD59-A6C34878D82A}">
                    <a16:rowId xmlns:a16="http://schemas.microsoft.com/office/drawing/2014/main" val="1256432878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scipy.integrate</a:t>
                      </a:r>
                      <a:endParaRPr lang="en-US" sz="1700" dirty="0"/>
                    </a:p>
                  </a:txBody>
                  <a:tcPr marL="85725" marR="85725" marT="42862" marB="42862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Integration Routines</a:t>
                      </a:r>
                      <a:endParaRPr lang="en-US" sz="1700" dirty="0"/>
                    </a:p>
                  </a:txBody>
                  <a:tcPr marL="85725" marR="85725" marT="42862" marB="42862"/>
                </a:tc>
                <a:extLst>
                  <a:ext uri="{0D108BD9-81ED-4DB2-BD59-A6C34878D82A}">
                    <a16:rowId xmlns:a16="http://schemas.microsoft.com/office/drawing/2014/main" val="4027769476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scipy.interpolate</a:t>
                      </a:r>
                      <a:endParaRPr lang="en-US" sz="1700" dirty="0"/>
                    </a:p>
                  </a:txBody>
                  <a:tcPr marL="85725" marR="85725" marT="42862" marB="42862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Interpolation</a:t>
                      </a:r>
                      <a:endParaRPr lang="en-US" sz="1700" dirty="0"/>
                    </a:p>
                  </a:txBody>
                  <a:tcPr marL="85725" marR="85725" marT="42862" marB="42862"/>
                </a:tc>
                <a:extLst>
                  <a:ext uri="{0D108BD9-81ED-4DB2-BD59-A6C34878D82A}">
                    <a16:rowId xmlns:a16="http://schemas.microsoft.com/office/drawing/2014/main" val="1037765445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scipy.io</a:t>
                      </a:r>
                      <a:endParaRPr lang="en-US" sz="1700" dirty="0"/>
                    </a:p>
                  </a:txBody>
                  <a:tcPr marL="85725" marR="85725" marT="42862" marB="42862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Data input</a:t>
                      </a:r>
                      <a:r>
                        <a:rPr lang="en-US" sz="1700" baseline="0" dirty="0" smtClean="0"/>
                        <a:t> and output</a:t>
                      </a:r>
                      <a:endParaRPr lang="en-US" sz="1700" dirty="0"/>
                    </a:p>
                  </a:txBody>
                  <a:tcPr marL="85725" marR="85725" marT="42862" marB="42862"/>
                </a:tc>
                <a:extLst>
                  <a:ext uri="{0D108BD9-81ED-4DB2-BD59-A6C34878D82A}">
                    <a16:rowId xmlns:a16="http://schemas.microsoft.com/office/drawing/2014/main" val="1699474348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scipy.linalg</a:t>
                      </a:r>
                      <a:endParaRPr lang="en-US" sz="1700" dirty="0"/>
                    </a:p>
                  </a:txBody>
                  <a:tcPr marL="85725" marR="85725" marT="42862" marB="42862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Linear algebra routines</a:t>
                      </a:r>
                      <a:endParaRPr lang="en-US" sz="1700" dirty="0"/>
                    </a:p>
                  </a:txBody>
                  <a:tcPr marL="85725" marR="85725" marT="42862" marB="42862"/>
                </a:tc>
                <a:extLst>
                  <a:ext uri="{0D108BD9-81ED-4DB2-BD59-A6C34878D82A}">
                    <a16:rowId xmlns:a16="http://schemas.microsoft.com/office/drawing/2014/main" val="506043739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scipy.ndimage</a:t>
                      </a:r>
                      <a:endParaRPr lang="en-US" sz="1700" dirty="0"/>
                    </a:p>
                  </a:txBody>
                  <a:tcPr marL="85725" marR="85725" marT="42862" marB="42862"/>
                </a:tc>
                <a:tc>
                  <a:txBody>
                    <a:bodyPr/>
                    <a:lstStyle/>
                    <a:p>
                      <a:r>
                        <a:rPr lang="en-US" sz="1700" baseline="0" dirty="0" smtClean="0"/>
                        <a:t>n- dimensional image package</a:t>
                      </a:r>
                      <a:endParaRPr lang="en-US" sz="1700" dirty="0"/>
                    </a:p>
                  </a:txBody>
                  <a:tcPr marL="85725" marR="85725" marT="42862" marB="42862"/>
                </a:tc>
                <a:extLst>
                  <a:ext uri="{0D108BD9-81ED-4DB2-BD59-A6C34878D82A}">
                    <a16:rowId xmlns:a16="http://schemas.microsoft.com/office/drawing/2014/main" val="4212778226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scipy.odr</a:t>
                      </a:r>
                      <a:endParaRPr lang="en-US" sz="1700" dirty="0"/>
                    </a:p>
                  </a:txBody>
                  <a:tcPr marL="85725" marR="85725" marT="42862" marB="42862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Orthogonal</a:t>
                      </a:r>
                      <a:r>
                        <a:rPr lang="en-US" sz="1700" baseline="0" dirty="0" smtClean="0"/>
                        <a:t> distance regression</a:t>
                      </a:r>
                      <a:endParaRPr lang="en-US" sz="1700" dirty="0"/>
                    </a:p>
                  </a:txBody>
                  <a:tcPr marL="85725" marR="85725" marT="42862" marB="42862"/>
                </a:tc>
                <a:extLst>
                  <a:ext uri="{0D108BD9-81ED-4DB2-BD59-A6C34878D82A}">
                    <a16:rowId xmlns:a16="http://schemas.microsoft.com/office/drawing/2014/main" val="429166365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scipy.optimize</a:t>
                      </a:r>
                      <a:endParaRPr lang="en-US" sz="1700" dirty="0"/>
                    </a:p>
                  </a:txBody>
                  <a:tcPr marL="85725" marR="85725" marT="42862" marB="42862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Optimization</a:t>
                      </a:r>
                      <a:endParaRPr lang="en-US" sz="1700" dirty="0"/>
                    </a:p>
                  </a:txBody>
                  <a:tcPr marL="85725" marR="85725" marT="42862" marB="42862"/>
                </a:tc>
                <a:extLst>
                  <a:ext uri="{0D108BD9-81ED-4DB2-BD59-A6C34878D82A}">
                    <a16:rowId xmlns:a16="http://schemas.microsoft.com/office/drawing/2014/main" val="230437294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scipy.signal</a:t>
                      </a:r>
                      <a:endParaRPr lang="en-US" sz="1700" dirty="0"/>
                    </a:p>
                  </a:txBody>
                  <a:tcPr marL="85725" marR="85725" marT="42862" marB="42862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Signal processing</a:t>
                      </a:r>
                      <a:endParaRPr lang="en-US" sz="1700" dirty="0"/>
                    </a:p>
                  </a:txBody>
                  <a:tcPr marL="85725" marR="85725" marT="42862" marB="42862"/>
                </a:tc>
                <a:extLst>
                  <a:ext uri="{0D108BD9-81ED-4DB2-BD59-A6C34878D82A}">
                    <a16:rowId xmlns:a16="http://schemas.microsoft.com/office/drawing/2014/main" val="465670038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scipy.sparse</a:t>
                      </a:r>
                      <a:endParaRPr lang="en-US" sz="1700" dirty="0"/>
                    </a:p>
                  </a:txBody>
                  <a:tcPr marL="85725" marR="85725" marT="42862" marB="42862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Sparse matrices</a:t>
                      </a:r>
                      <a:endParaRPr lang="en-US" sz="1700" dirty="0"/>
                    </a:p>
                  </a:txBody>
                  <a:tcPr marL="85725" marR="85725" marT="42862" marB="42862"/>
                </a:tc>
                <a:extLst>
                  <a:ext uri="{0D108BD9-81ED-4DB2-BD59-A6C34878D82A}">
                    <a16:rowId xmlns:a16="http://schemas.microsoft.com/office/drawing/2014/main" val="2951777973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scipy.spatial</a:t>
                      </a:r>
                      <a:endParaRPr lang="en-US" sz="1700" dirty="0"/>
                    </a:p>
                  </a:txBody>
                  <a:tcPr marL="85725" marR="85725" marT="42862" marB="42862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Spatial data structures and algorithms</a:t>
                      </a:r>
                      <a:endParaRPr lang="en-US" sz="1700" dirty="0"/>
                    </a:p>
                  </a:txBody>
                  <a:tcPr marL="85725" marR="85725" marT="42862" marB="42862"/>
                </a:tc>
                <a:extLst>
                  <a:ext uri="{0D108BD9-81ED-4DB2-BD59-A6C34878D82A}">
                    <a16:rowId xmlns:a16="http://schemas.microsoft.com/office/drawing/2014/main" val="3831287888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scipy.special</a:t>
                      </a:r>
                      <a:endParaRPr lang="en-US" sz="1700" dirty="0"/>
                    </a:p>
                  </a:txBody>
                  <a:tcPr marL="85725" marR="85725" marT="42862" marB="42862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Any special</a:t>
                      </a:r>
                      <a:r>
                        <a:rPr lang="en-US" sz="1700" baseline="0" dirty="0" smtClean="0"/>
                        <a:t> Mathematical functions</a:t>
                      </a:r>
                      <a:endParaRPr lang="en-US" sz="1700" dirty="0"/>
                    </a:p>
                  </a:txBody>
                  <a:tcPr marL="85725" marR="85725" marT="42862" marB="42862"/>
                </a:tc>
                <a:extLst>
                  <a:ext uri="{0D108BD9-81ED-4DB2-BD59-A6C34878D82A}">
                    <a16:rowId xmlns:a16="http://schemas.microsoft.com/office/drawing/2014/main" val="242614213"/>
                  </a:ext>
                </a:extLst>
              </a:tr>
              <a:tr h="137452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scipy.stats</a:t>
                      </a:r>
                      <a:endParaRPr lang="en-US" sz="1700" dirty="0"/>
                    </a:p>
                  </a:txBody>
                  <a:tcPr marL="85725" marR="85725" marT="42862" marB="42862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Statistics</a:t>
                      </a:r>
                      <a:endParaRPr lang="en-US" sz="1700" dirty="0"/>
                    </a:p>
                  </a:txBody>
                  <a:tcPr marL="85725" marR="85725" marT="42862" marB="42862"/>
                </a:tc>
                <a:extLst>
                  <a:ext uri="{0D108BD9-81ED-4DB2-BD59-A6C34878D82A}">
                    <a16:rowId xmlns:a16="http://schemas.microsoft.com/office/drawing/2014/main" val="1332050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7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means clustering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means cluster whose interpoint distances are small is compared with distance to points outside of cluster.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and cluster centers in a set of unlabelled data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algorithm iterates the following two steps 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center a data point that close to it than any other center is identified.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for the data points in each cluster is computed and this mean becomes the new center point of the cluster.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clustering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94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832599"/>
            <a:ext cx="8229600" cy="522296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SciPy.cluster.vq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kmeans,vq,whiten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imulate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data to explore the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vstack,array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numpy.random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 </a:t>
            </a:r>
            <a:endParaRPr lang="en-US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 with three features </a:t>
            </a:r>
            <a:endParaRPr lang="en-US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vstack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((rand(100,3) + </a:t>
            </a:r>
            <a:r>
              <a:rPr lang="en-US" alt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([.5,.5,.5])</a:t>
            </a:r>
            <a:r>
              <a:rPr lang="en-US" alt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,rand(100,3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 </a:t>
            </a:r>
            <a:endParaRPr lang="en-US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Output: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array([[ 1.48598868e+00, 8.17445796e-01, 1.00834051e+00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8.45299768e-01, 1.35450732e+00, 8.66323621e-01], </a:t>
            </a:r>
            <a:endParaRPr lang="en-US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[ 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1.27725864e+00, 1.00622682e+00, 8.43735610e-01], 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Cognizant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60596" y="182563"/>
            <a:ext cx="6858000" cy="533400"/>
          </a:xfrm>
        </p:spPr>
        <p:txBody>
          <a:bodyPr/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K-Means Implementation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4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685800"/>
            <a:ext cx="8229600" cy="4906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beneficial to rescale each feature dimension of the observation set with whitening.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Whiten the data</a:t>
            </a:r>
          </a:p>
          <a:p>
            <a:pPr marL="1257300" lvl="3" indent="0">
              <a:lnSpc>
                <a:spcPct val="150000"/>
              </a:lnSpc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whitening of data </a:t>
            </a:r>
          </a:p>
          <a:p>
            <a:pPr marL="1257300" lvl="3" indent="0">
              <a:lnSpc>
                <a:spcPct val="150000"/>
              </a:lnSpc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alt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whiten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with Three Clusters</a:t>
            </a:r>
          </a:p>
          <a:p>
            <a:pPr marL="800100" lvl="2" indent="0">
              <a:lnSpc>
                <a:spcPct val="150000"/>
              </a:lnSpc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computing K-Means with K = 3 (2 clusters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2" indent="0">
              <a:lnSpc>
                <a:spcPct val="150000"/>
              </a:lnSpc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centroids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,_ = </a:t>
            </a:r>
            <a:r>
              <a:rPr lang="en-US" altLang="en-US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(data,3)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the output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(centroids)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print(centroids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)[ [ 2.26034702 1.43924335 1.3697022 ] </a:t>
            </a:r>
            <a:endParaRPr lang="en-US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[ 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2.63788572 2.81446462 2.85163854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[ 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0.73507256 1.30801855 1.44477558] ] </a:t>
            </a:r>
          </a:p>
          <a:p>
            <a:pPr marL="914400" lvl="2" indent="0">
              <a:buNone/>
            </a:pPr>
            <a:endParaRPr lang="en-US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400" y="6370323"/>
            <a:ext cx="1371600" cy="365125"/>
          </a:xfrm>
        </p:spPr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598923"/>
            <a:ext cx="736596" cy="228597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0" y="76200"/>
            <a:ext cx="6705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24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K-Means </a:t>
            </a: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Implementation- </a:t>
            </a:r>
            <a:r>
              <a:rPr lang="en-US" sz="2400" b="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32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842554"/>
            <a:ext cx="8229600" cy="50292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Constants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Constant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golden - Golden ratio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constant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– Speed of light in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vaccum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Planck – Planck’s Constant h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 – Newton’s gravitational constant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– Elementary charge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– Molar gas constant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Avogadro – Avogadro constant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– Boltzmann constant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59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0698" y="899319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to know which key is for which constant is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scipy.constants.find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800100" lvl="2" indent="0">
              <a:lnSpc>
                <a:spcPct val="150000"/>
              </a:lnSpc>
              <a:buNone/>
            </a:pPr>
            <a:r>
              <a:rPr lang="en-US" altLang="en-US" sz="1800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altLang="en-US" sz="18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altLang="en-US" sz="1800" dirty="0" err="1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1800" dirty="0" err="1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  <a:r>
              <a:rPr lang="en-US" altLang="en-US" sz="18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 dirty="0" smtClean="0">
              <a:solidFill>
                <a:srgbClr val="3131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lnSpc>
                <a:spcPct val="150000"/>
              </a:lnSpc>
              <a:buNone/>
            </a:pPr>
            <a:r>
              <a:rPr lang="en-US" altLang="en-US" sz="1800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 </a:t>
            </a:r>
            <a:r>
              <a:rPr lang="en-US" altLang="en-US" sz="1800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8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altLang="en-US" sz="1800" dirty="0" err="1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1800" dirty="0" err="1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  <a:r>
              <a:rPr lang="en-US" altLang="en-US" sz="1800" dirty="0" err="1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1800" dirty="0" err="1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physical_constants</a:t>
            </a:r>
            <a:r>
              <a:rPr lang="en-US" altLang="en-US" sz="1800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1800" dirty="0">
                <a:solidFill>
                  <a:srgbClr val="008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"alpha particle mass</a:t>
            </a:r>
            <a:r>
              <a:rPr lang="en-US" altLang="en-US" sz="1800" dirty="0" smtClean="0">
                <a:solidFill>
                  <a:srgbClr val="008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1800" dirty="0" smtClean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800100" lvl="2" indent="0">
              <a:lnSpc>
                <a:spcPct val="150000"/>
              </a:lnSpc>
              <a:buNone/>
            </a:pPr>
            <a:r>
              <a:rPr lang="en-US" altLang="en-US" sz="1800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altLang="en-US" sz="1800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lnSpc>
                <a:spcPct val="150000"/>
              </a:lnSpc>
              <a:buNone/>
            </a:pPr>
            <a:r>
              <a:rPr lang="en-US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</a:p>
          <a:p>
            <a:pPr marL="800100" lvl="2" indent="0">
              <a:lnSpc>
                <a:spcPct val="150000"/>
              </a:lnSpc>
              <a:buNone/>
            </a:pPr>
            <a:r>
              <a:rPr lang="en-US" altLang="en-US" sz="18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'alpha particle mass</a:t>
            </a:r>
            <a:r>
              <a:rPr lang="en-US" altLang="en-US" sz="1800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800100" lvl="2" indent="0">
              <a:lnSpc>
                <a:spcPct val="150000"/>
              </a:lnSpc>
              <a:buNone/>
            </a:pPr>
            <a:r>
              <a:rPr lang="en-US" altLang="en-US" sz="1800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8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'alpha particle mass energy equivalent', </a:t>
            </a:r>
            <a:endParaRPr lang="en-US" altLang="en-US" sz="1800" dirty="0" smtClean="0">
              <a:solidFill>
                <a:srgbClr val="3131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lnSpc>
                <a:spcPct val="150000"/>
              </a:lnSpc>
              <a:buNone/>
            </a:pPr>
            <a:r>
              <a:rPr lang="en-US" altLang="en-US" sz="1800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'alpha </a:t>
            </a:r>
            <a:r>
              <a:rPr lang="en-US" altLang="en-US" sz="18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particle mass energy equivalent in MeV</a:t>
            </a:r>
            <a:r>
              <a:rPr lang="en-US" altLang="en-US" sz="1800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800100" lvl="2" indent="0">
              <a:lnSpc>
                <a:spcPct val="150000"/>
              </a:lnSpc>
              <a:buNone/>
            </a:pPr>
            <a:r>
              <a:rPr lang="en-US" altLang="en-US" sz="1800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'alpha </a:t>
            </a:r>
            <a:r>
              <a:rPr lang="en-US" altLang="en-US" sz="18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particle mass in u', </a:t>
            </a:r>
            <a:endParaRPr lang="en-US" altLang="en-US" sz="1800" dirty="0" smtClean="0">
              <a:solidFill>
                <a:srgbClr val="3131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lnSpc>
                <a:spcPct val="150000"/>
              </a:lnSpc>
              <a:buNone/>
            </a:pPr>
            <a:r>
              <a:rPr lang="en-US" altLang="en-US" sz="1800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'electron </a:t>
            </a:r>
            <a:r>
              <a:rPr lang="en-US" altLang="en-US" sz="18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alpha particle mass ratio' ]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2" indent="0">
              <a:buNone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 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55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Python library that provides high-level data structures and a vast variety of tools for analysis.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great feature of this package is the ability to translate rather complex operations with data into one or two commands.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contains many built-in methods for grouping, filtering, and combining data, as well as the time-series functionality.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have been a few new releases of the pandas library, including hundreds of new features, enhancements, bug fixes, and API changes.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9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{"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["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Brazil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Russia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South Africa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"],    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capital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["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Brasilia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Moscow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Dehli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Beijing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Pretoria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"],    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[8.516, 17.10, 3.286, 9.597, 1.221],    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[200.4, 143.5, 1252, 1357, 52.98]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brics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brics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228600" indent="0" algn="just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      capital             country           population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8.516  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Brasilia            Brazil              200.40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17.100    Moscow          Russia             143.50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3.286     New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Dehli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India               1252.00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9.597     Beijing          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China    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1357.00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1.221  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Pretoria           South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Africa   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52.98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 is based on NumPy and SciPy is one of the best libraries for working with data.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algorithms for many standard machine learning and data mining tasks such as clustering, regression, classification, dimensionality reduction, and model selection.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cross validation has been modified, providing an ability to use more than one metric.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-Learn comes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few standard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training methods like nearest neighbors and logistic regressions faced some minor improvements.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 LEARN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fld id="{50EC62AF-8A58-47DB-8277-FFD1CE2A98DE}" type="slidenum">
              <a:rPr lang="en-US" smtClean="0"/>
              <a:pPr>
                <a:lnSpc>
                  <a:spcPct val="150000"/>
                </a:lnSpc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40" y="899319"/>
            <a:ext cx="8229600" cy="49069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 to import datasets 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library.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comes with a few standard datasets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datasets for classification and the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boston house prices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 for regression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dataset is a dictionary-like object that holds all the data and some metadata about the data. This data is stored in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.data member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n_samples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n_features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case of supervised problem, one or more response variables are stored in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.target member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 LEARN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fld id="{50EC62AF-8A58-47DB-8277-FFD1CE2A98DE}" type="slidenum">
              <a:rPr lang="en-US" smtClean="0"/>
              <a:pPr>
                <a:lnSpc>
                  <a:spcPct val="150000"/>
                </a:lnSpc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5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module, we will discuss about the following:</a:t>
            </a:r>
          </a:p>
          <a:p>
            <a:pPr algn="just">
              <a:lnSpc>
                <a:spcPct val="150000"/>
              </a:lnSpc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86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basics</a:t>
            </a:r>
          </a:p>
          <a:p>
            <a:pPr marL="80486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types</a:t>
            </a:r>
          </a:p>
          <a:p>
            <a:pPr marL="80486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  <a:p>
            <a:pPr marL="80486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pPr marL="80486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with Hadoop and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park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fld id="{50EC62AF-8A58-47DB-8277-FFD1CE2A98DE}" type="slidenum">
              <a:rPr lang="en-US" smtClean="0"/>
              <a:pPr>
                <a:lnSpc>
                  <a:spcPct val="150000"/>
                </a:lnSpc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5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40" y="899319"/>
            <a:ext cx="8229600" cy="49069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 to import datasets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109538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 python</a:t>
            </a:r>
          </a:p>
          <a:p>
            <a:pPr marL="109538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from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datasets</a:t>
            </a:r>
          </a:p>
          <a:p>
            <a:pPr marL="109538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iris =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datasets.load_iris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109538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digits =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datasets.load_digits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109538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digits.data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538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digits.target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8" indent="0" algn="just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 LEARN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fld id="{50EC62AF-8A58-47DB-8277-FFD1CE2A98DE}" type="slidenum">
              <a:rPr lang="en-US" smtClean="0"/>
              <a:pPr>
                <a:lnSpc>
                  <a:spcPct val="150000"/>
                </a:lnSpc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7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40" y="899319"/>
            <a:ext cx="8229600" cy="49069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 to import datasets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109538" indent="0" algn="just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 LEARN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fld id="{50EC62AF-8A58-47DB-8277-FFD1CE2A98DE}" type="slidenum">
              <a:rPr lang="en-US" smtClean="0"/>
              <a:pPr>
                <a:lnSpc>
                  <a:spcPct val="150000"/>
                </a:lnSpc>
                <a:defRPr/>
              </a:pPr>
              <a:t>31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846415"/>
              </p:ext>
            </p:extLst>
          </p:nvPr>
        </p:nvGraphicFramePr>
        <p:xfrm>
          <a:off x="1447800" y="2026920"/>
          <a:ext cx="6096000" cy="2651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914214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71342556"/>
                    </a:ext>
                  </a:extLst>
                </a:gridCol>
              </a:tblGrid>
              <a:tr h="275116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digits.data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digits.target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06575"/>
                  </a:ext>
                </a:extLst>
              </a:tr>
              <a:tr h="1695924"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[[ 0.   0.   5. ...   0.   0.   0.]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[ 0.   0.   0. ...  10.   0.   0.]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[ 0.   0.   0. ...  16.   9.   0.]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...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[ 0.   0.   1. ...   6.   0.   0.]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[ 0.   0.   2. ...  12.   0.   0.]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[ 0.   0.  10. ...  12.   1.   0.]]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array([0, 1, 2, ..., 8, 9, 8])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470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9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40" y="899319"/>
            <a:ext cx="8229600" cy="49069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example 1 code lines</a:t>
            </a:r>
          </a:p>
          <a:p>
            <a:pPr marL="682625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 denotes the shell prompt.</a:t>
            </a:r>
          </a:p>
          <a:p>
            <a:pPr marL="682625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denotes the Python interpreter prompt.</a:t>
            </a:r>
          </a:p>
          <a:p>
            <a:pPr marL="682625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the datasets of iris and digits.</a:t>
            </a:r>
          </a:p>
          <a:p>
            <a:pPr marL="682625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digits.data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gives access to the features that can be used to classify the digits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samples.</a:t>
            </a:r>
          </a:p>
          <a:p>
            <a:pPr marL="682625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digits.target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gives the ground truth for the digit dataset, that is the number corresponding to each digit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 LEARN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fld id="{50EC62AF-8A58-47DB-8277-FFD1CE2A98DE}" type="slidenum">
              <a:rPr lang="en-US" smtClean="0"/>
              <a:pPr>
                <a:lnSpc>
                  <a:spcPct val="150000"/>
                </a:lnSpc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8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Recognizing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hand-written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digits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 smtClean="0"/>
              <a:t>This example </a:t>
            </a:r>
            <a:r>
              <a:rPr lang="en-US" sz="1800" dirty="0"/>
              <a:t>showing how the scikit-learn can be used to recognize images of hand-written digits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 LEARN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fld id="{50EC62AF-8A58-47DB-8277-FFD1CE2A98DE}" type="slidenum">
              <a:rPr lang="en-US" smtClean="0"/>
              <a:pPr>
                <a:lnSpc>
                  <a:spcPct val="150000"/>
                </a:lnSpc>
                <a:defRPr/>
              </a:pPr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2661456"/>
            <a:ext cx="53149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698" y="903868"/>
            <a:ext cx="8229600" cy="49069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Recognizing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hand-written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(__doc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__)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Standard scientific Python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datasets,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Import datasets, classifiers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 performance metrics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datasets.load_digits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digits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The data that we are interested it is made of 8x8 images of digits, let's have a look at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4 images, stored in the `images` attribute of the dataset.  If we were working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image files, we could load them using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matplotlib.pyplot.imread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Note that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each image must have the same size. For these images, we know which digit they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represent: it is given in the 'target' of the dataset.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 LEARN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fld id="{50EC62AF-8A58-47DB-8277-FFD1CE2A98DE}" type="slidenum">
              <a:rPr lang="en-US" smtClean="0"/>
              <a:pPr>
                <a:lnSpc>
                  <a:spcPct val="150000"/>
                </a:lnSpc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5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hand-written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digits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images_and_labels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list(zip(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digits.images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digits.target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index, (image, label) in enumerate(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images_and_labels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[:4]):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4, index + 1)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plt.axis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('off')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plt.cm.gray_r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interpolation='nearest')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('Training: %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% label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apply a classifier on this data, we need to flatten the image,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 turn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in a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samples, feature) matrix: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n_samples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digits.images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digits.images.reshape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n_samples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-1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 LEARN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fld id="{50EC62AF-8A58-47DB-8277-FFD1CE2A98DE}" type="slidenum">
              <a:rPr lang="en-US" smtClean="0"/>
              <a:pPr>
                <a:lnSpc>
                  <a:spcPct val="150000"/>
                </a:lnSpc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Recognizing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hand-written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digits (Code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Create a classifier: a support vector classifier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=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svm.SVC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(gamma=0.001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learn the digits on the first half of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digits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classifier.fit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(data[: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n_samples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// 2],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digits.target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[: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n_samples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// 2])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predict the value of the digit on the second half: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=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digits.target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n_samples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2:]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=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classifier.predict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(data[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n_samples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2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:])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print("Classification report for classifier %s:\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n%s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\n"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% (classifier,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metrics.classification_report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(expected, predicted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 LEARN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fld id="{50EC62AF-8A58-47DB-8277-FFD1CE2A98DE}" type="slidenum">
              <a:rPr lang="en-US" smtClean="0"/>
              <a:pPr>
                <a:lnSpc>
                  <a:spcPct val="150000"/>
                </a:lnSpc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7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Recognizing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hand-written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digits (Code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print("Confusion matrix:\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n%s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%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metrics.confusion_matrix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(expected, predicted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images_and_predictions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list(zip(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digits.images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n_samples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2:], predicted))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index, (image, prediction) in enumerate(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images_and_predictions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[:4]):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4, index + 5)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plt.axis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('off')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plt.cm.gray_r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interpolation='nearest')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('Prediction: %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% prediction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 LEARN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fld id="{50EC62AF-8A58-47DB-8277-FFD1CE2A98DE}" type="slidenum">
              <a:rPr lang="en-US" smtClean="0"/>
              <a:pPr>
                <a:lnSpc>
                  <a:spcPct val="150000"/>
                </a:lnSpc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Recognizing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hand-written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digits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 LEARN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fld id="{50EC62AF-8A58-47DB-8277-FFD1CE2A98DE}" type="slidenum">
              <a:rPr lang="en-US" smtClean="0"/>
              <a:pPr>
                <a:lnSpc>
                  <a:spcPct val="150000"/>
                </a:lnSpc>
                <a:defRPr/>
              </a:pPr>
              <a:t>38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28837"/>
            <a:ext cx="7924800" cy="38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9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Recognizing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hand-written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digits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 LEARN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fld id="{50EC62AF-8A58-47DB-8277-FFD1CE2A98DE}" type="slidenum">
              <a:rPr lang="en-US" smtClean="0"/>
              <a:pPr>
                <a:lnSpc>
                  <a:spcPct val="150000"/>
                </a:lnSpc>
                <a:defRPr/>
              </a:pPr>
              <a:t>39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62224"/>
            <a:ext cx="76200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4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07400" y="6629400"/>
            <a:ext cx="736600" cy="228600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3773" y="55626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BASICS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96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is a low-level library for creating two-dimensional diagrams and graphs.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its help, you can build diverse charts, from histograms and scatterplots to non-Cartesian coordinates graphs.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many popular plotting libraries are designed to work in conjunction with matplotlib.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have been style changes in colors, sizes, fonts, legends, etc.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example of an appearance improvements are an automatic alignment of axes legends and among significant colors improvements is a new colorblind-friendly color cycle.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- MATPLOTLIB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 algn="just">
              <a:buNone/>
            </a:pPr>
            <a:r>
              <a:rPr 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pyplot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#Plotting to our </a:t>
            </a:r>
            <a:r>
              <a:rPr lang="en-US" sz="1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([1,2,3],[4,5,1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#Showing what we </a:t>
            </a:r>
            <a:r>
              <a:rPr lang="en-US" sz="1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plotted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 algn="just">
              <a:buNone/>
            </a:pP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- MATPLOTLIB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276600"/>
            <a:ext cx="6096000" cy="330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9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-23884" y="5486400"/>
            <a:ext cx="5562600" cy="60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WITH HADOOP AND SPARK</a:t>
            </a: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286000" y="0"/>
            <a:ext cx="6858000" cy="5334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926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open source framework from Apache and is used to store process and analyze data which are very huge in volume.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written in Java and is not OLAP (online analytical processing).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for batch/offline processing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being used by Facebook, Yahoo, Google, Twitter, LinkedIn and many more.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Hadoop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Hadoop Distributed File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states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files will be broken into blocks and stored in nodes over the distributed architecture.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Yarn: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job scheduling and manage the cluster.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Reduce: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This is a framework which helps Java programs to do the parallel computation on data using key value pair. The Map task takes input data and converts it into a data set which can be computed in Key value pair. The output of Map task is consumed by reduce task and then the out of reducer gives the desired result.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Common: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These Java libraries are used to start Hadoop and are used by other Hadoop modules.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OF HADOOP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5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Reduce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processing tool which is used to process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distributed form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Map Reduce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paradigm which has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862013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apper phase</a:t>
            </a:r>
          </a:p>
          <a:p>
            <a:pPr marL="862013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educer phase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Mapper: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is given in the form of a key-value pair. The output of the Mapper is fed to the reducer as input.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Runs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after the Mapper is over. The reducer too takes input in key-value format, and the output of reducer is the final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MapReduce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5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map takes data in the form of pairs and returns a list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&lt;key, value&gt;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pairs. The keys will not be unique in this case.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output of Map,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and shuffle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applied by the Hadoop architecture. This sort and shuffle acts on these list of &lt;key, value&gt; pairs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out unique keys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list of values associated with this unique key &lt;key, list(values)&gt;.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output of sort and shuffle sent to the reducer phase. The reducer performs a defined function on a list of values for unique keys,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output &lt;key, value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will be stored/displayed.</a:t>
            </a:r>
          </a:p>
          <a:p>
            <a:endParaRPr lang="en-US" sz="18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IN MAP REDUCE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7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752600"/>
            <a:ext cx="5257799" cy="277256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 STEPS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6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 streaming is a utility that comes packaged with the Hadoop distribution and allows Map Reduce jobs to be created with any executable as the mapper and/or the reducer. The Hadoop streaming utility enables Python, shell scripts, or any other language to be used as a mapper, reducer, or both.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 STREAMING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6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Word Count application can be implemented as two Python programs:</a:t>
            </a:r>
          </a:p>
          <a:p>
            <a:pPr marL="804863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mapper.py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804863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reducer.py.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mapper.py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Python program that implements the logic in the map phase of Word Count. It reads data from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splits the lines into words, and outputs each word with its intermediate count to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WORDCOUNT APPLICATION USING PYTHON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programming language Python was conceived in the late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1980s,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implementation was started in December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1989 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Guido van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Rossum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language has many similarities to Perl, C, and Java.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some definite differences between the languages.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provides no braces to indicate blocks of code for class and function definitions or flow control.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of code are denoted by line indentation, which is rigidly enforced.</a:t>
            </a:r>
          </a:p>
          <a:p>
            <a:pPr marL="285750" indent="-285750"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BASICS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fld id="{50EC62AF-8A58-47DB-8277-FFD1CE2A98DE}" type="slidenum">
              <a:rPr lang="en-US" smtClean="0"/>
              <a:pPr>
                <a:lnSpc>
                  <a:spcPct val="150000"/>
                </a:lnSpc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4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#!/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/bin/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# </a:t>
            </a:r>
            <a:r>
              <a:rPr lang="en-US" sz="2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each line 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 Streaming | 19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line in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sys.stdin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# Get the words in each line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 =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line.split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# Generate the count for each word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word in words: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# Write the key-value pair 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be processed by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# the reducer.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# The key is anything before the first tab character and the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#value is anything after the first tab character.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'{0}\t{1}'.format(word, 1)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PROGRAM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Mapper.py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4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2265" y="1303335"/>
            <a:ext cx="8229600" cy="54403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/bin/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curr_word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None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curr_count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Process each key-value pair from the mapper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line in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sys.stdin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#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the key and value from the current line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word, count =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line.split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('\t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 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Convert the count to an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 =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(count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#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current word is the same as the previous word,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# increment its count, otherwise print the words count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==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curr_word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curr_count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count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else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#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word and its number of occurrences as a key-value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curr_word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print '{0}\t{1}'.format(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curr_word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curr_count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curr_word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word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PROGRAM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Reducer.py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106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07400" y="6629400"/>
            <a:ext cx="736600" cy="228600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5486400"/>
            <a:ext cx="1205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018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Spark is a cluster computing framework that uses in-memory primitives to enable programs to run up to a hundred times faster than Hadoop MapReduce applications.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Spark applications consist of a driver program that controls the execution of parallel operations across a cluster.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programming abstraction provided by Spark is known as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Resilient Distributed Datasets (RDDs).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RDDs are collections of elements partitioned across the nodes of the cluster that can be operated on in parallel.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1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RDD (Resilient Distributed Dataset) is the Spark's core abstraction. It is a collection of elements, partitioned across the nodes of the cluster so that we can execute various parallel operations on it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to create RDDs:</a:t>
            </a:r>
          </a:p>
          <a:p>
            <a:pPr marL="1147763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Parallelized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Collections- Parallelizing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existing data in the driver program</a:t>
            </a:r>
          </a:p>
          <a:p>
            <a:pPr marL="1147763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Datasets- Referencing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dataset in an external storage system, such as a shared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any data source offering a Hadoop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InputFormat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6858000" cy="6858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RDD - RESILIENT DISTRIBUTED DATASET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Parallelized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parallelized collection, call 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SparkContext's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parallelize method on an existing collection in the driver program. Each element of collection is copied to form a distributed dataset that can be operated on in parallel.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info = Array(1, 2, 3, 4)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distinfo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sc.parallelize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(info)  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WAYS TO CREATE RDD’S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5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defTabSz="6858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685800">
              <a:lnSpc>
                <a:spcPct val="150000"/>
              </a:lnSpc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Spark, the distributed datasets can be created from any type of storage sources supported by Hadoop such as HDFS, Cassandra, 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even our local file system. Spark provides the support for text files, </a:t>
            </a:r>
            <a:r>
              <a:rPr lang="en-US" alt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SequenceFiles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other types of Hadoop </a:t>
            </a:r>
            <a:r>
              <a:rPr lang="en-US" alt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InputFormat</a:t>
            </a:r>
            <a:r>
              <a:rPr lang="en-US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685800">
              <a:lnSpc>
                <a:spcPct val="150000"/>
              </a:lnSpc>
              <a:buNone/>
            </a:pPr>
            <a:r>
              <a:rPr lang="en-US" alt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SparkContext's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textFile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can be used to create RDD's text file. This method takes a URI for the file (either a local path on the machine or a hdfs://) and reads the data of the file.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685800"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 TO CREATE RDD’S</a:t>
            </a:r>
          </a:p>
        </p:txBody>
      </p:sp>
      <p:pic>
        <p:nvPicPr>
          <p:cNvPr id="4" name="Picture 4" descr="R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34741"/>
            <a:ext cx="8385048" cy="88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RDD provides the two types of operations: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Transformation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Spark, the role of transformation is to create a new dataset from an existing one. The transformations are considered lazy as they only computed when an action requires a result to be returned to the driver program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map(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filter(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flatMap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176" y="152400"/>
            <a:ext cx="6858000" cy="533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 Operations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2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Spark, the role of action is to return a value to the driver program after running a computation on the dataset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reduce(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),collect(),count(),first()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707"/>
            <a:ext cx="6858000" cy="533400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RDD Operations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 implements the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WordCount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in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assumes that a data file, input.txt, is loaded in HDFS under /user/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hduser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/input, and the output will be placed in HDFS under /user/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hduser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/output.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code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SparkContext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SparkContext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SparkWordCount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sc.textFile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('/user/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hduser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/input/input.txt')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counts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input_file.flatMap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(lambda line: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line.split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\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.map(lambda word: (word, 1)) \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reduceByKey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(lambda a, b: a + b)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counts.saveAsTextFile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('/user/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hduser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/output')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sc.stop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__name__ == '__main__':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WORDCOUNT IN PYSPARK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2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07400" y="6629400"/>
            <a:ext cx="736600" cy="228600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54864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TYPES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0304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497075" y="3831790"/>
            <a:ext cx="3512456" cy="2452915"/>
          </a:xfrm>
          <a:prstGeom prst="rect">
            <a:avLst/>
          </a:prstGeom>
          <a:solidFill>
            <a:srgbClr val="009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module, we have learnt about the following,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basics</a:t>
            </a:r>
          </a:p>
          <a:p>
            <a:pPr marL="62706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types</a:t>
            </a:r>
          </a:p>
          <a:p>
            <a:pPr marL="62706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  <a:p>
            <a:pPr marL="62706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pPr marL="62706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with Hadoop and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Cognizant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D:\Images\Images\Objective\shutterstock_5612989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05" y="3886200"/>
            <a:ext cx="3389509" cy="233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2800" y="4572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YOU!!!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50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ariables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nothing but reserved memory locations to store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values. 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that when you create a variable you reserve some space in memory.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data type of a variable, the interpreter allocates memory and decides what can be stored in the reserved memory.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different data types to variables, you can store integers, decimals or characters in these variables.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EXAMPLE: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x = 5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y = "John”    #where x and y are called as variables.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 VARIABLE TYPES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fld id="{50EC62AF-8A58-47DB-8277-FFD1CE2A98DE}" type="slidenum">
              <a:rPr lang="en-US" smtClean="0"/>
              <a:pPr>
                <a:lnSpc>
                  <a:spcPct val="150000"/>
                </a:lnSpc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5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07400" y="6629400"/>
            <a:ext cx="736600" cy="228600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55626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DATATYPES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46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verything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object in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data types are actually classes and variables are instance (object) of these classes.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five different data types. They are as follows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data types store numeric values. 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objects are created when you assign a value to them.</a:t>
            </a:r>
          </a:p>
          <a:p>
            <a:pPr marL="457200" lvl="3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457200" lvl="3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var1 = 1</a:t>
            </a:r>
          </a:p>
          <a:p>
            <a:pPr marL="457200" lvl="3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var2 =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DATA TYPES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2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9C735C9F3CD54A948D0AD38DF112BF" ma:contentTypeVersion="4" ma:contentTypeDescription="Create a new document." ma:contentTypeScope="" ma:versionID="580a171cd10c354d127ddd4ccb42a406">
  <xsd:schema xmlns:xsd="http://www.w3.org/2001/XMLSchema" xmlns:xs="http://www.w3.org/2001/XMLSchema" xmlns:p="http://schemas.microsoft.com/office/2006/metadata/properties" xmlns:ns2="eac52b12-2228-488c-9d59-8a93d308b64e" xmlns:ns3="951c5514-b77c-4532-82d5-a05f2f7d58e2" targetNamespace="http://schemas.microsoft.com/office/2006/metadata/properties" ma:root="true" ma:fieldsID="97de6e2cc3eb0ac4db5100074650e727" ns2:_="" ns3:_="">
    <xsd:import namespace="eac52b12-2228-488c-9d59-8a93d308b64e"/>
    <xsd:import namespace="951c5514-b77c-4532-82d5-a05f2f7d58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52b12-2228-488c-9d59-8a93d308b6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SharedWithUsers xmlns="951c5514-b77c-4532-82d5-a05f2f7d58e2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63CAB17A-6DF0-4A81-8571-F9A7D2888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c52b12-2228-488c-9d59-8a93d308b64e"/>
    <ds:schemaRef ds:uri="951c5514-b77c-4532-82d5-a05f2f7d58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2042C2-A9C3-41C8-A778-0CB8ECA6EC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CE3420-51B5-45D0-AA94-470C87CA3DB9}">
  <ds:schemaRefs>
    <ds:schemaRef ds:uri="http://purl.org/dc/terms/"/>
    <ds:schemaRef ds:uri="eac52b12-2228-488c-9d59-8a93d308b64e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951c5514-b77c-4532-82d5-a05f2f7d58e2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CATP</Template>
  <TotalTime>48577</TotalTime>
  <Words>3208</Words>
  <Application>Microsoft Office PowerPoint</Application>
  <PresentationFormat>On-screen Show (4:3)</PresentationFormat>
  <Paragraphs>573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Arial Narrow</vt:lpstr>
      <vt:lpstr>Arial Rounded MT Bold</vt:lpstr>
      <vt:lpstr>Arial Unicode MS</vt:lpstr>
      <vt:lpstr>Calibri</vt:lpstr>
      <vt:lpstr>Cambria</vt:lpstr>
      <vt:lpstr>Times New Roman</vt:lpstr>
      <vt:lpstr>Wingdings</vt:lpstr>
      <vt:lpstr>Custom Design</vt:lpstr>
      <vt:lpstr>PowerPoint Presentation</vt:lpstr>
      <vt:lpstr>PowerPoint Presentation</vt:lpstr>
      <vt:lpstr>AGENDA</vt:lpstr>
      <vt:lpstr>PowerPoint Presentation</vt:lpstr>
      <vt:lpstr>PYTHON BASICS</vt:lpstr>
      <vt:lpstr>PowerPoint Presentation</vt:lpstr>
      <vt:lpstr> PYTHON VARIABLE TYPES</vt:lpstr>
      <vt:lpstr>PowerPoint Presentation</vt:lpstr>
      <vt:lpstr>PYTHON DATA TYPES</vt:lpstr>
      <vt:lpstr>PYTHON DATA TYPES</vt:lpstr>
      <vt:lpstr>PYTHON DATA TYPES</vt:lpstr>
      <vt:lpstr>PYTHON DATA TYPES</vt:lpstr>
      <vt:lpstr>PowerPoint Presentation</vt:lpstr>
      <vt:lpstr>AGENDA </vt:lpstr>
      <vt:lpstr>PYTHON LIBRARIES FOR DATA SCIENCE  </vt:lpstr>
      <vt:lpstr>NUMPY</vt:lpstr>
      <vt:lpstr>NUMPY -ARRAYS</vt:lpstr>
      <vt:lpstr>NUMPY -ARRAYS</vt:lpstr>
      <vt:lpstr>SCIPY Library</vt:lpstr>
      <vt:lpstr>SciPy Subpackages</vt:lpstr>
      <vt:lpstr>Scipy - K means clustering</vt:lpstr>
      <vt:lpstr>Scipy - K-Means Implementation  </vt:lpstr>
      <vt:lpstr>PowerPoint Presentation</vt:lpstr>
      <vt:lpstr>Scipy Constants</vt:lpstr>
      <vt:lpstr>Scipy Constants - Cont</vt:lpstr>
      <vt:lpstr>PANDAS</vt:lpstr>
      <vt:lpstr>PANDAS</vt:lpstr>
      <vt:lpstr>SCIKIT LEARN</vt:lpstr>
      <vt:lpstr>SCIKIT LEARN</vt:lpstr>
      <vt:lpstr>SCIKIT LEARN</vt:lpstr>
      <vt:lpstr>SCIKIT LEARN</vt:lpstr>
      <vt:lpstr>SCIKIT LEARN</vt:lpstr>
      <vt:lpstr>SCIKIT LEARN</vt:lpstr>
      <vt:lpstr>SCIKIT LEARN</vt:lpstr>
      <vt:lpstr>SCIKIT LEARN</vt:lpstr>
      <vt:lpstr>SCIKIT LEARN</vt:lpstr>
      <vt:lpstr>SCIKIT LEARN</vt:lpstr>
      <vt:lpstr>SCIKIT LEARN</vt:lpstr>
      <vt:lpstr>SCIKIT LEARN</vt:lpstr>
      <vt:lpstr>VISUALIZATION - MATPLOTLIB</vt:lpstr>
      <vt:lpstr>VISUALIZATION - MATPLOTLIB</vt:lpstr>
      <vt:lpstr> </vt:lpstr>
      <vt:lpstr>What is Hadoop?</vt:lpstr>
      <vt:lpstr>MODULES OF HADOOP</vt:lpstr>
      <vt:lpstr>What is MapReduce?</vt:lpstr>
      <vt:lpstr>STEPS IN MAP REDUCE</vt:lpstr>
      <vt:lpstr>MAPREDUCE STEPS</vt:lpstr>
      <vt:lpstr>HADOOP STREAMING</vt:lpstr>
      <vt:lpstr>WORDCOUNT APPLICATION USING PYTHON</vt:lpstr>
      <vt:lpstr>EXAMPLE PROGRAM - Mapper.py</vt:lpstr>
      <vt:lpstr>EXAMPLE PROGRAM - Reducer.py</vt:lpstr>
      <vt:lpstr>PowerPoint Presentation</vt:lpstr>
      <vt:lpstr>SPARK</vt:lpstr>
      <vt:lpstr>RDD - RESILIENT DISTRIBUTED DATASET</vt:lpstr>
      <vt:lpstr>WAYS TO CREATE RDD’S</vt:lpstr>
      <vt:lpstr>WAYS TO CREATE RDD’S</vt:lpstr>
      <vt:lpstr>RDD Operations </vt:lpstr>
      <vt:lpstr>RDD Operations</vt:lpstr>
      <vt:lpstr>WORDCOUNT IN PYSPARK</vt:lpstr>
      <vt:lpstr>Summary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147637</dc:creator>
  <cp:lastModifiedBy>T, Nisha (Cognizant)</cp:lastModifiedBy>
  <cp:revision>3113</cp:revision>
  <dcterms:created xsi:type="dcterms:W3CDTF">2006-08-07T10:58:16Z</dcterms:created>
  <dcterms:modified xsi:type="dcterms:W3CDTF">2019-07-19T12:35:52Z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0x0101007A9C735C9F3CD54A948D0AD38DF112BF</vt:lpwstr>
  </property>
  <property fmtid="{D5CDD505-2E9C-101B-9397-08002B2CF9AE}" pid="4" name="Order">
    <vt:r8>2361000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