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Lst>
  <p:notesMasterIdLst>
    <p:notesMasterId r:id="rId66"/>
  </p:notesMasterIdLst>
  <p:sldIdLst>
    <p:sldId id="530" r:id="rId5"/>
    <p:sldId id="532" r:id="rId6"/>
    <p:sldId id="533" r:id="rId7"/>
    <p:sldId id="534" r:id="rId8"/>
    <p:sldId id="535" r:id="rId9"/>
    <p:sldId id="576" r:id="rId10"/>
    <p:sldId id="577" r:id="rId11"/>
    <p:sldId id="578" r:id="rId12"/>
    <p:sldId id="536" r:id="rId13"/>
    <p:sldId id="537" r:id="rId14"/>
    <p:sldId id="538" r:id="rId15"/>
    <p:sldId id="539" r:id="rId16"/>
    <p:sldId id="540" r:id="rId17"/>
    <p:sldId id="541" r:id="rId18"/>
    <p:sldId id="542" r:id="rId19"/>
    <p:sldId id="579" r:id="rId20"/>
    <p:sldId id="588" r:id="rId21"/>
    <p:sldId id="590" r:id="rId22"/>
    <p:sldId id="543" r:id="rId23"/>
    <p:sldId id="544" r:id="rId24"/>
    <p:sldId id="545" r:id="rId25"/>
    <p:sldId id="546" r:id="rId26"/>
    <p:sldId id="580" r:id="rId27"/>
    <p:sldId id="547" r:id="rId28"/>
    <p:sldId id="581" r:id="rId29"/>
    <p:sldId id="548" r:id="rId30"/>
    <p:sldId id="549" r:id="rId31"/>
    <p:sldId id="550" r:id="rId32"/>
    <p:sldId id="551" r:id="rId33"/>
    <p:sldId id="582" r:id="rId34"/>
    <p:sldId id="589" r:id="rId35"/>
    <p:sldId id="552" r:id="rId36"/>
    <p:sldId id="553" r:id="rId37"/>
    <p:sldId id="554" r:id="rId38"/>
    <p:sldId id="555" r:id="rId39"/>
    <p:sldId id="556" r:id="rId40"/>
    <p:sldId id="583" r:id="rId41"/>
    <p:sldId id="557" r:id="rId42"/>
    <p:sldId id="584" r:id="rId43"/>
    <p:sldId id="558" r:id="rId44"/>
    <p:sldId id="585" r:id="rId45"/>
    <p:sldId id="559" r:id="rId46"/>
    <p:sldId id="586" r:id="rId47"/>
    <p:sldId id="560" r:id="rId48"/>
    <p:sldId id="587" r:id="rId49"/>
    <p:sldId id="561" r:id="rId50"/>
    <p:sldId id="562" r:id="rId51"/>
    <p:sldId id="563" r:id="rId52"/>
    <p:sldId id="564" r:id="rId53"/>
    <p:sldId id="565" r:id="rId54"/>
    <p:sldId id="566" r:id="rId55"/>
    <p:sldId id="567" r:id="rId56"/>
    <p:sldId id="568" r:id="rId57"/>
    <p:sldId id="569" r:id="rId58"/>
    <p:sldId id="570" r:id="rId59"/>
    <p:sldId id="571" r:id="rId60"/>
    <p:sldId id="572" r:id="rId61"/>
    <p:sldId id="573" r:id="rId62"/>
    <p:sldId id="574" r:id="rId63"/>
    <p:sldId id="575" r:id="rId64"/>
    <p:sldId id="531" r:id="rId65"/>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14" clrIdx="1"/>
  <p:cmAuthor id="2" name="SangeeArjun" initials="Sangeetha" lastIdx="14" clrIdx="2"/>
  <p:cmAuthor id="3" name="training" initials="t" lastIdx="6" clrIdx="3"/>
  <p:cmAuthor id="4" name="PADMASREE" initials="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007033"/>
    <a:srgbClr val="FFAD69"/>
    <a:srgbClr val="CDFC88"/>
    <a:srgbClr val="FF8585"/>
    <a:srgbClr val="FFCCCC"/>
    <a:srgbClr val="FFD9D9"/>
    <a:srgbClr val="66CCFF"/>
    <a:srgbClr val="7D0D50"/>
    <a:srgbClr val="EA3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88972" autoAdjust="0"/>
  </p:normalViewPr>
  <p:slideViewPr>
    <p:cSldViewPr>
      <p:cViewPr varScale="1">
        <p:scale>
          <a:sx n="70" d="100"/>
          <a:sy n="70" d="100"/>
        </p:scale>
        <p:origin x="133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dirty="0"/>
          </a:p>
        </p:txBody>
      </p:sp>
    </p:spTree>
    <p:extLst>
      <p:ext uri="{BB962C8B-B14F-4D97-AF65-F5344CB8AC3E}">
        <p14:creationId xmlns:p14="http://schemas.microsoft.com/office/powerpoint/2010/main" val="3484456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dirty="0"/>
          </a:p>
        </p:txBody>
      </p:sp>
    </p:spTree>
    <p:extLst>
      <p:ext uri="{BB962C8B-B14F-4D97-AF65-F5344CB8AC3E}">
        <p14:creationId xmlns:p14="http://schemas.microsoft.com/office/powerpoint/2010/main" val="3088147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a:t>
            </a:r>
            <a:r>
              <a:rPr lang="en-US" b="1" dirty="0" smtClean="0">
                <a:solidFill>
                  <a:schemeClr val="bg1"/>
                </a:solidFill>
                <a:latin typeface="Arial" panose="020B0604020202020204" pitchFamily="34" charset="0"/>
                <a:cs typeface="Arial" panose="020B0604020202020204" pitchFamily="34" charset="0"/>
              </a:rPr>
              <a:t>- LEARNER</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95319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 Cognizant 2019</a:t>
            </a:r>
            <a:endParaRPr lang="en-US" dirty="0" smtClean="0"/>
          </a:p>
        </p:txBody>
      </p:sp>
      <p:sp>
        <p:nvSpPr>
          <p:cNvPr id="6" name="Slide Number Placeholder 5"/>
          <p:cNvSpPr>
            <a:spLocks noGrp="1"/>
          </p:cNvSpPr>
          <p:nvPr>
            <p:ph type="sldNum" sz="quarter" idx="12"/>
          </p:nvPr>
        </p:nvSpPr>
        <p:spPr/>
        <p:txBody>
          <a:bodyPr/>
          <a:lstStyle/>
          <a:p>
            <a:fld id="{0663517A-90C9-44F7-A477-BBD63AED79D2}" type="slidenum">
              <a:rPr lang="en-US" smtClean="0"/>
              <a:t>‹#›</a:t>
            </a:fld>
            <a:endParaRPr lang="en-US"/>
          </a:p>
        </p:txBody>
      </p:sp>
    </p:spTree>
    <p:extLst>
      <p:ext uri="{BB962C8B-B14F-4D97-AF65-F5344CB8AC3E}">
        <p14:creationId xmlns:p14="http://schemas.microsoft.com/office/powerpoint/2010/main" val="393914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52400" y="6428601"/>
            <a:ext cx="457200" cy="276999"/>
          </a:xfrm>
          <a:prstGeom prst="rect">
            <a:avLst/>
          </a:prstGeom>
          <a:ln/>
        </p:spPr>
        <p:txBody>
          <a:bodyPr/>
          <a:lstStyle>
            <a:lvl1pPr>
              <a:defRPr lang="en-GB" sz="1400" b="0" smtClean="0">
                <a:solidFill>
                  <a:srgbClr val="953735"/>
                </a:solidFill>
              </a:defRPr>
            </a:lvl1pPr>
          </a:lstStyle>
          <a:p>
            <a:fld id="{A04AFBC5-2B20-4E0B-9DFE-D04369A198DB}" type="slidenum">
              <a:rPr lang="en-US" smtClean="0"/>
              <a:pPr/>
              <a:t>‹#›</a:t>
            </a:fld>
            <a:endParaRPr lang="en-US" dirty="0"/>
          </a:p>
        </p:txBody>
      </p:sp>
      <p:sp>
        <p:nvSpPr>
          <p:cNvPr id="7" name="Rectangle 6"/>
          <p:cNvSpPr/>
          <p:nvPr/>
        </p:nvSpPr>
        <p:spPr>
          <a:xfrm>
            <a:off x="2272553" y="0"/>
            <a:ext cx="6871447" cy="497541"/>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pPr lvl="0" fontAlgn="base">
              <a:spcBef>
                <a:spcPct val="0"/>
              </a:spcBef>
              <a:spcAft>
                <a:spcPct val="0"/>
              </a:spcAft>
            </a:pPr>
            <a:r>
              <a:rPr lang="en-US" sz="3000" b="0" kern="1200" dirty="0" smtClean="0">
                <a:solidFill>
                  <a:schemeClr val="lt1"/>
                </a:solidFill>
                <a:latin typeface="Arial Rounded MT Bold" pitchFamily="34" charset="0"/>
                <a:ea typeface="+mn-ea"/>
                <a:cs typeface="+mn-cs"/>
              </a:rPr>
              <a:t>About the Author</a:t>
            </a:r>
            <a:endParaRPr lang="en-US" sz="3000" b="0" kern="1200" dirty="0">
              <a:solidFill>
                <a:schemeClr val="lt1"/>
              </a:solidFill>
              <a:latin typeface="Arial Rounded MT Bold" pitchFamily="34" charset="0"/>
              <a:ea typeface="+mn-ea"/>
              <a:cs typeface="+mn-cs"/>
            </a:endParaRPr>
          </a:p>
        </p:txBody>
      </p:sp>
      <p:graphicFrame>
        <p:nvGraphicFramePr>
          <p:cNvPr id="10" name="Group 81"/>
          <p:cNvGraphicFramePr>
            <a:graphicFrameLocks noGrp="1"/>
          </p:cNvGraphicFramePr>
          <p:nvPr>
            <p:extLst>
              <p:ext uri="{D42A27DB-BD31-4B8C-83A1-F6EECF244321}">
                <p14:modId xmlns:p14="http://schemas.microsoft.com/office/powerpoint/2010/main" val="2663262070"/>
              </p:ext>
            </p:extLst>
          </p:nvPr>
        </p:nvGraphicFramePr>
        <p:xfrm>
          <a:off x="533400" y="1981200"/>
          <a:ext cx="8153400" cy="2133600"/>
        </p:xfrm>
        <a:graphic>
          <a:graphicData uri="http://schemas.openxmlformats.org/drawingml/2006/table">
            <a:tbl>
              <a:tblPr/>
              <a:tblGrid>
                <a:gridCol w="1981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Rectangle 11"/>
          <p:cNvSpPr/>
          <p:nvPr/>
        </p:nvSpPr>
        <p:spPr>
          <a:xfrm>
            <a:off x="1286500" y="4800600"/>
            <a:ext cx="6389891" cy="584775"/>
          </a:xfrm>
          <a:prstGeom prst="rect">
            <a:avLst/>
          </a:prstGeom>
        </p:spPr>
        <p:txBody>
          <a:bodyPr wrap="none">
            <a:spAutoFit/>
          </a:bodyPr>
          <a:lstStyle/>
          <a:p>
            <a:pPr algn="ctr">
              <a:defRPr/>
            </a:pPr>
            <a:r>
              <a:rPr lang="en-US" sz="3200" b="1" kern="10" dirty="0">
                <a:ln w="9525">
                  <a:solidFill>
                    <a:schemeClr val="accent5">
                      <a:lumMod val="40000"/>
                      <a:lumOff val="60000"/>
                    </a:schemeClr>
                  </a:solidFill>
                  <a:round/>
                  <a:headEnd/>
                  <a:tailEnd/>
                </a:ln>
                <a:solidFill>
                  <a:schemeClr val="accent5">
                    <a:lumMod val="50000"/>
                  </a:schemeClr>
                </a:solidFill>
                <a:effectLst>
                  <a:glow rad="63500">
                    <a:schemeClr val="accent5">
                      <a:satMod val="175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Tree>
    <p:extLst>
      <p:ext uri="{BB962C8B-B14F-4D97-AF65-F5344CB8AC3E}">
        <p14:creationId xmlns:p14="http://schemas.microsoft.com/office/powerpoint/2010/main" val="27752680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7630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365760"/>
            <a:ext cx="8385048"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682496"/>
            <a:ext cx="4111752" cy="4425696"/>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6254496"/>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682496"/>
            <a:ext cx="4498848" cy="4425696"/>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3" y="6373368"/>
            <a:ext cx="1278163" cy="36576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6254496"/>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3" y="6373368"/>
            <a:ext cx="1278163" cy="365760"/>
          </a:xfrm>
          <a:prstGeom prst="rect">
            <a:avLst/>
          </a:prstGeom>
        </p:spPr>
      </p:pic>
    </p:spTree>
    <p:extLst>
      <p:ext uri="{BB962C8B-B14F-4D97-AF65-F5344CB8AC3E}">
        <p14:creationId xmlns:p14="http://schemas.microsoft.com/office/powerpoint/2010/main" val="3747032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Logos\Logos\Academy Logo\Academy Logo\Academy_logo_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200" y="6438900"/>
            <a:ext cx="2438400" cy="276999"/>
          </a:xfrm>
          <a:prstGeom prst="rect">
            <a:avLst/>
          </a:prstGeom>
          <a:noFill/>
        </p:spPr>
        <p:txBody>
          <a:bodyPr wrap="square" rtlCol="0">
            <a:spAutoFit/>
          </a:bodyPr>
          <a:lstStyle/>
          <a:p>
            <a:r>
              <a:rPr lang="en-US" sz="1200" b="1" dirty="0" smtClean="0">
                <a:latin typeface="Arial Narrow" pitchFamily="34" charset="0"/>
              </a:rPr>
              <a:t>  © Cognizant, 2015</a:t>
            </a:r>
            <a:endParaRPr lang="en-US" sz="1200" b="1" dirty="0">
              <a:latin typeface="Arial Narrow"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9" name="Rectangle 8"/>
          <p:cNvSpPr/>
          <p:nvPr/>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76525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 Cognizant 2019</a:t>
            </a:r>
            <a:endParaRPr lang="en-US" dirty="0"/>
          </a:p>
        </p:txBody>
      </p:sp>
      <p:sp>
        <p:nvSpPr>
          <p:cNvPr id="6" name="Slide Number Placeholder 5"/>
          <p:cNvSpPr>
            <a:spLocks noGrp="1"/>
          </p:cNvSpPr>
          <p:nvPr>
            <p:ph type="sldNum" sz="quarter" idx="12"/>
          </p:nvPr>
        </p:nvSpPr>
        <p:spPr/>
        <p:txBody>
          <a:bodyPr/>
          <a:lstStyle/>
          <a:p>
            <a:pPr>
              <a:defRPr/>
            </a:pPr>
            <a:fld id="{50EC62AF-8A58-47DB-8277-FFD1CE2A98DE}"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7036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bout the Autho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 Cognizant 2019</a:t>
            </a:r>
            <a:endParaRPr lang="en-US" dirty="0"/>
          </a:p>
        </p:txBody>
      </p:sp>
      <p:sp>
        <p:nvSpPr>
          <p:cNvPr id="6" name="Slide Number Placeholder 5"/>
          <p:cNvSpPr>
            <a:spLocks noGrp="1"/>
          </p:cNvSpPr>
          <p:nvPr>
            <p:ph type="sldNum" sz="quarter" idx="12"/>
          </p:nvPr>
        </p:nvSpPr>
        <p:spPr/>
        <p:txBody>
          <a:bodyPr/>
          <a:lstStyle/>
          <a:p>
            <a:fld id="{0663517A-90C9-44F7-A477-BBD63AED79D2}"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graphicFrame>
        <p:nvGraphicFramePr>
          <p:cNvPr id="8" name="Group 81"/>
          <p:cNvGraphicFramePr>
            <a:graphicFrameLocks noGrp="1"/>
          </p:cNvGraphicFramePr>
          <p:nvPr>
            <p:extLst>
              <p:ext uri="{D42A27DB-BD31-4B8C-83A1-F6EECF244321}">
                <p14:modId xmlns:p14="http://schemas.microsoft.com/office/powerpoint/2010/main" val="505746891"/>
              </p:ext>
            </p:extLst>
          </p:nvPr>
        </p:nvGraphicFramePr>
        <p:xfrm>
          <a:off x="533400" y="2057400"/>
          <a:ext cx="8153400" cy="2057400"/>
        </p:xfrm>
        <a:graphic>
          <a:graphicData uri="http://schemas.openxmlformats.org/drawingml/2006/table">
            <a:tbl>
              <a:tblPr/>
              <a:tblGrid>
                <a:gridCol w="2057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Rectangle 8"/>
          <p:cNvSpPr/>
          <p:nvPr/>
        </p:nvSpPr>
        <p:spPr>
          <a:xfrm>
            <a:off x="1277535" y="4648200"/>
            <a:ext cx="6389891" cy="584775"/>
          </a:xfrm>
          <a:prstGeom prst="rect">
            <a:avLst/>
          </a:prstGeom>
        </p:spPr>
        <p:txBody>
          <a:bodyPr wrap="none">
            <a:spAutoFit/>
          </a:bodyPr>
          <a:lstStyle/>
          <a:p>
            <a:pPr algn="ctr">
              <a:defRPr/>
            </a:pPr>
            <a:r>
              <a:rPr lang="en-US" sz="3200" b="1" kern="10" dirty="0">
                <a:ln w="9525">
                  <a:solidFill>
                    <a:schemeClr val="accent5">
                      <a:lumMod val="60000"/>
                      <a:lumOff val="40000"/>
                    </a:schemeClr>
                  </a:solidFill>
                  <a:round/>
                  <a:headEnd/>
                  <a:tailEnd/>
                </a:ln>
                <a:solidFill>
                  <a:schemeClr val="accent1">
                    <a:lumMod val="75000"/>
                  </a:schemeClr>
                </a:solidFill>
                <a:effectLst>
                  <a:glow rad="63500">
                    <a:schemeClr val="accent5">
                      <a:satMod val="175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Tree>
    <p:extLst>
      <p:ext uri="{BB962C8B-B14F-4D97-AF65-F5344CB8AC3E}">
        <p14:creationId xmlns:p14="http://schemas.microsoft.com/office/powerpoint/2010/main" val="17376853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2" name="Title 1"/>
          <p:cNvSpPr>
            <a:spLocks noGrp="1"/>
          </p:cNvSpPr>
          <p:nvPr>
            <p:ph type="title"/>
          </p:nvPr>
        </p:nvSpPr>
        <p:spPr/>
        <p:txBody>
          <a:bodyPr vert="horz" lIns="91440" tIns="45720" rIns="91440" bIns="45720" rtlCol="0" anchor="ctr">
            <a:noAutofit/>
          </a:bodyPr>
          <a:lstStyle>
            <a:lvl1pPr>
              <a:defRPr lang="en-US"/>
            </a:lvl1pPr>
          </a:lstStyle>
          <a:p>
            <a:pPr lvl="0"/>
            <a:r>
              <a:rPr lang="en-US" smtClean="0"/>
              <a:t>Click to edit Master title style</a:t>
            </a:r>
            <a:endParaRPr lang="en-US" dirty="0"/>
          </a:p>
        </p:txBody>
      </p:sp>
      <p:sp>
        <p:nvSpPr>
          <p:cNvPr id="3" name="Content Placeholder 2"/>
          <p:cNvSpPr>
            <a:spLocks noGrp="1"/>
          </p:cNvSpPr>
          <p:nvPr>
            <p:ph idx="1"/>
          </p:nvPr>
        </p:nvSpPr>
        <p:spPr>
          <a:xfrm>
            <a:off x="457200" y="1219200"/>
            <a:ext cx="6705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 Cognizant 2019</a:t>
            </a:r>
            <a:endParaRPr lang="en-US" dirty="0"/>
          </a:p>
        </p:txBody>
      </p:sp>
      <p:sp>
        <p:nvSpPr>
          <p:cNvPr id="6" name="Slide Number Placeholder 5"/>
          <p:cNvSpPr>
            <a:spLocks noGrp="1"/>
          </p:cNvSpPr>
          <p:nvPr>
            <p:ph type="sldNum" sz="quarter" idx="12"/>
          </p:nvPr>
        </p:nvSpPr>
        <p:spPr/>
        <p:txBody>
          <a:bodyPr/>
          <a:lstStyle/>
          <a:p>
            <a:fld id="{0663517A-90C9-44F7-A477-BBD63AED79D2}" type="slidenum">
              <a:rPr lang="en-US" smtClean="0"/>
              <a:t>‹#›</a:t>
            </a:fld>
            <a:endParaRPr lang="en-US"/>
          </a:p>
        </p:txBody>
      </p:sp>
    </p:spTree>
    <p:extLst>
      <p:ext uri="{BB962C8B-B14F-4D97-AF65-F5344CB8AC3E}">
        <p14:creationId xmlns:p14="http://schemas.microsoft.com/office/powerpoint/2010/main" val="196683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p:nvSpPr>
        <p:spPr>
          <a:xfrm>
            <a:off x="0" y="5334000"/>
            <a:ext cx="548640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p:cNvSpPr>
            <a:spLocks noGrp="1"/>
          </p:cNvSpPr>
          <p:nvPr>
            <p:ph type="ftr" sz="quarter" idx="11"/>
          </p:nvPr>
        </p:nvSpPr>
        <p:spPr/>
        <p:txBody>
          <a:bodyPr/>
          <a:lstStyle/>
          <a:p>
            <a:r>
              <a:rPr lang="en-US" smtClean="0"/>
              <a:t>© Cognizant 2019</a:t>
            </a:r>
            <a:endParaRPr lang="en-US" dirty="0" smtClean="0"/>
          </a:p>
        </p:txBody>
      </p:sp>
    </p:spTree>
    <p:extLst>
      <p:ext uri="{BB962C8B-B14F-4D97-AF65-F5344CB8AC3E}">
        <p14:creationId xmlns:p14="http://schemas.microsoft.com/office/powerpoint/2010/main" val="366025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smtClean="0"/>
              <a:t>© Cognizant 2019</a:t>
            </a:r>
            <a:endParaRPr lang="en-US" dirty="0" smtClean="0"/>
          </a:p>
        </p:txBody>
      </p:sp>
      <p:sp>
        <p:nvSpPr>
          <p:cNvPr id="7" name="Slide Number Placeholder 6"/>
          <p:cNvSpPr>
            <a:spLocks noGrp="1"/>
          </p:cNvSpPr>
          <p:nvPr>
            <p:ph type="sldNum" sz="quarter" idx="12"/>
          </p:nvPr>
        </p:nvSpPr>
        <p:spPr/>
        <p:txBody>
          <a:bodyPr/>
          <a:lstStyle/>
          <a:p>
            <a:pPr>
              <a:defRPr/>
            </a:pPr>
            <a:fld id="{DE48D0DE-62E3-4F52-80CA-71CE3987A84D}" type="slidenum">
              <a:rPr lang="en-US" smtClean="0"/>
              <a:pPr>
                <a:defRPr/>
              </a:pPr>
              <a:t>‹#›</a:t>
            </a:fld>
            <a:endParaRPr lang="en-US" dirty="0"/>
          </a:p>
        </p:txBody>
      </p:sp>
    </p:spTree>
    <p:extLst>
      <p:ext uri="{BB962C8B-B14F-4D97-AF65-F5344CB8AC3E}">
        <p14:creationId xmlns:p14="http://schemas.microsoft.com/office/powerpoint/2010/main" val="394932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a:noFill/>
          <a:ln w="9525">
            <a:noFill/>
            <a:miter lim="800000"/>
            <a:headEnd/>
            <a:tailEnd/>
          </a:ln>
        </p:spPr>
        <p:txBody>
          <a:bodyPr vert="horz" wrap="square" lIns="91440" tIns="45720" rIns="91440" bIns="45720" numCol="1" anchor="b" anchorCtr="0" compatLnSpc="1">
            <a:prstTxWarp prst="textNoShape">
              <a:avLst/>
            </a:prstTxWarp>
          </a:bodyPr>
          <a:lstStyle>
            <a:lvl1pPr>
              <a:defRPr lang="en-US" b="1" smtClean="0"/>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645025" y="2174875"/>
            <a:ext cx="4041775"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smtClean="0"/>
              <a:t>© Cognizant 2019</a:t>
            </a:r>
            <a:endParaRPr lang="en-US" dirty="0" smtClean="0"/>
          </a:p>
        </p:txBody>
      </p:sp>
      <p:sp>
        <p:nvSpPr>
          <p:cNvPr id="9" name="Slide Number Placeholder 8"/>
          <p:cNvSpPr>
            <a:spLocks noGrp="1"/>
          </p:cNvSpPr>
          <p:nvPr>
            <p:ph type="sldNum" sz="quarter" idx="12"/>
          </p:nvPr>
        </p:nvSpPr>
        <p:spPr/>
        <p:txBody>
          <a:bodyPr/>
          <a:lstStyle/>
          <a:p>
            <a:pPr>
              <a:defRPr/>
            </a:pPr>
            <a:fld id="{A3C9CECE-BED5-43EB-8526-CB671DF72371}" type="slidenum">
              <a:rPr lang="en-US" smtClean="0"/>
              <a:pPr>
                <a:defRPr/>
              </a:pPr>
              <a:t>‹#›</a:t>
            </a:fld>
            <a:endParaRPr lang="en-US" dirty="0"/>
          </a:p>
        </p:txBody>
      </p:sp>
    </p:spTree>
    <p:extLst>
      <p:ext uri="{BB962C8B-B14F-4D97-AF65-F5344CB8AC3E}">
        <p14:creationId xmlns:p14="http://schemas.microsoft.com/office/powerpoint/2010/main" val="57825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 Cognizant 2019</a:t>
            </a:r>
            <a:endParaRPr lang="en-US" dirty="0" smtClean="0"/>
          </a:p>
        </p:txBody>
      </p:sp>
      <p:sp>
        <p:nvSpPr>
          <p:cNvPr id="5" name="Slide Number Placeholder 4"/>
          <p:cNvSpPr>
            <a:spLocks noGrp="1"/>
          </p:cNvSpPr>
          <p:nvPr>
            <p:ph type="sldNum" sz="quarter" idx="12"/>
          </p:nvPr>
        </p:nvSpPr>
        <p:spPr/>
        <p:txBody>
          <a:bodyPr/>
          <a:lstStyle/>
          <a:p>
            <a:fld id="{0663517A-90C9-44F7-A477-BBD63AED79D2}" type="slidenum">
              <a:rPr lang="en-US" smtClean="0"/>
              <a:t>‹#›</a:t>
            </a:fld>
            <a:endParaRPr lang="en-US"/>
          </a:p>
        </p:txBody>
      </p:sp>
    </p:spTree>
    <p:extLst>
      <p:ext uri="{BB962C8B-B14F-4D97-AF65-F5344CB8AC3E}">
        <p14:creationId xmlns:p14="http://schemas.microsoft.com/office/powerpoint/2010/main" val="172043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Cognizant 2019</a:t>
            </a:r>
            <a:endParaRPr lang="en-US" dirty="0" smtClean="0"/>
          </a:p>
        </p:txBody>
      </p:sp>
      <p:sp>
        <p:nvSpPr>
          <p:cNvPr id="4" name="Slide Number Placeholder 3"/>
          <p:cNvSpPr>
            <a:spLocks noGrp="1"/>
          </p:cNvSpPr>
          <p:nvPr>
            <p:ph type="sldNum" sz="quarter" idx="12"/>
          </p:nvPr>
        </p:nvSpPr>
        <p:spPr/>
        <p:txBody>
          <a:bodyPr/>
          <a:lstStyle/>
          <a:p>
            <a:fld id="{0663517A-90C9-44F7-A477-BBD63AED79D2}" type="slidenum">
              <a:rPr lang="en-US" smtClean="0"/>
              <a:t>‹#›</a:t>
            </a:fld>
            <a:endParaRPr lang="en-US"/>
          </a:p>
        </p:txBody>
      </p:sp>
    </p:spTree>
    <p:extLst>
      <p:ext uri="{BB962C8B-B14F-4D97-AF65-F5344CB8AC3E}">
        <p14:creationId xmlns:p14="http://schemas.microsoft.com/office/powerpoint/2010/main" val="374921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2" name="Title Placeholder 1"/>
          <p:cNvSpPr>
            <a:spLocks noGrp="1"/>
          </p:cNvSpPr>
          <p:nvPr>
            <p:ph type="title"/>
          </p:nvPr>
        </p:nvSpPr>
        <p:spPr>
          <a:xfrm>
            <a:off x="2286000" y="0"/>
            <a:ext cx="6858000" cy="5334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Aft>
                <a:spcPct val="0"/>
              </a:spcAft>
            </a:pPr>
            <a:r>
              <a:rPr lang="en-US" smtClean="0"/>
              <a:t>Click to edit Master text styles</a:t>
            </a:r>
          </a:p>
          <a:p>
            <a:pPr lvl="1" fontAlgn="base">
              <a:spcAft>
                <a:spcPct val="0"/>
              </a:spcAft>
            </a:pPr>
            <a:r>
              <a:rPr lang="en-US" smtClean="0"/>
              <a:t>Second level</a:t>
            </a:r>
          </a:p>
          <a:p>
            <a:pPr lvl="2" fontAlgn="base">
              <a:spcAft>
                <a:spcPct val="0"/>
              </a:spcAft>
            </a:pPr>
            <a:r>
              <a:rPr lang="en-US" smtClean="0"/>
              <a:t>Third level</a:t>
            </a:r>
          </a:p>
          <a:p>
            <a:pPr lvl="3" fontAlgn="base">
              <a:spcAft>
                <a:spcPct val="0"/>
              </a:spcAft>
            </a:pPr>
            <a:r>
              <a:rPr lang="en-US" smtClean="0"/>
              <a:t>Fourth level</a:t>
            </a:r>
          </a:p>
          <a:p>
            <a:pPr lvl="4" fontAlgn="base">
              <a:spcAft>
                <a:spcPct val="0"/>
              </a:spcAft>
            </a:pPr>
            <a:r>
              <a:rPr lang="en-US" smtClean="0"/>
              <a:t>Fifth level</a:t>
            </a:r>
            <a:endParaRPr lang="en-US" dirty="0"/>
          </a:p>
        </p:txBody>
      </p:sp>
      <p:sp>
        <p:nvSpPr>
          <p:cNvPr id="5" name="Footer Placeholder 4"/>
          <p:cNvSpPr>
            <a:spLocks noGrp="1"/>
          </p:cNvSpPr>
          <p:nvPr>
            <p:ph type="ftr" sz="quarter" idx="3"/>
          </p:nvPr>
        </p:nvSpPr>
        <p:spPr>
          <a:xfrm>
            <a:off x="152400" y="6400800"/>
            <a:ext cx="1371600" cy="365125"/>
          </a:xfrm>
          <a:prstGeom prst="rect">
            <a:avLst/>
          </a:prstGeom>
        </p:spPr>
        <p:txBody>
          <a:bodyPr vert="horz" lIns="91440" tIns="45720" rIns="91440" bIns="45720" rtlCol="0" anchor="ctr"/>
          <a:lstStyle>
            <a:lvl1pPr algn="l">
              <a:defRPr lang="en-US" sz="1200" b="1" kern="1200" dirty="0" smtClean="0">
                <a:solidFill>
                  <a:schemeClr val="bg1">
                    <a:lumMod val="50000"/>
                  </a:schemeClr>
                </a:solidFill>
                <a:latin typeface="Arial Narrow" pitchFamily="34" charset="0"/>
                <a:ea typeface="+mn-ea"/>
                <a:cs typeface="+mn-cs"/>
              </a:defRPr>
            </a:lvl1pPr>
          </a:lstStyle>
          <a:p>
            <a:r>
              <a:rPr lang="en-US" smtClean="0"/>
              <a:t>© Cognizant 2019</a:t>
            </a:r>
            <a:endParaRPr lang="en-US" dirty="0"/>
          </a:p>
        </p:txBody>
      </p:sp>
      <p:sp>
        <p:nvSpPr>
          <p:cNvPr id="6" name="Slide Number Placeholder 5"/>
          <p:cNvSpPr>
            <a:spLocks noGrp="1"/>
          </p:cNvSpPr>
          <p:nvPr>
            <p:ph type="sldNum" sz="quarter" idx="4"/>
          </p:nvPr>
        </p:nvSpPr>
        <p:spPr>
          <a:xfrm>
            <a:off x="8382000" y="6629400"/>
            <a:ext cx="736596" cy="228597"/>
          </a:xfrm>
          <a:prstGeom prst="rect">
            <a:avLst/>
          </a:prstGeom>
        </p:spPr>
        <p:txBody>
          <a:bodyPr vert="horz" lIns="91440" tIns="45720" rIns="91440" bIns="45720" rtlCol="0" anchor="ctr"/>
          <a:lstStyle>
            <a:lvl1pPr algn="r">
              <a:defRPr sz="1200">
                <a:solidFill>
                  <a:schemeClr val="bg1"/>
                </a:solidFill>
              </a:defRPr>
            </a:lvl1pPr>
          </a:lstStyle>
          <a:p>
            <a:fld id="{0663517A-90C9-44F7-A477-BBD63AED79D2}" type="slidenum">
              <a:rPr lang="en-US" smtClean="0"/>
              <a:pPr/>
              <a:t>‹#›</a:t>
            </a:fld>
            <a:endParaRPr lang="en-US"/>
          </a:p>
        </p:txBody>
      </p:sp>
    </p:spTree>
    <p:extLst>
      <p:ext uri="{BB962C8B-B14F-4D97-AF65-F5344CB8AC3E}">
        <p14:creationId xmlns:p14="http://schemas.microsoft.com/office/powerpoint/2010/main" val="374143625"/>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6" r:id="rId12"/>
    <p:sldLayoutId id="2147483787" r:id="rId13"/>
    <p:sldLayoutId id="2147483788" r:id="rId14"/>
  </p:sldLayoutIdLst>
  <p:hf hdr="0" dt="0"/>
  <p:txStyles>
    <p:titleStyle>
      <a:lvl1pPr algn="l" defTabSz="914400" rtl="0" eaLnBrk="1" latinLnBrk="0" hangingPunct="1">
        <a:spcBef>
          <a:spcPct val="0"/>
        </a:spcBef>
        <a:buNone/>
        <a:defRPr lang="en-US" sz="3000" b="0" kern="1200" dirty="0">
          <a:solidFill>
            <a:schemeClr val="lt1"/>
          </a:solidFill>
          <a:latin typeface="Arial Rounded MT Bold" pitchFamily="34" charset="0"/>
          <a:ea typeface="+mn-ea"/>
          <a:cs typeface="+mn-cs"/>
        </a:defRPr>
      </a:lvl1pPr>
    </p:titleStyle>
    <p:bodyStyle>
      <a:lvl1pPr marL="342900" indent="-342900" algn="l" defTabSz="914400" rtl="0" eaLnBrk="1" latinLnBrk="0" hangingPunct="1">
        <a:spcBef>
          <a:spcPct val="20000"/>
        </a:spcBef>
        <a:buFont typeface="Arial" pitchFamily="34" charset="0"/>
        <a:buChar char="•"/>
        <a:defRPr lang="en-US" sz="2000" kern="1200" dirty="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dirty="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dirty="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dirty="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4294967295"/>
          </p:nvPr>
        </p:nvSpPr>
        <p:spPr>
          <a:xfrm>
            <a:off x="0" y="6492875"/>
            <a:ext cx="1371600" cy="365125"/>
          </a:xfrm>
        </p:spPr>
        <p:txBody>
          <a:bodyPr/>
          <a:lstStyle/>
          <a:p>
            <a:r>
              <a:rPr lang="en-US" dirty="0" smtClean="0"/>
              <a:t>© Cognizant 2019</a:t>
            </a:r>
            <a:endParaRPr lang="en-US" dirty="0"/>
          </a:p>
        </p:txBody>
      </p:sp>
      <p:sp>
        <p:nvSpPr>
          <p:cNvPr id="4" name="Slide Number Placeholder 3"/>
          <p:cNvSpPr>
            <a:spLocks noGrp="1"/>
          </p:cNvSpPr>
          <p:nvPr>
            <p:ph type="sldNum" sz="quarter" idx="4294967295"/>
          </p:nvPr>
        </p:nvSpPr>
        <p:spPr>
          <a:xfrm>
            <a:off x="8407400" y="6629400"/>
            <a:ext cx="736600" cy="228600"/>
          </a:xfrm>
        </p:spPr>
        <p:txBody>
          <a:bodyPr/>
          <a:lstStyle/>
          <a:p>
            <a:pPr>
              <a:defRPr/>
            </a:pPr>
            <a:fld id="{50EC62AF-8A58-47DB-8277-FFD1CE2A98DE}" type="slidenum">
              <a:rPr lang="en-US" smtClean="0"/>
              <a:pPr>
                <a:defRPr/>
              </a:pPr>
              <a:t>1</a:t>
            </a:fld>
            <a:endParaRPr lang="en-US" dirty="0"/>
          </a:p>
        </p:txBody>
      </p:sp>
      <p:sp>
        <p:nvSpPr>
          <p:cNvPr id="7" name="Rectangle 6"/>
          <p:cNvSpPr/>
          <p:nvPr/>
        </p:nvSpPr>
        <p:spPr>
          <a:xfrm>
            <a:off x="228600" y="5334000"/>
            <a:ext cx="4572000" cy="584775"/>
          </a:xfrm>
          <a:prstGeom prst="rect">
            <a:avLst/>
          </a:prstGeom>
        </p:spPr>
        <p:txBody>
          <a:bodyPr>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 </a:t>
            </a:r>
            <a:r>
              <a:rPr lang="en-US" sz="3200" dirty="0" smtClean="0">
                <a:solidFill>
                  <a:schemeClr val="bg1"/>
                </a:solidFill>
                <a:latin typeface="Times New Roman" panose="02020603050405020304" pitchFamily="18" charset="0"/>
                <a:cs typeface="Times New Roman" panose="02020603050405020304" pitchFamily="18" charset="0"/>
              </a:rPr>
              <a:t>PYTHON</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3666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342900" indent="-34290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Machine learning is a method of data analysis that automates analytical model building.</a:t>
            </a:r>
          </a:p>
          <a:p>
            <a:pPr marL="342900" indent="-342900"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a branch of artificial </a:t>
            </a:r>
            <a:r>
              <a:rPr lang="en-US" sz="1800" dirty="0" smtClean="0">
                <a:latin typeface="Times New Roman" panose="02020603050405020304" pitchFamily="18" charset="0"/>
                <a:cs typeface="Times New Roman" panose="02020603050405020304" pitchFamily="18" charset="0"/>
              </a:rPr>
              <a:t>intelligence</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based </a:t>
            </a:r>
            <a:r>
              <a:rPr lang="en-US" sz="1800" dirty="0">
                <a:latin typeface="Times New Roman" panose="02020603050405020304" pitchFamily="18" charset="0"/>
                <a:cs typeface="Times New Roman" panose="02020603050405020304" pitchFamily="18" charset="0"/>
              </a:rPr>
              <a:t>on the idea that systems can learn from data, identify patterns and make decisions with minimal human intervention</a:t>
            </a:r>
            <a:r>
              <a:rPr lang="en-US" sz="18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1800" dirty="0" smtClean="0">
                <a:solidFill>
                  <a:schemeClr val="tx1"/>
                </a:solidFill>
                <a:latin typeface="Times New Roman" panose="02020603050405020304" pitchFamily="18" charset="0"/>
                <a:cs typeface="Times New Roman" panose="02020603050405020304" pitchFamily="18" charset="0"/>
              </a:rPr>
              <a:t>Requirements </a:t>
            </a:r>
            <a:r>
              <a:rPr lang="en-US" sz="1800" dirty="0">
                <a:solidFill>
                  <a:schemeClr val="tx1"/>
                </a:solidFill>
                <a:latin typeface="Times New Roman" panose="02020603050405020304" pitchFamily="18" charset="0"/>
                <a:cs typeface="Times New Roman" panose="02020603050405020304" pitchFamily="18" charset="0"/>
              </a:rPr>
              <a:t>to create good machine learning systems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b="1" dirty="0">
              <a:solidFill>
                <a:schemeClr val="tx1"/>
              </a:solidFill>
              <a:latin typeface="Times New Roman" panose="02020603050405020304" pitchFamily="18" charset="0"/>
              <a:cs typeface="Times New Roman" panose="02020603050405020304" pitchFamily="18" charset="0"/>
            </a:endParaRP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preparation capabilities.</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Algorithms – basic and </a:t>
            </a:r>
            <a:r>
              <a:rPr lang="en-US" sz="1800" dirty="0" smtClean="0">
                <a:latin typeface="Times New Roman" panose="02020603050405020304" pitchFamily="18" charset="0"/>
                <a:cs typeface="Times New Roman" panose="02020603050405020304" pitchFamily="18" charset="0"/>
              </a:rPr>
              <a:t>advanced.</a:t>
            </a:r>
          </a:p>
          <a:p>
            <a:pPr marL="804863"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Automation and iterative processes.</a:t>
            </a:r>
          </a:p>
          <a:p>
            <a:pPr marL="804863"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Scalability</a:t>
            </a:r>
            <a:r>
              <a:rPr lang="en-US" sz="1800" dirty="0">
                <a:latin typeface="Times New Roman" panose="02020603050405020304" pitchFamily="18" charset="0"/>
                <a:cs typeface="Times New Roman" panose="02020603050405020304" pitchFamily="18" charset="0"/>
              </a:rPr>
              <a:t>.</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Ensemble modeling.</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WHAT IT IS &amp; WHY IT MATTERS</a:t>
            </a: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 Cognizant 2019</a:t>
            </a:r>
            <a:endParaRPr lang="en-US" dirty="0"/>
          </a:p>
        </p:txBody>
      </p:sp>
      <p:sp>
        <p:nvSpPr>
          <p:cNvPr id="5" name="Slide Number Placeholder 4"/>
          <p:cNvSpPr>
            <a:spLocks noGrp="1"/>
          </p:cNvSpPr>
          <p:nvPr>
            <p:ph type="sldNum" sz="quarter" idx="12"/>
          </p:nvPr>
        </p:nvSpPr>
        <p:spPr/>
        <p:txBody>
          <a:bodyPr/>
          <a:lstStyle/>
          <a:p>
            <a:pPr>
              <a:defRPr/>
            </a:pPr>
            <a:fld id="{50EC62AF-8A58-47DB-8277-FFD1CE2A98DE}" type="slidenum">
              <a:rPr lang="en-US" smtClean="0"/>
              <a:pPr>
                <a:defRPr/>
              </a:pPr>
              <a:t>10</a:t>
            </a:fld>
            <a:endParaRPr lang="en-US" dirty="0"/>
          </a:p>
        </p:txBody>
      </p:sp>
    </p:spTree>
    <p:extLst>
      <p:ext uri="{BB962C8B-B14F-4D97-AF65-F5344CB8AC3E}">
        <p14:creationId xmlns:p14="http://schemas.microsoft.com/office/powerpoint/2010/main" val="2745407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field of machine learning provides tools to automatically make decisions from data in order to achieve some goal or requirement</a:t>
            </a:r>
            <a:r>
              <a:rPr lang="en-US" sz="1800" dirty="0" smtClean="0">
                <a:latin typeface="Times New Roman" panose="02020603050405020304" pitchFamily="18" charset="0"/>
                <a:cs typeface="Times New Roman" panose="02020603050405020304" pitchFamily="18" charset="0"/>
              </a:rPr>
              <a:t>.</a:t>
            </a:r>
          </a:p>
          <a:p>
            <a:pPr marL="0" indent="0" algn="just" fontAlgn="base">
              <a:lnSpc>
                <a:spcPct val="150000"/>
              </a:lnSpc>
              <a:buNone/>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tools and practices of machine learning matter to the world. Four reasons that they matter are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342900" indent="-342900" algn="just" fontAlgn="base">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Automatic</a:t>
            </a:r>
            <a:r>
              <a:rPr lang="en-US" sz="1800" dirty="0">
                <a:latin typeface="Times New Roman" panose="02020603050405020304" pitchFamily="18" charset="0"/>
                <a:cs typeface="Times New Roman" panose="02020603050405020304" pitchFamily="18" charset="0"/>
              </a:rPr>
              <a:t>: Machine learning methods are automated processes (algorithms) that create algorithms. The methods run on data and produce a model that specifies how to achieve the program’s goal.</a:t>
            </a:r>
          </a:p>
          <a:p>
            <a:pPr marL="342900" indent="-342900" algn="just" fontAlgn="base">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Fast</a:t>
            </a:r>
            <a:r>
              <a:rPr lang="en-US" sz="1800" dirty="0">
                <a:latin typeface="Times New Roman" panose="02020603050405020304" pitchFamily="18" charset="0"/>
                <a:cs typeface="Times New Roman" panose="02020603050405020304" pitchFamily="18" charset="0"/>
              </a:rPr>
              <a:t>: Machine learning methods save you time. The methods can analyze sample input data and deliver a program faster than you could manually write one.</a:t>
            </a: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Autofit/>
          </a:bodyPr>
          <a:lstStyle/>
          <a:p>
            <a:r>
              <a:rPr lang="en-US" sz="2400" dirty="0" smtClean="0">
                <a:latin typeface="Times New Roman" panose="02020603050405020304" pitchFamily="18" charset="0"/>
                <a:cs typeface="Times New Roman" panose="02020603050405020304" pitchFamily="18" charset="0"/>
              </a:rPr>
              <a:t>WHY MACHINE LEARNING MATTERS</a:t>
            </a: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 Cognizant 2019</a:t>
            </a:r>
            <a:endParaRPr lang="en-US" dirty="0"/>
          </a:p>
        </p:txBody>
      </p:sp>
      <p:sp>
        <p:nvSpPr>
          <p:cNvPr id="5" name="Slide Number Placeholder 4"/>
          <p:cNvSpPr>
            <a:spLocks noGrp="1"/>
          </p:cNvSpPr>
          <p:nvPr>
            <p:ph type="sldNum" sz="quarter" idx="12"/>
          </p:nvPr>
        </p:nvSpPr>
        <p:spPr/>
        <p:txBody>
          <a:bodyPr/>
          <a:lstStyle/>
          <a:p>
            <a:pPr>
              <a:defRPr/>
            </a:pPr>
            <a:fld id="{50EC62AF-8A58-47DB-8277-FFD1CE2A98DE}" type="slidenum">
              <a:rPr lang="en-US" smtClean="0"/>
              <a:pPr>
                <a:defRPr/>
              </a:pPr>
              <a:t>11</a:t>
            </a:fld>
            <a:endParaRPr lang="en-US" dirty="0"/>
          </a:p>
        </p:txBody>
      </p:sp>
    </p:spTree>
    <p:extLst>
      <p:ext uri="{BB962C8B-B14F-4D97-AF65-F5344CB8AC3E}">
        <p14:creationId xmlns:p14="http://schemas.microsoft.com/office/powerpoint/2010/main" val="1505301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algn="just" fontAlgn="base">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Accurate</a:t>
            </a:r>
            <a:r>
              <a:rPr lang="en-US" sz="1800" dirty="0">
                <a:latin typeface="Times New Roman" panose="02020603050405020304" pitchFamily="18" charset="0"/>
                <a:cs typeface="Times New Roman" panose="02020603050405020304" pitchFamily="18" charset="0"/>
              </a:rPr>
              <a:t>: Machine learning methods can do a better job than you. As automated methods, they can run longer on more data than you in order to make more accurate decisions</a:t>
            </a:r>
            <a:r>
              <a:rPr lang="en-US" sz="1800" dirty="0" smtClean="0">
                <a:latin typeface="Times New Roman" panose="02020603050405020304" pitchFamily="18" charset="0"/>
                <a:cs typeface="Times New Roman" panose="02020603050405020304" pitchFamily="18" charset="0"/>
              </a:rPr>
              <a:t>.</a:t>
            </a:r>
          </a:p>
          <a:p>
            <a:pPr marL="342900" indent="-342900" algn="just" fontAlgn="base">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342900" indent="-342900" algn="just" fontAlgn="base">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Scale</a:t>
            </a:r>
            <a:r>
              <a:rPr lang="en-US" sz="1800" dirty="0">
                <a:latin typeface="Times New Roman" panose="02020603050405020304" pitchFamily="18" charset="0"/>
                <a:cs typeface="Times New Roman" panose="02020603050405020304" pitchFamily="18" charset="0"/>
              </a:rPr>
              <a:t>: Machine learning methods can provide solutions to problems that you cannot solve. The methods can scale and be interconnected to achieve solutions to problems that previously could not be considered or even conceived.</a:t>
            </a:r>
          </a:p>
          <a:p>
            <a:pPr marL="285750" indent="-285750" algn="just">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8"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WHY MACHINE LEARNING MATTERS</a:t>
            </a:r>
            <a:endParaRPr lang="en-US"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12</a:t>
            </a:fld>
            <a:endParaRPr lang="en-US" dirty="0"/>
          </a:p>
        </p:txBody>
      </p:sp>
    </p:spTree>
    <p:extLst>
      <p:ext uri="{BB962C8B-B14F-4D97-AF65-F5344CB8AC3E}">
        <p14:creationId xmlns:p14="http://schemas.microsoft.com/office/powerpoint/2010/main" val="3382268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5237"/>
            <a:ext cx="8229600" cy="4906963"/>
          </a:xfrm>
        </p:spPr>
        <p:txBody>
          <a:bodyPr>
            <a:normAutofit/>
          </a:bodyPr>
          <a:lstStyle/>
          <a:p>
            <a:pPr>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Occam’s Razor Principle:</a:t>
            </a:r>
            <a:endParaRPr lang="en-US" sz="1800" dirty="0">
              <a:latin typeface="Times New Roman" panose="02020603050405020304" pitchFamily="18" charset="0"/>
              <a:cs typeface="Times New Roman" panose="02020603050405020304" pitchFamily="18" charset="0"/>
            </a:endParaRPr>
          </a:p>
          <a:p>
            <a:pPr marL="804863">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This principle states that, given all other things being equal, a shorter explanation for observed data should be favored over a lengthier explanation.</a:t>
            </a:r>
          </a:p>
          <a:p>
            <a:pPr marL="804863">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Occam Learning is named after, Occam’s Razor.</a:t>
            </a:r>
          </a:p>
          <a:p>
            <a:pPr marL="804863">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Occam learning is a model of algorithmic learning where the objective of the learner is to output a concise representation of received training data</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Sample Bias:</a:t>
            </a:r>
            <a:endParaRPr lang="en-US" sz="1800" dirty="0">
              <a:latin typeface="Times New Roman" panose="02020603050405020304" pitchFamily="18" charset="0"/>
              <a:cs typeface="Times New Roman" panose="02020603050405020304" pitchFamily="18" charset="0"/>
            </a:endParaRPr>
          </a:p>
          <a:p>
            <a:pPr marL="804863" lvl="0">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It occurs when the data used to train the algorithm does not accurately represent the problem space that the model will operate in.</a:t>
            </a:r>
          </a:p>
          <a:p>
            <a:pPr marL="804863">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Autofit/>
          </a:bodyPr>
          <a:lstStyle/>
          <a:p>
            <a:r>
              <a:rPr lang="en-US" sz="2400" dirty="0" smtClean="0">
                <a:latin typeface="Times New Roman" panose="02020603050405020304" pitchFamily="18" charset="0"/>
                <a:cs typeface="Times New Roman" panose="02020603050405020304" pitchFamily="18" charset="0"/>
              </a:rPr>
              <a:t>PRINCIPLES OF MACHINE LEARNING</a:t>
            </a: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 Cognizant 2019</a:t>
            </a:r>
            <a:endParaRPr lang="en-US" dirty="0"/>
          </a:p>
        </p:txBody>
      </p:sp>
      <p:sp>
        <p:nvSpPr>
          <p:cNvPr id="5" name="Slide Number Placeholder 4"/>
          <p:cNvSpPr>
            <a:spLocks noGrp="1"/>
          </p:cNvSpPr>
          <p:nvPr>
            <p:ph type="sldNum" sz="quarter" idx="12"/>
          </p:nvPr>
        </p:nvSpPr>
        <p:spPr/>
        <p:txBody>
          <a:bodyPr/>
          <a:lstStyle/>
          <a:p>
            <a:pPr>
              <a:defRPr/>
            </a:pPr>
            <a:fld id="{50EC62AF-8A58-47DB-8277-FFD1CE2A98DE}" type="slidenum">
              <a:rPr lang="en-US" smtClean="0"/>
              <a:pPr>
                <a:defRPr/>
              </a:pPr>
              <a:t>13</a:t>
            </a:fld>
            <a:endParaRPr lang="en-US" dirty="0"/>
          </a:p>
        </p:txBody>
      </p:sp>
    </p:spTree>
    <p:extLst>
      <p:ext uri="{BB962C8B-B14F-4D97-AF65-F5344CB8AC3E}">
        <p14:creationId xmlns:p14="http://schemas.microsoft.com/office/powerpoint/2010/main" val="3980433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scientists use a variety of techniques such as:</a:t>
            </a:r>
          </a:p>
          <a:p>
            <a:pPr lvl="2">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samples from populations and validate their representativeness</a:t>
            </a:r>
          </a:p>
          <a:p>
            <a:pPr lvl="2">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Identify population characteristics that need to be captured in samples</a:t>
            </a:r>
          </a:p>
          <a:p>
            <a:pPr lvl="2">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Analyze a sample’s fit  with the population</a:t>
            </a:r>
          </a:p>
          <a:p>
            <a:pPr lvl="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the data is sampled in a biased way, learning will produce a similarity biased outcome</a:t>
            </a:r>
            <a:r>
              <a:rPr lang="en-US" dirty="0" smtClean="0">
                <a:latin typeface="Times New Roman" panose="02020603050405020304" pitchFamily="18" charset="0"/>
                <a:cs typeface="Times New Roman" panose="02020603050405020304" pitchFamily="18" charset="0"/>
              </a:rPr>
              <a:t>.</a:t>
            </a:r>
          </a:p>
          <a:p>
            <a:pPr lvl="0">
              <a:lnSpc>
                <a:spcPct val="150000"/>
              </a:lnSpc>
            </a:pPr>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133600" y="-152400"/>
            <a:ext cx="6858000" cy="914400"/>
          </a:xfrm>
        </p:spPr>
        <p:txBody>
          <a:bodyPr/>
          <a:lstStyle/>
          <a:p>
            <a:r>
              <a:rPr lang="en-US" sz="2400" dirty="0" smtClean="0">
                <a:latin typeface="Times New Roman" panose="02020603050405020304" pitchFamily="18" charset="0"/>
                <a:cs typeface="Times New Roman" panose="02020603050405020304" pitchFamily="18" charset="0"/>
              </a:rPr>
              <a:t>PRINCIPLES OF MACHINE LEARNING</a:t>
            </a:r>
            <a:endParaRPr lang="en-US" dirty="0"/>
          </a:p>
        </p:txBody>
      </p:sp>
      <p:pic>
        <p:nvPicPr>
          <p:cNvPr id="6" name="Picture 5" descr="Image result for sample bias machine learn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4096704"/>
            <a:ext cx="5298996" cy="2277938"/>
          </a:xfrm>
          <a:prstGeom prst="rect">
            <a:avLst/>
          </a:prstGeom>
          <a:noFill/>
          <a:ln>
            <a:noFill/>
          </a:ln>
        </p:spPr>
      </p:pic>
      <p:sp>
        <p:nvSpPr>
          <p:cNvPr id="4" name="Footer Placeholder 3"/>
          <p:cNvSpPr>
            <a:spLocks noGrp="1"/>
          </p:cNvSpPr>
          <p:nvPr>
            <p:ph type="ftr" sz="quarter" idx="11"/>
          </p:nvPr>
        </p:nvSpPr>
        <p:spPr/>
        <p:txBody>
          <a:bodyPr/>
          <a:lstStyle/>
          <a:p>
            <a:r>
              <a:rPr lang="en-US" smtClean="0"/>
              <a:t>© Cognizant 2019</a:t>
            </a:r>
            <a:endParaRPr lang="en-US" dirty="0"/>
          </a:p>
        </p:txBody>
      </p:sp>
      <p:sp>
        <p:nvSpPr>
          <p:cNvPr id="5" name="Slide Number Placeholder 4"/>
          <p:cNvSpPr>
            <a:spLocks noGrp="1"/>
          </p:cNvSpPr>
          <p:nvPr>
            <p:ph type="sldNum" sz="quarter" idx="12"/>
          </p:nvPr>
        </p:nvSpPr>
        <p:spPr/>
        <p:txBody>
          <a:bodyPr/>
          <a:lstStyle/>
          <a:p>
            <a:pPr>
              <a:defRPr/>
            </a:pPr>
            <a:fld id="{50EC62AF-8A58-47DB-8277-FFD1CE2A98DE}" type="slidenum">
              <a:rPr lang="en-US" smtClean="0"/>
              <a:pPr>
                <a:defRPr/>
              </a:pPr>
              <a:t>14</a:t>
            </a:fld>
            <a:endParaRPr lang="en-US" dirty="0"/>
          </a:p>
        </p:txBody>
      </p:sp>
    </p:spTree>
    <p:extLst>
      <p:ext uri="{BB962C8B-B14F-4D97-AF65-F5344CB8AC3E}">
        <p14:creationId xmlns:p14="http://schemas.microsoft.com/office/powerpoint/2010/main" val="2300921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Data </a:t>
            </a:r>
            <a:r>
              <a:rPr lang="en-US" sz="1800" dirty="0">
                <a:latin typeface="Times New Roman" panose="02020603050405020304" pitchFamily="18" charset="0"/>
                <a:cs typeface="Times New Roman" panose="02020603050405020304" pitchFamily="18" charset="0"/>
              </a:rPr>
              <a:t>snooping refers to statistical inference that the researcher decides to perform </a:t>
            </a:r>
            <a:r>
              <a:rPr lang="en-US" sz="1800" dirty="0" smtClean="0">
                <a:latin typeface="Times New Roman" panose="02020603050405020304" pitchFamily="18" charset="0"/>
                <a:cs typeface="Times New Roman" panose="02020603050405020304" pitchFamily="18" charset="0"/>
              </a:rPr>
              <a:t>after</a:t>
            </a:r>
            <a:r>
              <a:rPr lang="en-US" sz="1800" dirty="0">
                <a:latin typeface="Times New Roman" panose="02020603050405020304" pitchFamily="18" charset="0"/>
                <a:cs typeface="Times New Roman" panose="02020603050405020304" pitchFamily="18" charset="0"/>
              </a:rPr>
              <a:t> looking at the data</a:t>
            </a:r>
            <a:r>
              <a:rPr lang="en-US" sz="18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snooping can be done professionally and ethically, or misleadingly and unethically, or misleadingly out of ignorance.</a:t>
            </a:r>
          </a:p>
          <a:p>
            <a:pPr lvl="0"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286000" y="152400"/>
            <a:ext cx="6172200" cy="533400"/>
          </a:xfrm>
        </p:spPr>
        <p:txBody>
          <a:bodyPr>
            <a:normAutofit fontScale="90000"/>
          </a:bodyPr>
          <a:lstStyle/>
          <a:p>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DATA SNOOPING</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 Cognizant 2019</a:t>
            </a:r>
            <a:endParaRPr lang="en-US" dirty="0"/>
          </a:p>
        </p:txBody>
      </p:sp>
      <p:sp>
        <p:nvSpPr>
          <p:cNvPr id="5" name="Slide Number Placeholder 4"/>
          <p:cNvSpPr>
            <a:spLocks noGrp="1"/>
          </p:cNvSpPr>
          <p:nvPr>
            <p:ph type="sldNum" sz="quarter" idx="12"/>
          </p:nvPr>
        </p:nvSpPr>
        <p:spPr/>
        <p:txBody>
          <a:bodyPr/>
          <a:lstStyle/>
          <a:p>
            <a:pPr>
              <a:defRPr/>
            </a:pPr>
            <a:fld id="{50EC62AF-8A58-47DB-8277-FFD1CE2A98DE}" type="slidenum">
              <a:rPr lang="en-US" smtClean="0"/>
              <a:pPr>
                <a:defRPr/>
              </a:pPr>
              <a:t>15</a:t>
            </a:fld>
            <a:endParaRPr lang="en-US" dirty="0"/>
          </a:p>
        </p:txBody>
      </p:sp>
    </p:spTree>
    <p:extLst>
      <p:ext uri="{BB962C8B-B14F-4D97-AF65-F5344CB8AC3E}">
        <p14:creationId xmlns:p14="http://schemas.microsoft.com/office/powerpoint/2010/main" val="30726730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16</a:t>
            </a:fld>
            <a:endParaRPr lang="en-US" dirty="0"/>
          </a:p>
        </p:txBody>
      </p:sp>
      <p:sp>
        <p:nvSpPr>
          <p:cNvPr id="5" name="Title 4"/>
          <p:cNvSpPr>
            <a:spLocks noGrp="1"/>
          </p:cNvSpPr>
          <p:nvPr>
            <p:ph type="title"/>
          </p:nvPr>
        </p:nvSpPr>
        <p:spPr>
          <a:xfrm>
            <a:off x="2248989" y="20782"/>
            <a:ext cx="6501309" cy="533400"/>
          </a:xfrm>
        </p:spPr>
        <p:txBody>
          <a:bodyPr/>
          <a:lstStyle/>
          <a:p>
            <a:r>
              <a:rPr lang="en-US" sz="2400" dirty="0" smtClean="0">
                <a:latin typeface="Times New Roman" panose="02020603050405020304" pitchFamily="18" charset="0"/>
                <a:cs typeface="Times New Roman" panose="02020603050405020304" pitchFamily="18" charset="0"/>
              </a:rPr>
              <a:t>EXAMPLE OF DATA SNOOPING</a:t>
            </a:r>
            <a:endParaRPr lang="en-US" sz="2400" dirty="0">
              <a:latin typeface="Times New Roman" panose="02020603050405020304" pitchFamily="18" charset="0"/>
              <a:cs typeface="Times New Roman" panose="02020603050405020304" pitchFamily="18" charset="0"/>
            </a:endParaRPr>
          </a:p>
        </p:txBody>
      </p:sp>
      <p:sp>
        <p:nvSpPr>
          <p:cNvPr id="8" name="Rectangle 3"/>
          <p:cNvSpPr>
            <a:spLocks noGrp="1" noChangeArrowheads="1"/>
          </p:cNvSpPr>
          <p:nvPr>
            <p:ph idx="1"/>
          </p:nvPr>
        </p:nvSpPr>
        <p:spPr bwMode="auto">
          <a:xfrm>
            <a:off x="457201" y="1133530"/>
            <a:ext cx="8229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Font typeface="Wingdings" panose="05000000000000000000" pitchFamily="2" charset="2"/>
              <a:buChar char="Ø"/>
            </a:pPr>
            <a:r>
              <a:rPr kumimoji="0" lang="en-US" altLang="en-US" sz="1800" b="0"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 group of researchers plans to compare three dosages of a drug in a clinical trial.</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There is no pre-planned intent to compare effects broken down by sex, but the sex of the subjects is recorded. </a:t>
            </a:r>
          </a:p>
          <a:p>
            <a:pPr algn="just" eaLnBrk="0" fontAlgn="base" hangingPunct="0">
              <a:lnSpc>
                <a:spcPct val="150000"/>
              </a:lnSpc>
              <a:spcBef>
                <a:spcPct val="0"/>
              </a:spcBef>
              <a:spcAft>
                <a:spcPct val="0"/>
              </a:spcAft>
              <a:buFont typeface="Wingdings" panose="05000000000000000000" pitchFamily="2" charset="2"/>
              <a:buChar char="Ø"/>
            </a:pPr>
            <a:r>
              <a:rPr kumimoji="0" lang="en-US" altLang="en-US" sz="1800" b="0"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researchers have decided to have an overall Type I error rate of 0.05, allowing 0.03 for the pre-planned inferences and 0.02 for any data snooping they might decide to do. The pre-planned comparison shows no statistically significant difference between the three dosages when the data are not broken down by sex.</a:t>
            </a:r>
          </a:p>
          <a:p>
            <a:pPr algn="just" eaLnBrk="0" fontAlgn="base" hangingPunct="0">
              <a:lnSpc>
                <a:spcPct val="150000"/>
              </a:lnSpc>
              <a:spcBef>
                <a:spcPct val="0"/>
              </a:spcBef>
              <a:spcAft>
                <a:spcPct val="0"/>
              </a:spcAft>
              <a:buFont typeface="Wingdings" panose="05000000000000000000" pitchFamily="2" charset="2"/>
              <a:buChar char="Ø"/>
            </a:pPr>
            <a:r>
              <a:rPr kumimoji="0" lang="en-US" altLang="en-US" sz="1800" b="0"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However, since the researchers have recorded sex of the patients, they decide to look at the outcomes broken down by combination of sex and dosage.</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lang="en-US" altLang="en-US" sz="1800" dirty="0">
              <a:solidFill>
                <a:srgbClr val="00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9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17</a:t>
            </a:fld>
            <a:endParaRPr lang="en-US" dirty="0"/>
          </a:p>
        </p:txBody>
      </p:sp>
      <p:sp>
        <p:nvSpPr>
          <p:cNvPr id="5" name="Title 4"/>
          <p:cNvSpPr>
            <a:spLocks noGrp="1"/>
          </p:cNvSpPr>
          <p:nvPr>
            <p:ph type="title"/>
          </p:nvPr>
        </p:nvSpPr>
        <p:spPr>
          <a:xfrm>
            <a:off x="2248989" y="20782"/>
            <a:ext cx="6501309" cy="533400"/>
          </a:xfrm>
        </p:spPr>
        <p:txBody>
          <a:bodyPr/>
          <a:lstStyle/>
          <a:p>
            <a:r>
              <a:rPr lang="en-US" sz="2400" dirty="0" smtClean="0">
                <a:latin typeface="Times New Roman" panose="02020603050405020304" pitchFamily="18" charset="0"/>
                <a:cs typeface="Times New Roman" panose="02020603050405020304" pitchFamily="18" charset="0"/>
              </a:rPr>
              <a:t>EXAMPLE OF DATA SNOOPING</a:t>
            </a:r>
            <a:endParaRPr lang="en-US" sz="2400" dirty="0">
              <a:latin typeface="Times New Roman" panose="02020603050405020304" pitchFamily="18" charset="0"/>
              <a:cs typeface="Times New Roman" panose="02020603050405020304" pitchFamily="18" charset="0"/>
            </a:endParaRPr>
          </a:p>
        </p:txBody>
      </p:sp>
      <p:sp>
        <p:nvSpPr>
          <p:cNvPr id="8" name="Rectangle 3"/>
          <p:cNvSpPr>
            <a:spLocks noGrp="1" noChangeArrowheads="1"/>
          </p:cNvSpPr>
          <p:nvPr>
            <p:ph idx="1"/>
          </p:nvPr>
        </p:nvSpPr>
        <p:spPr bwMode="auto">
          <a:xfrm>
            <a:off x="494572" y="1371600"/>
            <a:ext cx="82296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Font typeface="Wingdings" panose="05000000000000000000" pitchFamily="2" charset="2"/>
              <a:buChar char="Ø"/>
            </a:pPr>
            <a:r>
              <a:rPr lang="en-US" altLang="en-US" sz="1800" dirty="0">
                <a:solidFill>
                  <a:srgbClr val="000000"/>
                </a:solidFill>
                <a:latin typeface="Times New Roman" panose="02020603050405020304" pitchFamily="18" charset="0"/>
                <a:cs typeface="Times New Roman" panose="02020603050405020304" pitchFamily="18" charset="0"/>
              </a:rPr>
              <a:t>They notice that the results for women in the high-dosage group look much better than the results for the men in the low dosage group, and perform a hypothesis test to </a:t>
            </a:r>
            <a:r>
              <a:rPr lang="en-US" altLang="en-US" sz="1800" dirty="0" smtClean="0">
                <a:solidFill>
                  <a:srgbClr val="000000"/>
                </a:solidFill>
                <a:latin typeface="Times New Roman" panose="02020603050405020304" pitchFamily="18" charset="0"/>
                <a:cs typeface="Times New Roman" panose="02020603050405020304" pitchFamily="18" charset="0"/>
              </a:rPr>
              <a:t>check that </a:t>
            </a:r>
            <a:r>
              <a:rPr lang="en-US" altLang="en-US" sz="1800" dirty="0">
                <a:solidFill>
                  <a:srgbClr val="000000"/>
                </a:solidFill>
                <a:latin typeface="Times New Roman" panose="02020603050405020304" pitchFamily="18" charset="0"/>
                <a:cs typeface="Times New Roman" panose="02020603050405020304" pitchFamily="18" charset="0"/>
              </a:rPr>
              <a:t>out</a:t>
            </a:r>
            <a:r>
              <a:rPr lang="en-US" altLang="en-US" sz="1800" dirty="0" smtClean="0">
                <a:solidFill>
                  <a:srgbClr val="000000"/>
                </a:solidFill>
                <a:latin typeface="Times New Roman" panose="02020603050405020304" pitchFamily="18" charset="0"/>
                <a:cs typeface="Times New Roman" panose="02020603050405020304" pitchFamily="18" charset="0"/>
              </a:rPr>
              <a:t>.</a:t>
            </a:r>
          </a:p>
          <a:p>
            <a:pPr algn="just" eaLnBrk="0" fontAlgn="base" hangingPunct="0">
              <a:lnSpc>
                <a:spcPct val="150000"/>
              </a:lnSpc>
              <a:spcBef>
                <a:spcPct val="0"/>
              </a:spcBef>
              <a:spcAft>
                <a:spcPct val="0"/>
              </a:spcAft>
              <a:buFont typeface="Wingdings" panose="05000000000000000000" pitchFamily="2" charset="2"/>
              <a:buChar char="Ø"/>
            </a:pPr>
            <a:r>
              <a:rPr lang="en-US" altLang="en-US" sz="1800" dirty="0">
                <a:solidFill>
                  <a:srgbClr val="000000"/>
                </a:solidFill>
                <a:latin typeface="Times New Roman" panose="02020603050405020304" pitchFamily="18" charset="0"/>
                <a:cs typeface="Times New Roman" panose="02020603050405020304" pitchFamily="18" charset="0"/>
              </a:rPr>
              <a:t> In accounting for Type I error, the researchers need to take the number </a:t>
            </a:r>
            <a:r>
              <a:rPr lang="en-US" altLang="en-US" sz="1800" dirty="0" smtClean="0">
                <a:solidFill>
                  <a:srgbClr val="000000"/>
                </a:solidFill>
                <a:latin typeface="Times New Roman" panose="02020603050405020304" pitchFamily="18" charset="0"/>
                <a:cs typeface="Times New Roman" panose="02020603050405020304" pitchFamily="18" charset="0"/>
              </a:rPr>
              <a:t>of </a:t>
            </a:r>
            <a:r>
              <a:rPr lang="en-US" altLang="en-US" sz="1800" dirty="0">
                <a:solidFill>
                  <a:srgbClr val="000000"/>
                </a:solidFill>
                <a:latin typeface="Times New Roman" panose="02020603050405020304" pitchFamily="18" charset="0"/>
                <a:cs typeface="Times New Roman" panose="02020603050405020304" pitchFamily="18" charset="0"/>
              </a:rPr>
              <a:t>data-snooping inferences performed as 15, not one. The reason is that they have </a:t>
            </a:r>
            <a:r>
              <a:rPr lang="en-US" altLang="en-US" sz="1800" dirty="0" smtClean="0">
                <a:solidFill>
                  <a:srgbClr val="000000"/>
                </a:solidFill>
                <a:latin typeface="Times New Roman" panose="02020603050405020304" pitchFamily="18" charset="0"/>
                <a:cs typeface="Times New Roman" panose="02020603050405020304" pitchFamily="18" charset="0"/>
              </a:rPr>
              <a:t>looked </a:t>
            </a:r>
            <a:r>
              <a:rPr lang="en-US" altLang="en-US" sz="1800" dirty="0">
                <a:solidFill>
                  <a:srgbClr val="000000"/>
                </a:solidFill>
                <a:latin typeface="Times New Roman" panose="02020603050405020304" pitchFamily="18" charset="0"/>
                <a:cs typeface="Times New Roman" panose="02020603050405020304" pitchFamily="18" charset="0"/>
              </a:rPr>
              <a:t>at fifteen comparisons:  there are 3×2 = 6 dosage-by-sex </a:t>
            </a:r>
            <a:r>
              <a:rPr lang="en-US" altLang="en-US" sz="1800" dirty="0" smtClean="0">
                <a:solidFill>
                  <a:srgbClr val="000000"/>
                </a:solidFill>
                <a:latin typeface="Times New Roman" panose="02020603050405020304" pitchFamily="18" charset="0"/>
                <a:cs typeface="Times New Roman" panose="02020603050405020304" pitchFamily="18" charset="0"/>
              </a:rPr>
              <a:t>combinations, and </a:t>
            </a:r>
            <a:r>
              <a:rPr lang="en-US" altLang="en-US" sz="1800" dirty="0">
                <a:solidFill>
                  <a:srgbClr val="000000"/>
                </a:solidFill>
                <a:latin typeface="Times New Roman" panose="02020603050405020304" pitchFamily="18" charset="0"/>
                <a:cs typeface="Times New Roman" panose="02020603050405020304" pitchFamily="18" charset="0"/>
              </a:rPr>
              <a:t>hence (6×5)/2 = 15 pairs of dosage-by-sex combinations. </a:t>
            </a:r>
            <a:endParaRPr lang="en-US" altLang="en-US" sz="1800" dirty="0" smtClean="0">
              <a:solidFill>
                <a:srgbClr val="000000"/>
              </a:solidFill>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Font typeface="Wingdings" panose="05000000000000000000" pitchFamily="2" charset="2"/>
              <a:buChar char="Ø"/>
            </a:pPr>
            <a:r>
              <a:rPr lang="en-US" altLang="en-US" sz="1800" dirty="0" smtClean="0">
                <a:solidFill>
                  <a:srgbClr val="000000"/>
                </a:solidFill>
                <a:latin typeface="Times New Roman" panose="02020603050405020304" pitchFamily="18" charset="0"/>
                <a:cs typeface="Times New Roman" panose="02020603050405020304" pitchFamily="18" charset="0"/>
              </a:rPr>
              <a:t>Thus </a:t>
            </a:r>
            <a:r>
              <a:rPr lang="en-US" altLang="en-US" sz="1800" dirty="0">
                <a:solidFill>
                  <a:srgbClr val="000000"/>
                </a:solidFill>
                <a:latin typeface="Times New Roman" panose="02020603050405020304" pitchFamily="18" charset="0"/>
                <a:cs typeface="Times New Roman" panose="02020603050405020304" pitchFamily="18" charset="0"/>
              </a:rPr>
              <a:t>the significance level for the post hoc test should not be 0.02. but 0.02/15</a:t>
            </a:r>
            <a:r>
              <a:rPr lang="en-US" altLang="en-US" sz="1800" baseline="30000" dirty="0">
                <a:solidFill>
                  <a:srgbClr val="000000"/>
                </a:solidFill>
                <a:latin typeface="Times New Roman" panose="02020603050405020304" pitchFamily="18" charset="0"/>
                <a:cs typeface="Times New Roman" panose="02020603050405020304" pitchFamily="18" charset="0"/>
              </a:rPr>
              <a:t>1</a:t>
            </a:r>
            <a:r>
              <a:rPr lang="en-US" altLang="en-US" sz="1800" dirty="0">
                <a:solidFill>
                  <a:srgbClr val="000000"/>
                </a:solidFill>
                <a:latin typeface="Times New Roman" panose="02020603050405020304" pitchFamily="18" charset="0"/>
                <a:cs typeface="Times New Roman" panose="02020603050405020304" pitchFamily="18" charset="0"/>
              </a:rPr>
              <a:t>.</a:t>
            </a:r>
            <a:r>
              <a:rPr lang="en-US" altLang="en-US" sz="1800" dirty="0">
                <a:solidFill>
                  <a:schemeClr val="tx1"/>
                </a:solidFill>
              </a:rPr>
              <a:t> </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lang="en-US" altLang="en-US" sz="1800" dirty="0">
              <a:solidFill>
                <a:srgbClr val="00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47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18</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EXAMPLE OF DATA SNOOPING</a:t>
            </a:r>
            <a:endParaRPr lang="en-US" sz="2400" dirty="0"/>
          </a:p>
        </p:txBody>
      </p:sp>
      <p:pic>
        <p:nvPicPr>
          <p:cNvPr id="1026" name="Picture 2" descr="Image result for data snooping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8572" y="2286000"/>
            <a:ext cx="6898627" cy="38401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11379" y="1159403"/>
            <a:ext cx="7051027" cy="830997"/>
          </a:xfrm>
          <a:prstGeom prst="rect">
            <a:avLst/>
          </a:prstGeom>
          <a:noFill/>
        </p:spPr>
        <p:txBody>
          <a:bodyPr wrap="square" rtlCol="0">
            <a:spAutoFit/>
          </a:bodyPr>
          <a:lstStyle/>
          <a:p>
            <a:r>
              <a:rPr lang="en-US" sz="2400" b="0" dirty="0" smtClean="0">
                <a:latin typeface="Times New Roman" panose="02020603050405020304" pitchFamily="18" charset="0"/>
                <a:cs typeface="Times New Roman" panose="02020603050405020304" pitchFamily="18" charset="0"/>
              </a:rPr>
              <a:t>DIFFERENT EQUATIONS FOR DATA SNOOPING IS AS FOLLOWS:</a:t>
            </a:r>
            <a:endParaRPr lang="en-US"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656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4294967295"/>
          </p:nvPr>
        </p:nvSpPr>
        <p:spPr>
          <a:xfrm>
            <a:off x="8407400" y="6629400"/>
            <a:ext cx="736600" cy="228600"/>
          </a:xfrm>
        </p:spPr>
        <p:txBody>
          <a:bodyPr/>
          <a:lstStyle/>
          <a:p>
            <a:pPr>
              <a:defRPr/>
            </a:pPr>
            <a:fld id="{50EC62AF-8A58-47DB-8277-FFD1CE2A98DE}" type="slidenum">
              <a:rPr lang="en-US" smtClean="0"/>
              <a:pPr>
                <a:defRPr/>
              </a:pPr>
              <a:t>19</a:t>
            </a:fld>
            <a:endParaRPr lang="en-US" dirty="0"/>
          </a:p>
        </p:txBody>
      </p:sp>
      <p:sp>
        <p:nvSpPr>
          <p:cNvPr id="6" name="Rectangle 5"/>
          <p:cNvSpPr/>
          <p:nvPr/>
        </p:nvSpPr>
        <p:spPr>
          <a:xfrm>
            <a:off x="152400" y="5334000"/>
            <a:ext cx="6324600" cy="1107996"/>
          </a:xfrm>
          <a:prstGeom prst="rect">
            <a:avLst/>
          </a:prstGeom>
        </p:spPr>
        <p:txBody>
          <a:bodyPr wrap="square">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GALAXY OF DATA SCIENCE</a:t>
            </a:r>
            <a:r>
              <a:rPr lang="en-US" sz="2400" dirty="0">
                <a:solidFill>
                  <a:schemeClr val="bg1"/>
                </a:solidFill>
                <a:latin typeface="Times New Roman" panose="02020603050405020304" pitchFamily="18" charset="0"/>
                <a:cs typeface="Times New Roman" panose="02020603050405020304" pitchFamily="18" charset="0"/>
              </a:rPr>
              <a:t>,</a:t>
            </a:r>
            <a:r>
              <a:rPr lang="en-US" sz="2400" dirty="0" smtClean="0">
                <a:solidFill>
                  <a:schemeClr val="bg1"/>
                </a:solidFill>
                <a:latin typeface="Times New Roman" panose="02020603050405020304" pitchFamily="18" charset="0"/>
                <a:cs typeface="Times New Roman" panose="02020603050405020304" pitchFamily="18" charset="0"/>
              </a:rPr>
              <a:t>TYPES </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      ML &amp; LINEAR REGRESSION</a:t>
            </a: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619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0"/>
            <a:ext cx="64770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fontAlgn="auto">
              <a:spcBef>
                <a:spcPts val="0"/>
              </a:spcBef>
              <a:spcAft>
                <a:spcPts val="0"/>
              </a:spcAft>
              <a:tabLst>
                <a:tab pos="2632075" algn="l"/>
                <a:tab pos="3027363" algn="l"/>
              </a:tabLst>
              <a:defRPr/>
            </a:pPr>
            <a:r>
              <a:rPr lang="en-US" sz="2400" dirty="0" smtClean="0">
                <a:latin typeface="Times New Roman" panose="02020603050405020304" pitchFamily="18" charset="0"/>
                <a:cs typeface="Times New Roman" panose="02020603050405020304" pitchFamily="18" charset="0"/>
              </a:rPr>
              <a:t>MODULE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4  MACHINE LEARNING</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endParaRPr lang="en-US" sz="2400" dirty="0" smtClean="0">
              <a:solidFill>
                <a:schemeClr val="bg1"/>
              </a:solidFill>
              <a:latin typeface="Cambria" pitchFamily="18" charset="0"/>
              <a:ea typeface="+mj-ea"/>
              <a:cs typeface="+mj-cs"/>
            </a:endParaRPr>
          </a:p>
        </p:txBody>
      </p:sp>
      <p:sp>
        <p:nvSpPr>
          <p:cNvPr id="5" name="Rectangle 4"/>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endParaRPr lang="en-US" sz="2400" dirty="0">
              <a:solidFill>
                <a:schemeClr val="bg1"/>
              </a:solidFill>
              <a:latin typeface="Cambria" pitchFamily="18" charset="0"/>
              <a:ea typeface="+mj-ea"/>
              <a:cs typeface="+mj-cs"/>
            </a:endParaRPr>
          </a:p>
        </p:txBody>
      </p:sp>
      <p:sp>
        <p:nvSpPr>
          <p:cNvPr id="4" name="Footer Placeholder 3"/>
          <p:cNvSpPr>
            <a:spLocks noGrp="1"/>
          </p:cNvSpPr>
          <p:nvPr>
            <p:ph type="ftr" sz="quarter" idx="11"/>
          </p:nvPr>
        </p:nvSpPr>
        <p:spPr/>
        <p:txBody>
          <a:bodyPr/>
          <a:lstStyle/>
          <a:p>
            <a:r>
              <a:rPr lang="en-US" smtClean="0"/>
              <a:t>© Cognizant 2019</a:t>
            </a:r>
            <a:endParaRPr lang="en-US" dirty="0" smtClean="0"/>
          </a:p>
        </p:txBody>
      </p:sp>
    </p:spTree>
    <p:extLst>
      <p:ext uri="{BB962C8B-B14F-4D97-AF65-F5344CB8AC3E}">
        <p14:creationId xmlns:p14="http://schemas.microsoft.com/office/powerpoint/2010/main" val="4061565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50000"/>
              </a:lnSpc>
              <a:buNone/>
            </a:pPr>
            <a:endParaRPr lang="en-US" sz="1800" b="1"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1" dirty="0" smtClean="0">
                <a:latin typeface="Times New Roman" panose="02020603050405020304" pitchFamily="18" charset="0"/>
                <a:cs typeface="Times New Roman" panose="02020603050405020304" pitchFamily="18" charset="0"/>
              </a:rPr>
              <a:t>Classification:</a:t>
            </a:r>
            <a:endParaRPr lang="en-US" sz="1800" b="1" dirty="0">
              <a:latin typeface="Times New Roman" panose="02020603050405020304" pitchFamily="18" charset="0"/>
              <a:cs typeface="Times New Roman" panose="02020603050405020304" pitchFamily="18" charset="0"/>
            </a:endParaRPr>
          </a:p>
          <a:p>
            <a:pPr marL="80486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Download the data</a:t>
            </a:r>
          </a:p>
          <a:p>
            <a:pPr marL="80486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Process the data</a:t>
            </a:r>
          </a:p>
          <a:p>
            <a:pPr marL="80486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Fit the model</a:t>
            </a:r>
          </a:p>
          <a:p>
            <a:pPr marL="80486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Deploy the model</a:t>
            </a:r>
          </a:p>
          <a:p>
            <a:pPr marL="80486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Consume the model</a:t>
            </a:r>
          </a:p>
          <a:p>
            <a:pPr marL="804863">
              <a:lnSpc>
                <a:spcPct val="150000"/>
              </a:lnSpc>
            </a:pPr>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286000" y="0"/>
            <a:ext cx="6400800" cy="685800"/>
          </a:xfrm>
        </p:spPr>
        <p:txBody>
          <a:bodyPr>
            <a:normAutofit fontScale="90000"/>
          </a:bodyPr>
          <a:lstStyle/>
          <a:p>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GALAXY OF DATA SCIENCE</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 Cognizant 2019</a:t>
            </a:r>
            <a:endParaRPr lang="en-US" dirty="0"/>
          </a:p>
        </p:txBody>
      </p:sp>
      <p:sp>
        <p:nvSpPr>
          <p:cNvPr id="5" name="Slide Number Placeholder 4"/>
          <p:cNvSpPr>
            <a:spLocks noGrp="1"/>
          </p:cNvSpPr>
          <p:nvPr>
            <p:ph type="sldNum" sz="quarter" idx="12"/>
          </p:nvPr>
        </p:nvSpPr>
        <p:spPr/>
        <p:txBody>
          <a:bodyPr/>
          <a:lstStyle/>
          <a:p>
            <a:pPr>
              <a:defRPr/>
            </a:pPr>
            <a:fld id="{50EC62AF-8A58-47DB-8277-FFD1CE2A98DE}" type="slidenum">
              <a:rPr lang="en-US" smtClean="0"/>
              <a:pPr>
                <a:defRPr/>
              </a:pPr>
              <a:t>20</a:t>
            </a:fld>
            <a:endParaRPr lang="en-US" dirty="0"/>
          </a:p>
        </p:txBody>
      </p:sp>
    </p:spTree>
    <p:extLst>
      <p:ext uri="{BB962C8B-B14F-4D97-AF65-F5344CB8AC3E}">
        <p14:creationId xmlns:p14="http://schemas.microsoft.com/office/powerpoint/2010/main" val="2208642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Machine </a:t>
            </a:r>
            <a:r>
              <a:rPr lang="en-US" sz="1800" dirty="0">
                <a:latin typeface="Times New Roman" panose="02020603050405020304" pitchFamily="18" charset="0"/>
                <a:cs typeface="Times New Roman" panose="02020603050405020304" pitchFamily="18" charset="0"/>
              </a:rPr>
              <a:t>learning is often split between three main types of learning: </a:t>
            </a:r>
            <a:endParaRPr lang="en-US" sz="1800" dirty="0" smtClean="0">
              <a:latin typeface="Times New Roman" panose="02020603050405020304" pitchFamily="18" charset="0"/>
              <a:cs typeface="Times New Roman" panose="02020603050405020304" pitchFamily="18" charset="0"/>
            </a:endParaRP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a:t>
            </a:r>
            <a:r>
              <a:rPr lang="en-US" sz="1800" dirty="0" smtClean="0">
                <a:latin typeface="Times New Roman" panose="02020603050405020304" pitchFamily="18" charset="0"/>
                <a:cs typeface="Times New Roman" panose="02020603050405020304" pitchFamily="18" charset="0"/>
              </a:rPr>
              <a:t>upervised learning.</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a:t>
            </a:r>
            <a:r>
              <a:rPr lang="en-US" sz="1800" dirty="0" smtClean="0">
                <a:latin typeface="Times New Roman" panose="02020603050405020304" pitchFamily="18" charset="0"/>
                <a:cs typeface="Times New Roman" panose="02020603050405020304" pitchFamily="18" charset="0"/>
              </a:rPr>
              <a:t>nsupervised learning.</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a:t>
            </a:r>
            <a:r>
              <a:rPr lang="en-US" sz="1800" dirty="0" smtClean="0">
                <a:latin typeface="Times New Roman" panose="02020603050405020304" pitchFamily="18" charset="0"/>
                <a:cs typeface="Times New Roman" panose="02020603050405020304" pitchFamily="18" charset="0"/>
              </a:rPr>
              <a:t>einforcement </a:t>
            </a:r>
            <a:r>
              <a:rPr lang="en-US" sz="1800" dirty="0">
                <a:latin typeface="Times New Roman" panose="02020603050405020304" pitchFamily="18" charset="0"/>
                <a:cs typeface="Times New Roman" panose="02020603050405020304" pitchFamily="18" charset="0"/>
              </a:rPr>
              <a:t>learning</a:t>
            </a:r>
            <a:r>
              <a:rPr lang="en-US" sz="18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Knowing </a:t>
            </a:r>
            <a:r>
              <a:rPr lang="en-US" sz="1800" dirty="0">
                <a:latin typeface="Times New Roman" panose="02020603050405020304" pitchFamily="18" charset="0"/>
                <a:cs typeface="Times New Roman" panose="02020603050405020304" pitchFamily="18" charset="0"/>
              </a:rPr>
              <a:t>the differences between these three types of learning is necessary for any data scientist</a:t>
            </a:r>
            <a:r>
              <a:rPr lang="en-US" sz="1800" dirty="0" smtClean="0">
                <a:latin typeface="Times New Roman" panose="02020603050405020304" pitchFamily="18" charset="0"/>
                <a:cs typeface="Times New Roman" panose="02020603050405020304" pitchFamily="18" charset="0"/>
              </a:rPr>
              <a:t>.</a:t>
            </a:r>
          </a:p>
          <a:p>
            <a:pPr marL="285750" indent="-285750" algn="just">
              <a:lnSpc>
                <a:spcPct val="150000"/>
              </a:lnSpc>
            </a:pPr>
            <a:endParaRPr lang="en-US" sz="1800" dirty="0" smtClean="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286000" y="-228600"/>
            <a:ext cx="6400800" cy="1295400"/>
          </a:xfrm>
        </p:spPr>
        <p:txBody>
          <a:bodyPr>
            <a:noAutofit/>
          </a:bodyPr>
          <a:lstStyle/>
          <a:p>
            <a:r>
              <a:rPr lang="en-US" sz="2400" dirty="0" smtClean="0">
                <a:latin typeface="Times New Roman" panose="02020603050405020304" pitchFamily="18" charset="0"/>
                <a:cs typeface="Times New Roman" panose="02020603050405020304" pitchFamily="18" charset="0"/>
              </a:rPr>
              <a:t>ML </a:t>
            </a:r>
            <a:r>
              <a:rPr lang="en-US" sz="2400" dirty="0" smtClean="0">
                <a:solidFill>
                  <a:schemeClr val="bg1"/>
                </a:solidFill>
                <a:latin typeface="Times New Roman" panose="02020603050405020304" pitchFamily="18" charset="0"/>
                <a:cs typeface="Times New Roman" panose="02020603050405020304" pitchFamily="18" charset="0"/>
              </a:rPr>
              <a:t>SUPERVISED, UNSUPERVISED &amp; REINFORCEMENT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 Cognizant 2019</a:t>
            </a:r>
            <a:endParaRPr lang="en-US" dirty="0"/>
          </a:p>
        </p:txBody>
      </p:sp>
      <p:sp>
        <p:nvSpPr>
          <p:cNvPr id="5" name="Slide Number Placeholder 4"/>
          <p:cNvSpPr>
            <a:spLocks noGrp="1"/>
          </p:cNvSpPr>
          <p:nvPr>
            <p:ph type="sldNum" sz="quarter" idx="12"/>
          </p:nvPr>
        </p:nvSpPr>
        <p:spPr/>
        <p:txBody>
          <a:bodyPr/>
          <a:lstStyle/>
          <a:p>
            <a:pPr>
              <a:defRPr/>
            </a:pPr>
            <a:fld id="{50EC62AF-8A58-47DB-8277-FFD1CE2A98DE}" type="slidenum">
              <a:rPr lang="en-US" smtClean="0"/>
              <a:pPr>
                <a:defRPr/>
              </a:pPr>
              <a:t>21</a:t>
            </a:fld>
            <a:endParaRPr lang="en-US" dirty="0"/>
          </a:p>
        </p:txBody>
      </p:sp>
    </p:spTree>
    <p:extLst>
      <p:ext uri="{BB962C8B-B14F-4D97-AF65-F5344CB8AC3E}">
        <p14:creationId xmlns:p14="http://schemas.microsoft.com/office/powerpoint/2010/main" val="3942558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result for supervised learni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39496" y="3200400"/>
            <a:ext cx="8229600" cy="2720241"/>
          </a:xfrm>
          <a:prstGeom prst="rect">
            <a:avLst/>
          </a:prstGeom>
          <a:noFill/>
          <a:ln>
            <a:noFill/>
          </a:ln>
        </p:spPr>
      </p:pic>
      <p:sp>
        <p:nvSpPr>
          <p:cNvPr id="2" name="Title 1"/>
          <p:cNvSpPr>
            <a:spLocks noGrp="1"/>
          </p:cNvSpPr>
          <p:nvPr>
            <p:ph type="title"/>
          </p:nvPr>
        </p:nvSpPr>
        <p:spPr>
          <a:xfrm>
            <a:off x="2286000" y="0"/>
            <a:ext cx="6248400" cy="533400"/>
          </a:xfrm>
        </p:spPr>
        <p:txBody>
          <a:bodyPr/>
          <a:lstStyle/>
          <a:p>
            <a:r>
              <a:rPr lang="en-US" sz="2400" dirty="0" smtClean="0">
                <a:latin typeface="Times New Roman" panose="02020603050405020304" pitchFamily="18" charset="0"/>
                <a:cs typeface="Times New Roman" panose="02020603050405020304" pitchFamily="18" charset="0"/>
              </a:rPr>
              <a:t>SUPERVISED LEARNING</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540774" y="1371600"/>
            <a:ext cx="8228322" cy="1704569"/>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Supervised learning is the area of Machine Learning where we have a set of independent variables which helps us to analyze the dependent variable and the relation between them. Whatever we want to predict is called as Dependent Variable, while variables that we use to predict are called as Independent Variables. </a:t>
            </a:r>
          </a:p>
        </p:txBody>
      </p:sp>
      <p:sp>
        <p:nvSpPr>
          <p:cNvPr id="5" name="Footer Placeholder 4"/>
          <p:cNvSpPr>
            <a:spLocks noGrp="1"/>
          </p:cNvSpPr>
          <p:nvPr>
            <p:ph type="ftr" sz="quarter" idx="11"/>
          </p:nvPr>
        </p:nvSpPr>
        <p:spPr/>
        <p:txBody>
          <a:bodyPr/>
          <a:lstStyle/>
          <a:p>
            <a:r>
              <a:rPr lang="en-US" smtClean="0"/>
              <a:t>© Cognizant 2019</a:t>
            </a:r>
            <a:endParaRPr lang="en-US" dirty="0"/>
          </a:p>
        </p:txBody>
      </p:sp>
      <p:sp>
        <p:nvSpPr>
          <p:cNvPr id="6" name="Slide Number Placeholder 5"/>
          <p:cNvSpPr>
            <a:spLocks noGrp="1"/>
          </p:cNvSpPr>
          <p:nvPr>
            <p:ph type="sldNum" sz="quarter" idx="12"/>
          </p:nvPr>
        </p:nvSpPr>
        <p:spPr/>
        <p:txBody>
          <a:bodyPr/>
          <a:lstStyle/>
          <a:p>
            <a:pPr>
              <a:defRPr/>
            </a:pPr>
            <a:fld id="{50EC62AF-8A58-47DB-8277-FFD1CE2A98DE}" type="slidenum">
              <a:rPr lang="en-US" smtClean="0"/>
              <a:pPr>
                <a:defRPr/>
              </a:pPr>
              <a:t>22</a:t>
            </a:fld>
            <a:endParaRPr lang="en-US" dirty="0"/>
          </a:p>
        </p:txBody>
      </p:sp>
    </p:spTree>
    <p:extLst>
      <p:ext uri="{BB962C8B-B14F-4D97-AF65-F5344CB8AC3E}">
        <p14:creationId xmlns:p14="http://schemas.microsoft.com/office/powerpoint/2010/main" val="2345419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5237"/>
            <a:ext cx="8229600" cy="4906963"/>
          </a:xfrm>
        </p:spPr>
        <p:txBody>
          <a:bodyPr/>
          <a:lstStyle/>
          <a:p>
            <a:pPr marL="339725" indent="0" algn="just" fontAlgn="base">
              <a:lnSpc>
                <a:spcPct val="150000"/>
              </a:lnSpc>
              <a:buNone/>
            </a:pPr>
            <a:r>
              <a:rPr lang="en-US" sz="1800" b="1" dirty="0" smtClean="0">
                <a:latin typeface="Times New Roman" panose="02020603050405020304" pitchFamily="18" charset="0"/>
                <a:cs typeface="Times New Roman" panose="02020603050405020304" pitchFamily="18" charset="0"/>
              </a:rPr>
              <a:t>Classification:</a:t>
            </a:r>
          </a:p>
          <a:p>
            <a:pPr marL="912813" indent="-285750" algn="just" fontAlgn="base">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Machine </a:t>
            </a:r>
            <a:r>
              <a:rPr lang="en-US" sz="1800" dirty="0">
                <a:latin typeface="Times New Roman" panose="02020603050405020304" pitchFamily="18" charset="0"/>
                <a:cs typeface="Times New Roman" panose="02020603050405020304" pitchFamily="18" charset="0"/>
              </a:rPr>
              <a:t>is trained to classify something into some class.</a:t>
            </a:r>
          </a:p>
          <a:p>
            <a:pPr marL="912813" indent="-285750" algn="just" fontAlgn="base">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classifying whether a patient has disease or not</a:t>
            </a:r>
          </a:p>
          <a:p>
            <a:pPr marL="912813" indent="-285750" algn="just" fontAlgn="base">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classifying whether an email is spam or </a:t>
            </a:r>
            <a:r>
              <a:rPr lang="en-US" sz="1800" dirty="0" smtClean="0">
                <a:latin typeface="Times New Roman" panose="02020603050405020304" pitchFamily="18" charset="0"/>
                <a:cs typeface="Times New Roman" panose="02020603050405020304" pitchFamily="18" charset="0"/>
              </a:rPr>
              <a:t>not</a:t>
            </a:r>
          </a:p>
          <a:p>
            <a:pPr marL="627063" indent="-287338" algn="just" fontAlgn="base">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339725" indent="0" algn="just" fontAlgn="base">
              <a:lnSpc>
                <a:spcPct val="150000"/>
              </a:lnSpc>
              <a:buNone/>
            </a:pPr>
            <a:r>
              <a:rPr lang="en-US" sz="1800" b="1" dirty="0">
                <a:latin typeface="Times New Roman" panose="02020603050405020304" pitchFamily="18" charset="0"/>
                <a:cs typeface="Times New Roman" panose="02020603050405020304" pitchFamily="18" charset="0"/>
              </a:rPr>
              <a:t>Regression:</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912813" indent="-285750" algn="just" fontAlgn="base">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Machine </a:t>
            </a:r>
            <a:r>
              <a:rPr lang="en-US" sz="1800" dirty="0">
                <a:latin typeface="Times New Roman" panose="02020603050405020304" pitchFamily="18" charset="0"/>
                <a:cs typeface="Times New Roman" panose="02020603050405020304" pitchFamily="18" charset="0"/>
              </a:rPr>
              <a:t>is trained to predict some value like price, weight or height.</a:t>
            </a:r>
          </a:p>
          <a:p>
            <a:pPr marL="625475" indent="1588" algn="just" fontAlgn="base">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predicting </a:t>
            </a:r>
            <a:r>
              <a:rPr lang="en-US" sz="1800" dirty="0">
                <a:latin typeface="Times New Roman" panose="02020603050405020304" pitchFamily="18" charset="0"/>
                <a:cs typeface="Times New Roman" panose="02020603050405020304" pitchFamily="18" charset="0"/>
              </a:rPr>
              <a:t>house/property price</a:t>
            </a:r>
          </a:p>
          <a:p>
            <a:pPr marL="625475" indent="179388" algn="just" fontAlgn="base">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predicting </a:t>
            </a:r>
            <a:r>
              <a:rPr lang="en-US" sz="1800" dirty="0">
                <a:latin typeface="Times New Roman" panose="02020603050405020304" pitchFamily="18" charset="0"/>
                <a:cs typeface="Times New Roman" panose="02020603050405020304" pitchFamily="18" charset="0"/>
              </a:rPr>
              <a:t>stock market price</a:t>
            </a:r>
          </a:p>
          <a:p>
            <a:endParaRPr lang="en-US" sz="18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23</a:t>
            </a:fld>
            <a:endParaRPr lang="en-US" dirty="0"/>
          </a:p>
        </p:txBody>
      </p:sp>
      <p:sp>
        <p:nvSpPr>
          <p:cNvPr id="5" name="Title 4"/>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EXAMPLE FOR SUPERVISED LEARNING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096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lnSpc>
                <a:spcPct val="150000"/>
              </a:lnSpc>
              <a:buNone/>
            </a:pPr>
            <a:r>
              <a:rPr lang="en-US" sz="1800" b="1" dirty="0" smtClean="0">
                <a:latin typeface="Times New Roman" panose="02020603050405020304" pitchFamily="18" charset="0"/>
                <a:cs typeface="Times New Roman" panose="02020603050405020304" pitchFamily="18" charset="0"/>
              </a:rPr>
              <a:t>Unsupervised </a:t>
            </a:r>
            <a:r>
              <a:rPr lang="en-US" sz="1800" b="1" dirty="0">
                <a:latin typeface="Times New Roman" panose="02020603050405020304" pitchFamily="18" charset="0"/>
                <a:cs typeface="Times New Roman" panose="02020603050405020304" pitchFamily="18" charset="0"/>
              </a:rPr>
              <a:t>Learning</a:t>
            </a:r>
            <a:r>
              <a:rPr lang="en-US" sz="1800" dirty="0">
                <a:latin typeface="Times New Roman" panose="02020603050405020304" pitchFamily="18" charset="0"/>
                <a:cs typeface="Times New Roman" panose="02020603050405020304" pitchFamily="18" charset="0"/>
              </a:rPr>
              <a:t> is the area where we don’t have any dependent variable. We just have collection of variables and we try to find out similarity between them and classify them into clusters. </a:t>
            </a:r>
            <a:endParaRPr lang="en-US" sz="1800" dirty="0" smtClean="0">
              <a:latin typeface="Times New Roman" panose="02020603050405020304" pitchFamily="18" charset="0"/>
              <a:cs typeface="Times New Roman" panose="02020603050405020304" pitchFamily="18" charset="0"/>
            </a:endParaRPr>
          </a:p>
          <a:p>
            <a:endParaRPr lang="en-US" dirty="0"/>
          </a:p>
          <a:p>
            <a:endParaRPr lang="en-US" dirty="0"/>
          </a:p>
        </p:txBody>
      </p:sp>
      <p:sp>
        <p:nvSpPr>
          <p:cNvPr id="5" name="Title 1"/>
          <p:cNvSpPr>
            <a:spLocks noGrp="1"/>
          </p:cNvSpPr>
          <p:nvPr>
            <p:ph type="title"/>
          </p:nvPr>
        </p:nvSpPr>
        <p:spPr>
          <a:xfrm>
            <a:off x="2285999" y="0"/>
            <a:ext cx="6402977" cy="533400"/>
          </a:xfrm>
        </p:spPr>
        <p:txBody>
          <a:bodyPr/>
          <a:lstStyle/>
          <a:p>
            <a:r>
              <a:rPr lang="en-US" sz="2400" dirty="0" smtClean="0">
                <a:latin typeface="Times New Roman" panose="02020603050405020304" pitchFamily="18" charset="0"/>
                <a:cs typeface="Times New Roman" panose="02020603050405020304" pitchFamily="18" charset="0"/>
              </a:rPr>
              <a:t>UNSUPERVISED LEARNING</a:t>
            </a:r>
            <a:endParaRPr lang="en-US" sz="2400" dirty="0">
              <a:latin typeface="Times New Roman" panose="02020603050405020304" pitchFamily="18" charset="0"/>
              <a:cs typeface="Times New Roman" panose="02020603050405020304" pitchFamily="18" charset="0"/>
            </a:endParaRPr>
          </a:p>
        </p:txBody>
      </p:sp>
      <p:pic>
        <p:nvPicPr>
          <p:cNvPr id="4" name="Picture 3" descr="Machine Learning Explained2"/>
          <p:cNvPicPr/>
          <p:nvPr/>
        </p:nvPicPr>
        <p:blipFill>
          <a:blip r:embed="rId2">
            <a:extLst>
              <a:ext uri="{28A0092B-C50C-407E-A947-70E740481C1C}">
                <a14:useLocalDpi xmlns:a14="http://schemas.microsoft.com/office/drawing/2010/main" val="0"/>
              </a:ext>
            </a:extLst>
          </a:blip>
          <a:srcRect/>
          <a:stretch>
            <a:fillRect/>
          </a:stretch>
        </p:blipFill>
        <p:spPr bwMode="auto">
          <a:xfrm>
            <a:off x="560439" y="3000682"/>
            <a:ext cx="7592961" cy="3192620"/>
          </a:xfrm>
          <a:prstGeom prst="rect">
            <a:avLst/>
          </a:prstGeom>
          <a:noFill/>
          <a:ln>
            <a:noFill/>
          </a:ln>
        </p:spPr>
      </p:pic>
      <p:sp>
        <p:nvSpPr>
          <p:cNvPr id="2" name="Footer Placeholder 1"/>
          <p:cNvSpPr>
            <a:spLocks noGrp="1"/>
          </p:cNvSpPr>
          <p:nvPr>
            <p:ph type="ftr" sz="quarter" idx="11"/>
          </p:nvPr>
        </p:nvSpPr>
        <p:spPr/>
        <p:txBody>
          <a:bodyPr/>
          <a:lstStyle/>
          <a:p>
            <a:r>
              <a:rPr lang="en-US" smtClean="0"/>
              <a:t>© Cognizant 2019</a:t>
            </a:r>
            <a:endParaRPr lang="en-US" dirty="0"/>
          </a:p>
        </p:txBody>
      </p:sp>
      <p:sp>
        <p:nvSpPr>
          <p:cNvPr id="6" name="Slide Number Placeholder 5"/>
          <p:cNvSpPr>
            <a:spLocks noGrp="1"/>
          </p:cNvSpPr>
          <p:nvPr>
            <p:ph type="sldNum" sz="quarter" idx="12"/>
          </p:nvPr>
        </p:nvSpPr>
        <p:spPr/>
        <p:txBody>
          <a:bodyPr/>
          <a:lstStyle/>
          <a:p>
            <a:pPr>
              <a:defRPr/>
            </a:pPr>
            <a:fld id="{50EC62AF-8A58-47DB-8277-FFD1CE2A98DE}" type="slidenum">
              <a:rPr lang="en-US" smtClean="0"/>
              <a:pPr>
                <a:defRPr/>
              </a:pPr>
              <a:t>24</a:t>
            </a:fld>
            <a:endParaRPr lang="en-US" dirty="0"/>
          </a:p>
        </p:txBody>
      </p:sp>
    </p:spTree>
    <p:extLst>
      <p:ext uri="{BB962C8B-B14F-4D97-AF65-F5344CB8AC3E}">
        <p14:creationId xmlns:p14="http://schemas.microsoft.com/office/powerpoint/2010/main" val="32094125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lnSpc>
                <a:spcPct val="150000"/>
              </a:lnSpc>
              <a:buNone/>
            </a:pPr>
            <a:r>
              <a:rPr lang="en-US" sz="1800" b="1" dirty="0">
                <a:latin typeface="Times New Roman" panose="02020603050405020304" pitchFamily="18" charset="0"/>
                <a:cs typeface="Times New Roman" panose="02020603050405020304" pitchFamily="18" charset="0"/>
              </a:rPr>
              <a:t>Clustering:</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indent="-1588" fontAlgn="base">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A </a:t>
            </a:r>
            <a:r>
              <a:rPr lang="en-US" sz="1800" dirty="0">
                <a:latin typeface="Times New Roman" panose="02020603050405020304" pitchFamily="18" charset="0"/>
                <a:cs typeface="Times New Roman" panose="02020603050405020304" pitchFamily="18" charset="0"/>
              </a:rPr>
              <a:t>clustering problem is where you want to discover the inherent groupings in the </a:t>
            </a:r>
            <a:r>
              <a:rPr lang="en-US" sz="1800" dirty="0" smtClean="0">
                <a:latin typeface="Times New Roman" panose="02020603050405020304" pitchFamily="18" charset="0"/>
                <a:cs typeface="Times New Roman" panose="02020603050405020304" pitchFamily="18" charset="0"/>
              </a:rPr>
              <a:t>data.</a:t>
            </a:r>
            <a:endParaRPr lang="en-US" sz="1800" dirty="0">
              <a:latin typeface="Times New Roman" panose="02020603050405020304" pitchFamily="18" charset="0"/>
              <a:cs typeface="Times New Roman" panose="02020603050405020304" pitchFamily="18" charset="0"/>
            </a:endParaRPr>
          </a:p>
          <a:p>
            <a:pPr indent="-1588" fontAlgn="base">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such </a:t>
            </a:r>
            <a:r>
              <a:rPr lang="en-US" sz="1800" dirty="0">
                <a:latin typeface="Times New Roman" panose="02020603050405020304" pitchFamily="18" charset="0"/>
                <a:cs typeface="Times New Roman" panose="02020603050405020304" pitchFamily="18" charset="0"/>
              </a:rPr>
              <a:t>as grouping customers by purchasing </a:t>
            </a:r>
            <a:r>
              <a:rPr lang="en-US" sz="1800" dirty="0" smtClean="0">
                <a:latin typeface="Times New Roman" panose="02020603050405020304" pitchFamily="18" charset="0"/>
                <a:cs typeface="Times New Roman" panose="02020603050405020304" pitchFamily="18" charset="0"/>
              </a:rPr>
              <a:t>behavior.</a:t>
            </a:r>
          </a:p>
          <a:p>
            <a:pPr fontAlgn="base">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0" indent="0" fontAlgn="base">
              <a:lnSpc>
                <a:spcPct val="150000"/>
              </a:lnSpc>
              <a:buNone/>
            </a:pPr>
            <a:r>
              <a:rPr lang="en-US" sz="1800" b="1" dirty="0">
                <a:latin typeface="Times New Roman" panose="02020603050405020304" pitchFamily="18" charset="0"/>
                <a:cs typeface="Times New Roman" panose="02020603050405020304" pitchFamily="18" charset="0"/>
              </a:rPr>
              <a:t>Association:</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indent="-1588" fontAlgn="base">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An </a:t>
            </a:r>
            <a:r>
              <a:rPr lang="en-US" sz="1800" dirty="0">
                <a:latin typeface="Times New Roman" panose="02020603050405020304" pitchFamily="18" charset="0"/>
                <a:cs typeface="Times New Roman" panose="02020603050405020304" pitchFamily="18" charset="0"/>
              </a:rPr>
              <a:t>association rule learning problem is where you want to discover rules that describe large portions of your </a:t>
            </a:r>
            <a:r>
              <a:rPr lang="en-US" sz="1800" dirty="0" smtClean="0">
                <a:latin typeface="Times New Roman" panose="02020603050405020304" pitchFamily="18" charset="0"/>
                <a:cs typeface="Times New Roman" panose="02020603050405020304" pitchFamily="18" charset="0"/>
              </a:rPr>
              <a:t>data.</a:t>
            </a:r>
            <a:endParaRPr lang="en-US" sz="1800" dirty="0">
              <a:latin typeface="Times New Roman" panose="02020603050405020304" pitchFamily="18" charset="0"/>
              <a:cs typeface="Times New Roman" panose="02020603050405020304" pitchFamily="18" charset="0"/>
            </a:endParaRPr>
          </a:p>
          <a:p>
            <a:pPr indent="-1588" fontAlgn="base">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such </a:t>
            </a:r>
            <a:r>
              <a:rPr lang="en-US" sz="1800" dirty="0">
                <a:latin typeface="Times New Roman" panose="02020603050405020304" pitchFamily="18" charset="0"/>
                <a:cs typeface="Times New Roman" panose="02020603050405020304" pitchFamily="18" charset="0"/>
              </a:rPr>
              <a:t>as people that buy X also tend to buy </a:t>
            </a:r>
            <a:r>
              <a:rPr lang="en-US" sz="1800" dirty="0" smtClean="0">
                <a:latin typeface="Times New Roman" panose="02020603050405020304" pitchFamily="18" charset="0"/>
                <a:cs typeface="Times New Roman" panose="02020603050405020304" pitchFamily="18" charset="0"/>
              </a:rPr>
              <a:t>Y.</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25</a:t>
            </a:fld>
            <a:endParaRPr lang="en-US" dirty="0"/>
          </a:p>
        </p:txBody>
      </p:sp>
      <p:sp>
        <p:nvSpPr>
          <p:cNvPr id="5" name="Title 4"/>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EXAMPLE OF UNSUPERVISED LEARNING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870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Reinforcement learning</a:t>
            </a:r>
            <a:r>
              <a:rPr lang="en-US" sz="1800" dirty="0">
                <a:latin typeface="Times New Roman" panose="02020603050405020304" pitchFamily="18" charset="0"/>
                <a:cs typeface="Times New Roman" panose="02020603050405020304" pitchFamily="18" charset="0"/>
              </a:rPr>
              <a:t> is field where machine performs actions and look at the results. Based on the results it learns and then repeats the process again until it understands the entire phenomenon of action and result relation. </a:t>
            </a: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allows machines and software agents to automatically determine the ideal behavior within a specific context, in order to maximize its performance. </a:t>
            </a:r>
          </a:p>
        </p:txBody>
      </p:sp>
      <p:sp>
        <p:nvSpPr>
          <p:cNvPr id="5" name="Title 1"/>
          <p:cNvSpPr>
            <a:spLocks noGrp="1"/>
          </p:cNvSpPr>
          <p:nvPr>
            <p:ph type="title"/>
          </p:nvPr>
        </p:nvSpPr>
        <p:spPr>
          <a:xfrm>
            <a:off x="2286000" y="0"/>
            <a:ext cx="6400800" cy="685800"/>
          </a:xfrm>
        </p:spPr>
        <p:txBody>
          <a:bodyPr/>
          <a:lstStyle/>
          <a:p>
            <a:r>
              <a:rPr lang="en-US" sz="2400" dirty="0" smtClean="0">
                <a:latin typeface="Times New Roman" panose="02020603050405020304" pitchFamily="18" charset="0"/>
                <a:cs typeface="Times New Roman" panose="02020603050405020304" pitchFamily="18" charset="0"/>
              </a:rPr>
              <a:t>REINFORCEMENT LEARNING</a:t>
            </a:r>
            <a:endParaRPr lang="en-US" sz="2400" dirty="0">
              <a:latin typeface="Times New Roman" panose="02020603050405020304" pitchFamily="18" charset="0"/>
              <a:cs typeface="Times New Roman" panose="02020603050405020304" pitchFamily="18" charset="0"/>
            </a:endParaRPr>
          </a:p>
        </p:txBody>
      </p:sp>
      <p:pic>
        <p:nvPicPr>
          <p:cNvPr id="4" name="Picture 3" descr="Machine Learning Explained3"/>
          <p:cNvPicPr/>
          <p:nvPr/>
        </p:nvPicPr>
        <p:blipFill>
          <a:blip r:embed="rId2">
            <a:extLst>
              <a:ext uri="{28A0092B-C50C-407E-A947-70E740481C1C}">
                <a14:useLocalDpi xmlns:a14="http://schemas.microsoft.com/office/drawing/2010/main" val="0"/>
              </a:ext>
            </a:extLst>
          </a:blip>
          <a:srcRect/>
          <a:stretch>
            <a:fillRect/>
          </a:stretch>
        </p:blipFill>
        <p:spPr bwMode="auto">
          <a:xfrm>
            <a:off x="817307" y="3352800"/>
            <a:ext cx="7509385" cy="2782072"/>
          </a:xfrm>
          <a:prstGeom prst="rect">
            <a:avLst/>
          </a:prstGeom>
          <a:noFill/>
          <a:ln>
            <a:noFill/>
          </a:ln>
        </p:spPr>
      </p:pic>
      <p:sp>
        <p:nvSpPr>
          <p:cNvPr id="2" name="Footer Placeholder 1"/>
          <p:cNvSpPr>
            <a:spLocks noGrp="1"/>
          </p:cNvSpPr>
          <p:nvPr>
            <p:ph type="ftr" sz="quarter" idx="11"/>
          </p:nvPr>
        </p:nvSpPr>
        <p:spPr/>
        <p:txBody>
          <a:bodyPr/>
          <a:lstStyle/>
          <a:p>
            <a:r>
              <a:rPr lang="en-US" smtClean="0"/>
              <a:t>© Cognizant 2019</a:t>
            </a:r>
            <a:endParaRPr lang="en-US" dirty="0"/>
          </a:p>
        </p:txBody>
      </p:sp>
      <p:sp>
        <p:nvSpPr>
          <p:cNvPr id="6" name="Slide Number Placeholder 5"/>
          <p:cNvSpPr>
            <a:spLocks noGrp="1"/>
          </p:cNvSpPr>
          <p:nvPr>
            <p:ph type="sldNum" sz="quarter" idx="12"/>
          </p:nvPr>
        </p:nvSpPr>
        <p:spPr/>
        <p:txBody>
          <a:bodyPr/>
          <a:lstStyle/>
          <a:p>
            <a:pPr>
              <a:defRPr/>
            </a:pPr>
            <a:fld id="{50EC62AF-8A58-47DB-8277-FFD1CE2A98DE}" type="slidenum">
              <a:rPr lang="en-US" smtClean="0"/>
              <a:pPr>
                <a:defRPr/>
              </a:pPr>
              <a:t>26</a:t>
            </a:fld>
            <a:endParaRPr lang="en-US" dirty="0"/>
          </a:p>
        </p:txBody>
      </p:sp>
    </p:spTree>
    <p:extLst>
      <p:ext uri="{BB962C8B-B14F-4D97-AF65-F5344CB8AC3E}">
        <p14:creationId xmlns:p14="http://schemas.microsoft.com/office/powerpoint/2010/main" val="1420147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Regression is a method of modelling a target value based on independent predictors.</a:t>
            </a: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Regression </a:t>
            </a:r>
            <a:r>
              <a:rPr lang="en-US" sz="1800" dirty="0">
                <a:latin typeface="Times New Roman" panose="02020603050405020304" pitchFamily="18" charset="0"/>
                <a:cs typeface="Times New Roman" panose="02020603050405020304" pitchFamily="18" charset="0"/>
              </a:rPr>
              <a:t>techniques mostly differ based on the number of independent variables and the type of relationship between the independent and dependent variables.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438400" y="0"/>
            <a:ext cx="5943600" cy="533400"/>
          </a:xfrm>
        </p:spPr>
        <p:txBody>
          <a:bodyPr>
            <a:normAutofit/>
          </a:bodyPr>
          <a:lstStyle/>
          <a:p>
            <a:r>
              <a:rPr lang="en-US" sz="2400" dirty="0" smtClean="0">
                <a:latin typeface="Times New Roman" panose="02020603050405020304" pitchFamily="18" charset="0"/>
                <a:cs typeface="Times New Roman" panose="02020603050405020304" pitchFamily="18" charset="0"/>
              </a:rPr>
              <a:t>LINEAR REGRESSION</a:t>
            </a:r>
            <a:endParaRPr lang="en-US" sz="2400" dirty="0">
              <a:latin typeface="Times New Roman" panose="02020603050405020304" pitchFamily="18" charset="0"/>
              <a:cs typeface="Times New Roman" panose="02020603050405020304" pitchFamily="18" charset="0"/>
            </a:endParaRPr>
          </a:p>
        </p:txBody>
      </p:sp>
      <p:pic>
        <p:nvPicPr>
          <p:cNvPr id="4" name="Picture 3" descr="https://cdncontribute.geeksforgeeks.org/wp-content/uploads/linear-regression-plot.jpg"/>
          <p:cNvPicPr/>
          <p:nvPr/>
        </p:nvPicPr>
        <p:blipFill>
          <a:blip r:embed="rId2">
            <a:extLst>
              <a:ext uri="{28A0092B-C50C-407E-A947-70E740481C1C}">
                <a14:useLocalDpi xmlns:a14="http://schemas.microsoft.com/office/drawing/2010/main" val="0"/>
              </a:ext>
            </a:extLst>
          </a:blip>
          <a:srcRect/>
          <a:stretch>
            <a:fillRect/>
          </a:stretch>
        </p:blipFill>
        <p:spPr bwMode="auto">
          <a:xfrm>
            <a:off x="701152" y="3263359"/>
            <a:ext cx="8214248" cy="2985041"/>
          </a:xfrm>
          <a:prstGeom prst="rect">
            <a:avLst/>
          </a:prstGeom>
          <a:noFill/>
          <a:ln>
            <a:noFill/>
          </a:ln>
        </p:spPr>
      </p:pic>
      <p:sp>
        <p:nvSpPr>
          <p:cNvPr id="5" name="Footer Placeholder 4"/>
          <p:cNvSpPr>
            <a:spLocks noGrp="1"/>
          </p:cNvSpPr>
          <p:nvPr>
            <p:ph type="ftr" sz="quarter" idx="11"/>
          </p:nvPr>
        </p:nvSpPr>
        <p:spPr/>
        <p:txBody>
          <a:bodyPr/>
          <a:lstStyle/>
          <a:p>
            <a:r>
              <a:rPr lang="en-US" smtClean="0"/>
              <a:t>© Cognizant 2019</a:t>
            </a:r>
            <a:endParaRPr lang="en-US" dirty="0"/>
          </a:p>
        </p:txBody>
      </p:sp>
      <p:sp>
        <p:nvSpPr>
          <p:cNvPr id="6" name="Slide Number Placeholder 5"/>
          <p:cNvSpPr>
            <a:spLocks noGrp="1"/>
          </p:cNvSpPr>
          <p:nvPr>
            <p:ph type="sldNum" sz="quarter" idx="12"/>
          </p:nvPr>
        </p:nvSpPr>
        <p:spPr/>
        <p:txBody>
          <a:bodyPr/>
          <a:lstStyle/>
          <a:p>
            <a:pPr>
              <a:defRPr/>
            </a:pPr>
            <a:fld id="{50EC62AF-8A58-47DB-8277-FFD1CE2A98DE}" type="slidenum">
              <a:rPr lang="en-US" smtClean="0"/>
              <a:pPr>
                <a:defRPr/>
              </a:pPr>
              <a:t>27</a:t>
            </a:fld>
            <a:endParaRPr lang="en-US" dirty="0"/>
          </a:p>
        </p:txBody>
      </p:sp>
    </p:spTree>
    <p:extLst>
      <p:ext uri="{BB962C8B-B14F-4D97-AF65-F5344CB8AC3E}">
        <p14:creationId xmlns:p14="http://schemas.microsoft.com/office/powerpoint/2010/main" val="26342005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LINEAR REGRESSION</a:t>
            </a:r>
            <a:endParaRPr lang="en-US" sz="2400" dirty="0"/>
          </a:p>
        </p:txBody>
      </p:sp>
      <p:sp>
        <p:nvSpPr>
          <p:cNvPr id="3" name="Content Placeholder 2"/>
          <p:cNvSpPr>
            <a:spLocks noGrp="1"/>
          </p:cNvSpPr>
          <p:nvPr>
            <p:ph idx="4294967295"/>
          </p:nvPr>
        </p:nvSpPr>
        <p:spPr>
          <a:xfrm>
            <a:off x="457200" y="1219200"/>
            <a:ext cx="8229600" cy="4906963"/>
          </a:xfrm>
        </p:spPr>
        <p:txBody>
          <a:bodyPr>
            <a:normAutofit/>
          </a:bodyPr>
          <a:lstStyle/>
          <a:p>
            <a:pPr marL="0" indent="0" fontAlgn="base">
              <a:lnSpc>
                <a:spcPct val="150000"/>
              </a:lnSpc>
              <a:buNone/>
            </a:pPr>
            <a:endParaRPr lang="en-US" sz="1800" b="1" dirty="0" smtClean="0">
              <a:latin typeface="Times New Roman" panose="02020603050405020304" pitchFamily="18" charset="0"/>
              <a:cs typeface="Times New Roman" panose="02020603050405020304" pitchFamily="18" charset="0"/>
            </a:endParaRPr>
          </a:p>
          <a:p>
            <a:pPr marL="0" indent="0" fontAlgn="base">
              <a:lnSpc>
                <a:spcPct val="150000"/>
              </a:lnSpc>
              <a:buNone/>
            </a:pPr>
            <a:r>
              <a:rPr lang="en-US" sz="1800" b="1" dirty="0" smtClean="0">
                <a:latin typeface="Times New Roman" panose="02020603050405020304" pitchFamily="18" charset="0"/>
                <a:cs typeface="Times New Roman" panose="02020603050405020304" pitchFamily="18" charset="0"/>
              </a:rPr>
              <a:t>Hypothesis </a:t>
            </a:r>
            <a:r>
              <a:rPr lang="en-US" sz="1800" b="1" dirty="0">
                <a:latin typeface="Times New Roman" panose="02020603050405020304" pitchFamily="18" charset="0"/>
                <a:cs typeface="Times New Roman" panose="02020603050405020304" pitchFamily="18" charset="0"/>
              </a:rPr>
              <a:t>function for Linear Regression :</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b="1" dirty="0" smtClean="0">
              <a:latin typeface="Times New Roman" panose="02020603050405020304" pitchFamily="18" charset="0"/>
              <a:cs typeface="Times New Roman" panose="02020603050405020304" pitchFamily="18" charset="0"/>
            </a:endParaRPr>
          </a:p>
          <a:p>
            <a:pPr marL="0" indent="0" fontAlgn="base">
              <a:lnSpc>
                <a:spcPct val="150000"/>
              </a:lnSpc>
              <a:buNone/>
            </a:pPr>
            <a:endParaRPr lang="en-US" sz="1800" b="1" dirty="0" smtClean="0">
              <a:latin typeface="Times New Roman" panose="02020603050405020304" pitchFamily="18" charset="0"/>
              <a:cs typeface="Times New Roman" panose="02020603050405020304" pitchFamily="18" charset="0"/>
            </a:endParaRPr>
          </a:p>
          <a:p>
            <a:pPr fontAlgn="base">
              <a:lnSpc>
                <a:spcPct val="150000"/>
              </a:lnSpc>
              <a:buFont typeface="Wingdings" panose="05000000000000000000" pitchFamily="2" charset="2"/>
              <a:buChar char="Ø"/>
            </a:pPr>
            <a:r>
              <a:rPr lang="en-US" sz="1800" b="1" dirty="0" smtClean="0">
                <a:latin typeface="Times New Roman" panose="02020603050405020304" pitchFamily="18" charset="0"/>
                <a:cs typeface="Times New Roman" panose="02020603050405020304" pitchFamily="18" charset="0"/>
              </a:rPr>
              <a:t>θ</a:t>
            </a:r>
            <a:r>
              <a:rPr lang="en-US" sz="1800" b="1" baseline="-25000" dirty="0" smtClean="0">
                <a:latin typeface="Times New Roman" panose="02020603050405020304" pitchFamily="18" charset="0"/>
                <a:cs typeface="Times New Roman" panose="02020603050405020304" pitchFamily="18" charset="0"/>
              </a:rPr>
              <a:t>1</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intercept</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θ</a:t>
            </a:r>
            <a:r>
              <a:rPr lang="en-US" sz="1800" b="1" baseline="-25000" dirty="0">
                <a:latin typeface="Times New Roman" panose="02020603050405020304" pitchFamily="18" charset="0"/>
                <a:cs typeface="Times New Roman" panose="02020603050405020304" pitchFamily="18" charset="0"/>
              </a:rPr>
              <a:t>2</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coefficient of x</a:t>
            </a:r>
          </a:p>
          <a:p>
            <a:pPr fontAlgn="base">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Once we find the best θ</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and θ</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values, we get the best fit line.</a:t>
            </a:r>
          </a:p>
          <a:p>
            <a:pPr>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pic>
        <p:nvPicPr>
          <p:cNvPr id="16" name="Picture 15" descr="https://cdncontribute.geeksforgeeks.org/wp-content/uploads/linear-regression-hypothesis.jpg"/>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362200"/>
            <a:ext cx="1885950" cy="571500"/>
          </a:xfrm>
          <a:prstGeom prst="rect">
            <a:avLst/>
          </a:prstGeom>
          <a:noFill/>
          <a:ln>
            <a:noFill/>
          </a:ln>
        </p:spPr>
      </p:pic>
      <p:sp>
        <p:nvSpPr>
          <p:cNvPr id="5" name="Footer Placeholder 4"/>
          <p:cNvSpPr>
            <a:spLocks noGrp="1"/>
          </p:cNvSpPr>
          <p:nvPr>
            <p:ph type="ftr" sz="quarter" idx="11"/>
          </p:nvPr>
        </p:nvSpPr>
        <p:spPr/>
        <p:txBody>
          <a:bodyPr/>
          <a:lstStyle/>
          <a:p>
            <a:r>
              <a:rPr lang="en-US" smtClean="0"/>
              <a:t>© Cognizant 2019</a:t>
            </a:r>
            <a:endParaRPr lang="en-US" dirty="0" smtClean="0"/>
          </a:p>
        </p:txBody>
      </p:sp>
      <p:sp>
        <p:nvSpPr>
          <p:cNvPr id="6" name="Slide Number Placeholder 5"/>
          <p:cNvSpPr>
            <a:spLocks noGrp="1"/>
          </p:cNvSpPr>
          <p:nvPr>
            <p:ph type="sldNum" sz="quarter" idx="12"/>
          </p:nvPr>
        </p:nvSpPr>
        <p:spPr/>
        <p:txBody>
          <a:bodyPr/>
          <a:lstStyle/>
          <a:p>
            <a:fld id="{0663517A-90C9-44F7-A477-BBD63AED79D2}" type="slidenum">
              <a:rPr lang="en-US" smtClean="0"/>
              <a:t>28</a:t>
            </a:fld>
            <a:endParaRPr lang="en-US"/>
          </a:p>
        </p:txBody>
      </p:sp>
    </p:spTree>
    <p:extLst>
      <p:ext uri="{BB962C8B-B14F-4D97-AF65-F5344CB8AC3E}">
        <p14:creationId xmlns:p14="http://schemas.microsoft.com/office/powerpoint/2010/main" val="32702230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By </a:t>
            </a:r>
            <a:r>
              <a:rPr lang="en-US" sz="1800" dirty="0">
                <a:latin typeface="Times New Roman" panose="02020603050405020304" pitchFamily="18" charset="0"/>
                <a:cs typeface="Times New Roman" panose="02020603050405020304" pitchFamily="18" charset="0"/>
              </a:rPr>
              <a:t>achieving the best-fit regression line, the model aims to predict y value such that the error difference between predicted value and true value is minimum.</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286000" y="104775"/>
            <a:ext cx="5715000" cy="533400"/>
          </a:xfrm>
        </p:spPr>
        <p:txBody>
          <a:bodyPr>
            <a:normAutofit/>
          </a:bodyPr>
          <a:lstStyle/>
          <a:p>
            <a:r>
              <a:rPr lang="en-US" sz="2400" dirty="0" smtClean="0">
                <a:latin typeface="Times New Roman" panose="02020603050405020304" pitchFamily="18" charset="0"/>
                <a:cs typeface="Times New Roman" panose="02020603050405020304" pitchFamily="18" charset="0"/>
              </a:rPr>
              <a:t>COST FUNCTION</a:t>
            </a:r>
            <a:endParaRPr lang="en-US" sz="2400" dirty="0">
              <a:latin typeface="Times New Roman" panose="02020603050405020304" pitchFamily="18" charset="0"/>
              <a:cs typeface="Times New Roman" panose="02020603050405020304" pitchFamily="18" charset="0"/>
            </a:endParaRPr>
          </a:p>
        </p:txBody>
      </p:sp>
      <p:pic>
        <p:nvPicPr>
          <p:cNvPr id="4" name="Picture 3" descr="https://cdncontribute.geeksforgeeks.org/wp-content/uploads/LR-cost-function-1.jpg"/>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537394"/>
            <a:ext cx="3209925" cy="866775"/>
          </a:xfrm>
          <a:prstGeom prst="rect">
            <a:avLst/>
          </a:prstGeom>
          <a:noFill/>
          <a:ln>
            <a:noFill/>
          </a:ln>
        </p:spPr>
      </p:pic>
      <p:pic>
        <p:nvPicPr>
          <p:cNvPr id="5" name="Picture 4" descr="https://cdncontribute.geeksforgeeks.org/wp-content/uploads/LR-cost-function-2.jpg"/>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917440"/>
            <a:ext cx="2762250" cy="847725"/>
          </a:xfrm>
          <a:prstGeom prst="rect">
            <a:avLst/>
          </a:prstGeom>
          <a:noFill/>
          <a:ln>
            <a:noFill/>
          </a:ln>
        </p:spPr>
      </p:pic>
      <p:sp>
        <p:nvSpPr>
          <p:cNvPr id="6" name="Footer Placeholder 5"/>
          <p:cNvSpPr>
            <a:spLocks noGrp="1"/>
          </p:cNvSpPr>
          <p:nvPr>
            <p:ph type="ftr" sz="quarter" idx="11"/>
          </p:nvPr>
        </p:nvSpPr>
        <p:spPr/>
        <p:txBody>
          <a:bodyPr/>
          <a:lstStyle/>
          <a:p>
            <a:r>
              <a:rPr lang="en-US" smtClean="0"/>
              <a:t>© Cognizant 2019</a:t>
            </a:r>
            <a:endParaRPr lang="en-US" dirty="0"/>
          </a:p>
        </p:txBody>
      </p:sp>
      <p:sp>
        <p:nvSpPr>
          <p:cNvPr id="7" name="Slide Number Placeholder 6"/>
          <p:cNvSpPr>
            <a:spLocks noGrp="1"/>
          </p:cNvSpPr>
          <p:nvPr>
            <p:ph type="sldNum" sz="quarter" idx="12"/>
          </p:nvPr>
        </p:nvSpPr>
        <p:spPr/>
        <p:txBody>
          <a:bodyPr/>
          <a:lstStyle/>
          <a:p>
            <a:pPr>
              <a:defRPr/>
            </a:pPr>
            <a:fld id="{50EC62AF-8A58-47DB-8277-FFD1CE2A98DE}" type="slidenum">
              <a:rPr lang="en-US" smtClean="0"/>
              <a:pPr>
                <a:defRPr/>
              </a:pPr>
              <a:t>29</a:t>
            </a:fld>
            <a:endParaRPr lang="en-US" dirty="0"/>
          </a:p>
        </p:txBody>
      </p:sp>
    </p:spTree>
    <p:extLst>
      <p:ext uri="{BB962C8B-B14F-4D97-AF65-F5344CB8AC3E}">
        <p14:creationId xmlns:p14="http://schemas.microsoft.com/office/powerpoint/2010/main" val="1613016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0" y="-26158"/>
            <a:ext cx="6858000" cy="533400"/>
          </a:xfrm>
        </p:spPr>
        <p:txBody>
          <a:bodyPr/>
          <a:lstStyle/>
          <a:p>
            <a:r>
              <a:rPr lang="en-US" sz="2400" dirty="0" smtClean="0">
                <a:latin typeface="Times New Roman" panose="02020603050405020304" pitchFamily="18" charset="0"/>
                <a:cs typeface="Times New Roman" panose="02020603050405020304" pitchFamily="18" charset="0"/>
              </a:rPr>
              <a:t>AGENDA</a:t>
            </a:r>
            <a:endParaRPr lang="en-US" sz="24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990600" y="609600"/>
            <a:ext cx="6705600" cy="4906963"/>
          </a:xfrm>
        </p:spPr>
        <p:txBody>
          <a:bodyPr/>
          <a:lstStyle/>
          <a:p>
            <a:pPr marL="0" lvl="0" indent="0">
              <a:lnSpc>
                <a:spcPct val="150000"/>
              </a:lnSpc>
              <a:buNone/>
            </a:pPr>
            <a:r>
              <a:rPr lang="en-US" sz="1800" dirty="0" smtClean="0">
                <a:latin typeface="Times New Roman" panose="02020603050405020304" pitchFamily="18" charset="0"/>
                <a:cs typeface="Times New Roman" panose="02020603050405020304" pitchFamily="18" charset="0"/>
              </a:rPr>
              <a:t>In this module, we will discuss about the following:</a:t>
            </a:r>
          </a:p>
          <a:p>
            <a:pPr marL="627063" lvl="0"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Introduction </a:t>
            </a:r>
            <a:r>
              <a:rPr lang="en-US" sz="1800" dirty="0">
                <a:latin typeface="Times New Roman" panose="02020603050405020304" pitchFamily="18" charset="0"/>
                <a:cs typeface="Times New Roman" panose="02020603050405020304" pitchFamily="18" charset="0"/>
              </a:rPr>
              <a:t>to Machine Learning</a:t>
            </a:r>
          </a:p>
          <a:p>
            <a:pPr marL="627063" lvl="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Machine Learning - What it is &amp; why it matters</a:t>
            </a:r>
          </a:p>
          <a:p>
            <a:pPr marL="627063" lvl="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Principles of Machine Learning</a:t>
            </a:r>
          </a:p>
          <a:p>
            <a:pPr marL="627063" lvl="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Galaxy of Data Science</a:t>
            </a:r>
          </a:p>
          <a:p>
            <a:pPr marL="627063" lvl="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Machine Learning-Supervised, Unsupervised &amp; Reinforcement</a:t>
            </a:r>
          </a:p>
          <a:p>
            <a:pPr marL="627063" lvl="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Linear Regression</a:t>
            </a:r>
          </a:p>
          <a:p>
            <a:pPr marL="627063" lvl="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Classification Model</a:t>
            </a:r>
          </a:p>
          <a:p>
            <a:pPr marL="627063" lvl="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Anomaly Detection</a:t>
            </a:r>
          </a:p>
          <a:p>
            <a:pPr marL="627063" lvl="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Science V2.0</a:t>
            </a:r>
          </a:p>
          <a:p>
            <a:pPr marL="627063" lvl="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Ready for Data Science V2.0</a:t>
            </a:r>
          </a:p>
          <a:p>
            <a:pPr marL="627063" lvl="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Answering with Data V2.0</a:t>
            </a:r>
          </a:p>
          <a:p>
            <a:pPr marL="6270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Predict an answer with a simple model V2.0</a:t>
            </a:r>
          </a:p>
        </p:txBody>
      </p:sp>
      <p:sp>
        <p:nvSpPr>
          <p:cNvPr id="3" name="Footer Placeholder 2"/>
          <p:cNvSpPr>
            <a:spLocks noGrp="1"/>
          </p:cNvSpPr>
          <p:nvPr>
            <p:ph type="ftr" sz="quarter" idx="11"/>
          </p:nvPr>
        </p:nvSpPr>
        <p:spPr/>
        <p:txBody>
          <a:bodyPr/>
          <a:lstStyle/>
          <a:p>
            <a:r>
              <a:rPr lang="en-US" dirty="0"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3</a:t>
            </a:fld>
            <a:endParaRPr lang="en-US" dirty="0"/>
          </a:p>
        </p:txBody>
      </p:sp>
    </p:spTree>
    <p:extLst>
      <p:ext uri="{BB962C8B-B14F-4D97-AF65-F5344CB8AC3E}">
        <p14:creationId xmlns:p14="http://schemas.microsoft.com/office/powerpoint/2010/main" val="3945649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463" y="1160462"/>
            <a:ext cx="8229600" cy="11533030"/>
          </a:xfrm>
        </p:spPr>
        <p:txBody>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table below shows some data from the early days of the Italian clothing company Benetton. Each row in the table shows Benetton’s sales for a year, and the amount spent on advertising in that year. </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In this case, our outcome of interest is sales. It is the thing we want to predict. If we use Advertising as the predictor variable, linear regression estimates that </a:t>
            </a:r>
            <a:r>
              <a:rPr lang="en-US" sz="1800" b="1" dirty="0">
                <a:latin typeface="Times New Roman" panose="02020603050405020304" pitchFamily="18" charset="0"/>
                <a:cs typeface="Times New Roman" panose="02020603050405020304" pitchFamily="18" charset="0"/>
              </a:rPr>
              <a:t>Sales = 168 + 23 Advertising</a:t>
            </a:r>
            <a:r>
              <a:rPr lang="en-US" sz="18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That is, if advertising expenditure is increased by one Euro, then sales will be expected to increase by 23 million Euro, and if there was no advertising we would expect sales of 168 million Euro</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30</a:t>
            </a:fld>
            <a:endParaRPr lang="en-US" dirty="0"/>
          </a:p>
        </p:txBody>
      </p:sp>
      <p:sp>
        <p:nvSpPr>
          <p:cNvPr id="5" name="Title 4"/>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EXAMPLE OF LINEAR REGRESSION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565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31</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EXAMPLE OF LINEAR REGRESSION</a:t>
            </a:r>
            <a:endParaRPr lang="en-US" sz="2400" dirty="0"/>
          </a:p>
        </p:txBody>
      </p:sp>
      <p:pic>
        <p:nvPicPr>
          <p:cNvPr id="6" name="Picture 4" descr="Example of simple regress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799" y="1066800"/>
            <a:ext cx="5867401"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616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4294967295"/>
          </p:nvPr>
        </p:nvSpPr>
        <p:spPr>
          <a:xfrm>
            <a:off x="8407400" y="6629400"/>
            <a:ext cx="736600" cy="228600"/>
          </a:xfrm>
        </p:spPr>
        <p:txBody>
          <a:bodyPr/>
          <a:lstStyle/>
          <a:p>
            <a:pPr>
              <a:defRPr/>
            </a:pPr>
            <a:fld id="{50EC62AF-8A58-47DB-8277-FFD1CE2A98DE}" type="slidenum">
              <a:rPr lang="en-US" smtClean="0"/>
              <a:pPr>
                <a:defRPr/>
              </a:pPr>
              <a:t>32</a:t>
            </a:fld>
            <a:endParaRPr lang="en-US" dirty="0"/>
          </a:p>
        </p:txBody>
      </p:sp>
      <p:sp>
        <p:nvSpPr>
          <p:cNvPr id="6" name="Rectangle 5"/>
          <p:cNvSpPr/>
          <p:nvPr/>
        </p:nvSpPr>
        <p:spPr>
          <a:xfrm>
            <a:off x="0" y="5334000"/>
            <a:ext cx="6477000" cy="830997"/>
          </a:xfrm>
          <a:prstGeom prst="rect">
            <a:avLst/>
          </a:prstGeom>
        </p:spPr>
        <p:txBody>
          <a:bodyPr wrap="square">
            <a:spAutoFit/>
          </a:bodyPr>
          <a:lstStyle/>
          <a:p>
            <a:pPr marR="0" lvl="0">
              <a:spcBef>
                <a:spcPts val="0"/>
              </a:spcBef>
              <a:spcAft>
                <a:spcPts val="0"/>
              </a:spcAft>
              <a:tabLst>
                <a:tab pos="457200" algn="l"/>
              </a:tabLst>
            </a:pPr>
            <a:r>
              <a:rPr lang="en-US" sz="2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CLASSIFICATION MODEL</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&amp; ANOMALY DETECTION</a:t>
            </a:r>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1053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82000" cy="5029200"/>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C</a:t>
            </a:r>
            <a:r>
              <a:rPr lang="en-US" sz="1800" dirty="0" smtClean="0">
                <a:latin typeface="Times New Roman" panose="02020603050405020304" pitchFamily="18" charset="0"/>
                <a:cs typeface="Times New Roman" panose="02020603050405020304" pitchFamily="18" charset="0"/>
              </a:rPr>
              <a:t>lassification </a:t>
            </a:r>
            <a:r>
              <a:rPr lang="en-US" sz="1800" dirty="0">
                <a:latin typeface="Times New Roman" panose="02020603050405020304" pitchFamily="18" charset="0"/>
                <a:cs typeface="Times New Roman" panose="02020603050405020304" pitchFamily="18" charset="0"/>
              </a:rPr>
              <a:t>is a supervised learning approach in which the computer program learns from the data input given to it and then uses this learning to classify new observation</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Some examples of classification problems are: speech recognition, handwriting recognition, bio metric identification, document classification etc</a:t>
            </a:r>
            <a:r>
              <a:rPr lang="en-US" sz="18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types of classification algorithms in Machine Learning:</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Linear Classifiers: Logistic Regression, Naive Bayes Classifier</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Nearest Neighbor</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Support Vector Machines</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Decision Trees</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Boosted Trees</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Random Forest</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Neural Networks</a:t>
            </a:r>
          </a:p>
          <a:p>
            <a:pPr>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362200" y="0"/>
            <a:ext cx="6324600" cy="533400"/>
          </a:xfrm>
        </p:spPr>
        <p:txBody>
          <a:bodyPr>
            <a:normAutofit/>
          </a:bodyPr>
          <a:lstStyle/>
          <a:p>
            <a:r>
              <a:rPr lang="en-US" sz="2400" dirty="0" smtClean="0">
                <a:latin typeface="Times New Roman" panose="02020603050405020304" pitchFamily="18" charset="0"/>
                <a:cs typeface="Times New Roman" panose="02020603050405020304" pitchFamily="18" charset="0"/>
              </a:rPr>
              <a:t>CLASSIFICATION MODEL</a:t>
            </a: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 Cognizant 2019</a:t>
            </a:r>
            <a:endParaRPr lang="en-US" dirty="0"/>
          </a:p>
        </p:txBody>
      </p:sp>
      <p:sp>
        <p:nvSpPr>
          <p:cNvPr id="5" name="Slide Number Placeholder 4"/>
          <p:cNvSpPr>
            <a:spLocks noGrp="1"/>
          </p:cNvSpPr>
          <p:nvPr>
            <p:ph type="sldNum" sz="quarter" idx="12"/>
          </p:nvPr>
        </p:nvSpPr>
        <p:spPr/>
        <p:txBody>
          <a:bodyPr/>
          <a:lstStyle/>
          <a:p>
            <a:pPr>
              <a:defRPr/>
            </a:pPr>
            <a:fld id="{50EC62AF-8A58-47DB-8277-FFD1CE2A98DE}" type="slidenum">
              <a:rPr lang="en-US" smtClean="0"/>
              <a:pPr>
                <a:defRPr/>
              </a:pPr>
              <a:t>33</a:t>
            </a:fld>
            <a:endParaRPr lang="en-US" dirty="0"/>
          </a:p>
        </p:txBody>
      </p:sp>
    </p:spTree>
    <p:extLst>
      <p:ext uri="{BB962C8B-B14F-4D97-AF65-F5344CB8AC3E}">
        <p14:creationId xmlns:p14="http://schemas.microsoft.com/office/powerpoint/2010/main" val="11236857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 </a:t>
            </a:r>
            <a:r>
              <a:rPr lang="en-US" sz="1800" b="1" dirty="0" smtClean="0">
                <a:solidFill>
                  <a:schemeClr val="tx1"/>
                </a:solidFill>
                <a:latin typeface="Times New Roman" panose="02020603050405020304" pitchFamily="18" charset="0"/>
                <a:cs typeface="Times New Roman" panose="02020603050405020304" pitchFamily="18" charset="0"/>
              </a:rPr>
              <a:t>GENERATIVE </a:t>
            </a:r>
            <a:r>
              <a:rPr lang="en-US" sz="1800" b="1" dirty="0">
                <a:solidFill>
                  <a:schemeClr val="tx1"/>
                </a:solidFill>
                <a:latin typeface="Times New Roman" panose="02020603050405020304" pitchFamily="18" charset="0"/>
                <a:cs typeface="Times New Roman" panose="02020603050405020304" pitchFamily="18" charset="0"/>
              </a:rPr>
              <a:t>LEARNING </a:t>
            </a:r>
            <a:r>
              <a:rPr lang="en-US" sz="1800" b="1" dirty="0" smtClean="0">
                <a:solidFill>
                  <a:schemeClr val="tx1"/>
                </a:solidFill>
                <a:latin typeface="Times New Roman" panose="02020603050405020304" pitchFamily="18" charset="0"/>
                <a:cs typeface="Times New Roman" panose="02020603050405020304" pitchFamily="18" charset="0"/>
              </a:rPr>
              <a:t>MODEL</a:t>
            </a:r>
            <a:endParaRPr lang="en-US" sz="1800" dirty="0" smtClean="0">
              <a:latin typeface="Times New Roman" panose="02020603050405020304" pitchFamily="18" charset="0"/>
              <a:cs typeface="Times New Roman" panose="02020603050405020304" pitchFamily="18" charset="0"/>
            </a:endParaRPr>
          </a:p>
          <a:p>
            <a:pPr marL="573088" indent="0"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It </a:t>
            </a:r>
            <a:r>
              <a:rPr lang="en-US" sz="1800" dirty="0">
                <a:latin typeface="Times New Roman" panose="02020603050405020304" pitchFamily="18" charset="0"/>
                <a:cs typeface="Times New Roman" panose="02020603050405020304" pitchFamily="18" charset="0"/>
              </a:rPr>
              <a:t>is a classification technique based on Bayes’ </a:t>
            </a:r>
            <a:r>
              <a:rPr lang="en-US" sz="1800" dirty="0" smtClean="0">
                <a:latin typeface="Times New Roman" panose="02020603050405020304" pitchFamily="18" charset="0"/>
                <a:cs typeface="Times New Roman" panose="02020603050405020304" pitchFamily="18" charset="0"/>
              </a:rPr>
              <a:t>Theorem</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with </a:t>
            </a:r>
            <a:r>
              <a:rPr lang="en-US" sz="1800" dirty="0">
                <a:latin typeface="Times New Roman" panose="02020603050405020304" pitchFamily="18" charset="0"/>
                <a:cs typeface="Times New Roman" panose="02020603050405020304" pitchFamily="18" charset="0"/>
              </a:rPr>
              <a:t>an assumption of independence among predictors.</a:t>
            </a:r>
          </a:p>
          <a:p>
            <a:pPr marL="573088" indent="53975" algn="just">
              <a:lnSpc>
                <a:spcPct val="150000"/>
              </a:lnSpc>
              <a:buFont typeface="Wingdings" panose="05000000000000000000" pitchFamily="2" charset="2"/>
              <a:buChar char="Ø"/>
              <a:tabLst>
                <a:tab pos="109538" algn="l"/>
              </a:tabLst>
            </a:pPr>
            <a:r>
              <a:rPr lang="en-US" sz="1800" dirty="0" smtClean="0">
                <a:latin typeface="Times New Roman" panose="02020603050405020304" pitchFamily="18" charset="0"/>
                <a:cs typeface="Times New Roman" panose="02020603050405020304" pitchFamily="18" charset="0"/>
              </a:rPr>
              <a:t>  In </a:t>
            </a:r>
            <a:r>
              <a:rPr lang="en-US" sz="1800" dirty="0">
                <a:latin typeface="Times New Roman" panose="02020603050405020304" pitchFamily="18" charset="0"/>
                <a:cs typeface="Times New Roman" panose="02020603050405020304" pitchFamily="18" charset="0"/>
              </a:rPr>
              <a:t>simple terms, a Naive Bayes classifier assumes that the presence of a particular feature in a class is unrelated to the presence of any other feature. </a:t>
            </a:r>
          </a:p>
          <a:p>
            <a:pPr marL="573088" indent="0" algn="just">
              <a:lnSpc>
                <a:spcPct val="150000"/>
              </a:lnSpc>
              <a:buFont typeface="Wingdings" panose="05000000000000000000" pitchFamily="2" charset="2"/>
              <a:buChar char="Ø"/>
              <a:tabLst>
                <a:tab pos="627063" algn="l"/>
              </a:tabLst>
            </a:pPr>
            <a:r>
              <a:rPr lang="en-US" sz="1800" dirty="0" smtClean="0">
                <a:latin typeface="Times New Roman" panose="02020603050405020304" pitchFamily="18" charset="0"/>
                <a:cs typeface="Times New Roman" panose="02020603050405020304" pitchFamily="18" charset="0"/>
              </a:rPr>
              <a:t>  Naive </a:t>
            </a:r>
            <a:r>
              <a:rPr lang="en-US" sz="1800" dirty="0">
                <a:latin typeface="Times New Roman" panose="02020603050405020304" pitchFamily="18" charset="0"/>
                <a:cs typeface="Times New Roman" panose="02020603050405020304" pitchFamily="18" charset="0"/>
              </a:rPr>
              <a:t>Bayes is known to outperform even highly sophisticated classification methods.</a:t>
            </a:r>
          </a:p>
          <a:p>
            <a:pPr>
              <a:lnSpc>
                <a:spcPct val="150000"/>
              </a:lnSpc>
            </a:pPr>
            <a:endParaRPr lang="en-US" dirty="0"/>
          </a:p>
        </p:txBody>
      </p:sp>
      <p:sp>
        <p:nvSpPr>
          <p:cNvPr id="4" name="Title 1"/>
          <p:cNvSpPr>
            <a:spLocks noGrp="1"/>
          </p:cNvSpPr>
          <p:nvPr>
            <p:ph type="title"/>
          </p:nvPr>
        </p:nvSpPr>
        <p:spPr>
          <a:xfrm>
            <a:off x="2286000" y="0"/>
            <a:ext cx="6553200" cy="715963"/>
          </a:xfrm>
        </p:spPr>
        <p:txBody>
          <a:bodyPr>
            <a:noAutofit/>
          </a:bodyPr>
          <a:lstStyle/>
          <a:p>
            <a:r>
              <a:rPr lang="en-US" sz="2400" dirty="0" smtClean="0">
                <a:latin typeface="Times New Roman" panose="02020603050405020304" pitchFamily="18" charset="0"/>
                <a:cs typeface="Times New Roman" panose="02020603050405020304" pitchFamily="18" charset="0"/>
              </a:rPr>
              <a:t>  NAIVE BAYES CLASSIFIER</a:t>
            </a:r>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 Cognizant 2019</a:t>
            </a:r>
            <a:endParaRPr lang="en-US" dirty="0"/>
          </a:p>
        </p:txBody>
      </p:sp>
      <p:sp>
        <p:nvSpPr>
          <p:cNvPr id="5" name="Slide Number Placeholder 4"/>
          <p:cNvSpPr>
            <a:spLocks noGrp="1"/>
          </p:cNvSpPr>
          <p:nvPr>
            <p:ph type="sldNum" sz="quarter" idx="12"/>
          </p:nvPr>
        </p:nvSpPr>
        <p:spPr/>
        <p:txBody>
          <a:bodyPr/>
          <a:lstStyle/>
          <a:p>
            <a:pPr>
              <a:defRPr/>
            </a:pPr>
            <a:fld id="{50EC62AF-8A58-47DB-8277-FFD1CE2A98DE}" type="slidenum">
              <a:rPr lang="en-US" smtClean="0"/>
              <a:pPr>
                <a:defRPr/>
              </a:pPr>
              <a:t>34</a:t>
            </a:fld>
            <a:endParaRPr lang="en-US" dirty="0"/>
          </a:p>
        </p:txBody>
      </p:sp>
    </p:spTree>
    <p:extLst>
      <p:ext uri="{BB962C8B-B14F-4D97-AF65-F5344CB8AC3E}">
        <p14:creationId xmlns:p14="http://schemas.microsoft.com/office/powerpoint/2010/main" val="9088585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k-nearest-neighbors algorithm is a classification algorithm, and it is supervised also it takes a bunch of labelled points and uses them to learn how to label other points.</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label a new point, it looks at the labelled points closest to that new point (those are its nearest neighbors), and has those neighbors vote, so whichever label the most of the neighbors have is the label for the new point (the “k” is the number of neighbors it checks).</a:t>
            </a:r>
          </a:p>
          <a:p>
            <a:pPr algn="just">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a:noAutofit/>
          </a:bodyPr>
          <a:lstStyle/>
          <a:p>
            <a:pPr algn="ct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438399" y="221143"/>
            <a:ext cx="6668589" cy="39243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0" dirty="0">
                <a:solidFill>
                  <a:schemeClr val="bg1"/>
                </a:solidFill>
                <a:latin typeface="Times New Roman" panose="02020603050405020304" pitchFamily="18" charset="0"/>
                <a:cs typeface="Times New Roman" panose="02020603050405020304" pitchFamily="18" charset="0"/>
              </a:rPr>
              <a:t>NEAREST NEIGHBOR</a:t>
            </a:r>
          </a:p>
          <a:p>
            <a:r>
              <a:rPr lang="en-US" b="0" dirty="0">
                <a:latin typeface="Times New Roman" panose="02020603050405020304" pitchFamily="18" charset="0"/>
                <a:cs typeface="Times New Roman" panose="02020603050405020304" pitchFamily="18" charset="0"/>
              </a:rPr>
              <a:t/>
            </a:r>
            <a:br>
              <a:rPr lang="en-US" b="0" dirty="0">
                <a:latin typeface="Times New Roman" panose="02020603050405020304" pitchFamily="18" charset="0"/>
                <a:cs typeface="Times New Roman" panose="02020603050405020304" pitchFamily="18" charset="0"/>
              </a:rPr>
            </a:br>
            <a:endParaRPr lang="en-US" b="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 Cognizant 2019</a:t>
            </a:r>
            <a:endParaRPr lang="en-US" dirty="0"/>
          </a:p>
        </p:txBody>
      </p:sp>
      <p:sp>
        <p:nvSpPr>
          <p:cNvPr id="6" name="Slide Number Placeholder 5"/>
          <p:cNvSpPr>
            <a:spLocks noGrp="1"/>
          </p:cNvSpPr>
          <p:nvPr>
            <p:ph type="sldNum" sz="quarter" idx="12"/>
          </p:nvPr>
        </p:nvSpPr>
        <p:spPr/>
        <p:txBody>
          <a:bodyPr/>
          <a:lstStyle/>
          <a:p>
            <a:pPr>
              <a:defRPr/>
            </a:pPr>
            <a:fld id="{50EC62AF-8A58-47DB-8277-FFD1CE2A98DE}" type="slidenum">
              <a:rPr lang="en-US" smtClean="0"/>
              <a:pPr>
                <a:defRPr/>
              </a:pPr>
              <a:t>35</a:t>
            </a:fld>
            <a:endParaRPr lang="en-US" dirty="0"/>
          </a:p>
        </p:txBody>
      </p:sp>
    </p:spTree>
    <p:extLst>
      <p:ext uri="{BB962C8B-B14F-4D97-AF65-F5344CB8AC3E}">
        <p14:creationId xmlns:p14="http://schemas.microsoft.com/office/powerpoint/2010/main" val="13672771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PREDICTIVE LEARNING MODEL</a:t>
            </a:r>
            <a:endParaRPr lang="en-US" sz="1800" b="1" dirty="0" smtClean="0">
              <a:latin typeface="Times New Roman" panose="02020603050405020304" pitchFamily="18" charset="0"/>
              <a:cs typeface="Times New Roman" panose="02020603050405020304" pitchFamily="18" charset="0"/>
            </a:endParaRPr>
          </a:p>
          <a:p>
            <a:pPr indent="-1588"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It </a:t>
            </a:r>
            <a:r>
              <a:rPr lang="en-US" sz="1800" dirty="0">
                <a:latin typeface="Times New Roman" panose="02020603050405020304" pitchFamily="18" charset="0"/>
                <a:cs typeface="Times New Roman" panose="02020603050405020304" pitchFamily="18" charset="0"/>
              </a:rPr>
              <a:t>is a statistical method for </a:t>
            </a:r>
            <a:r>
              <a:rPr lang="en-US" sz="1800" dirty="0" smtClean="0">
                <a:latin typeface="Times New Roman" panose="02020603050405020304" pitchFamily="18" charset="0"/>
                <a:cs typeface="Times New Roman" panose="02020603050405020304" pitchFamily="18" charset="0"/>
              </a:rPr>
              <a:t>analyzing </a:t>
            </a:r>
            <a:r>
              <a:rPr lang="en-US" sz="1800" dirty="0">
                <a:latin typeface="Times New Roman" panose="02020603050405020304" pitchFamily="18" charset="0"/>
                <a:cs typeface="Times New Roman" panose="02020603050405020304" pitchFamily="18" charset="0"/>
              </a:rPr>
              <a:t>a data set in which there are one or more independent variables that determine an outcome. </a:t>
            </a:r>
          </a:p>
          <a:p>
            <a:pPr indent="-1588"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outcome is measured with a dichotomous variable (in which there are only two possible outcomes).</a:t>
            </a:r>
          </a:p>
          <a:p>
            <a:pPr indent="-1588"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goal of logistic regression is to find the best fitting model to describe the relationship between the dichotomous characteristic of </a:t>
            </a:r>
            <a:r>
              <a:rPr lang="en-US" sz="1800" dirty="0" smtClean="0">
                <a:latin typeface="Times New Roman" panose="02020603050405020304" pitchFamily="18" charset="0"/>
                <a:cs typeface="Times New Roman" panose="02020603050405020304" pitchFamily="18" charset="0"/>
              </a:rPr>
              <a:t>interest.</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457200" y="152400"/>
            <a:ext cx="8214360" cy="563563"/>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0" dirty="0" smtClean="0">
                <a:solidFill>
                  <a:schemeClr val="bg1"/>
                </a:solidFill>
                <a:latin typeface="Times New Roman" panose="02020603050405020304" pitchFamily="18" charset="0"/>
                <a:cs typeface="Times New Roman" panose="02020603050405020304" pitchFamily="18" charset="0"/>
              </a:rPr>
              <a:t>                         LOGISTIC </a:t>
            </a:r>
            <a:r>
              <a:rPr lang="en-US" b="0" dirty="0">
                <a:solidFill>
                  <a:schemeClr val="bg1"/>
                </a:solidFill>
                <a:latin typeface="Times New Roman" panose="02020603050405020304" pitchFamily="18" charset="0"/>
                <a:cs typeface="Times New Roman" panose="02020603050405020304" pitchFamily="18" charset="0"/>
              </a:rPr>
              <a:t>REGRESSION </a:t>
            </a:r>
            <a:endParaRPr lang="en-US" b="0" dirty="0" smtClean="0">
              <a:solidFill>
                <a:schemeClr val="bg1"/>
              </a:solidFill>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 Cognizant 2019</a:t>
            </a:r>
            <a:endParaRPr lang="en-US" dirty="0"/>
          </a:p>
        </p:txBody>
      </p:sp>
      <p:sp>
        <p:nvSpPr>
          <p:cNvPr id="5" name="Slide Number Placeholder 4"/>
          <p:cNvSpPr>
            <a:spLocks noGrp="1"/>
          </p:cNvSpPr>
          <p:nvPr>
            <p:ph type="sldNum" sz="quarter" idx="12"/>
          </p:nvPr>
        </p:nvSpPr>
        <p:spPr/>
        <p:txBody>
          <a:bodyPr/>
          <a:lstStyle/>
          <a:p>
            <a:pPr>
              <a:defRPr/>
            </a:pPr>
            <a:fld id="{50EC62AF-8A58-47DB-8277-FFD1CE2A98DE}" type="slidenum">
              <a:rPr lang="en-US" smtClean="0"/>
              <a:pPr>
                <a:defRPr/>
              </a:pPr>
              <a:t>36</a:t>
            </a:fld>
            <a:endParaRPr lang="en-US" dirty="0"/>
          </a:p>
        </p:txBody>
      </p:sp>
    </p:spTree>
    <p:extLst>
      <p:ext uri="{BB962C8B-B14F-4D97-AF65-F5344CB8AC3E}">
        <p14:creationId xmlns:p14="http://schemas.microsoft.com/office/powerpoint/2010/main" val="36056836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lnSpc>
                <a:spcPct val="150000"/>
              </a:lnSpc>
              <a:buNone/>
            </a:pPr>
            <a:r>
              <a:rPr lang="en-US" sz="1800" b="1" dirty="0">
                <a:latin typeface="Times New Roman" panose="02020603050405020304" pitchFamily="18" charset="0"/>
                <a:cs typeface="Times New Roman" panose="02020603050405020304" pitchFamily="18" charset="0"/>
              </a:rPr>
              <a:t>Spam Detection</a:t>
            </a:r>
          </a:p>
          <a:p>
            <a:pPr indent="-1588" fontAlgn="base">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Spam </a:t>
            </a:r>
            <a:r>
              <a:rPr lang="en-US" sz="1800" dirty="0">
                <a:latin typeface="Times New Roman" panose="02020603050405020304" pitchFamily="18" charset="0"/>
                <a:cs typeface="Times New Roman" panose="02020603050405020304" pitchFamily="18" charset="0"/>
              </a:rPr>
              <a:t>detection is a binary classification problem where we are given an email and we need to classify whether or not it is spam. If the email is spam, we label it 1; if it is not spam, we label it 0. In order to apply Logistic Regression to the spam detection problem, the following features of the email are </a:t>
            </a:r>
            <a:r>
              <a:rPr lang="en-US" sz="1800" dirty="0" smtClean="0">
                <a:latin typeface="Times New Roman" panose="02020603050405020304" pitchFamily="18" charset="0"/>
                <a:cs typeface="Times New Roman" panose="02020603050405020304" pitchFamily="18" charset="0"/>
              </a:rPr>
              <a:t>extracted.</a:t>
            </a:r>
            <a:endParaRPr lang="en-US" sz="1800" dirty="0">
              <a:latin typeface="Times New Roman" panose="02020603050405020304" pitchFamily="18" charset="0"/>
              <a:cs typeface="Times New Roman" panose="02020603050405020304" pitchFamily="18" charset="0"/>
            </a:endParaRPr>
          </a:p>
          <a:p>
            <a:pPr indent="-1588" fontAlgn="base">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Sender </a:t>
            </a:r>
            <a:r>
              <a:rPr lang="en-US" sz="1800" dirty="0">
                <a:latin typeface="Times New Roman" panose="02020603050405020304" pitchFamily="18" charset="0"/>
                <a:cs typeface="Times New Roman" panose="02020603050405020304" pitchFamily="18" charset="0"/>
              </a:rPr>
              <a:t>of the </a:t>
            </a:r>
            <a:r>
              <a:rPr lang="en-US" sz="1800" dirty="0" smtClean="0">
                <a:latin typeface="Times New Roman" panose="02020603050405020304" pitchFamily="18" charset="0"/>
                <a:cs typeface="Times New Roman" panose="02020603050405020304" pitchFamily="18" charset="0"/>
              </a:rPr>
              <a:t>email.</a:t>
            </a:r>
            <a:endParaRPr lang="en-US" sz="1800" dirty="0">
              <a:latin typeface="Times New Roman" panose="02020603050405020304" pitchFamily="18" charset="0"/>
              <a:cs typeface="Times New Roman" panose="02020603050405020304" pitchFamily="18" charset="0"/>
            </a:endParaRPr>
          </a:p>
          <a:p>
            <a:pPr indent="-1588" fontAlgn="base">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Number </a:t>
            </a:r>
            <a:r>
              <a:rPr lang="en-US" sz="1800" dirty="0">
                <a:latin typeface="Times New Roman" panose="02020603050405020304" pitchFamily="18" charset="0"/>
                <a:cs typeface="Times New Roman" panose="02020603050405020304" pitchFamily="18" charset="0"/>
              </a:rPr>
              <a:t>of typos in the </a:t>
            </a:r>
            <a:r>
              <a:rPr lang="en-US" sz="1800" dirty="0" smtClean="0">
                <a:latin typeface="Times New Roman" panose="02020603050405020304" pitchFamily="18" charset="0"/>
                <a:cs typeface="Times New Roman" panose="02020603050405020304" pitchFamily="18" charset="0"/>
              </a:rPr>
              <a:t>email.</a:t>
            </a:r>
            <a:endParaRPr lang="en-US" sz="1800" dirty="0">
              <a:latin typeface="Times New Roman" panose="02020603050405020304" pitchFamily="18" charset="0"/>
              <a:cs typeface="Times New Roman" panose="02020603050405020304" pitchFamily="18" charset="0"/>
            </a:endParaRPr>
          </a:p>
          <a:p>
            <a:pPr indent="-1588" fontAlgn="base">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Occurrence </a:t>
            </a:r>
            <a:r>
              <a:rPr lang="en-US" sz="1800" dirty="0">
                <a:latin typeface="Times New Roman" panose="02020603050405020304" pitchFamily="18" charset="0"/>
                <a:cs typeface="Times New Roman" panose="02020603050405020304" pitchFamily="18" charset="0"/>
              </a:rPr>
              <a:t>of words/phrases like “offer”, “prize”, “free gift”, etc.</a:t>
            </a:r>
          </a:p>
          <a:p>
            <a:pPr indent="-1588" fontAlgn="base">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resulting feature vector is then used to train a Logistic classifier which emits a score in the range 0 to 1. If the score is more than 0.5, we label the email as spam. Otherwise, we don’t label it as spam.</a:t>
            </a:r>
          </a:p>
          <a:p>
            <a:endParaRPr lang="en-US" sz="18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37</a:t>
            </a:fld>
            <a:endParaRPr lang="en-US" dirty="0"/>
          </a:p>
        </p:txBody>
      </p:sp>
      <p:sp>
        <p:nvSpPr>
          <p:cNvPr id="5" name="Title 4"/>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EXAMPLE OF LOGISTIC REGRESSION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040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Decision </a:t>
            </a:r>
            <a:r>
              <a:rPr lang="en-US" sz="1800" dirty="0">
                <a:latin typeface="Times New Roman" panose="02020603050405020304" pitchFamily="18" charset="0"/>
                <a:cs typeface="Times New Roman" panose="02020603050405020304" pitchFamily="18" charset="0"/>
              </a:rPr>
              <a:t>tree builds classification or regression models in the form of a tree structure.</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breaks down a data set into smaller and smaller subsets while at the same time an associated decision tree is incrementally developed.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final result is a tree with decision nodes and leaf nodes</a:t>
            </a:r>
            <a:r>
              <a:rPr lang="en-US" sz="1600" dirty="0">
                <a:latin typeface="Times New Roman" panose="02020603050405020304" pitchFamily="18" charset="0"/>
                <a:cs typeface="Times New Roman" panose="02020603050405020304" pitchFamily="18" charset="0"/>
              </a:rPr>
              <a:t>.</a:t>
            </a:r>
          </a:p>
          <a:p>
            <a:pPr marL="0" indent="0">
              <a:lnSpc>
                <a:spcPct val="150000"/>
              </a:lnSpc>
              <a:buNone/>
            </a:pPr>
            <a:r>
              <a:rPr lang="en-US" sz="1600" dirty="0">
                <a:latin typeface="Times New Roman" panose="02020603050405020304" pitchFamily="18" charset="0"/>
                <a:cs typeface="Times New Roman" panose="02020603050405020304" pitchFamily="18" charset="0"/>
              </a:rPr>
              <a:t> </a:t>
            </a:r>
          </a:p>
          <a:p>
            <a:pPr>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2362200" y="152400"/>
            <a:ext cx="6402324" cy="79552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0" dirty="0">
                <a:solidFill>
                  <a:schemeClr val="bg1"/>
                </a:solidFill>
                <a:latin typeface="Times New Roman" panose="02020603050405020304" pitchFamily="18" charset="0"/>
                <a:cs typeface="Times New Roman" panose="02020603050405020304" pitchFamily="18" charset="0"/>
              </a:rPr>
              <a:t>DECISION </a:t>
            </a:r>
            <a:r>
              <a:rPr lang="en-US" b="0" dirty="0" smtClean="0">
                <a:solidFill>
                  <a:schemeClr val="bg1"/>
                </a:solidFill>
                <a:latin typeface="Times New Roman" panose="02020603050405020304" pitchFamily="18" charset="0"/>
                <a:cs typeface="Times New Roman" panose="02020603050405020304" pitchFamily="18" charset="0"/>
              </a:rPr>
              <a:t>TREES</a:t>
            </a:r>
            <a:r>
              <a:rPr lang="en-US" b="0" dirty="0">
                <a:latin typeface="Times New Roman" panose="02020603050405020304" pitchFamily="18" charset="0"/>
                <a:cs typeface="Times New Roman" panose="02020603050405020304" pitchFamily="18" charset="0"/>
              </a:rPr>
              <a:t/>
            </a:r>
            <a:br>
              <a:rPr lang="en-US" b="0" dirty="0">
                <a:latin typeface="Times New Roman" panose="02020603050405020304" pitchFamily="18" charset="0"/>
                <a:cs typeface="Times New Roman" panose="02020603050405020304" pitchFamily="18" charset="0"/>
              </a:rPr>
            </a:br>
            <a:endParaRPr lang="en-US" b="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 Cognizant 2019</a:t>
            </a:r>
            <a:endParaRPr lang="en-US" dirty="0"/>
          </a:p>
        </p:txBody>
      </p:sp>
      <p:sp>
        <p:nvSpPr>
          <p:cNvPr id="5" name="Slide Number Placeholder 4"/>
          <p:cNvSpPr>
            <a:spLocks noGrp="1"/>
          </p:cNvSpPr>
          <p:nvPr>
            <p:ph type="sldNum" sz="quarter" idx="12"/>
          </p:nvPr>
        </p:nvSpPr>
        <p:spPr/>
        <p:txBody>
          <a:bodyPr/>
          <a:lstStyle/>
          <a:p>
            <a:pPr>
              <a:defRPr/>
            </a:pPr>
            <a:fld id="{50EC62AF-8A58-47DB-8277-FFD1CE2A98DE}" type="slidenum">
              <a:rPr lang="en-US" smtClean="0"/>
              <a:pPr>
                <a:defRPr/>
              </a:pPr>
              <a:t>38</a:t>
            </a:fld>
            <a:endParaRPr lang="en-US" dirty="0"/>
          </a:p>
        </p:txBody>
      </p:sp>
    </p:spTree>
    <p:extLst>
      <p:ext uri="{BB962C8B-B14F-4D97-AF65-F5344CB8AC3E}">
        <p14:creationId xmlns:p14="http://schemas.microsoft.com/office/powerpoint/2010/main" val="18769555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39</a:t>
            </a:fld>
            <a:endParaRPr lang="en-US" dirty="0"/>
          </a:p>
        </p:txBody>
      </p:sp>
      <p:sp>
        <p:nvSpPr>
          <p:cNvPr id="5" name="Title 4"/>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EXAMPLE OF DECISION TREE</a:t>
            </a:r>
            <a:endParaRPr lang="en-US" sz="2400" dirty="0">
              <a:latin typeface="Times New Roman" panose="02020603050405020304" pitchFamily="18" charset="0"/>
              <a:cs typeface="Times New Roman" panose="02020603050405020304" pitchFamily="18" charset="0"/>
            </a:endParaRPr>
          </a:p>
        </p:txBody>
      </p:sp>
      <p:sp>
        <p:nvSpPr>
          <p:cNvPr id="9" name="AutoShape 6" descr="Entropy H(X)  = -\left [ \left ( \frac{3}{8} \right )log_{2}\frac{3}{8} + \left ( \frac{5}{8} \right )log_{2}\frac{5}{8} \right ] "/>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For the set X = {</a:t>
            </a:r>
            <a:r>
              <a:rPr lang="en-US" sz="1800" dirty="0" err="1">
                <a:latin typeface="Times New Roman" panose="02020603050405020304" pitchFamily="18" charset="0"/>
                <a:cs typeface="Times New Roman" panose="02020603050405020304" pitchFamily="18" charset="0"/>
              </a:rPr>
              <a:t>a,a,a,b,b,b,b,b</a:t>
            </a:r>
            <a:r>
              <a:rPr lang="en-US" sz="18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Total </a:t>
            </a:r>
            <a:r>
              <a:rPr lang="en-US" sz="1800" dirty="0" smtClean="0">
                <a:latin typeface="Times New Roman" panose="02020603050405020304" pitchFamily="18" charset="0"/>
                <a:cs typeface="Times New Roman" panose="02020603050405020304" pitchFamily="18" charset="0"/>
              </a:rPr>
              <a:t>instances</a:t>
            </a:r>
            <a:r>
              <a:rPr lang="en-US" sz="1800" dirty="0">
                <a:latin typeface="Times New Roman" panose="02020603050405020304" pitchFamily="18" charset="0"/>
                <a:cs typeface="Times New Roman" panose="02020603050405020304" pitchFamily="18" charset="0"/>
              </a:rPr>
              <a:t>: 8</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Instances of b: 5</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Instances of a: </a:t>
            </a:r>
            <a:r>
              <a:rPr lang="en-US" sz="1800" dirty="0" smtClean="0">
                <a:latin typeface="Times New Roman" panose="02020603050405020304" pitchFamily="18" charset="0"/>
                <a:cs typeface="Times New Roman" panose="02020603050405020304" pitchFamily="18" charset="0"/>
              </a:rPr>
              <a:t>3</a:t>
            </a: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Entropy H(X)  = -\left [ \left ( \</a:t>
            </a:r>
            <a:r>
              <a:rPr lang="en-US" sz="1800" dirty="0" err="1">
                <a:latin typeface="Times New Roman" panose="02020603050405020304" pitchFamily="18" charset="0"/>
                <a:cs typeface="Times New Roman" panose="02020603050405020304" pitchFamily="18" charset="0"/>
              </a:rPr>
              <a:t>frac</a:t>
            </a:r>
            <a:r>
              <a:rPr lang="en-US" sz="1800" dirty="0">
                <a:latin typeface="Times New Roman" panose="02020603050405020304" pitchFamily="18" charset="0"/>
                <a:cs typeface="Times New Roman" panose="02020603050405020304" pitchFamily="18" charset="0"/>
              </a:rPr>
              <a:t>{3}{8} \right )log_{2}\</a:t>
            </a:r>
            <a:r>
              <a:rPr lang="en-US" sz="1800" dirty="0" err="1">
                <a:latin typeface="Times New Roman" panose="02020603050405020304" pitchFamily="18" charset="0"/>
                <a:cs typeface="Times New Roman" panose="02020603050405020304" pitchFamily="18" charset="0"/>
              </a:rPr>
              <a:t>frac</a:t>
            </a:r>
            <a:r>
              <a:rPr lang="en-US" sz="1800" dirty="0">
                <a:latin typeface="Times New Roman" panose="02020603050405020304" pitchFamily="18" charset="0"/>
                <a:cs typeface="Times New Roman" panose="02020603050405020304" pitchFamily="18" charset="0"/>
              </a:rPr>
              <a:t>{3}{8} + \left ( \</a:t>
            </a:r>
            <a:r>
              <a:rPr lang="en-US" sz="1800" dirty="0" err="1">
                <a:latin typeface="Times New Roman" panose="02020603050405020304" pitchFamily="18" charset="0"/>
                <a:cs typeface="Times New Roman" panose="02020603050405020304" pitchFamily="18" charset="0"/>
              </a:rPr>
              <a:t>frac</a:t>
            </a:r>
            <a:r>
              <a:rPr lang="en-US" sz="1800" dirty="0">
                <a:latin typeface="Times New Roman" panose="02020603050405020304" pitchFamily="18" charset="0"/>
                <a:cs typeface="Times New Roman" panose="02020603050405020304" pitchFamily="18" charset="0"/>
              </a:rPr>
              <a:t>{5}{8} \right )log_{2}\</a:t>
            </a:r>
            <a:r>
              <a:rPr lang="en-US" sz="1800" dirty="0" err="1">
                <a:latin typeface="Times New Roman" panose="02020603050405020304" pitchFamily="18" charset="0"/>
                <a:cs typeface="Times New Roman" panose="02020603050405020304" pitchFamily="18" charset="0"/>
              </a:rPr>
              <a:t>frac</a:t>
            </a:r>
            <a:r>
              <a:rPr lang="en-US" sz="1800" dirty="0">
                <a:latin typeface="Times New Roman" panose="02020603050405020304" pitchFamily="18" charset="0"/>
                <a:cs typeface="Times New Roman" panose="02020603050405020304" pitchFamily="18" charset="0"/>
              </a:rPr>
              <a:t>{5}{8} \right ] </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-[0.375 * (-1.415) + 0.625 * (-0.678)]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=-(-0.53-0.424)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 0.954</a:t>
            </a:r>
          </a:p>
        </p:txBody>
      </p:sp>
    </p:spTree>
    <p:extLst>
      <p:ext uri="{BB962C8B-B14F-4D97-AF65-F5344CB8AC3E}">
        <p14:creationId xmlns:p14="http://schemas.microsoft.com/office/powerpoint/2010/main" val="3801750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Cognizant 2019</a:t>
            </a:r>
            <a:endParaRPr lang="en-US" dirty="0"/>
          </a:p>
        </p:txBody>
      </p:sp>
      <p:sp>
        <p:nvSpPr>
          <p:cNvPr id="4" name="Slide Number Placeholder 3"/>
          <p:cNvSpPr>
            <a:spLocks noGrp="1"/>
          </p:cNvSpPr>
          <p:nvPr>
            <p:ph type="sldNum" sz="quarter" idx="4294967295"/>
          </p:nvPr>
        </p:nvSpPr>
        <p:spPr>
          <a:xfrm>
            <a:off x="8407400" y="6629400"/>
            <a:ext cx="736600" cy="228600"/>
          </a:xfrm>
        </p:spPr>
        <p:txBody>
          <a:bodyPr/>
          <a:lstStyle/>
          <a:p>
            <a:pPr>
              <a:defRPr/>
            </a:pPr>
            <a:fld id="{50EC62AF-8A58-47DB-8277-FFD1CE2A98DE}" type="slidenum">
              <a:rPr lang="en-US" smtClean="0"/>
              <a:pPr>
                <a:defRPr/>
              </a:pPr>
              <a:t>4</a:t>
            </a:fld>
            <a:endParaRPr lang="en-US" dirty="0"/>
          </a:p>
        </p:txBody>
      </p:sp>
      <p:sp>
        <p:nvSpPr>
          <p:cNvPr id="6" name="Rectangle 5"/>
          <p:cNvSpPr/>
          <p:nvPr/>
        </p:nvSpPr>
        <p:spPr>
          <a:xfrm>
            <a:off x="0" y="5410200"/>
            <a:ext cx="6781800" cy="707886"/>
          </a:xfrm>
          <a:prstGeom prst="rect">
            <a:avLst/>
          </a:prstGeom>
        </p:spPr>
        <p:txBody>
          <a:bodyPr wrap="square">
            <a:spAutoFit/>
          </a:bodyPr>
          <a:lstStyle/>
          <a:p>
            <a:pPr algn="just"/>
            <a:r>
              <a:rPr lang="en-US"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INTRODUCTION  TO MACHINE LEARNING &amp;</a:t>
            </a:r>
            <a:r>
              <a:rPr lang="en-US" sz="2000" dirty="0" smtClean="0">
                <a:latin typeface="Times New Roman" panose="02020603050405020304" pitchFamily="18" charset="0"/>
                <a:cs typeface="Times New Roman" panose="02020603050405020304" pitchFamily="18" charset="0"/>
              </a:rPr>
              <a:t> </a:t>
            </a:r>
          </a:p>
          <a:p>
            <a:pPr algn="just"/>
            <a:r>
              <a:rPr lang="en-US" sz="2000" dirty="0" smtClean="0">
                <a:solidFill>
                  <a:schemeClr val="bg1"/>
                </a:solidFill>
                <a:latin typeface="Times New Roman" panose="02020603050405020304" pitchFamily="18" charset="0"/>
                <a:cs typeface="Times New Roman" panose="02020603050405020304" pitchFamily="18" charset="0"/>
              </a:rPr>
              <a:t> PRINCIPLES</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3934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Random </a:t>
            </a:r>
            <a:r>
              <a:rPr lang="en-US" sz="1800" dirty="0">
                <a:latin typeface="Times New Roman" panose="02020603050405020304" pitchFamily="18" charset="0"/>
                <a:cs typeface="Times New Roman" panose="02020603050405020304" pitchFamily="18" charset="0"/>
              </a:rPr>
              <a:t>forests or random decision forests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 </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Random decision forests correct for decision trees’ habit of over fitting to their training set.</a:t>
            </a: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536448" y="1283970"/>
            <a:ext cx="8385048" cy="79552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688848" y="1436370"/>
            <a:ext cx="8385048" cy="79552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2362200" y="152400"/>
            <a:ext cx="6937248" cy="10668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0" dirty="0">
                <a:solidFill>
                  <a:schemeClr val="bg1"/>
                </a:solidFill>
                <a:latin typeface="Times New Roman" panose="02020603050405020304" pitchFamily="18" charset="0"/>
                <a:cs typeface="Times New Roman" panose="02020603050405020304" pitchFamily="18" charset="0"/>
              </a:rPr>
              <a:t>RANDOM </a:t>
            </a:r>
            <a:r>
              <a:rPr lang="en-US" b="0" dirty="0" smtClean="0">
                <a:solidFill>
                  <a:schemeClr val="bg1"/>
                </a:solidFill>
                <a:latin typeface="Times New Roman" panose="02020603050405020304" pitchFamily="18" charset="0"/>
                <a:cs typeface="Times New Roman" panose="02020603050405020304" pitchFamily="18" charset="0"/>
              </a:rPr>
              <a:t>FOREST</a:t>
            </a:r>
            <a:endParaRPr lang="en-US" b="0" dirty="0">
              <a:solidFill>
                <a:schemeClr val="bg1"/>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 Cognizant 2019</a:t>
            </a:r>
            <a:endParaRPr lang="en-US" dirty="0"/>
          </a:p>
        </p:txBody>
      </p:sp>
      <p:sp>
        <p:nvSpPr>
          <p:cNvPr id="7" name="Slide Number Placeholder 6"/>
          <p:cNvSpPr>
            <a:spLocks noGrp="1"/>
          </p:cNvSpPr>
          <p:nvPr>
            <p:ph type="sldNum" sz="quarter" idx="12"/>
          </p:nvPr>
        </p:nvSpPr>
        <p:spPr/>
        <p:txBody>
          <a:bodyPr/>
          <a:lstStyle/>
          <a:p>
            <a:pPr>
              <a:defRPr/>
            </a:pPr>
            <a:fld id="{50EC62AF-8A58-47DB-8277-FFD1CE2A98DE}" type="slidenum">
              <a:rPr lang="en-US" smtClean="0"/>
              <a:pPr>
                <a:defRPr/>
              </a:pPr>
              <a:t>40</a:t>
            </a:fld>
            <a:endParaRPr lang="en-US" dirty="0"/>
          </a:p>
        </p:txBody>
      </p:sp>
    </p:spTree>
    <p:extLst>
      <p:ext uri="{BB962C8B-B14F-4D97-AF65-F5344CB8AC3E}">
        <p14:creationId xmlns:p14="http://schemas.microsoft.com/office/powerpoint/2010/main" val="4109339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41</a:t>
            </a:fld>
            <a:endParaRPr lang="en-US" dirty="0"/>
          </a:p>
        </p:txBody>
      </p:sp>
      <p:sp>
        <p:nvSpPr>
          <p:cNvPr id="5" name="Title 4"/>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EXAMPLE OF RANDOM FOREST</a:t>
            </a:r>
            <a:endParaRPr lang="en-US" sz="2400" dirty="0">
              <a:latin typeface="Times New Roman" panose="02020603050405020304" pitchFamily="18" charset="0"/>
              <a:cs typeface="Times New Roman" panose="02020603050405020304" pitchFamily="18" charset="0"/>
            </a:endParaRPr>
          </a:p>
        </p:txBody>
      </p:sp>
      <p:pic>
        <p:nvPicPr>
          <p:cNvPr id="5122" name="Picture 2" descr="Classification Random Forest - Random Forest In R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73152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203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neural network consists of units (neurons), arranged in layers, which convert an input vector into some output</a:t>
            </a:r>
            <a:r>
              <a:rPr lang="en-US" sz="1800" dirty="0" smtClean="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Each unit takes an input, applies a (often nonlinear) function to it and then passes the output on to the next layer. </a:t>
            </a:r>
          </a:p>
          <a:p>
            <a:pPr marL="0" lvl="0" indent="0">
              <a:lnSpc>
                <a:spcPct val="150000"/>
              </a:lnSpc>
              <a:buNone/>
            </a:pPr>
            <a:r>
              <a:rPr lang="en-US" dirty="0">
                <a:latin typeface="Times New Roman" panose="02020603050405020304" pitchFamily="18" charset="0"/>
                <a:cs typeface="Times New Roman" panose="02020603050405020304" pitchFamily="18" charset="0"/>
              </a:rPr>
              <a:t> </a:t>
            </a:r>
          </a:p>
          <a:p>
            <a:pPr>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362200" y="76200"/>
            <a:ext cx="7315200" cy="533400"/>
          </a:xfrm>
        </p:spPr>
        <p:txBody>
          <a:bodyPr/>
          <a:lstStyle/>
          <a:p>
            <a:r>
              <a:rPr lang="en-US" sz="2400" dirty="0" smtClean="0">
                <a:latin typeface="Times New Roman" panose="02020603050405020304" pitchFamily="18" charset="0"/>
                <a:cs typeface="Times New Roman" panose="02020603050405020304" pitchFamily="18" charset="0"/>
              </a:rPr>
              <a:t>NEURAL NETWORK</a:t>
            </a:r>
            <a:endParaRPr lang="en-US" sz="24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841248" y="1201379"/>
            <a:ext cx="8385048" cy="87812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endParaRPr lang="en-US" b="0"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
            </a:r>
            <a:br>
              <a:rPr lang="en-US" b="0" dirty="0">
                <a:latin typeface="Times New Roman" panose="02020603050405020304" pitchFamily="18" charset="0"/>
                <a:cs typeface="Times New Roman" panose="02020603050405020304" pitchFamily="18" charset="0"/>
              </a:rPr>
            </a:br>
            <a:endParaRPr lang="en-US" b="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 Cognizant 2019</a:t>
            </a:r>
            <a:endParaRPr lang="en-US" dirty="0"/>
          </a:p>
        </p:txBody>
      </p:sp>
      <p:sp>
        <p:nvSpPr>
          <p:cNvPr id="6" name="Slide Number Placeholder 5"/>
          <p:cNvSpPr>
            <a:spLocks noGrp="1"/>
          </p:cNvSpPr>
          <p:nvPr>
            <p:ph type="sldNum" sz="quarter" idx="12"/>
          </p:nvPr>
        </p:nvSpPr>
        <p:spPr/>
        <p:txBody>
          <a:bodyPr/>
          <a:lstStyle/>
          <a:p>
            <a:pPr>
              <a:defRPr/>
            </a:pPr>
            <a:fld id="{50EC62AF-8A58-47DB-8277-FFD1CE2A98DE}" type="slidenum">
              <a:rPr lang="en-US" smtClean="0"/>
              <a:pPr>
                <a:defRPr/>
              </a:pPr>
              <a:t>42</a:t>
            </a:fld>
            <a:endParaRPr lang="en-US" dirty="0"/>
          </a:p>
        </p:txBody>
      </p:sp>
    </p:spTree>
    <p:extLst>
      <p:ext uri="{BB962C8B-B14F-4D97-AF65-F5344CB8AC3E}">
        <p14:creationId xmlns:p14="http://schemas.microsoft.com/office/powerpoint/2010/main" val="6894205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57200" y="1371600"/>
            <a:ext cx="8229600" cy="4337907"/>
          </a:xfrm>
          <a:prstGeom prst="rect">
            <a:avLst/>
          </a:prstGeom>
        </p:spPr>
      </p:pic>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43</a:t>
            </a:fld>
            <a:endParaRPr lang="en-US" dirty="0"/>
          </a:p>
        </p:txBody>
      </p:sp>
      <p:sp>
        <p:nvSpPr>
          <p:cNvPr id="5" name="Title 4"/>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EXAMPLE OF NEURAL NETWORK</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2021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Boosting is one of several classic methods for creating ensemble models, along with bagging, random forests, and so forth. </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Azure Machine Learning Studio, boosted decision trees use an efficient implementation of the MART gradient boosting algorithm. Gradient boosting is a machine learning technique for regression problems.</a:t>
            </a:r>
            <a:endParaRPr lang="en-US" sz="1800" dirty="0"/>
          </a:p>
        </p:txBody>
      </p:sp>
      <p:sp>
        <p:nvSpPr>
          <p:cNvPr id="2" name="Title 1"/>
          <p:cNvSpPr>
            <a:spLocks noGrp="1"/>
          </p:cNvSpPr>
          <p:nvPr>
            <p:ph type="title"/>
          </p:nvPr>
        </p:nvSpPr>
        <p:spPr>
          <a:xfrm>
            <a:off x="2286000" y="152400"/>
            <a:ext cx="5791200" cy="533400"/>
          </a:xfrm>
        </p:spPr>
        <p:txBody>
          <a:bodyPr/>
          <a:lstStyle/>
          <a:p>
            <a:r>
              <a:rPr lang="en-US" sz="2400" dirty="0" smtClean="0">
                <a:latin typeface="Times New Roman" panose="02020603050405020304" pitchFamily="18" charset="0"/>
                <a:cs typeface="Times New Roman" panose="02020603050405020304" pitchFamily="18" charset="0"/>
              </a:rPr>
              <a:t>BOOSTED TREES</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p>
        </p:txBody>
      </p:sp>
      <p:sp>
        <p:nvSpPr>
          <p:cNvPr id="4" name="Footer Placeholder 3"/>
          <p:cNvSpPr>
            <a:spLocks noGrp="1"/>
          </p:cNvSpPr>
          <p:nvPr>
            <p:ph type="ftr" sz="quarter" idx="11"/>
          </p:nvPr>
        </p:nvSpPr>
        <p:spPr/>
        <p:txBody>
          <a:bodyPr/>
          <a:lstStyle/>
          <a:p>
            <a:r>
              <a:rPr lang="en-US" smtClean="0"/>
              <a:t>© Cognizant 2019</a:t>
            </a:r>
            <a:endParaRPr lang="en-US" dirty="0"/>
          </a:p>
        </p:txBody>
      </p:sp>
      <p:sp>
        <p:nvSpPr>
          <p:cNvPr id="5" name="Slide Number Placeholder 4"/>
          <p:cNvSpPr>
            <a:spLocks noGrp="1"/>
          </p:cNvSpPr>
          <p:nvPr>
            <p:ph type="sldNum" sz="quarter" idx="12"/>
          </p:nvPr>
        </p:nvSpPr>
        <p:spPr/>
        <p:txBody>
          <a:bodyPr/>
          <a:lstStyle/>
          <a:p>
            <a:pPr>
              <a:defRPr/>
            </a:pPr>
            <a:fld id="{50EC62AF-8A58-47DB-8277-FFD1CE2A98DE}" type="slidenum">
              <a:rPr lang="en-US" smtClean="0"/>
              <a:pPr>
                <a:defRPr/>
              </a:pPr>
              <a:t>44</a:t>
            </a:fld>
            <a:endParaRPr lang="en-US" dirty="0"/>
          </a:p>
        </p:txBody>
      </p:sp>
    </p:spTree>
    <p:extLst>
      <p:ext uri="{BB962C8B-B14F-4D97-AF65-F5344CB8AC3E}">
        <p14:creationId xmlns:p14="http://schemas.microsoft.com/office/powerpoint/2010/main" val="29434224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762000" y="1219200"/>
            <a:ext cx="7162799" cy="4906963"/>
          </a:xfrm>
          <a:prstGeom prst="rect">
            <a:avLst/>
          </a:prstGeom>
        </p:spPr>
      </p:pic>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45</a:t>
            </a:fld>
            <a:endParaRPr lang="en-US" dirty="0"/>
          </a:p>
        </p:txBody>
      </p:sp>
      <p:sp>
        <p:nvSpPr>
          <p:cNvPr id="5" name="Title 4"/>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EXAMPLE OF BOOSTED TREE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064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lnSpc>
                <a:spcPct val="150000"/>
              </a:lnSpc>
              <a:buNone/>
            </a:pP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Anomaly detection(or </a:t>
            </a:r>
            <a:r>
              <a:rPr lang="en-US" sz="1800" dirty="0">
                <a:latin typeface="Times New Roman" panose="02020603050405020304" pitchFamily="18" charset="0"/>
                <a:cs typeface="Times New Roman" panose="02020603050405020304" pitchFamily="18" charset="0"/>
              </a:rPr>
              <a:t>outlier detection) is the identification of rare items, events or observations which raise suspicions by differing significantly from the majority of the data. </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Typically</a:t>
            </a:r>
            <a:r>
              <a:rPr lang="en-US" sz="1800" dirty="0">
                <a:latin typeface="Times New Roman" panose="02020603050405020304" pitchFamily="18" charset="0"/>
                <a:cs typeface="Times New Roman" panose="02020603050405020304" pitchFamily="18" charset="0"/>
              </a:rPr>
              <a:t>, anomalous data can be connected to some kind of problem or rare event such as e.g. bank fraud, medical problems, structural defects, malfunctioning equipment etc. </a:t>
            </a: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438400" y="152400"/>
            <a:ext cx="6096000" cy="533400"/>
          </a:xfrm>
        </p:spPr>
        <p:txBody>
          <a:bodyPr>
            <a:normAutofit fontScale="90000"/>
          </a:bodyPr>
          <a:lstStyle/>
          <a:p>
            <a:r>
              <a:rPr lang="en-US" sz="2700" dirty="0" smtClean="0">
                <a:latin typeface="Times New Roman" panose="02020603050405020304" pitchFamily="18" charset="0"/>
                <a:cs typeface="Times New Roman" panose="02020603050405020304" pitchFamily="18" charset="0"/>
              </a:rPr>
              <a:t>ANOMALY DETECTION</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 Cognizant 2019</a:t>
            </a:r>
            <a:endParaRPr lang="en-US" dirty="0"/>
          </a:p>
        </p:txBody>
      </p:sp>
      <p:sp>
        <p:nvSpPr>
          <p:cNvPr id="5" name="Slide Number Placeholder 4"/>
          <p:cNvSpPr>
            <a:spLocks noGrp="1"/>
          </p:cNvSpPr>
          <p:nvPr>
            <p:ph type="sldNum" sz="quarter" idx="12"/>
          </p:nvPr>
        </p:nvSpPr>
        <p:spPr/>
        <p:txBody>
          <a:bodyPr/>
          <a:lstStyle/>
          <a:p>
            <a:pPr>
              <a:defRPr/>
            </a:pPr>
            <a:fld id="{50EC62AF-8A58-47DB-8277-FFD1CE2A98DE}" type="slidenum">
              <a:rPr lang="en-US" smtClean="0"/>
              <a:pPr>
                <a:defRPr/>
              </a:pPr>
              <a:t>46</a:t>
            </a:fld>
            <a:endParaRPr lang="en-US" dirty="0"/>
          </a:p>
        </p:txBody>
      </p:sp>
    </p:spTree>
    <p:extLst>
      <p:ext uri="{BB962C8B-B14F-4D97-AF65-F5344CB8AC3E}">
        <p14:creationId xmlns:p14="http://schemas.microsoft.com/office/powerpoint/2010/main" val="14048007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ANOMALY </a:t>
            </a:r>
            <a:r>
              <a:rPr lang="en-US" sz="2400" dirty="0" smtClean="0">
                <a:latin typeface="Times New Roman" panose="02020603050405020304" pitchFamily="18" charset="0"/>
                <a:cs typeface="Times New Roman" panose="02020603050405020304" pitchFamily="18" charset="0"/>
              </a:rPr>
              <a:t>DETECTION</a:t>
            </a:r>
            <a:endParaRPr lang="en-US" sz="2400" dirty="0"/>
          </a:p>
        </p:txBody>
      </p:sp>
      <p:sp>
        <p:nvSpPr>
          <p:cNvPr id="2" name="Footer Placeholder 1"/>
          <p:cNvSpPr>
            <a:spLocks noGrp="1"/>
          </p:cNvSpPr>
          <p:nvPr>
            <p:ph type="ftr" sz="quarter" idx="11"/>
          </p:nvPr>
        </p:nvSpPr>
        <p:spPr/>
        <p:txBody>
          <a:bodyPr/>
          <a:lstStyle/>
          <a:p>
            <a:r>
              <a:rPr lang="en-US" smtClean="0"/>
              <a:t>© Cognizant 2019</a:t>
            </a:r>
            <a:endParaRPr lang="en-US" dirty="0"/>
          </a:p>
        </p:txBody>
      </p:sp>
      <p:sp>
        <p:nvSpPr>
          <p:cNvPr id="5" name="Slide Number Placeholder 4"/>
          <p:cNvSpPr>
            <a:spLocks noGrp="1"/>
          </p:cNvSpPr>
          <p:nvPr>
            <p:ph type="sldNum" sz="quarter" idx="12"/>
          </p:nvPr>
        </p:nvSpPr>
        <p:spPr/>
        <p:txBody>
          <a:bodyPr/>
          <a:lstStyle/>
          <a:p>
            <a:pPr>
              <a:defRPr/>
            </a:pPr>
            <a:fld id="{50EC62AF-8A58-47DB-8277-FFD1CE2A98DE}" type="slidenum">
              <a:rPr lang="en-US" smtClean="0"/>
              <a:pPr>
                <a:defRPr/>
              </a:pPr>
              <a:t>47</a:t>
            </a:fld>
            <a:endParaRPr lang="en-US" dirty="0"/>
          </a:p>
        </p:txBody>
      </p:sp>
      <p:sp>
        <p:nvSpPr>
          <p:cNvPr id="3" name="Content Placeholder 2"/>
          <p:cNvSpPr>
            <a:spLocks noGrp="1"/>
          </p:cNvSpPr>
          <p:nvPr>
            <p:ph idx="4294967295"/>
          </p:nvPr>
        </p:nvSpPr>
        <p:spPr>
          <a:xfrm>
            <a:off x="419100" y="1219200"/>
            <a:ext cx="8229600" cy="4906963"/>
          </a:xfrm>
        </p:spPr>
        <p:txBody>
          <a:bodyPr>
            <a:norm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Approach 1: Multivariate statistical </a:t>
            </a:r>
            <a:r>
              <a:rPr lang="en-US" sz="1800" b="1" dirty="0" smtClean="0">
                <a:latin typeface="Times New Roman" panose="02020603050405020304" pitchFamily="18" charset="0"/>
                <a:cs typeface="Times New Roman" panose="02020603050405020304" pitchFamily="18" charset="0"/>
              </a:rPr>
              <a:t>analysis</a:t>
            </a:r>
            <a:endParaRPr lang="en-US" sz="1800" b="1" dirty="0">
              <a:latin typeface="Times New Roman" panose="02020603050405020304" pitchFamily="18" charset="0"/>
              <a:cs typeface="Times New Roman" panose="02020603050405020304" pitchFamily="18" charset="0"/>
            </a:endParaRPr>
          </a:p>
          <a:p>
            <a:pPr marL="80486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Dimensionality reduction using principal component analysis: PCA</a:t>
            </a:r>
            <a:endParaRPr lang="en-US" sz="1800" b="1" dirty="0">
              <a:latin typeface="Times New Roman" panose="02020603050405020304" pitchFamily="18" charset="0"/>
              <a:cs typeface="Times New Roman" panose="02020603050405020304" pitchFamily="18" charset="0"/>
            </a:endParaRPr>
          </a:p>
          <a:p>
            <a:pPr marL="0" indent="0">
              <a:lnSpc>
                <a:spcPct val="150000"/>
              </a:lnSpc>
              <a:buNone/>
            </a:pPr>
            <a:r>
              <a:rPr lang="en-US" sz="1800" b="1" dirty="0">
                <a:latin typeface="Times New Roman" panose="02020603050405020304" pitchFamily="18" charset="0"/>
                <a:cs typeface="Times New Roman" panose="02020603050405020304" pitchFamily="18" charset="0"/>
              </a:rPr>
              <a:t>Approach 2: Artificial Neural Network</a:t>
            </a:r>
          </a:p>
          <a:p>
            <a:pPr marL="804863">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Auto encoder networks</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4" name="Picture 3" descr="https://miro.medium.com/max/602/1*SSDTcLPNKbvDY7-iAUXR_Q.png"/>
          <p:cNvPicPr/>
          <p:nvPr/>
        </p:nvPicPr>
        <p:blipFill rotWithShape="1">
          <a:blip r:embed="rId2">
            <a:extLst>
              <a:ext uri="{28A0092B-C50C-407E-A947-70E740481C1C}">
                <a14:useLocalDpi xmlns:a14="http://schemas.microsoft.com/office/drawing/2010/main" val="0"/>
              </a:ext>
            </a:extLst>
          </a:blip>
          <a:srcRect b="11027"/>
          <a:stretch/>
        </p:blipFill>
        <p:spPr bwMode="auto">
          <a:xfrm>
            <a:off x="762000" y="3200400"/>
            <a:ext cx="7620000" cy="2925763"/>
          </a:xfrm>
          <a:prstGeom prst="rect">
            <a:avLst/>
          </a:prstGeom>
          <a:noFill/>
          <a:ln>
            <a:noFill/>
          </a:ln>
        </p:spPr>
      </p:pic>
    </p:spTree>
    <p:extLst>
      <p:ext uri="{BB962C8B-B14F-4D97-AF65-F5344CB8AC3E}">
        <p14:creationId xmlns:p14="http://schemas.microsoft.com/office/powerpoint/2010/main" val="1230168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ANOMALY </a:t>
            </a:r>
            <a:r>
              <a:rPr lang="en-US" sz="2400" dirty="0" smtClean="0">
                <a:latin typeface="Times New Roman" panose="02020603050405020304" pitchFamily="18" charset="0"/>
                <a:cs typeface="Times New Roman" panose="02020603050405020304" pitchFamily="18" charset="0"/>
              </a:rPr>
              <a:t>DETECTION</a:t>
            </a:r>
            <a:endParaRPr lang="en-US" sz="2400" dirty="0"/>
          </a:p>
        </p:txBody>
      </p:sp>
      <p:sp>
        <p:nvSpPr>
          <p:cNvPr id="2" name="Footer Placeholder 1"/>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48</a:t>
            </a:fld>
            <a:endParaRPr lang="en-US" dirty="0"/>
          </a:p>
        </p:txBody>
      </p:sp>
      <p:sp>
        <p:nvSpPr>
          <p:cNvPr id="3" name="Content Placeholder 2"/>
          <p:cNvSpPr>
            <a:spLocks noGrp="1"/>
          </p:cNvSpPr>
          <p:nvPr>
            <p:ph idx="4294967295"/>
          </p:nvPr>
        </p:nvSpPr>
        <p:spPr>
          <a:xfrm>
            <a:off x="519561" y="762001"/>
            <a:ext cx="7481440" cy="4800600"/>
          </a:xfrm>
        </p:spPr>
        <p:txBody>
          <a:bodyPr>
            <a:no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Supervised Anomaly Detection</a:t>
            </a:r>
          </a:p>
          <a:p>
            <a:pPr marL="80486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K -Nearest Neighbor (k-NN)</a:t>
            </a:r>
          </a:p>
          <a:p>
            <a:pPr marL="80486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Bayesian Network (BN)</a:t>
            </a:r>
          </a:p>
          <a:p>
            <a:pPr marL="80486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Supervised Neural Network (NN)</a:t>
            </a:r>
          </a:p>
          <a:p>
            <a:pPr marL="80486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Decision Tree (DT)</a:t>
            </a:r>
          </a:p>
          <a:p>
            <a:pPr marL="80486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Support Vector Machine (SVM)</a:t>
            </a:r>
          </a:p>
          <a:p>
            <a:pPr marL="0" indent="0">
              <a:lnSpc>
                <a:spcPct val="150000"/>
              </a:lnSpc>
              <a:buNone/>
            </a:pPr>
            <a:r>
              <a:rPr lang="en-US" sz="1800"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Unsupervised </a:t>
            </a:r>
            <a:r>
              <a:rPr lang="en-US" sz="1800" b="1" dirty="0">
                <a:latin typeface="Times New Roman" panose="02020603050405020304" pitchFamily="18" charset="0"/>
                <a:cs typeface="Times New Roman" panose="02020603050405020304" pitchFamily="18" charset="0"/>
              </a:rPr>
              <a:t>Anomaly Detection</a:t>
            </a:r>
          </a:p>
          <a:p>
            <a:pPr marL="80486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Clustering Techniques</a:t>
            </a:r>
          </a:p>
          <a:p>
            <a:pPr marL="80486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Unsupervised Neural </a:t>
            </a:r>
            <a:r>
              <a:rPr lang="en-US" sz="1800" dirty="0" smtClean="0">
                <a:latin typeface="Times New Roman" panose="02020603050405020304" pitchFamily="18" charset="0"/>
                <a:cs typeface="Times New Roman" panose="02020603050405020304" pitchFamily="18" charset="0"/>
              </a:rPr>
              <a:t>Network (UNN) </a:t>
            </a:r>
            <a:r>
              <a:rPr lang="en-US" sz="1800" dirty="0">
                <a:latin typeface="Times New Roman" panose="02020603050405020304" pitchFamily="18" charset="0"/>
                <a:cs typeface="Times New Roman" panose="02020603050405020304" pitchFamily="18" charset="0"/>
              </a:rPr>
              <a:t>and </a:t>
            </a:r>
            <a:r>
              <a:rPr lang="en-US" sz="1800" dirty="0" smtClean="0">
                <a:latin typeface="Times New Roman" panose="02020603050405020304" pitchFamily="18" charset="0"/>
                <a:cs typeface="Times New Roman" panose="02020603050405020304" pitchFamily="18" charset="0"/>
              </a:rPr>
              <a:t>Niche Clustering (UNC)</a:t>
            </a:r>
            <a:endParaRPr lang="en-US" sz="1800" dirty="0">
              <a:latin typeface="Times New Roman" panose="02020603050405020304" pitchFamily="18" charset="0"/>
              <a:cs typeface="Times New Roman" panose="02020603050405020304" pitchFamily="18" charset="0"/>
            </a:endParaRPr>
          </a:p>
          <a:p>
            <a:pPr marL="80486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K-Means</a:t>
            </a:r>
          </a:p>
          <a:p>
            <a:pPr marL="804863">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Fuzzy C-Means (FCM)</a:t>
            </a:r>
          </a:p>
          <a:p>
            <a:pPr marL="804863">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Expectation-Maximization </a:t>
            </a:r>
            <a:r>
              <a:rPr lang="en-US" sz="1800" dirty="0">
                <a:latin typeface="Times New Roman" panose="02020603050405020304" pitchFamily="18" charset="0"/>
                <a:cs typeface="Times New Roman" panose="02020603050405020304" pitchFamily="18" charset="0"/>
              </a:rPr>
              <a:t>Meta Algorithm</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1873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4294967295"/>
          </p:nvPr>
        </p:nvSpPr>
        <p:spPr>
          <a:xfrm>
            <a:off x="8407400" y="6629400"/>
            <a:ext cx="736600" cy="228600"/>
          </a:xfrm>
        </p:spPr>
        <p:txBody>
          <a:bodyPr/>
          <a:lstStyle/>
          <a:p>
            <a:pPr>
              <a:defRPr/>
            </a:pPr>
            <a:fld id="{50EC62AF-8A58-47DB-8277-FFD1CE2A98DE}" type="slidenum">
              <a:rPr lang="en-US" smtClean="0"/>
              <a:pPr>
                <a:defRPr/>
              </a:pPr>
              <a:t>49</a:t>
            </a:fld>
            <a:endParaRPr lang="en-US" dirty="0"/>
          </a:p>
        </p:txBody>
      </p:sp>
      <p:sp>
        <p:nvSpPr>
          <p:cNvPr id="6" name="Rectangle 5"/>
          <p:cNvSpPr/>
          <p:nvPr/>
        </p:nvSpPr>
        <p:spPr>
          <a:xfrm>
            <a:off x="152400" y="5410200"/>
            <a:ext cx="6324600" cy="646331"/>
          </a:xfrm>
          <a:prstGeom prst="rect">
            <a:avLst/>
          </a:prstGeom>
        </p:spPr>
        <p:txBody>
          <a:bodyPr wrap="square">
            <a:spAutoFit/>
          </a:bodyPr>
          <a:lstStyle/>
          <a:p>
            <a:pPr marR="0" lvl="0">
              <a:spcBef>
                <a:spcPts val="0"/>
              </a:spcBef>
              <a:spcAft>
                <a:spcPts val="0"/>
              </a:spcAft>
              <a:tabLst>
                <a:tab pos="457200" algn="l"/>
              </a:tabLst>
            </a:pPr>
            <a:r>
              <a:rPr lang="en-US"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DATA SCIENCE,DATA READY,ANSWERING  &amp; PREDICTING AN ANSWER WITH A SIMPLE MODEL V2.0</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227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Machine Learning is the study of algorithms </a:t>
            </a:r>
            <a:r>
              <a:rPr lang="en-US" sz="1800" dirty="0" smtClean="0">
                <a:latin typeface="Times New Roman" panose="02020603050405020304" pitchFamily="18" charset="0"/>
                <a:cs typeface="Times New Roman" panose="02020603050405020304" pitchFamily="18" charset="0"/>
              </a:rPr>
              <a:t>that,</a:t>
            </a:r>
            <a:endParaRPr lang="en-US" sz="1800" dirty="0">
              <a:latin typeface="Times New Roman" panose="02020603050405020304" pitchFamily="18" charset="0"/>
              <a:cs typeface="Times New Roman" panose="02020603050405020304" pitchFamily="18" charset="0"/>
            </a:endParaRPr>
          </a:p>
          <a:p>
            <a:pPr marL="804863"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Improve their performance P </a:t>
            </a:r>
          </a:p>
          <a:p>
            <a:pPr marL="804863"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At </a:t>
            </a:r>
            <a:r>
              <a:rPr lang="en-US" sz="1800" dirty="0">
                <a:latin typeface="Times New Roman" panose="02020603050405020304" pitchFamily="18" charset="0"/>
                <a:cs typeface="Times New Roman" panose="02020603050405020304" pitchFamily="18" charset="0"/>
              </a:rPr>
              <a:t>some task T </a:t>
            </a:r>
            <a:endParaRPr lang="en-US" sz="1800" dirty="0" smtClean="0">
              <a:latin typeface="Times New Roman" panose="02020603050405020304" pitchFamily="18" charset="0"/>
              <a:cs typeface="Times New Roman" panose="02020603050405020304" pitchFamily="18" charset="0"/>
            </a:endParaRPr>
          </a:p>
          <a:p>
            <a:pPr marL="804863"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With  experience </a:t>
            </a:r>
            <a:r>
              <a:rPr lang="en-US" sz="1800" dirty="0" smtClean="0">
                <a:latin typeface="Times New Roman" panose="02020603050405020304" pitchFamily="18" charset="0"/>
                <a:cs typeface="Times New Roman" panose="02020603050405020304" pitchFamily="18" charset="0"/>
              </a:rPr>
              <a:t>E.</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Machine </a:t>
            </a:r>
            <a:r>
              <a:rPr lang="en-US" sz="1800" dirty="0">
                <a:latin typeface="Times New Roman" panose="02020603050405020304" pitchFamily="18" charset="0"/>
                <a:cs typeface="Times New Roman" panose="02020603050405020304" pitchFamily="18" charset="0"/>
              </a:rPr>
              <a:t>learning is an application of artificial intelligence (AI) that provides systems the ability to automatically learn and improve from experience without being explicitly programmed. Machine learning focuses on the development of computer programs that can access data and use it to learn for themselves.</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US" dirty="0" smtClean="0"/>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5</a:t>
            </a:fld>
            <a:endParaRPr lang="en-US" dirty="0"/>
          </a:p>
        </p:txBody>
      </p:sp>
      <p:sp>
        <p:nvSpPr>
          <p:cNvPr id="3" name="Title 2"/>
          <p:cNvSpPr>
            <a:spLocks noGrp="1"/>
          </p:cNvSpPr>
          <p:nvPr>
            <p:ph type="title"/>
          </p:nvPr>
        </p:nvSpPr>
        <p:spPr>
          <a:xfrm>
            <a:off x="2286722" y="154419"/>
            <a:ext cx="6858000" cy="533400"/>
          </a:xfrm>
        </p:spPr>
        <p:txBody>
          <a:bodyPr/>
          <a:lstStyle/>
          <a:p>
            <a:r>
              <a:rPr lang="en-US" sz="2400" dirty="0">
                <a:latin typeface="Times New Roman" panose="02020603050405020304" pitchFamily="18" charset="0"/>
                <a:cs typeface="Times New Roman" panose="02020603050405020304" pitchFamily="18" charset="0"/>
              </a:rPr>
              <a:t>INTRODUCTION TO MACHINE LEARNING</a:t>
            </a:r>
            <a:r>
              <a:rPr lang="en-US" sz="2400" dirty="0"/>
              <a:t/>
            </a:r>
            <a:br>
              <a:rPr lang="en-US" sz="2400" dirty="0"/>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3585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result for Data Science V2.0"/>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762000" y="2072673"/>
            <a:ext cx="3609347" cy="3173888"/>
          </a:xfrm>
          <a:prstGeom prst="rect">
            <a:avLst/>
          </a:prstGeom>
          <a:noFill/>
          <a:ln>
            <a:noFill/>
          </a:ln>
        </p:spPr>
      </p:pic>
      <p:sp>
        <p:nvSpPr>
          <p:cNvPr id="2" name="Title 1"/>
          <p:cNvSpPr>
            <a:spLocks noGrp="1"/>
          </p:cNvSpPr>
          <p:nvPr>
            <p:ph type="title"/>
          </p:nvPr>
        </p:nvSpPr>
        <p:spPr>
          <a:xfrm>
            <a:off x="2362200" y="13063"/>
            <a:ext cx="6047112" cy="533400"/>
          </a:xfrm>
        </p:spPr>
        <p:txBody>
          <a:bodyPr>
            <a:normAutofit/>
          </a:bodyPr>
          <a:lstStyle/>
          <a:p>
            <a:r>
              <a:rPr lang="en-US" sz="2400" dirty="0" smtClean="0">
                <a:latin typeface="Times New Roman" panose="02020603050405020304" pitchFamily="18" charset="0"/>
                <a:cs typeface="Times New Roman" panose="02020603050405020304" pitchFamily="18" charset="0"/>
              </a:rPr>
              <a:t>DATA SCIENCE V2.0</a:t>
            </a:r>
            <a:endParaRPr lang="en-US" sz="2400" dirty="0">
              <a:latin typeface="Times New Roman" panose="02020603050405020304" pitchFamily="18" charset="0"/>
              <a:cs typeface="Times New Roman" panose="02020603050405020304" pitchFamily="18" charset="0"/>
            </a:endParaRPr>
          </a:p>
        </p:txBody>
      </p:sp>
      <p:pic>
        <p:nvPicPr>
          <p:cNvPr id="5" name="Picture 4" descr="https://upload.wikimedia.org/wikipedia/commons/4/44/DataScienceDisciplines.png"/>
          <p:cNvPicPr/>
          <p:nvPr/>
        </p:nvPicPr>
        <p:blipFill>
          <a:blip r:embed="rId3">
            <a:extLst>
              <a:ext uri="{28A0092B-C50C-407E-A947-70E740481C1C}">
                <a14:useLocalDpi xmlns:a14="http://schemas.microsoft.com/office/drawing/2010/main" val="0"/>
              </a:ext>
            </a:extLst>
          </a:blip>
          <a:srcRect/>
          <a:stretch>
            <a:fillRect/>
          </a:stretch>
        </p:blipFill>
        <p:spPr bwMode="auto">
          <a:xfrm>
            <a:off x="4371347" y="2072672"/>
            <a:ext cx="3782053" cy="3173888"/>
          </a:xfrm>
          <a:prstGeom prst="rect">
            <a:avLst/>
          </a:prstGeom>
          <a:noFill/>
          <a:ln>
            <a:noFill/>
          </a:ln>
        </p:spPr>
      </p:pic>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6" name="Slide Number Placeholder 5"/>
          <p:cNvSpPr>
            <a:spLocks noGrp="1"/>
          </p:cNvSpPr>
          <p:nvPr>
            <p:ph type="sldNum" sz="quarter" idx="12"/>
          </p:nvPr>
        </p:nvSpPr>
        <p:spPr/>
        <p:txBody>
          <a:bodyPr/>
          <a:lstStyle/>
          <a:p>
            <a:pPr>
              <a:defRPr/>
            </a:pPr>
            <a:fld id="{50EC62AF-8A58-47DB-8277-FFD1CE2A98DE}" type="slidenum">
              <a:rPr lang="en-US" smtClean="0"/>
              <a:pPr>
                <a:defRPr/>
              </a:pPr>
              <a:t>50</a:t>
            </a:fld>
            <a:endParaRPr lang="en-US" dirty="0"/>
          </a:p>
        </p:txBody>
      </p:sp>
    </p:spTree>
    <p:extLst>
      <p:ext uri="{BB962C8B-B14F-4D97-AF65-F5344CB8AC3E}">
        <p14:creationId xmlns:p14="http://schemas.microsoft.com/office/powerpoint/2010/main" val="11797640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DATA SCIENCE V2.0</a:t>
            </a:r>
            <a:endParaRPr lang="en-US" sz="2400" dirty="0"/>
          </a:p>
        </p:txBody>
      </p:sp>
      <p:sp>
        <p:nvSpPr>
          <p:cNvPr id="2" name="Footer Placeholder 1"/>
          <p:cNvSpPr>
            <a:spLocks noGrp="1"/>
          </p:cNvSpPr>
          <p:nvPr>
            <p:ph type="ftr" sz="quarter" idx="11"/>
          </p:nvPr>
        </p:nvSpPr>
        <p:spPr/>
        <p:txBody>
          <a:bodyPr/>
          <a:lstStyle/>
          <a:p>
            <a:r>
              <a:rPr lang="en-US" smtClean="0"/>
              <a:t>© Cognizant 2019</a:t>
            </a:r>
            <a:endParaRPr lang="en-US" dirty="0"/>
          </a:p>
        </p:txBody>
      </p:sp>
      <p:sp>
        <p:nvSpPr>
          <p:cNvPr id="3" name="Slide Number Placeholder 2"/>
          <p:cNvSpPr>
            <a:spLocks noGrp="1"/>
          </p:cNvSpPr>
          <p:nvPr>
            <p:ph type="sldNum" sz="quarter" idx="12"/>
          </p:nvPr>
        </p:nvSpPr>
        <p:spPr/>
        <p:txBody>
          <a:bodyPr/>
          <a:lstStyle/>
          <a:p>
            <a:pPr>
              <a:defRPr/>
            </a:pPr>
            <a:fld id="{50EC62AF-8A58-47DB-8277-FFD1CE2A98DE}" type="slidenum">
              <a:rPr lang="en-US" smtClean="0"/>
              <a:pPr>
                <a:defRPr/>
              </a:pPr>
              <a:t>51</a:t>
            </a:fld>
            <a:endParaRPr lang="en-US" dirty="0"/>
          </a:p>
        </p:txBody>
      </p:sp>
      <p:pic>
        <p:nvPicPr>
          <p:cNvPr id="4" name="Content Placeholder 3" descr="https://miro.medium.com/max/626/1*lU5YZynP9WBLM7SG3JTNxQ.png"/>
          <p:cNvPicPr>
            <a:picLocks noGrp="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674687" y="1627701"/>
            <a:ext cx="3222625" cy="3302000"/>
          </a:xfrm>
          <a:prstGeom prst="rect">
            <a:avLst/>
          </a:prstGeom>
          <a:noFill/>
          <a:ln>
            <a:noFill/>
          </a:ln>
        </p:spPr>
      </p:pic>
      <p:pic>
        <p:nvPicPr>
          <p:cNvPr id="5" name="Picture 4" descr="https://miro.medium.com/max/500/1*QcHFjpaUUC8Z4APG3pTZww.png"/>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627701"/>
            <a:ext cx="3303638" cy="3301412"/>
          </a:xfrm>
          <a:prstGeom prst="rect">
            <a:avLst/>
          </a:prstGeom>
          <a:noFill/>
          <a:ln>
            <a:noFill/>
          </a:ln>
        </p:spPr>
      </p:pic>
    </p:spTree>
    <p:extLst>
      <p:ext uri="{BB962C8B-B14F-4D97-AF65-F5344CB8AC3E}">
        <p14:creationId xmlns:p14="http://schemas.microsoft.com/office/powerpoint/2010/main" val="9299244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Before getting answer you have to give it some high quality raw materials to work </a:t>
            </a:r>
            <a:r>
              <a:rPr lang="en-US" sz="1800" dirty="0" smtClean="0">
                <a:latin typeface="Times New Roman" panose="02020603050405020304" pitchFamily="18" charset="0"/>
                <a:cs typeface="Times New Roman" panose="02020603050405020304" pitchFamily="18" charset="0"/>
              </a:rPr>
              <a:t>with. It is based on some criteria of data. So</a:t>
            </a:r>
            <a:r>
              <a:rPr lang="en-US" sz="1800" dirty="0">
                <a:latin typeface="Times New Roman" panose="02020603050405020304" pitchFamily="18" charset="0"/>
                <a:cs typeface="Times New Roman" panose="02020603050405020304" pitchFamily="18" charset="0"/>
              </a:rPr>
              <a:t>, in the case of data science, there are some ingredients that we need to pull together. We need data that is:</a:t>
            </a:r>
          </a:p>
          <a:p>
            <a:pPr marL="736600" lvl="0" indent="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Relevant</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marL="736600" indent="0">
              <a:lnSpc>
                <a:spcPct val="150000"/>
              </a:lnSpc>
              <a:buNone/>
            </a:pPr>
            <a:r>
              <a:rPr lang="en-US" sz="1800" dirty="0" smtClean="0">
                <a:latin typeface="Times New Roman" panose="02020603050405020304" pitchFamily="18" charset="0"/>
                <a:cs typeface="Times New Roman" panose="02020603050405020304" pitchFamily="18" charset="0"/>
              </a:rPr>
              <a:t>	Relevant </a:t>
            </a:r>
            <a:r>
              <a:rPr lang="en-US" sz="1800" dirty="0">
                <a:latin typeface="Times New Roman" panose="02020603050405020304" pitchFamily="18" charset="0"/>
                <a:cs typeface="Times New Roman" panose="02020603050405020304" pitchFamily="18" charset="0"/>
              </a:rPr>
              <a:t>data vs. irrelevant data - evaluate data</a:t>
            </a:r>
          </a:p>
          <a:p>
            <a:pPr marL="736600" lvl="0" indent="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Connected</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marL="736600" indent="0">
              <a:lnSpc>
                <a:spcPct val="150000"/>
              </a:lnSpc>
              <a:buNone/>
            </a:pPr>
            <a:r>
              <a:rPr lang="en-US" sz="1800" dirty="0" smtClean="0">
                <a:latin typeface="Times New Roman" panose="02020603050405020304" pitchFamily="18" charset="0"/>
                <a:cs typeface="Times New Roman" panose="02020603050405020304" pitchFamily="18" charset="0"/>
              </a:rPr>
              <a:t>	Connected </a:t>
            </a:r>
            <a:r>
              <a:rPr lang="en-US" sz="1800" dirty="0">
                <a:latin typeface="Times New Roman" panose="02020603050405020304" pitchFamily="18" charset="0"/>
                <a:cs typeface="Times New Roman" panose="02020603050405020304" pitchFamily="18" charset="0"/>
              </a:rPr>
              <a:t>data vs. disconnected data - data criteria, data ready</a:t>
            </a:r>
          </a:p>
          <a:p>
            <a:pPr marL="736600" lvl="0" indent="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Accurate</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marL="736600" indent="0">
              <a:lnSpc>
                <a:spcPct val="150000"/>
              </a:lnSpc>
              <a:buNone/>
            </a:pPr>
            <a:r>
              <a:rPr lang="en-US" sz="1800" dirty="0" smtClean="0">
                <a:latin typeface="Times New Roman" panose="02020603050405020304" pitchFamily="18" charset="0"/>
                <a:cs typeface="Times New Roman" panose="02020603050405020304" pitchFamily="18" charset="0"/>
              </a:rPr>
              <a:t>	Accurate </a:t>
            </a:r>
            <a:r>
              <a:rPr lang="en-US" sz="1800" dirty="0">
                <a:latin typeface="Times New Roman" panose="02020603050405020304" pitchFamily="18" charset="0"/>
                <a:cs typeface="Times New Roman" panose="02020603050405020304" pitchFamily="18" charset="0"/>
              </a:rPr>
              <a:t>data vs. inaccurate data - data criteria</a:t>
            </a:r>
          </a:p>
          <a:p>
            <a:pPr marL="736600" lvl="0" indent="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Enough to work with</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marL="736600" indent="0">
              <a:lnSpc>
                <a:spcPct val="150000"/>
              </a:lnSpc>
              <a:buNone/>
            </a:pPr>
            <a:r>
              <a:rPr lang="en-US" sz="1800" dirty="0" smtClean="0">
                <a:latin typeface="Times New Roman" panose="02020603050405020304" pitchFamily="18" charset="0"/>
                <a:cs typeface="Times New Roman" panose="02020603050405020304" pitchFamily="18" charset="0"/>
              </a:rPr>
              <a:t>	We </a:t>
            </a:r>
            <a:r>
              <a:rPr lang="en-US" sz="1800" dirty="0">
                <a:latin typeface="Times New Roman" panose="02020603050405020304" pitchFamily="18" charset="0"/>
                <a:cs typeface="Times New Roman" panose="02020603050405020304" pitchFamily="18" charset="0"/>
              </a:rPr>
              <a:t>need to have enough data(Data evaluation)</a:t>
            </a:r>
          </a:p>
          <a:p>
            <a:pPr marL="736600" indent="0">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286000" y="152400"/>
            <a:ext cx="6629400" cy="685800"/>
          </a:xfrm>
        </p:spPr>
        <p:txBody>
          <a:bodyPr>
            <a:normAutofit fontScale="90000"/>
          </a:bodyPr>
          <a:lstStyle/>
          <a:p>
            <a:r>
              <a:rPr lang="en-US" sz="2700" dirty="0" smtClean="0">
                <a:latin typeface="Times New Roman" panose="02020603050405020304" pitchFamily="18" charset="0"/>
                <a:cs typeface="Times New Roman" panose="02020603050405020304" pitchFamily="18" charset="0"/>
              </a:rPr>
              <a:t>DATA READY FOR DATA SCIENCE V2.0</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 Cognizant 2019</a:t>
            </a:r>
            <a:endParaRPr lang="en-US" dirty="0"/>
          </a:p>
        </p:txBody>
      </p:sp>
      <p:sp>
        <p:nvSpPr>
          <p:cNvPr id="5" name="Slide Number Placeholder 4"/>
          <p:cNvSpPr>
            <a:spLocks noGrp="1"/>
          </p:cNvSpPr>
          <p:nvPr>
            <p:ph type="sldNum" sz="quarter" idx="12"/>
          </p:nvPr>
        </p:nvSpPr>
        <p:spPr/>
        <p:txBody>
          <a:bodyPr/>
          <a:lstStyle/>
          <a:p>
            <a:pPr>
              <a:defRPr/>
            </a:pPr>
            <a:fld id="{50EC62AF-8A58-47DB-8277-FFD1CE2A98DE}" type="slidenum">
              <a:rPr lang="en-US" smtClean="0"/>
              <a:pPr>
                <a:defRPr/>
              </a:pPr>
              <a:t>52</a:t>
            </a:fld>
            <a:endParaRPr lang="en-US" dirty="0"/>
          </a:p>
        </p:txBody>
      </p:sp>
    </p:spTree>
    <p:extLst>
      <p:ext uri="{BB962C8B-B14F-4D97-AF65-F5344CB8AC3E}">
        <p14:creationId xmlns:p14="http://schemas.microsoft.com/office/powerpoint/2010/main" val="36341247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Querying Information from structured and unstructured data has become very important</a:t>
            </a:r>
            <a:r>
              <a:rPr lang="en-US" sz="18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Typically</a:t>
            </a:r>
            <a:r>
              <a:rPr lang="en-US" sz="1800" dirty="0">
                <a:latin typeface="Times New Roman" panose="02020603050405020304" pitchFamily="18" charset="0"/>
                <a:cs typeface="Times New Roman" panose="02020603050405020304" pitchFamily="18" charset="0"/>
              </a:rPr>
              <a:t>, a question answering system consists of several logical blocks</a:t>
            </a:r>
            <a:r>
              <a:rPr lang="en-US" sz="1800" dirty="0" smtClean="0">
                <a:latin typeface="Times New Roman" panose="02020603050405020304" pitchFamily="18" charset="0"/>
                <a:cs typeface="Times New Roman" panose="02020603050405020304" pitchFamily="18" charset="0"/>
              </a:rPr>
              <a:t>:</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source,</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Information retrieval (IR) system,</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Machine reading comprehension model (MR model),</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One or more additional blocks, such as modules for text pre-processing, answers post processing, checking, and stabilization.</a:t>
            </a:r>
          </a:p>
          <a:p>
            <a:pPr algn="just">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209800" y="152400"/>
            <a:ext cx="6324600" cy="533400"/>
          </a:xfrm>
        </p:spPr>
        <p:txBody>
          <a:bodyPr>
            <a:noAutofit/>
          </a:bodyPr>
          <a:lstStyle/>
          <a:p>
            <a:r>
              <a:rPr lang="en-US" sz="2400" dirty="0" smtClean="0">
                <a:latin typeface="Times New Roman" panose="02020603050405020304" pitchFamily="18" charset="0"/>
                <a:cs typeface="Times New Roman" panose="02020603050405020304" pitchFamily="18" charset="0"/>
              </a:rPr>
              <a:t>ANSWERING WITH DATA V2.0</a:t>
            </a: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 Cognizant 2019</a:t>
            </a:r>
            <a:endParaRPr lang="en-US" dirty="0"/>
          </a:p>
        </p:txBody>
      </p:sp>
      <p:sp>
        <p:nvSpPr>
          <p:cNvPr id="5" name="Slide Number Placeholder 4"/>
          <p:cNvSpPr>
            <a:spLocks noGrp="1"/>
          </p:cNvSpPr>
          <p:nvPr>
            <p:ph type="sldNum" sz="quarter" idx="12"/>
          </p:nvPr>
        </p:nvSpPr>
        <p:spPr/>
        <p:txBody>
          <a:bodyPr/>
          <a:lstStyle/>
          <a:p>
            <a:pPr>
              <a:defRPr/>
            </a:pPr>
            <a:fld id="{50EC62AF-8A58-47DB-8277-FFD1CE2A98DE}" type="slidenum">
              <a:rPr lang="en-US" smtClean="0"/>
              <a:pPr>
                <a:defRPr/>
              </a:pPr>
              <a:t>53</a:t>
            </a:fld>
            <a:endParaRPr lang="en-US" dirty="0"/>
          </a:p>
        </p:txBody>
      </p:sp>
    </p:spTree>
    <p:extLst>
      <p:ext uri="{BB962C8B-B14F-4D97-AF65-F5344CB8AC3E}">
        <p14:creationId xmlns:p14="http://schemas.microsoft.com/office/powerpoint/2010/main" val="42628582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ANSWERING WITH DATA V2.0</a:t>
            </a:r>
            <a:endParaRPr lang="en-US" sz="2400" dirty="0"/>
          </a:p>
        </p:txBody>
      </p:sp>
      <p:sp>
        <p:nvSpPr>
          <p:cNvPr id="2" name="Footer Placeholder 1"/>
          <p:cNvSpPr>
            <a:spLocks noGrp="1"/>
          </p:cNvSpPr>
          <p:nvPr>
            <p:ph type="ftr" sz="quarter" idx="11"/>
          </p:nvPr>
        </p:nvSpPr>
        <p:spPr/>
        <p:txBody>
          <a:bodyPr/>
          <a:lstStyle/>
          <a:p>
            <a:r>
              <a:rPr lang="en-US" smtClean="0"/>
              <a:t>© Cognizant 2019</a:t>
            </a:r>
            <a:endParaRPr lang="en-US" dirty="0"/>
          </a:p>
        </p:txBody>
      </p:sp>
      <p:sp>
        <p:nvSpPr>
          <p:cNvPr id="3" name="Slide Number Placeholder 2"/>
          <p:cNvSpPr>
            <a:spLocks noGrp="1"/>
          </p:cNvSpPr>
          <p:nvPr>
            <p:ph type="sldNum" sz="quarter" idx="12"/>
          </p:nvPr>
        </p:nvSpPr>
        <p:spPr/>
        <p:txBody>
          <a:bodyPr/>
          <a:lstStyle/>
          <a:p>
            <a:pPr>
              <a:defRPr/>
            </a:pPr>
            <a:fld id="{50EC62AF-8A58-47DB-8277-FFD1CE2A98DE}" type="slidenum">
              <a:rPr lang="en-US" smtClean="0"/>
              <a:pPr>
                <a:defRPr/>
              </a:pPr>
              <a:t>54</a:t>
            </a:fld>
            <a:endParaRPr lang="en-US" dirty="0"/>
          </a:p>
        </p:txBody>
      </p:sp>
      <p:pic>
        <p:nvPicPr>
          <p:cNvPr id="4" name="Content Placeholder 3" descr="https://miro.medium.com/max/682/1*-2ipuxL7bjKfnEkvJX6dRQ.png"/>
          <p:cNvPicPr>
            <a:picLocks noGrp="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1526275" y="1571625"/>
            <a:ext cx="6496050" cy="4019550"/>
          </a:xfrm>
          <a:prstGeom prst="rect">
            <a:avLst/>
          </a:prstGeom>
          <a:noFill/>
          <a:ln>
            <a:noFill/>
          </a:ln>
        </p:spPr>
      </p:pic>
    </p:spTree>
    <p:extLst>
      <p:ext uri="{BB962C8B-B14F-4D97-AF65-F5344CB8AC3E}">
        <p14:creationId xmlns:p14="http://schemas.microsoft.com/office/powerpoint/2010/main" val="93976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ANSWERING WITH DATA V2.0</a:t>
            </a:r>
            <a:endParaRPr lang="en-US" sz="2400" dirty="0"/>
          </a:p>
        </p:txBody>
      </p:sp>
      <p:sp>
        <p:nvSpPr>
          <p:cNvPr id="2" name="Footer Placeholder 1"/>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55</a:t>
            </a:fld>
            <a:endParaRPr lang="en-US" dirty="0"/>
          </a:p>
        </p:txBody>
      </p:sp>
      <p:sp>
        <p:nvSpPr>
          <p:cNvPr id="3" name="Content Placeholder 2"/>
          <p:cNvSpPr>
            <a:spLocks noGrp="1"/>
          </p:cNvSpPr>
          <p:nvPr>
            <p:ph idx="4294967295"/>
          </p:nvPr>
        </p:nvSpPr>
        <p:spPr>
          <a:xfrm>
            <a:off x="520698" y="1295400"/>
            <a:ext cx="8229600" cy="4906963"/>
          </a:xfrm>
        </p:spPr>
        <p:txBody>
          <a:bodyPr>
            <a:norm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As you can see in the picture, when the question is transferred to the system, the first step to be done is the search of the texts that can contain the answer to the question. </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sources of such texts can include various web pages, documents stored on a local disc, Wikipedia, etc.</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next step is to select the most relevant texts from all the information that was found. For this purpose, the following approaches could be used: TF-IDF similarity, </a:t>
            </a:r>
            <a:r>
              <a:rPr lang="en-US" sz="1800" dirty="0" smtClean="0">
                <a:latin typeface="Times New Roman" panose="02020603050405020304" pitchFamily="18" charset="0"/>
                <a:cs typeface="Times New Roman" panose="02020603050405020304" pitchFamily="18" charset="0"/>
              </a:rPr>
              <a:t>Jacquard </a:t>
            </a:r>
            <a:r>
              <a:rPr lang="en-US" sz="1800" dirty="0">
                <a:latin typeface="Times New Roman" panose="02020603050405020304" pitchFamily="18" charset="0"/>
                <a:cs typeface="Times New Roman" panose="02020603050405020304" pitchFamily="18" charset="0"/>
              </a:rPr>
              <a:t>index, Word </a:t>
            </a:r>
            <a:r>
              <a:rPr lang="en-US" sz="1800" dirty="0" smtClean="0">
                <a:latin typeface="Times New Roman" panose="02020603050405020304" pitchFamily="18" charset="0"/>
                <a:cs typeface="Times New Roman" panose="02020603050405020304" pitchFamily="18" charset="0"/>
              </a:rPr>
              <a:t>embedding's, </a:t>
            </a:r>
            <a:r>
              <a:rPr lang="en-US" sz="1800" dirty="0">
                <a:latin typeface="Times New Roman" panose="02020603050405020304" pitchFamily="18" charset="0"/>
                <a:cs typeface="Times New Roman" panose="02020603050405020304" pitchFamily="18" charset="0"/>
              </a:rPr>
              <a:t>Deep Learning text similarity algorithms</a:t>
            </a:r>
            <a:r>
              <a:rPr lang="en-US" sz="18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All of these approaches have pros and cons, different time/memory needs for pre-processing and getting similarity index. </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4666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this one, </a:t>
            </a:r>
            <a:r>
              <a:rPr lang="en-US" sz="1800" dirty="0" smtClean="0">
                <a:latin typeface="Times New Roman" panose="02020603050405020304" pitchFamily="18" charset="0"/>
                <a:cs typeface="Times New Roman" panose="02020603050405020304" pitchFamily="18" charset="0"/>
              </a:rPr>
              <a:t>we will build </a:t>
            </a:r>
            <a:r>
              <a:rPr lang="en-US" sz="1800" dirty="0">
                <a:latin typeface="Times New Roman" panose="02020603050405020304" pitchFamily="18" charset="0"/>
                <a:cs typeface="Times New Roman" panose="02020603050405020304" pitchFamily="18" charset="0"/>
              </a:rPr>
              <a:t>a simple model and make a prediction.</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 model is a simplified story about our data. I'll show you what I mean.</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Collect relevant, accurate, connected, enough </a:t>
            </a:r>
            <a:r>
              <a:rPr lang="en-US" sz="1800" dirty="0" smtClean="0">
                <a:latin typeface="Times New Roman" panose="02020603050405020304" pitchFamily="18" charset="0"/>
                <a:cs typeface="Times New Roman" panose="02020603050405020304" pitchFamily="18" charset="0"/>
              </a:rPr>
              <a:t>data.</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Say I want to shop for a diamond. I have a ring that belonged to my grandmother with a setting for a 1.35 carat diamond, and I want to get an idea of how much it will cost. I take a notepad and pen into the jewelry store, and I write down the price of all of the diamonds in the case and how much they weigh in carats. Starting with the first diamond - it's 1.01 carats and $7,366.</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Now I go through and do this for all the other diamonds in the store.</a:t>
            </a:r>
          </a:p>
          <a:p>
            <a:pPr algn="just">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286000" y="26126"/>
            <a:ext cx="6629400" cy="1040674"/>
          </a:xfrm>
        </p:spPr>
        <p:txBody>
          <a:bodyPr>
            <a:noAutofit/>
          </a:bodyPr>
          <a:lstStyle/>
          <a:p>
            <a:r>
              <a:rPr lang="en-US" sz="2400" dirty="0">
                <a:latin typeface="Times New Roman" panose="02020603050405020304" pitchFamily="18" charset="0"/>
                <a:cs typeface="Times New Roman" panose="02020603050405020304" pitchFamily="18" charset="0"/>
              </a:rPr>
              <a:t>PREDICT AN ANSWER WITH A </a:t>
            </a:r>
            <a:r>
              <a:rPr lang="en-US" sz="2400" dirty="0" smtClean="0">
                <a:latin typeface="Times New Roman" panose="02020603050405020304" pitchFamily="18" charset="0"/>
                <a:cs typeface="Times New Roman" panose="02020603050405020304" pitchFamily="18" charset="0"/>
              </a:rPr>
              <a:t>SIMPLE MODEL </a:t>
            </a:r>
            <a:r>
              <a:rPr lang="en-US" sz="2400" dirty="0">
                <a:latin typeface="Times New Roman" panose="02020603050405020304" pitchFamily="18" charset="0"/>
                <a:cs typeface="Times New Roman" panose="02020603050405020304" pitchFamily="18" charset="0"/>
              </a:rPr>
              <a:t>V2.0</a:t>
            </a:r>
          </a:p>
        </p:txBody>
      </p:sp>
      <p:sp>
        <p:nvSpPr>
          <p:cNvPr id="4" name="Footer Placeholder 3"/>
          <p:cNvSpPr>
            <a:spLocks noGrp="1"/>
          </p:cNvSpPr>
          <p:nvPr>
            <p:ph type="ftr" sz="quarter" idx="11"/>
          </p:nvPr>
        </p:nvSpPr>
        <p:spPr/>
        <p:txBody>
          <a:bodyPr/>
          <a:lstStyle/>
          <a:p>
            <a:r>
              <a:rPr lang="en-US" smtClean="0"/>
              <a:t>© Cognizant 2019</a:t>
            </a:r>
            <a:endParaRPr lang="en-US" dirty="0"/>
          </a:p>
        </p:txBody>
      </p:sp>
      <p:sp>
        <p:nvSpPr>
          <p:cNvPr id="5" name="Slide Number Placeholder 4"/>
          <p:cNvSpPr>
            <a:spLocks noGrp="1"/>
          </p:cNvSpPr>
          <p:nvPr>
            <p:ph type="sldNum" sz="quarter" idx="12"/>
          </p:nvPr>
        </p:nvSpPr>
        <p:spPr/>
        <p:txBody>
          <a:bodyPr/>
          <a:lstStyle/>
          <a:p>
            <a:pPr>
              <a:defRPr/>
            </a:pPr>
            <a:fld id="{50EC62AF-8A58-47DB-8277-FFD1CE2A98DE}" type="slidenum">
              <a:rPr lang="en-US" smtClean="0"/>
              <a:pPr>
                <a:defRPr/>
              </a:pPr>
              <a:t>56</a:t>
            </a:fld>
            <a:endParaRPr lang="en-US" dirty="0"/>
          </a:p>
        </p:txBody>
      </p:sp>
    </p:spTree>
    <p:extLst>
      <p:ext uri="{BB962C8B-B14F-4D97-AF65-F5344CB8AC3E}">
        <p14:creationId xmlns:p14="http://schemas.microsoft.com/office/powerpoint/2010/main" val="17730801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0" y="0"/>
            <a:ext cx="6858000" cy="762000"/>
          </a:xfrm>
        </p:spPr>
        <p:txBody>
          <a:bodyPr/>
          <a:lstStyle/>
          <a:p>
            <a:r>
              <a:rPr lang="en-US" sz="2400" dirty="0">
                <a:latin typeface="Times New Roman" panose="02020603050405020304" pitchFamily="18" charset="0"/>
                <a:cs typeface="Times New Roman" panose="02020603050405020304" pitchFamily="18" charset="0"/>
              </a:rPr>
              <a:t>PREDICT AN ANSWER WITH A SIMPLE MODEL V2.0</a:t>
            </a:r>
            <a:endParaRPr lang="en-US" sz="2400" dirty="0"/>
          </a:p>
        </p:txBody>
      </p:sp>
      <p:sp>
        <p:nvSpPr>
          <p:cNvPr id="2" name="Footer Placeholder 1"/>
          <p:cNvSpPr>
            <a:spLocks noGrp="1"/>
          </p:cNvSpPr>
          <p:nvPr>
            <p:ph type="ftr" sz="quarter" idx="11"/>
          </p:nvPr>
        </p:nvSpPr>
        <p:spPr/>
        <p:txBody>
          <a:bodyPr/>
          <a:lstStyle/>
          <a:p>
            <a:r>
              <a:rPr lang="en-US" smtClean="0"/>
              <a:t>© Cognizant 2019</a:t>
            </a:r>
            <a:endParaRPr lang="en-US" dirty="0"/>
          </a:p>
        </p:txBody>
      </p:sp>
      <p:sp>
        <p:nvSpPr>
          <p:cNvPr id="3" name="Slide Number Placeholder 2"/>
          <p:cNvSpPr>
            <a:spLocks noGrp="1"/>
          </p:cNvSpPr>
          <p:nvPr>
            <p:ph type="sldNum" sz="quarter" idx="12"/>
          </p:nvPr>
        </p:nvSpPr>
        <p:spPr/>
        <p:txBody>
          <a:bodyPr/>
          <a:lstStyle/>
          <a:p>
            <a:pPr>
              <a:defRPr/>
            </a:pPr>
            <a:fld id="{50EC62AF-8A58-47DB-8277-FFD1CE2A98DE}" type="slidenum">
              <a:rPr lang="en-US" smtClean="0"/>
              <a:pPr>
                <a:defRPr/>
              </a:pPr>
              <a:t>57</a:t>
            </a:fld>
            <a:endParaRPr lang="en-US" dirty="0"/>
          </a:p>
        </p:txBody>
      </p:sp>
      <p:pic>
        <p:nvPicPr>
          <p:cNvPr id="4" name="Content Placeholder 3" descr="Columns of diamond data"/>
          <p:cNvPicPr>
            <a:picLocks noGrp="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2895600" y="1211511"/>
            <a:ext cx="3321050" cy="4906963"/>
          </a:xfrm>
          <a:prstGeom prst="rect">
            <a:avLst/>
          </a:prstGeom>
          <a:noFill/>
          <a:ln>
            <a:noFill/>
          </a:ln>
        </p:spPr>
      </p:pic>
    </p:spTree>
    <p:extLst>
      <p:ext uri="{BB962C8B-B14F-4D97-AF65-F5344CB8AC3E}">
        <p14:creationId xmlns:p14="http://schemas.microsoft.com/office/powerpoint/2010/main" val="17883326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0" y="0"/>
            <a:ext cx="6858000" cy="838200"/>
          </a:xfrm>
        </p:spPr>
        <p:txBody>
          <a:bodyPr/>
          <a:lstStyle/>
          <a:p>
            <a:r>
              <a:rPr lang="en-US" sz="2400" dirty="0">
                <a:latin typeface="Times New Roman" panose="02020603050405020304" pitchFamily="18" charset="0"/>
                <a:cs typeface="Times New Roman" panose="02020603050405020304" pitchFamily="18" charset="0"/>
              </a:rPr>
              <a:t>PREDICT AN ANSWER WITH A SIMPLE MODEL V2.0</a:t>
            </a:r>
            <a:endParaRPr lang="en-US" sz="2400" dirty="0"/>
          </a:p>
        </p:txBody>
      </p:sp>
      <p:sp>
        <p:nvSpPr>
          <p:cNvPr id="2" name="Footer Placeholder 1"/>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58</a:t>
            </a:fld>
            <a:endParaRPr lang="en-US" dirty="0"/>
          </a:p>
        </p:txBody>
      </p:sp>
      <p:sp>
        <p:nvSpPr>
          <p:cNvPr id="3" name="Content Placeholder 2"/>
          <p:cNvSpPr>
            <a:spLocks noGrp="1"/>
          </p:cNvSpPr>
          <p:nvPr>
            <p:ph idx="4294967295"/>
          </p:nvPr>
        </p:nvSpPr>
        <p:spPr>
          <a:xfrm>
            <a:off x="550268" y="1280318"/>
            <a:ext cx="8229600" cy="4906963"/>
          </a:xfrm>
        </p:spPr>
        <p:txBody>
          <a:bodyPr>
            <a:norm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Notice that our list has two columns. Each column has a different attribute - weight in carats and price - and each row is a single data point that represents a single diamond.</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We've actually created a small data set here - a table. Notice that it meets our criteria for quality</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data is </a:t>
            </a:r>
            <a:r>
              <a:rPr lang="en-US" sz="1800" b="1" dirty="0">
                <a:latin typeface="Times New Roman" panose="02020603050405020304" pitchFamily="18" charset="0"/>
                <a:cs typeface="Times New Roman" panose="02020603050405020304" pitchFamily="18" charset="0"/>
              </a:rPr>
              <a:t>relevant</a:t>
            </a:r>
            <a:r>
              <a:rPr lang="en-US" sz="1800" dirty="0">
                <a:latin typeface="Times New Roman" panose="02020603050405020304" pitchFamily="18" charset="0"/>
                <a:cs typeface="Times New Roman" panose="02020603050405020304" pitchFamily="18" charset="0"/>
              </a:rPr>
              <a:t> - weight is definitely related to price</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It's </a:t>
            </a:r>
            <a:r>
              <a:rPr lang="en-US" sz="1800" b="1" dirty="0">
                <a:latin typeface="Times New Roman" panose="02020603050405020304" pitchFamily="18" charset="0"/>
                <a:cs typeface="Times New Roman" panose="02020603050405020304" pitchFamily="18" charset="0"/>
              </a:rPr>
              <a:t>accurate</a:t>
            </a:r>
            <a:r>
              <a:rPr lang="en-US" sz="1800" dirty="0">
                <a:latin typeface="Times New Roman" panose="02020603050405020304" pitchFamily="18" charset="0"/>
                <a:cs typeface="Times New Roman" panose="02020603050405020304" pitchFamily="18" charset="0"/>
              </a:rPr>
              <a:t> - we double-checked the prices that we write down</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It's </a:t>
            </a:r>
            <a:r>
              <a:rPr lang="en-US" sz="1800" b="1" dirty="0">
                <a:latin typeface="Times New Roman" panose="02020603050405020304" pitchFamily="18" charset="0"/>
                <a:cs typeface="Times New Roman" panose="02020603050405020304" pitchFamily="18" charset="0"/>
              </a:rPr>
              <a:t>connected</a:t>
            </a:r>
            <a:r>
              <a:rPr lang="en-US" sz="1800" dirty="0">
                <a:latin typeface="Times New Roman" panose="02020603050405020304" pitchFamily="18" charset="0"/>
                <a:cs typeface="Times New Roman" panose="02020603050405020304" pitchFamily="18" charset="0"/>
              </a:rPr>
              <a:t> - there are no blank spaces in either of these </a:t>
            </a:r>
            <a:r>
              <a:rPr lang="en-US" sz="1800" dirty="0" smtClean="0">
                <a:latin typeface="Times New Roman" panose="02020603050405020304" pitchFamily="18" charset="0"/>
                <a:cs typeface="Times New Roman" panose="02020603050405020304" pitchFamily="18" charset="0"/>
              </a:rPr>
              <a:t>columns and</a:t>
            </a:r>
            <a:r>
              <a:rPr lang="en-US" sz="1800" dirty="0">
                <a:latin typeface="Times New Roman" panose="02020603050405020304" pitchFamily="18" charset="0"/>
                <a:cs typeface="Times New Roman" panose="02020603050405020304" pitchFamily="18" charset="0"/>
              </a:rPr>
              <a:t>, as we'll see, it's enough data to answer our question</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0615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0" y="0"/>
            <a:ext cx="6858000" cy="838200"/>
          </a:xfrm>
        </p:spPr>
        <p:txBody>
          <a:bodyPr/>
          <a:lstStyle/>
          <a:p>
            <a:r>
              <a:rPr lang="en-US" sz="2400" dirty="0">
                <a:latin typeface="Times New Roman" panose="02020603050405020304" pitchFamily="18" charset="0"/>
                <a:cs typeface="Times New Roman" panose="02020603050405020304" pitchFamily="18" charset="0"/>
              </a:rPr>
              <a:t>PREDICT AN ANSWER WITH A SIMPLE MODEL V2.0</a:t>
            </a:r>
            <a:endParaRPr lang="en-US" sz="2400" dirty="0"/>
          </a:p>
        </p:txBody>
      </p:sp>
      <p:sp>
        <p:nvSpPr>
          <p:cNvPr id="2" name="Footer Placeholder 1"/>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59</a:t>
            </a:fld>
            <a:endParaRPr lang="en-US" dirty="0"/>
          </a:p>
        </p:txBody>
      </p:sp>
      <p:sp>
        <p:nvSpPr>
          <p:cNvPr id="3" name="Content Placeholder 2"/>
          <p:cNvSpPr>
            <a:spLocks noGrp="1"/>
          </p:cNvSpPr>
          <p:nvPr>
            <p:ph idx="4294967295"/>
          </p:nvPr>
        </p:nvSpPr>
        <p:spPr>
          <a:xfrm>
            <a:off x="520698" y="1056268"/>
            <a:ext cx="8229600" cy="4906963"/>
          </a:xfrm>
        </p:spPr>
        <p:txBody>
          <a:bodyPr>
            <a:noAutofit/>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Ask a sharp question</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Now we'll pose our question in a sharp way: "How much will it cost to buy a 1.35 carat diamond?"</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Our list doesn't have a 1.35 carat diamond in it, so we'll have to use the rest of our data to get an answer to the question</a:t>
            </a:r>
            <a:r>
              <a:rPr lang="en-US" sz="18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1800" b="1" dirty="0" smtClean="0">
                <a:latin typeface="Times New Roman" panose="02020603050405020304" pitchFamily="18" charset="0"/>
                <a:cs typeface="Times New Roman" panose="02020603050405020304" pitchFamily="18" charset="0"/>
              </a:rPr>
              <a:t>Plot </a:t>
            </a:r>
            <a:r>
              <a:rPr lang="en-US" sz="1800" b="1" dirty="0">
                <a:latin typeface="Times New Roman" panose="02020603050405020304" pitchFamily="18" charset="0"/>
                <a:cs typeface="Times New Roman" panose="02020603050405020304" pitchFamily="18" charset="0"/>
              </a:rPr>
              <a:t>the existing data</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first thing we'll do is draw a horizontal number line, called an axis, to chart the weights. The range of the weights is 0 to 2, so we'll draw a line that covers that range and put ticks for each half carat.</a:t>
            </a:r>
          </a:p>
          <a:p>
            <a:pPr marL="804863"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Next we'll draw a vertical axis to record the price and connect it to the horizontal weight axis. This will be in units of dollars. Now we have a set of coordinate axes.</a:t>
            </a:r>
          </a:p>
          <a:p>
            <a:pPr marL="804863">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603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211763"/>
          </a:xfrm>
        </p:spPr>
        <p:txBody>
          <a:bodyPr/>
          <a:lstStyle/>
          <a:p>
            <a:pPr marL="0" indent="0">
              <a:buNone/>
            </a:pPr>
            <a:r>
              <a:rPr lang="en-US" sz="1800" b="1" dirty="0" smtClean="0">
                <a:latin typeface="Times New Roman" panose="02020603050405020304" pitchFamily="18" charset="0"/>
                <a:cs typeface="Times New Roman" panose="02020603050405020304" pitchFamily="18" charset="0"/>
              </a:rPr>
              <a:t>Google:</a:t>
            </a:r>
          </a:p>
          <a:p>
            <a:pPr algn="just" fontAlgn="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are already familiar with how greatly Google is showcasing its ML products in action with Google Assistant and Google Camera to the world. But now it has extended it to Gmail and Google Photos too</a:t>
            </a:r>
            <a:r>
              <a:rPr lang="en-US" sz="1800" dirty="0" smtClean="0">
                <a:latin typeface="Times New Roman" panose="02020603050405020304" pitchFamily="18" charset="0"/>
                <a:cs typeface="Times New Roman" panose="02020603050405020304" pitchFamily="18" charset="0"/>
              </a:rPr>
              <a:t>.</a:t>
            </a:r>
          </a:p>
          <a:p>
            <a:pPr algn="just" fontAlgn="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Gmail has now got smart reply feature which will suggest small brief responses to whatever email you’ve received based on the content that is present in the email. </a:t>
            </a:r>
            <a:endParaRPr lang="en-US" sz="1800" dirty="0" smtClean="0">
              <a:latin typeface="Times New Roman" panose="02020603050405020304" pitchFamily="18" charset="0"/>
              <a:cs typeface="Times New Roman" panose="02020603050405020304" pitchFamily="18" charset="0"/>
            </a:endParaRPr>
          </a:p>
          <a:p>
            <a:pPr marL="0" indent="0" fontAlgn="t">
              <a:buNone/>
            </a:pPr>
            <a:endParaRPr lang="en-US" sz="1800" b="1" dirty="0" smtClean="0">
              <a:latin typeface="Times New Roman" panose="02020603050405020304" pitchFamily="18" charset="0"/>
              <a:cs typeface="Times New Roman" panose="02020603050405020304" pitchFamily="18" charset="0"/>
            </a:endParaRPr>
          </a:p>
          <a:p>
            <a:pPr marL="0" indent="0" fontAlgn="t">
              <a:buNone/>
            </a:pPr>
            <a:r>
              <a:rPr lang="en-US" sz="1800" b="1" dirty="0" smtClean="0">
                <a:latin typeface="Times New Roman" panose="02020603050405020304" pitchFamily="18" charset="0"/>
                <a:cs typeface="Times New Roman" panose="02020603050405020304" pitchFamily="18" charset="0"/>
              </a:rPr>
              <a:t>Netflix:</a:t>
            </a:r>
          </a:p>
          <a:p>
            <a:pPr algn="just" fontAlgn="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At Netflix, ML has been constantly used to improvise the recommendations and personalization problems. ML has also expanded into various other streams like content promotions, price modeling, content delivery and marketing too. </a:t>
            </a:r>
            <a:endParaRPr lang="en-US" sz="1800" dirty="0" smtClean="0">
              <a:latin typeface="Times New Roman" panose="02020603050405020304" pitchFamily="18" charset="0"/>
              <a:cs typeface="Times New Roman" panose="02020603050405020304" pitchFamily="18" charset="0"/>
            </a:endParaRPr>
          </a:p>
          <a:p>
            <a:pPr algn="just" fontAlgn="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entire platform seems to run 80% through the recommendation engine. The neural network keeps a track on user behavior and program content. </a:t>
            </a:r>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6</a:t>
            </a:fld>
            <a:endParaRPr lang="en-US" dirty="0"/>
          </a:p>
        </p:txBody>
      </p:sp>
      <p:sp>
        <p:nvSpPr>
          <p:cNvPr id="5" name="Title 4"/>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REAL TIME EXAMPLES OF ML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2371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497075" y="3831790"/>
            <a:ext cx="3512456" cy="245291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1"/>
          <p:cNvSpPr>
            <a:spLocks noGrp="1"/>
          </p:cNvSpPr>
          <p:nvPr>
            <p:ph idx="1"/>
          </p:nvPr>
        </p:nvSpPr>
        <p:spPr>
          <a:xfrm>
            <a:off x="1219200" y="878095"/>
            <a:ext cx="7315200" cy="4631282"/>
          </a:xfrm>
        </p:spPr>
        <p:txBody>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We have discussed about the following topics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804863" lvl="0">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What is ML and its principle?</a:t>
            </a:r>
          </a:p>
          <a:p>
            <a:pPr marL="804863" lvl="0">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Galaxy </a:t>
            </a:r>
            <a:r>
              <a:rPr lang="en-US" sz="1800" dirty="0">
                <a:latin typeface="Times New Roman" panose="02020603050405020304" pitchFamily="18" charset="0"/>
                <a:cs typeface="Times New Roman" panose="02020603050405020304" pitchFamily="18" charset="0"/>
              </a:rPr>
              <a:t>of Data Science</a:t>
            </a:r>
          </a:p>
          <a:p>
            <a:pPr marL="804863" lvl="0">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What are Supervised, </a:t>
            </a:r>
            <a:r>
              <a:rPr lang="en-US" sz="1800" dirty="0">
                <a:latin typeface="Times New Roman" panose="02020603050405020304" pitchFamily="18" charset="0"/>
                <a:cs typeface="Times New Roman" panose="02020603050405020304" pitchFamily="18" charset="0"/>
              </a:rPr>
              <a:t>Unsupervised &amp; </a:t>
            </a:r>
            <a:r>
              <a:rPr lang="en-US" sz="1800" dirty="0" smtClean="0">
                <a:latin typeface="Times New Roman" panose="02020603050405020304" pitchFamily="18" charset="0"/>
                <a:cs typeface="Times New Roman" panose="02020603050405020304" pitchFamily="18" charset="0"/>
              </a:rPr>
              <a:t>Reinforcement?</a:t>
            </a:r>
            <a:endParaRPr lang="en-US" sz="1800" dirty="0">
              <a:latin typeface="Times New Roman" panose="02020603050405020304" pitchFamily="18" charset="0"/>
              <a:cs typeface="Times New Roman" panose="02020603050405020304" pitchFamily="18" charset="0"/>
            </a:endParaRPr>
          </a:p>
          <a:p>
            <a:pPr marL="804863" lvl="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Linear </a:t>
            </a:r>
            <a:r>
              <a:rPr lang="en-US" sz="1800" dirty="0" smtClean="0">
                <a:latin typeface="Times New Roman" panose="02020603050405020304" pitchFamily="18" charset="0"/>
                <a:cs typeface="Times New Roman" panose="02020603050405020304" pitchFamily="18" charset="0"/>
              </a:rPr>
              <a:t>Regression, Classification Model and Anomaly </a:t>
            </a:r>
            <a:r>
              <a:rPr lang="en-US" sz="1800" dirty="0">
                <a:latin typeface="Times New Roman" panose="02020603050405020304" pitchFamily="18" charset="0"/>
                <a:cs typeface="Times New Roman" panose="02020603050405020304" pitchFamily="18" charset="0"/>
              </a:rPr>
              <a:t>Detection</a:t>
            </a:r>
          </a:p>
          <a:p>
            <a:pPr marL="804863" lvl="0">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Brief description about Data Science V2.0.</a:t>
            </a:r>
            <a:endParaRPr lang="en-US" sz="1800" dirty="0">
              <a:latin typeface="Times New Roman" panose="02020603050405020304" pitchFamily="18" charset="0"/>
              <a:cs typeface="Times New Roman" panose="02020603050405020304" pitchFamily="18" charset="0"/>
            </a:endParaRPr>
          </a:p>
          <a:p>
            <a:pPr marL="804863">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Predict </a:t>
            </a:r>
            <a:r>
              <a:rPr lang="en-US" sz="1800" dirty="0">
                <a:latin typeface="Times New Roman" panose="02020603050405020304" pitchFamily="18" charset="0"/>
                <a:cs typeface="Times New Roman" panose="02020603050405020304" pitchFamily="18" charset="0"/>
              </a:rPr>
              <a:t>an answer with a simple </a:t>
            </a:r>
            <a:endParaRPr lang="en-US" sz="1800" dirty="0" smtClean="0">
              <a:latin typeface="Times New Roman" panose="02020603050405020304" pitchFamily="18" charset="0"/>
              <a:cs typeface="Times New Roman" panose="02020603050405020304" pitchFamily="18" charset="0"/>
            </a:endParaRPr>
          </a:p>
          <a:p>
            <a:pPr marL="461963" indent="0">
              <a:lnSpc>
                <a:spcPct val="15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model V2.0</a:t>
            </a:r>
            <a:endParaRPr lang="en-US" sz="1800" dirty="0">
              <a:latin typeface="Times New Roman" panose="02020603050405020304" pitchFamily="18" charset="0"/>
              <a:cs typeface="Times New Roman" panose="02020603050405020304" pitchFamily="18" charset="0"/>
            </a:endParaRPr>
          </a:p>
          <a:p>
            <a:pPr>
              <a:lnSpc>
                <a:spcPct val="150000"/>
              </a:lnSpc>
              <a:spcBef>
                <a:spcPts val="600"/>
              </a:spcBef>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US" dirty="0" smtClean="0"/>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60</a:t>
            </a:fld>
            <a:endParaRPr lang="en-US" dirty="0"/>
          </a:p>
        </p:txBody>
      </p:sp>
      <p:sp>
        <p:nvSpPr>
          <p:cNvPr id="3" name="Title 2"/>
          <p:cNvSpPr>
            <a:spLocks noGrp="1"/>
          </p:cNvSpPr>
          <p:nvPr>
            <p:ph type="title"/>
          </p:nvPr>
        </p:nvSpPr>
        <p:spPr/>
        <p:txBody>
          <a:bodyPr/>
          <a:lstStyle/>
          <a:p>
            <a:r>
              <a:rPr lang="en-US" sz="2400" b="1" dirty="0" smtClean="0">
                <a:latin typeface="Times New Roman" panose="02020603050405020304" pitchFamily="18" charset="0"/>
                <a:cs typeface="Times New Roman" panose="02020603050405020304" pitchFamily="18" charset="0"/>
              </a:rPr>
              <a:t>Summary</a:t>
            </a:r>
            <a:endParaRPr lang="en-US" sz="2400" b="1" dirty="0">
              <a:latin typeface="Times New Roman" panose="02020603050405020304" pitchFamily="18" charset="0"/>
              <a:cs typeface="Times New Roman" panose="02020603050405020304" pitchFamily="18" charset="0"/>
            </a:endParaRPr>
          </a:p>
        </p:txBody>
      </p:sp>
      <p:pic>
        <p:nvPicPr>
          <p:cNvPr id="1027" name="Picture 3" descr="D:\Images\Images\Objective\shutterstock_5612989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5805" y="3886200"/>
            <a:ext cx="3389509" cy="2338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106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0" y="4572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smtClean="0">
                <a:solidFill>
                  <a:schemeClr val="bg1"/>
                </a:solidFill>
                <a:latin typeface="Times New Roman" panose="02020603050405020304" pitchFamily="18" charset="0"/>
                <a:ea typeface="+mj-ea"/>
                <a:cs typeface="Times New Roman" panose="02020603050405020304" pitchFamily="18" charset="0"/>
              </a:rPr>
              <a:t>THANK YOU!!!</a:t>
            </a:r>
            <a:endParaRPr lang="en-US" sz="2400" dirty="0">
              <a:solidFill>
                <a:schemeClr val="bg1"/>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889524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364163"/>
          </a:xfrm>
        </p:spPr>
        <p:txBody>
          <a:bodyPr/>
          <a:lstStyle/>
          <a:p>
            <a:pPr marL="0" indent="0" algn="just" fontAlgn="t">
              <a:lnSpc>
                <a:spcPct val="150000"/>
              </a:lnSpc>
              <a:buNone/>
            </a:pPr>
            <a:r>
              <a:rPr lang="en-US" sz="1800" b="1" dirty="0" smtClean="0">
                <a:latin typeface="Times New Roman" panose="02020603050405020304" pitchFamily="18" charset="0"/>
                <a:cs typeface="Times New Roman" panose="02020603050405020304" pitchFamily="18" charset="0"/>
              </a:rPr>
              <a:t>Uber:</a:t>
            </a:r>
          </a:p>
          <a:p>
            <a:pPr marL="627063" algn="just" fontAlgn="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ML </a:t>
            </a:r>
            <a:r>
              <a:rPr lang="en-US" sz="1800" dirty="0">
                <a:latin typeface="Times New Roman" panose="02020603050405020304" pitchFamily="18" charset="0"/>
                <a:cs typeface="Times New Roman" panose="02020603050405020304" pitchFamily="18" charset="0"/>
              </a:rPr>
              <a:t>is a fundamental part of this tech giant. From estimating the time to determining how far your cab is from your given location, everything is driven by ML. It uses algorithms to determine all these effectively. </a:t>
            </a:r>
            <a:endParaRPr lang="en-US" sz="1800" dirty="0" smtClean="0">
              <a:latin typeface="Times New Roman" panose="02020603050405020304" pitchFamily="18" charset="0"/>
              <a:cs typeface="Times New Roman" panose="02020603050405020304" pitchFamily="18" charset="0"/>
            </a:endParaRPr>
          </a:p>
          <a:p>
            <a:pPr marL="627063" algn="just" fontAlgn="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does these by analyzing the data from the previous trips and putting it in the present situation</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lgn="just" fontAlgn="t">
              <a:lnSpc>
                <a:spcPct val="150000"/>
              </a:lnSpc>
              <a:buNone/>
            </a:pPr>
            <a:r>
              <a:rPr lang="en-US" sz="1800" b="1" dirty="0">
                <a:latin typeface="Times New Roman" panose="02020603050405020304" pitchFamily="18" charset="0"/>
                <a:cs typeface="Times New Roman" panose="02020603050405020304" pitchFamily="18" charset="0"/>
              </a:rPr>
              <a:t>Siri &amp; </a:t>
            </a:r>
            <a:r>
              <a:rPr lang="en-US" sz="1800" b="1" dirty="0" smtClean="0">
                <a:latin typeface="Times New Roman" panose="02020603050405020304" pitchFamily="18" charset="0"/>
                <a:cs typeface="Times New Roman" panose="02020603050405020304" pitchFamily="18" charset="0"/>
              </a:rPr>
              <a:t>Cortana:</a:t>
            </a:r>
            <a:endParaRPr lang="en-US" sz="1800" b="1" dirty="0">
              <a:latin typeface="Times New Roman" panose="02020603050405020304" pitchFamily="18" charset="0"/>
              <a:cs typeface="Times New Roman" panose="02020603050405020304" pitchFamily="18" charset="0"/>
            </a:endParaRPr>
          </a:p>
          <a:p>
            <a:pPr marL="627063" algn="just" fontAlgn="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These voice recognition systems are purely based on ML. Deep neural networks are also a part of these famous voice recognition systems</a:t>
            </a:r>
            <a:r>
              <a:rPr lang="en-US" sz="1800" dirty="0" smtClean="0">
                <a:latin typeface="Times New Roman" panose="02020603050405020304" pitchFamily="18" charset="0"/>
                <a:cs typeface="Times New Roman" panose="02020603050405020304" pitchFamily="18" charset="0"/>
              </a:rPr>
              <a:t>.</a:t>
            </a:r>
          </a:p>
          <a:p>
            <a:pPr marL="627063" algn="just" fontAlgn="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They </a:t>
            </a:r>
            <a:r>
              <a:rPr lang="en-US" sz="1800" dirty="0">
                <a:latin typeface="Times New Roman" panose="02020603050405020304" pitchFamily="18" charset="0"/>
                <a:cs typeface="Times New Roman" panose="02020603050405020304" pitchFamily="18" charset="0"/>
              </a:rPr>
              <a:t>are being trained in a such a way that they can imitate human interactions in exactly the same manner. As the interactions proceed, these apps will learn to understand the skeleton and grammar of the language. </a:t>
            </a:r>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7</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REAL TIME EXAMPLES OF ML</a:t>
            </a:r>
          </a:p>
        </p:txBody>
      </p:sp>
    </p:spTree>
    <p:extLst>
      <p:ext uri="{BB962C8B-B14F-4D97-AF65-F5344CB8AC3E}">
        <p14:creationId xmlns:p14="http://schemas.microsoft.com/office/powerpoint/2010/main" val="372417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983163"/>
          </a:xfrm>
        </p:spPr>
        <p:txBody>
          <a:bodyPr/>
          <a:lstStyle/>
          <a:p>
            <a:pPr marL="0" indent="0" algn="just" fontAlgn="t">
              <a:lnSpc>
                <a:spcPct val="150000"/>
              </a:lnSpc>
              <a:buNone/>
            </a:pPr>
            <a:r>
              <a:rPr lang="en-US" sz="1800" b="1" dirty="0" smtClean="0">
                <a:latin typeface="Times New Roman" panose="02020603050405020304" pitchFamily="18" charset="0"/>
                <a:cs typeface="Times New Roman" panose="02020603050405020304" pitchFamily="18" charset="0"/>
              </a:rPr>
              <a:t>Spotify</a:t>
            </a:r>
            <a:endParaRPr lang="en-US" sz="1800" dirty="0" smtClean="0">
              <a:latin typeface="Times New Roman" panose="02020603050405020304" pitchFamily="18" charset="0"/>
              <a:cs typeface="Times New Roman" panose="02020603050405020304" pitchFamily="18" charset="0"/>
            </a:endParaRPr>
          </a:p>
          <a:p>
            <a:pPr marL="736600" algn="just" fontAlgn="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Ever </a:t>
            </a:r>
            <a:r>
              <a:rPr lang="en-US" sz="1800" dirty="0">
                <a:latin typeface="Times New Roman" panose="02020603050405020304" pitchFamily="18" charset="0"/>
                <a:cs typeface="Times New Roman" panose="02020603050405020304" pitchFamily="18" charset="0"/>
              </a:rPr>
              <a:t>played one song and got some five random songs which you would have never discovered by yourself? That’s the beauty of this application named Spotify.</a:t>
            </a:r>
          </a:p>
          <a:p>
            <a:pPr marL="736600" algn="just" fontAlgn="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Much </a:t>
            </a:r>
            <a:r>
              <a:rPr lang="en-US" sz="1800" dirty="0">
                <a:latin typeface="Times New Roman" panose="02020603050405020304" pitchFamily="18" charset="0"/>
                <a:cs typeface="Times New Roman" panose="02020603050405020304" pitchFamily="18" charset="0"/>
              </a:rPr>
              <a:t>like how Netflix uses ML, Spotify uses it the same way. With the weekly releases, it gives you a list of around 30 songs, which you should listen to. It would directly make it as a playlist and send it to users</a:t>
            </a:r>
            <a:r>
              <a:rPr lang="en-US" sz="1800" dirty="0">
                <a:latin typeface="Times New Roman" panose="02020603050405020304" pitchFamily="18" charset="0"/>
                <a:cs typeface="Times New Roman" panose="02020603050405020304" pitchFamily="18" charset="0"/>
              </a:rPr>
              <a:t>.</a:t>
            </a:r>
          </a:p>
          <a:p>
            <a:pPr marL="736600" algn="just" fontAlgn="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All </a:t>
            </a:r>
            <a:r>
              <a:rPr lang="en-US" sz="1800" dirty="0">
                <a:latin typeface="Times New Roman" panose="02020603050405020304" pitchFamily="18" charset="0"/>
                <a:cs typeface="Times New Roman" panose="02020603050405020304" pitchFamily="18" charset="0"/>
              </a:rPr>
              <a:t>of these songs are picked up by ML algorithms which analyze your activities and matches with your taste from the songs you have listened to in the past.</a:t>
            </a:r>
          </a:p>
          <a:p>
            <a:pPr>
              <a:buFont typeface="Wingdings" panose="05000000000000000000" pitchFamily="2" charset="2"/>
              <a:buChar char="Ø"/>
            </a:pPr>
            <a:endParaRPr lang="en-US" dirty="0"/>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8</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REAL TIME EXAMPLES OF ML</a:t>
            </a:r>
            <a:endParaRPr lang="en-US" sz="2400" dirty="0"/>
          </a:p>
        </p:txBody>
      </p:sp>
    </p:spTree>
    <p:extLst>
      <p:ext uri="{BB962C8B-B14F-4D97-AF65-F5344CB8AC3E}">
        <p14:creationId xmlns:p14="http://schemas.microsoft.com/office/powerpoint/2010/main" val="138034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INTRODUCTION TO MACHINE LEARNING</a:t>
            </a:r>
            <a:endParaRPr lang="en-US" sz="2400" dirty="0"/>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9</a:t>
            </a:fld>
            <a:endParaRPr lang="en-US" dirty="0"/>
          </a:p>
        </p:txBody>
      </p:sp>
      <p:pic>
        <p:nvPicPr>
          <p:cNvPr id="9" name="Content Placeholder 3"/>
          <p:cNvPicPr>
            <a:picLocks noGrp="1" noChangeAspect="1"/>
          </p:cNvPicPr>
          <p:nvPr>
            <p:ph idx="4294967295"/>
          </p:nvPr>
        </p:nvPicPr>
        <p:blipFill rotWithShape="1">
          <a:blip r:embed="rId2"/>
          <a:srcRect l="30715" t="28785" r="21326" b="18483"/>
          <a:stretch/>
        </p:blipFill>
        <p:spPr>
          <a:xfrm>
            <a:off x="0" y="1066800"/>
            <a:ext cx="9118596" cy="5334000"/>
          </a:xfrm>
          <a:prstGeom prst="rect">
            <a:avLst/>
          </a:prstGeom>
        </p:spPr>
      </p:pic>
    </p:spTree>
    <p:extLst>
      <p:ext uri="{BB962C8B-B14F-4D97-AF65-F5344CB8AC3E}">
        <p14:creationId xmlns:p14="http://schemas.microsoft.com/office/powerpoint/2010/main" val="1853974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9C735C9F3CD54A948D0AD38DF112BF" ma:contentTypeVersion="4" ma:contentTypeDescription="Create a new document." ma:contentTypeScope="" ma:versionID="580a171cd10c354d127ddd4ccb42a406">
  <xsd:schema xmlns:xsd="http://www.w3.org/2001/XMLSchema" xmlns:xs="http://www.w3.org/2001/XMLSchema" xmlns:p="http://schemas.microsoft.com/office/2006/metadata/properties" xmlns:ns2="eac52b12-2228-488c-9d59-8a93d308b64e" xmlns:ns3="951c5514-b77c-4532-82d5-a05f2f7d58e2" targetNamespace="http://schemas.microsoft.com/office/2006/metadata/properties" ma:root="true" ma:fieldsID="97de6e2cc3eb0ac4db5100074650e727" ns2:_="" ns3:_="">
    <xsd:import namespace="eac52b12-2228-488c-9d59-8a93d308b64e"/>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52b12-2228-488c-9d59-8a93d308b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CAB17A-6DF0-4A81-8571-F9A7D2888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52b12-2228-488c-9d59-8a93d308b64e"/>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CE3420-51B5-45D0-AA94-470C87CA3DB9}">
  <ds:schemaRefs>
    <ds:schemaRef ds:uri="951c5514-b77c-4532-82d5-a05f2f7d58e2"/>
    <ds:schemaRef ds:uri="eac52b12-2228-488c-9d59-8a93d308b64e"/>
    <ds:schemaRef ds:uri="http://purl.org/dc/dcmitype/"/>
    <ds:schemaRef ds:uri="http://schemas.openxmlformats.org/package/2006/metadata/core-properties"/>
    <ds:schemaRef ds:uri="http://schemas.microsoft.com/office/2006/documentManagement/types"/>
    <ds:schemaRef ds:uri="http://purl.org/dc/elements/1.1/"/>
    <ds:schemaRef ds:uri="http://www.w3.org/XML/1998/namespace"/>
    <ds:schemaRef ds:uri="http://schemas.microsoft.com/office/infopath/2007/PartnerControl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6D2042C2-A9C3-41C8-A778-0CB8ECA6EC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CATP</Template>
  <TotalTime>48485</TotalTime>
  <Words>2971</Words>
  <Application>Microsoft Office PowerPoint</Application>
  <PresentationFormat>On-screen Show (4:3)</PresentationFormat>
  <Paragraphs>430</Paragraphs>
  <Slides>61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Arial</vt:lpstr>
      <vt:lpstr>Arial Narrow</vt:lpstr>
      <vt:lpstr>Arial Rounded MT Bold</vt:lpstr>
      <vt:lpstr>Arial Unicode MS</vt:lpstr>
      <vt:lpstr>Calibri</vt:lpstr>
      <vt:lpstr>Cambria</vt:lpstr>
      <vt:lpstr>Courier New</vt:lpstr>
      <vt:lpstr>Times New Roman</vt:lpstr>
      <vt:lpstr>Wingdings</vt:lpstr>
      <vt:lpstr>Custom Design</vt:lpstr>
      <vt:lpstr>PowerPoint Presentation</vt:lpstr>
      <vt:lpstr>PowerPoint Presentation</vt:lpstr>
      <vt:lpstr>AGENDA</vt:lpstr>
      <vt:lpstr>PowerPoint Presentation</vt:lpstr>
      <vt:lpstr>INTRODUCTION TO MACHINE LEARNING </vt:lpstr>
      <vt:lpstr>REAL TIME EXAMPLES OF ML</vt:lpstr>
      <vt:lpstr>REAL TIME EXAMPLES OF ML</vt:lpstr>
      <vt:lpstr>REAL TIME EXAMPLES OF ML</vt:lpstr>
      <vt:lpstr>INTRODUCTION TO MACHINE LEARNING</vt:lpstr>
      <vt:lpstr>WHAT IT IS &amp; WHY IT MATTERS</vt:lpstr>
      <vt:lpstr>WHY MACHINE LEARNING MATTERS</vt:lpstr>
      <vt:lpstr>WHY MACHINE LEARNING MATTERS</vt:lpstr>
      <vt:lpstr>PRINCIPLES OF MACHINE LEARNING</vt:lpstr>
      <vt:lpstr>PRINCIPLES OF MACHINE LEARNING</vt:lpstr>
      <vt:lpstr> DATA SNOOPING </vt:lpstr>
      <vt:lpstr>EXAMPLE OF DATA SNOOPING</vt:lpstr>
      <vt:lpstr>EXAMPLE OF DATA SNOOPING</vt:lpstr>
      <vt:lpstr>EXAMPLE OF DATA SNOOPING</vt:lpstr>
      <vt:lpstr>PowerPoint Presentation</vt:lpstr>
      <vt:lpstr> GALAXY OF DATA SCIENCE </vt:lpstr>
      <vt:lpstr>ML SUPERVISED, UNSUPERVISED &amp; REINFORCEMENT</vt:lpstr>
      <vt:lpstr>SUPERVISED LEARNING</vt:lpstr>
      <vt:lpstr>EXAMPLE FOR SUPERVISED LEARNING</vt:lpstr>
      <vt:lpstr>UNSUPERVISED LEARNING</vt:lpstr>
      <vt:lpstr>EXAMPLE OF UNSUPERVISED LEARNING</vt:lpstr>
      <vt:lpstr>REINFORCEMENT LEARNING</vt:lpstr>
      <vt:lpstr>LINEAR REGRESSION</vt:lpstr>
      <vt:lpstr>LINEAR REGRESSION</vt:lpstr>
      <vt:lpstr>COST FUNCTION</vt:lpstr>
      <vt:lpstr>EXAMPLE OF LINEAR REGRESSION</vt:lpstr>
      <vt:lpstr>EXAMPLE OF LINEAR REGRESSION</vt:lpstr>
      <vt:lpstr>PowerPoint Presentation</vt:lpstr>
      <vt:lpstr>CLASSIFICATION MODEL</vt:lpstr>
      <vt:lpstr>  NAIVE BAYES CLASSIFIER</vt:lpstr>
      <vt:lpstr> </vt:lpstr>
      <vt:lpstr>PowerPoint Presentation</vt:lpstr>
      <vt:lpstr>EXAMPLE OF LOGISTIC REGRESSION</vt:lpstr>
      <vt:lpstr>PowerPoint Presentation</vt:lpstr>
      <vt:lpstr>EXAMPLE OF DECISION TREE</vt:lpstr>
      <vt:lpstr>PowerPoint Presentation</vt:lpstr>
      <vt:lpstr>EXAMPLE OF RANDOM FOREST</vt:lpstr>
      <vt:lpstr>NEURAL NETWORK</vt:lpstr>
      <vt:lpstr>EXAMPLE OF NEURAL NETWORK</vt:lpstr>
      <vt:lpstr>BOOSTED TREES </vt:lpstr>
      <vt:lpstr>EXAMPLE OF BOOSTED TREE</vt:lpstr>
      <vt:lpstr>ANOMALY DETECTION </vt:lpstr>
      <vt:lpstr>ANOMALY DETECTION</vt:lpstr>
      <vt:lpstr>ANOMALY DETECTION</vt:lpstr>
      <vt:lpstr>PowerPoint Presentation</vt:lpstr>
      <vt:lpstr>DATA SCIENCE V2.0</vt:lpstr>
      <vt:lpstr>DATA SCIENCE V2.0</vt:lpstr>
      <vt:lpstr>DATA READY FOR DATA SCIENCE V2.0 </vt:lpstr>
      <vt:lpstr>ANSWERING WITH DATA V2.0</vt:lpstr>
      <vt:lpstr>ANSWERING WITH DATA V2.0</vt:lpstr>
      <vt:lpstr>ANSWERING WITH DATA V2.0</vt:lpstr>
      <vt:lpstr>PREDICT AN ANSWER WITH A SIMPLE MODEL V2.0</vt:lpstr>
      <vt:lpstr>PREDICT AN ANSWER WITH A SIMPLE MODEL V2.0</vt:lpstr>
      <vt:lpstr>PREDICT AN ANSWER WITH A SIMPLE MODEL V2.0</vt:lpstr>
      <vt:lpstr>PREDICT AN ANSWER WITH A SIMPLE MODEL V2.0</vt:lpstr>
      <vt:lpstr>Summary</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147637</dc:creator>
  <cp:lastModifiedBy>T, Nisha (Cognizant)</cp:lastModifiedBy>
  <cp:revision>3114</cp:revision>
  <dcterms:created xsi:type="dcterms:W3CDTF">2006-08-07T10:58:16Z</dcterms:created>
  <dcterms:modified xsi:type="dcterms:W3CDTF">2019-07-19T12:14:18Z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0x0101007A9C735C9F3CD54A948D0AD38DF112BF</vt:lpwstr>
  </property>
  <property fmtid="{D5CDD505-2E9C-101B-9397-08002B2CF9AE}" pid="4" name="Order">
    <vt:r8>2361000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