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6" r:id="rId7"/>
    <p:sldId id="268" r:id="rId8"/>
    <p:sldId id="260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16-06-2020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718-E0DE-48E9-850A-2E7F52044918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7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0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9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1CCE9A-D860-42C2-B0D6-B58CA184E92B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EA5B-9FF1-4F59-9393-6A1B7F739090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34310?denied=" TargetMode="External"/><Relationship Id="rId2" Type="http://schemas.openxmlformats.org/officeDocument/2006/relationships/hyperlink" Target="https://www.arjournals.org/index.php/bjdmn/article/view/2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osrjen.org/Papers/vol5_issue2%20(part-4)/D5242023.pdf" TargetMode="External"/><Relationship Id="rId4" Type="http://schemas.openxmlformats.org/officeDocument/2006/relationships/hyperlink" Target="http://sustech.edu/staff_publications/20140424053538550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718" y="562657"/>
            <a:ext cx="6904557" cy="412754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Experiments on unipolar, Polar and Bipolar Line Encoding Schemes</a:t>
            </a:r>
            <a:endParaRPr lang="en-IN" sz="4800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950269"/>
            <a:ext cx="7508776" cy="1264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sz="1300" b="1" dirty="0">
                <a:solidFill>
                  <a:srgbClr val="FFFFFF"/>
                </a:solidFill>
              </a:rPr>
              <a:t>TEAM </a:t>
            </a:r>
            <a:r>
              <a:rPr lang="en-IN" sz="1300" b="1" dirty="0" err="1">
                <a:solidFill>
                  <a:srgbClr val="FFFFFF"/>
                </a:solidFill>
              </a:rPr>
              <a:t>Kaabil</a:t>
            </a:r>
            <a:endParaRPr lang="en-IN" sz="13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IN" sz="1300" b="1" dirty="0" err="1">
                <a:solidFill>
                  <a:srgbClr val="FFFFFF"/>
                </a:solidFill>
              </a:rPr>
              <a:t>Anudit</a:t>
            </a:r>
            <a:r>
              <a:rPr lang="en-IN" sz="1300" b="1" dirty="0">
                <a:solidFill>
                  <a:srgbClr val="FFFFFF"/>
                </a:solidFill>
              </a:rPr>
              <a:t> </a:t>
            </a:r>
            <a:r>
              <a:rPr lang="en-IN" sz="1300" b="1" dirty="0" err="1">
                <a:solidFill>
                  <a:srgbClr val="FFFFFF"/>
                </a:solidFill>
              </a:rPr>
              <a:t>nagar</a:t>
            </a:r>
            <a:r>
              <a:rPr lang="en-IN" sz="1300" b="1" dirty="0">
                <a:solidFill>
                  <a:srgbClr val="FFFFFF"/>
                </a:solidFill>
              </a:rPr>
              <a:t> (E18CSE024)</a:t>
            </a:r>
          </a:p>
          <a:p>
            <a:pPr>
              <a:lnSpc>
                <a:spcPct val="110000"/>
              </a:lnSpc>
            </a:pPr>
            <a:r>
              <a:rPr lang="en-IN" sz="1300" b="1" dirty="0">
                <a:solidFill>
                  <a:srgbClr val="FFFFFF"/>
                </a:solidFill>
              </a:rPr>
              <a:t>Abhimanyu </a:t>
            </a:r>
            <a:r>
              <a:rPr lang="en-IN" sz="1300" b="1" dirty="0" err="1">
                <a:solidFill>
                  <a:srgbClr val="FFFFFF"/>
                </a:solidFill>
              </a:rPr>
              <a:t>banerjee</a:t>
            </a:r>
            <a:r>
              <a:rPr lang="en-IN" sz="1300" b="1" dirty="0">
                <a:solidFill>
                  <a:srgbClr val="FFFFFF"/>
                </a:solidFill>
              </a:rPr>
              <a:t> (E18CSE005)</a:t>
            </a:r>
          </a:p>
          <a:p>
            <a:pPr>
              <a:lnSpc>
                <a:spcPct val="110000"/>
              </a:lnSpc>
            </a:pPr>
            <a:r>
              <a:rPr lang="en-IN" sz="1000" dirty="0">
                <a:solidFill>
                  <a:srgbClr val="FFFFFF"/>
                </a:solidFill>
              </a:rPr>
              <a:t>………………………………………..</a:t>
            </a: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2135B-2F95-477C-A023-9C40C3274C55}"/>
              </a:ext>
            </a:extLst>
          </p:cNvPr>
          <p:cNvSpPr txBox="1"/>
          <p:nvPr/>
        </p:nvSpPr>
        <p:spPr>
          <a:xfrm>
            <a:off x="10537472" y="64746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 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8B16DB7-D310-42A8-A3F1-360E43CC53BF}"/>
              </a:ext>
            </a:extLst>
          </p:cNvPr>
          <p:cNvSpPr txBox="1">
            <a:spLocks/>
          </p:cNvSpPr>
          <p:nvPr/>
        </p:nvSpPr>
        <p:spPr>
          <a:xfrm>
            <a:off x="4654296" y="6214533"/>
            <a:ext cx="5854248" cy="629399"/>
          </a:xfrm>
          <a:prstGeom prst="rect">
            <a:avLst/>
          </a:prstGeom>
        </p:spPr>
        <p:txBody>
          <a:bodyPr vert="horz" lIns="91440" tIns="91440" rIns="91440" bIns="9144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IN" sz="1600" b="1" dirty="0">
                <a:solidFill>
                  <a:srgbClr val="FFFFFF"/>
                </a:solidFill>
              </a:rPr>
              <a:t>Computer Science Engineering Department</a:t>
            </a:r>
          </a:p>
          <a:p>
            <a:pPr algn="ctr">
              <a:lnSpc>
                <a:spcPct val="110000"/>
              </a:lnSpc>
            </a:pPr>
            <a:r>
              <a:rPr lang="en-IN" sz="1600" b="1" dirty="0">
                <a:solidFill>
                  <a:srgbClr val="FFFFFF"/>
                </a:solidFill>
              </a:rPr>
              <a:t>Bennett University, Greater Noida, U.P.</a:t>
            </a:r>
          </a:p>
          <a:p>
            <a:pPr>
              <a:lnSpc>
                <a:spcPct val="110000"/>
              </a:lnSpc>
            </a:pPr>
            <a:endParaRPr lang="en-IN" sz="16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NJIT - ECE489 Communications Systems - Experiment No.11: Line Coding">
            <a:extLst>
              <a:ext uri="{FF2B5EF4-FFF2-40B4-BE49-F238E27FC236}">
                <a16:creationId xmlns:a16="http://schemas.microsoft.com/office/drawing/2014/main" id="{5D5D9637-1BE0-4E22-A2C2-D24BB7852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/>
          <a:stretch/>
        </p:blipFill>
        <p:spPr bwMode="auto">
          <a:xfrm>
            <a:off x="0" y="-2"/>
            <a:ext cx="4470400" cy="68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7181606" cy="491646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T</a:t>
            </a:r>
            <a:r>
              <a:rPr lang="en-US" dirty="0"/>
              <a:t>his project showcases an advanced </a:t>
            </a:r>
            <a:r>
              <a:rPr lang="en-US" b="1" dirty="0"/>
              <a:t>mechanism for line encoding experimentation. </a:t>
            </a:r>
          </a:p>
          <a:p>
            <a:r>
              <a:rPr lang="en-US" sz="3600" dirty="0"/>
              <a:t>I</a:t>
            </a:r>
            <a:r>
              <a:rPr lang="en-US" dirty="0"/>
              <a:t>t brings </a:t>
            </a:r>
            <a:r>
              <a:rPr lang="en-US" b="1" dirty="0"/>
              <a:t>features</a:t>
            </a:r>
            <a:r>
              <a:rPr lang="en-US" dirty="0"/>
              <a:t> like </a:t>
            </a:r>
            <a:r>
              <a:rPr lang="en-US" i="1" dirty="0"/>
              <a:t>cross-platform</a:t>
            </a:r>
            <a:r>
              <a:rPr lang="en-US" dirty="0"/>
              <a:t> </a:t>
            </a:r>
            <a:r>
              <a:rPr lang="en-US" i="1" dirty="0"/>
              <a:t>compatibility</a:t>
            </a:r>
            <a:r>
              <a:rPr lang="en-US" dirty="0"/>
              <a:t>, </a:t>
            </a:r>
            <a:r>
              <a:rPr lang="en-US" i="1" dirty="0"/>
              <a:t>live-updates</a:t>
            </a:r>
            <a:r>
              <a:rPr lang="en-US" dirty="0"/>
              <a:t>, </a:t>
            </a:r>
            <a:r>
              <a:rPr lang="en-US" i="1" dirty="0"/>
              <a:t>dynamic voltage control</a:t>
            </a:r>
            <a:r>
              <a:rPr lang="en-US" dirty="0"/>
              <a:t>, </a:t>
            </a:r>
            <a:r>
              <a:rPr lang="en-US" i="1" dirty="0"/>
              <a:t>modern plotting libraries </a:t>
            </a:r>
            <a:r>
              <a:rPr lang="en-US" dirty="0"/>
              <a:t>with granular control of generated graphs and the ability to </a:t>
            </a:r>
            <a:r>
              <a:rPr lang="en-US" i="1" dirty="0"/>
              <a:t>save results </a:t>
            </a:r>
            <a:r>
              <a:rPr lang="en-US" dirty="0"/>
              <a:t>for future use. </a:t>
            </a:r>
          </a:p>
          <a:p>
            <a:r>
              <a:rPr lang="en-US" sz="3600" dirty="0"/>
              <a:t>T</a:t>
            </a:r>
            <a:r>
              <a:rPr lang="en-US" dirty="0"/>
              <a:t>hese advanced </a:t>
            </a:r>
            <a:r>
              <a:rPr lang="en-US" b="1" dirty="0"/>
              <a:t>features are presented in a simplistic manner </a:t>
            </a:r>
            <a:r>
              <a:rPr lang="en-US" dirty="0"/>
              <a:t>to make them simple and accessible by everyone.  </a:t>
            </a:r>
          </a:p>
          <a:p>
            <a:r>
              <a:rPr lang="en-US" sz="3500" dirty="0"/>
              <a:t>T</a:t>
            </a:r>
            <a:r>
              <a:rPr lang="en-US" dirty="0"/>
              <a:t>he platform takes the </a:t>
            </a:r>
            <a:r>
              <a:rPr lang="en-US" b="1" dirty="0"/>
              <a:t>learnings from various previous works</a:t>
            </a:r>
            <a:r>
              <a:rPr lang="en-US" dirty="0"/>
              <a:t> and creates a culmination of these to offer a modern experimentation platform that is available virtually.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09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88AAF-8FBA-4394-A1D5-EDEF7629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5A673-80DC-449B-AF3F-84AA2B234703}"/>
              </a:ext>
            </a:extLst>
          </p:cNvPr>
          <p:cNvSpPr/>
          <p:nvPr/>
        </p:nvSpPr>
        <p:spPr>
          <a:xfrm>
            <a:off x="4911507" y="1705820"/>
            <a:ext cx="608307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solidFill>
                  <a:srgbClr val="1155CC"/>
                </a:solidFill>
                <a:latin typeface="Times New Roman" panose="02020603050405020304" pitchFamily="18" charset="0"/>
                <a:hlinkClick r:id="rId2"/>
              </a:rPr>
              <a:t>https://www.arjournals.org/index.php/bjdmn/article/view/264</a:t>
            </a:r>
            <a:endParaRPr lang="en-IN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endParaRPr lang="en-IN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r>
              <a:rPr lang="en-IN" u="sng" dirty="0">
                <a:hlinkClick r:id="rId3"/>
              </a:rPr>
              <a:t>https://ieeexplore.ieee.org/document/7934310?denied=</a:t>
            </a:r>
            <a:endParaRPr lang="en-IN" u="sng" dirty="0"/>
          </a:p>
          <a:p>
            <a:endParaRPr lang="en-IN" u="sng" dirty="0"/>
          </a:p>
          <a:p>
            <a:r>
              <a:rPr lang="en-IN" u="sng" dirty="0">
                <a:hlinkClick r:id="rId4"/>
              </a:rPr>
              <a:t>http://sustech.edu/staff_publications/20140424053538550.pdf</a:t>
            </a:r>
            <a:endParaRPr lang="en-IN" u="sng" dirty="0"/>
          </a:p>
          <a:p>
            <a:endParaRPr lang="en-IN" u="sng" dirty="0"/>
          </a:p>
          <a:p>
            <a:r>
              <a:rPr lang="en-IN" u="sng" dirty="0">
                <a:hlinkClick r:id="rId5"/>
              </a:rPr>
              <a:t>http://iosrjen.org/Papers/vol5_issue2%20(part-4)/D5242023.pdf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2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157" y="908138"/>
            <a:ext cx="7406186" cy="4916465"/>
          </a:xfrm>
        </p:spPr>
        <p:txBody>
          <a:bodyPr anchor="t">
            <a:normAutofit fontScale="92500" lnSpcReduction="20000"/>
          </a:bodyPr>
          <a:lstStyle/>
          <a:p>
            <a:r>
              <a:rPr lang="en-IN" sz="4000" dirty="0"/>
              <a:t>D</a:t>
            </a:r>
            <a:r>
              <a:rPr lang="en-IN" sz="2400" dirty="0"/>
              <a:t>uring Transmission of data from source to destination t</a:t>
            </a:r>
            <a:r>
              <a:rPr lang="en-US" sz="2400" dirty="0"/>
              <a:t>he transmitting signals may undergo attenuation and distortion.</a:t>
            </a:r>
          </a:p>
          <a:p>
            <a:endParaRPr lang="en-US" sz="2400" dirty="0"/>
          </a:p>
          <a:p>
            <a:r>
              <a:rPr lang="en-US" sz="4000" dirty="0"/>
              <a:t>N</a:t>
            </a:r>
            <a:r>
              <a:rPr lang="en-US" sz="2400" dirty="0"/>
              <a:t>eed to match the properties of transmitted signal as per the communication media for which digital data can be converted into digital signals.</a:t>
            </a:r>
          </a:p>
          <a:p>
            <a:endParaRPr lang="en-US" sz="2400" dirty="0"/>
          </a:p>
          <a:p>
            <a:r>
              <a:rPr lang="en-US" sz="4300" dirty="0"/>
              <a:t>V</a:t>
            </a:r>
            <a:r>
              <a:rPr lang="en-US" sz="2400" dirty="0"/>
              <a:t>arious Uni-polar, Polar and Bi-polar line encoding techniques are used for digital data to digital signal conversion.</a:t>
            </a:r>
          </a:p>
        </p:txBody>
      </p:sp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4000" dirty="0"/>
              <a:t>I</a:t>
            </a:r>
            <a:r>
              <a:rPr lang="en-IN" sz="2200" dirty="0"/>
              <a:t>mplementation of various Line encoding techniques through a Virtual lab experience.</a:t>
            </a:r>
          </a:p>
          <a:p>
            <a:endParaRPr lang="en-IN" sz="2200" dirty="0"/>
          </a:p>
          <a:p>
            <a:r>
              <a:rPr lang="en-US" sz="4000" dirty="0"/>
              <a:t>P</a:t>
            </a:r>
            <a:r>
              <a:rPr lang="en-US" sz="2200" dirty="0"/>
              <a:t>roviding a simple and optimized interface so that it can be used by people who are just starting to venture out in the field of signal encoding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145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9" y="1491881"/>
            <a:ext cx="3887955" cy="4584527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FFFFFF"/>
                </a:solidFill>
              </a:rPr>
              <a:t>Technological </a:t>
            </a:r>
            <a:r>
              <a:rPr lang="en-IN" sz="3000" b="1" dirty="0" err="1">
                <a:solidFill>
                  <a:srgbClr val="FFFFFF"/>
                </a:solidFill>
              </a:rPr>
              <a:t>resoUrces</a:t>
            </a:r>
            <a:r>
              <a:rPr lang="en-IN" sz="3000" b="1" dirty="0">
                <a:solidFill>
                  <a:srgbClr val="FFFFFF"/>
                </a:solidFill>
              </a:rPr>
              <a:t> </a:t>
            </a:r>
            <a:br>
              <a:rPr lang="en-IN" sz="3000" b="1" dirty="0">
                <a:solidFill>
                  <a:srgbClr val="FFFFFF"/>
                </a:solidFill>
              </a:rPr>
            </a:br>
            <a:r>
              <a:rPr lang="en-IN" sz="3000" b="1" dirty="0">
                <a:solidFill>
                  <a:srgbClr val="FFFFFF"/>
                </a:solidFill>
              </a:rPr>
              <a:t>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6F5D-CEF1-4989-889A-39F33D8F5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9"/>
          <a:stretch/>
        </p:blipFill>
        <p:spPr>
          <a:xfrm>
            <a:off x="6827984" y="1258323"/>
            <a:ext cx="2459282" cy="686977"/>
          </a:xfrm>
          <a:prstGeom prst="rect">
            <a:avLst/>
          </a:prstGeom>
        </p:spPr>
      </p:pic>
      <p:pic>
        <p:nvPicPr>
          <p:cNvPr id="1026" name="Picture 2" descr="Icon Request: fa-javascript OR fa-js · Issue #11419 · FortAwesome ...">
            <a:extLst>
              <a:ext uri="{FF2B5EF4-FFF2-40B4-BE49-F238E27FC236}">
                <a16:creationId xmlns:a16="http://schemas.microsoft.com/office/drawing/2014/main" id="{75459E30-DEC4-41B7-89B5-A4CB4B38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84" y="3189877"/>
            <a:ext cx="2264229" cy="13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Netlify Logo in SVG Vector or PNG File Format - Logo.wine">
            <a:extLst>
              <a:ext uri="{FF2B5EF4-FFF2-40B4-BE49-F238E27FC236}">
                <a16:creationId xmlns:a16="http://schemas.microsoft.com/office/drawing/2014/main" id="{6CABE0D7-C3BD-4A21-BF57-D15BD743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10" y="4574727"/>
            <a:ext cx="4062128" cy="27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34BFE-4491-4962-9D55-AFB4585E8FB4}"/>
              </a:ext>
            </a:extLst>
          </p:cNvPr>
          <p:cNvSpPr txBox="1"/>
          <p:nvPr/>
        </p:nvSpPr>
        <p:spPr>
          <a:xfrm>
            <a:off x="6749143" y="6004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Visual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70CE7-091E-4A92-8D72-E781408F7429}"/>
              </a:ext>
            </a:extLst>
          </p:cNvPr>
          <p:cNvSpPr txBox="1"/>
          <p:nvPr/>
        </p:nvSpPr>
        <p:spPr>
          <a:xfrm>
            <a:off x="7214538" y="27166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D31E8-C7C3-4A47-B9D9-81DB03D443A3}"/>
              </a:ext>
            </a:extLst>
          </p:cNvPr>
          <p:cNvSpPr txBox="1"/>
          <p:nvPr/>
        </p:nvSpPr>
        <p:spPr>
          <a:xfrm>
            <a:off x="6858468" y="5010586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Deployment Strategy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CF541F-7775-4137-835D-DCF2117FCC1F}"/>
              </a:ext>
            </a:extLst>
          </p:cNvPr>
          <p:cNvSpPr/>
          <p:nvPr/>
        </p:nvSpPr>
        <p:spPr>
          <a:xfrm>
            <a:off x="5071805" y="436758"/>
            <a:ext cx="6110514" cy="19449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B8D00-8144-4882-A5B5-E31A767C916F}"/>
              </a:ext>
            </a:extLst>
          </p:cNvPr>
          <p:cNvSpPr/>
          <p:nvPr/>
        </p:nvSpPr>
        <p:spPr>
          <a:xfrm>
            <a:off x="5071805" y="2589523"/>
            <a:ext cx="6110514" cy="19449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1B6C6A-81DD-41F9-A2E5-5C4C50686371}"/>
              </a:ext>
            </a:extLst>
          </p:cNvPr>
          <p:cNvSpPr/>
          <p:nvPr/>
        </p:nvSpPr>
        <p:spPr>
          <a:xfrm>
            <a:off x="5116286" y="4696821"/>
            <a:ext cx="6110514" cy="19449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200" b="1">
                <a:solidFill>
                  <a:srgbClr val="FFFFFF"/>
                </a:solidFill>
              </a:rPr>
              <a:t>Methodology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59B5-E618-4E77-9E22-61BF02B1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76" y="1240076"/>
            <a:ext cx="7396298" cy="5617923"/>
          </a:xfrm>
        </p:spPr>
        <p:txBody>
          <a:bodyPr anchor="t">
            <a:normAutofit/>
          </a:bodyPr>
          <a:lstStyle/>
          <a:p>
            <a:r>
              <a:rPr lang="en-US" sz="4000" dirty="0"/>
              <a:t>W</a:t>
            </a:r>
            <a:r>
              <a:rPr lang="en-US" sz="2200" dirty="0"/>
              <a:t>hen the user </a:t>
            </a:r>
            <a:r>
              <a:rPr lang="en-US" sz="2200" b="1" dirty="0"/>
              <a:t>starts the application</a:t>
            </a:r>
            <a:r>
              <a:rPr lang="en-US" sz="2200" dirty="0"/>
              <a:t>, they are presented with a </a:t>
            </a:r>
            <a:r>
              <a:rPr lang="en-US" sz="2200" b="1" dirty="0"/>
              <a:t>central dashboard </a:t>
            </a:r>
            <a:r>
              <a:rPr lang="en-US" sz="2200" dirty="0"/>
              <a:t>with various </a:t>
            </a:r>
            <a:r>
              <a:rPr lang="en-US" sz="2200" b="1" dirty="0"/>
              <a:t>experiments listed </a:t>
            </a:r>
            <a:r>
              <a:rPr lang="en-US" sz="2200" dirty="0"/>
              <a:t>that are available to perform. Here they can </a:t>
            </a:r>
            <a:r>
              <a:rPr lang="en-US" sz="2200" b="1" dirty="0"/>
              <a:t>choose whichever encoding scheme </a:t>
            </a:r>
            <a:r>
              <a:rPr lang="en-US" sz="2200" dirty="0"/>
              <a:t>they would like to experiment with and the application will take them to a </a:t>
            </a:r>
            <a:r>
              <a:rPr lang="en-US" sz="2200" b="1" dirty="0"/>
              <a:t>dedicated space</a:t>
            </a:r>
            <a:r>
              <a:rPr lang="en-US" sz="2200" dirty="0"/>
              <a:t> where the experiments </a:t>
            </a:r>
            <a:r>
              <a:rPr lang="en-US" sz="2200" b="1" dirty="0"/>
              <a:t>for that specific encoding </a:t>
            </a:r>
            <a:r>
              <a:rPr lang="en-US" sz="2200" dirty="0"/>
              <a:t>can be carried out.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56CE3-1267-43F1-9704-BE353662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9" y="2156021"/>
            <a:ext cx="3184443" cy="37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0" y="2040176"/>
            <a:ext cx="2727813" cy="4584527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solidFill>
                  <a:srgbClr val="FFFFFF"/>
                </a:solidFill>
              </a:rPr>
              <a:t>FLOW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14578-02A3-4E31-8FBA-0F42D8D8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71" y="-2"/>
            <a:ext cx="546257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AEDA5F-88F1-4ABD-8B30-A72E06866C4F}"/>
              </a:ext>
            </a:extLst>
          </p:cNvPr>
          <p:cNvSpPr/>
          <p:nvPr/>
        </p:nvSpPr>
        <p:spPr>
          <a:xfrm>
            <a:off x="4062127" y="-2"/>
            <a:ext cx="11750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924CE-361E-41CC-8DFA-A75EFD6C4089}"/>
              </a:ext>
            </a:extLst>
          </p:cNvPr>
          <p:cNvSpPr/>
          <p:nvPr/>
        </p:nvSpPr>
        <p:spPr>
          <a:xfrm>
            <a:off x="10421257" y="0"/>
            <a:ext cx="1770440" cy="68580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3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Results Achieved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E8127-5308-4D8D-8420-6DFEF1D9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46" y="4051751"/>
            <a:ext cx="7073786" cy="259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0253E4-E653-41E7-B3D2-7D5FC9D4E5CA}"/>
              </a:ext>
            </a:extLst>
          </p:cNvPr>
          <p:cNvSpPr txBox="1"/>
          <p:nvPr/>
        </p:nvSpPr>
        <p:spPr>
          <a:xfrm>
            <a:off x="6143648" y="357192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UNI-POLAR ENCODING SCHEMES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A32D3-BF3C-4FD8-A4F7-B03DFE1EB255}"/>
              </a:ext>
            </a:extLst>
          </p:cNvPr>
          <p:cNvSpPr/>
          <p:nvPr/>
        </p:nvSpPr>
        <p:spPr>
          <a:xfrm>
            <a:off x="5129360" y="193854"/>
            <a:ext cx="69712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P</a:t>
            </a:r>
            <a:r>
              <a:rPr lang="en-US" b="1" dirty="0">
                <a:latin typeface="Arial" panose="020B0604020202020204" pitchFamily="34" charset="0"/>
              </a:rPr>
              <a:t>erformance improvements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</a:rPr>
              <a:t>cross platform compatibility </a:t>
            </a:r>
            <a:r>
              <a:rPr lang="en-US" dirty="0">
                <a:latin typeface="Arial" panose="020B0604020202020204" pitchFamily="34" charset="0"/>
              </a:rPr>
              <a:t>allowing anyone with an internet connection to perform experiments online using a virtual lab experience.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t removes the </a:t>
            </a:r>
            <a:r>
              <a:rPr lang="en-US" b="1" dirty="0">
                <a:latin typeface="Arial" panose="020B0604020202020204" pitchFamily="34" charset="0"/>
              </a:rPr>
              <a:t>hassle of installing dependencies</a:t>
            </a:r>
            <a:r>
              <a:rPr lang="en-US" dirty="0">
                <a:latin typeface="Arial" panose="020B0604020202020204" pitchFamily="34" charset="0"/>
              </a:rPr>
              <a:t> and configuring a </a:t>
            </a:r>
            <a:r>
              <a:rPr lang="en-US" b="1" dirty="0">
                <a:latin typeface="Arial" panose="020B0604020202020204" pitchFamily="34" charset="0"/>
              </a:rPr>
              <a:t>development environment </a:t>
            </a:r>
            <a:r>
              <a:rPr lang="en-US" dirty="0">
                <a:latin typeface="Arial" panose="020B0604020202020204" pitchFamily="34" charset="0"/>
              </a:rPr>
              <a:t>making the platform </a:t>
            </a:r>
            <a:r>
              <a:rPr lang="en-US" b="1" dirty="0">
                <a:latin typeface="Arial" panose="020B0604020202020204" pitchFamily="34" charset="0"/>
              </a:rPr>
              <a:t>accessible to everyone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t offers advanced features like </a:t>
            </a:r>
            <a:r>
              <a:rPr lang="en-US" b="1" dirty="0">
                <a:latin typeface="Arial" panose="020B0604020202020204" pitchFamily="34" charset="0"/>
              </a:rPr>
              <a:t>live updates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</a:rPr>
              <a:t>in-browser voltage control </a:t>
            </a:r>
            <a:endParaRPr lang="en-IN" b="1" dirty="0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79542807-42D2-436F-84B1-47C225D0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722" y="508156"/>
            <a:ext cx="504848" cy="504848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06E2D50-6D94-4377-AB6A-8D49636C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2617" y="1734816"/>
            <a:ext cx="504848" cy="504848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D461BA2-C8CD-4807-871D-143741AF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0509" y="2881170"/>
            <a:ext cx="504848" cy="504848"/>
          </a:xfrm>
          <a:prstGeom prst="rect">
            <a:avLst/>
          </a:prstGeom>
        </p:spPr>
      </p:pic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49590E99-A1FC-4DAA-98FC-720320C19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4822" y="3290481"/>
            <a:ext cx="1612525" cy="16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Results 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C27E3-812A-4C81-A0E4-38C4C91E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99" y="2210608"/>
            <a:ext cx="3700601" cy="1568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EEC4E-58D4-4C3A-A839-EE73C4B5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13" y="2210608"/>
            <a:ext cx="3845530" cy="156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8AE5B-F537-45A1-A2F1-91D61FCE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89" y="4316109"/>
            <a:ext cx="3632711" cy="155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ECA31-7B1D-4A03-9148-E22BB1473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762" y="4316108"/>
            <a:ext cx="3866099" cy="1555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9EFB-E602-40B2-8F8B-76CCD9E8834C}"/>
              </a:ext>
            </a:extLst>
          </p:cNvPr>
          <p:cNvSpPr txBox="1"/>
          <p:nvPr/>
        </p:nvSpPr>
        <p:spPr>
          <a:xfrm>
            <a:off x="6370980" y="1240076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POLAR ENCODING SCHEMES</a:t>
            </a: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97617818-EA32-4D8F-A858-447A4A306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822" y="3290481"/>
            <a:ext cx="1612525" cy="16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Results Achieved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66BD13-0464-4034-A55D-851725B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10" y="2041186"/>
            <a:ext cx="5528129" cy="2130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C38E7-7B21-4CAE-B856-939507B9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810" y="4410841"/>
            <a:ext cx="5528129" cy="2208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17866-8E9D-4E31-A9CD-4DD67C476DDE}"/>
              </a:ext>
            </a:extLst>
          </p:cNvPr>
          <p:cNvSpPr txBox="1"/>
          <p:nvPr/>
        </p:nvSpPr>
        <p:spPr>
          <a:xfrm>
            <a:off x="6370980" y="1240076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BI-POLAR ENCODING SCHEMES</a:t>
            </a: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A8593C68-EC0E-4220-A1D1-885EB86E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822" y="3290481"/>
            <a:ext cx="1612525" cy="16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3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Gallery</vt:lpstr>
      <vt:lpstr>Experiments on unipolar, Polar and Bipolar Line Encoding Schemes</vt:lpstr>
      <vt:lpstr>Introduction</vt:lpstr>
      <vt:lpstr>Objectives</vt:lpstr>
      <vt:lpstr>Technological resoUrces  Used</vt:lpstr>
      <vt:lpstr>Methodology </vt:lpstr>
      <vt:lpstr>FLOW OF PROJECT</vt:lpstr>
      <vt:lpstr>Results Achieved</vt:lpstr>
      <vt:lpstr>Results Achieved</vt:lpstr>
      <vt:lpstr>Results Achieved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Kuldeep</dc:creator>
  <cp:lastModifiedBy>ABHIMANYU BANERJEE</cp:lastModifiedBy>
  <cp:revision>17</cp:revision>
  <dcterms:created xsi:type="dcterms:W3CDTF">2020-05-20T08:26:36Z</dcterms:created>
  <dcterms:modified xsi:type="dcterms:W3CDTF">2020-06-16T14:02:28Z</dcterms:modified>
</cp:coreProperties>
</file>