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1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413" r:id="rId26"/>
    <p:sldId id="295" r:id="rId27"/>
    <p:sldId id="296" r:id="rId28"/>
    <p:sldId id="297" r:id="rId29"/>
    <p:sldId id="298" r:id="rId30"/>
    <p:sldId id="309" r:id="rId31"/>
    <p:sldId id="316" r:id="rId32"/>
    <p:sldId id="317" r:id="rId33"/>
    <p:sldId id="318" r:id="rId34"/>
    <p:sldId id="323" r:id="rId35"/>
    <p:sldId id="324" r:id="rId36"/>
    <p:sldId id="370" r:id="rId37"/>
    <p:sldId id="411" r:id="rId38"/>
    <p:sldId id="412" r:id="rId39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7" autoAdjust="0"/>
  </p:normalViewPr>
  <p:slideViewPr>
    <p:cSldViewPr>
      <p:cViewPr varScale="1">
        <p:scale>
          <a:sx n="84" d="100"/>
          <a:sy n="84" d="100"/>
        </p:scale>
        <p:origin x="246" y="11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3857" y="927100"/>
            <a:ext cx="999254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79658" y="5638801"/>
            <a:ext cx="135809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ts val="2110"/>
              </a:lnSpc>
            </a:pPr>
            <a:fld id="{81D60167-4931-47E6-BA6A-407CBD079E47}" type="slidenum">
              <a:rPr lang="en-US" smtClean="0"/>
              <a:pPr marL="25400">
                <a:lnSpc>
                  <a:spcPts val="21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ts val="2110"/>
              </a:lnSpc>
            </a:pPr>
            <a:fld id="{81D60167-4931-47E6-BA6A-407CBD079E47}" type="slidenum">
              <a:rPr lang="en-US" smtClean="0"/>
              <a:pPr marL="25400">
                <a:lnSpc>
                  <a:spcPts val="21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28"/>
            <a:ext cx="75430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28"/>
            <a:ext cx="75430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ts val="2110"/>
              </a:lnSpc>
            </a:pPr>
            <a:fld id="{81D60167-4931-47E6-BA6A-407CBD079E47}" type="slidenum">
              <a:rPr lang="en-US" smtClean="0"/>
              <a:pPr marL="25400">
                <a:lnSpc>
                  <a:spcPts val="21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ts val="2110"/>
              </a:lnSpc>
            </a:pPr>
            <a:fld id="{81D60167-4931-47E6-BA6A-407CBD079E47}" type="slidenum">
              <a:rPr lang="en-US" smtClean="0"/>
              <a:pPr marL="25400">
                <a:lnSpc>
                  <a:spcPts val="21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ts val="2110"/>
              </a:lnSpc>
            </a:pPr>
            <a:fld id="{81D60167-4931-47E6-BA6A-407CBD079E47}" type="slidenum">
              <a:rPr lang="en-US" smtClean="0"/>
              <a:pPr marL="25400">
                <a:lnSpc>
                  <a:spcPts val="21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7340263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4187" y="457201"/>
            <a:ext cx="1385189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6692" y="3276600"/>
            <a:ext cx="97538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5690" y="9070848"/>
            <a:ext cx="5548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13" y="9070848"/>
            <a:ext cx="39882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5392" y="9302453"/>
            <a:ext cx="372545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ts val="2110"/>
              </a:lnSpc>
            </a:pPr>
            <a:fld id="{81D60167-4931-47E6-BA6A-407CBD079E47}" type="slidenum">
              <a:rPr lang="en-US" smtClean="0"/>
              <a:pPr marL="25400">
                <a:lnSpc>
                  <a:spcPts val="211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4711" y="2743201"/>
            <a:ext cx="10353040" cy="23031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90370" marR="1671955" algn="ctr">
              <a:lnSpc>
                <a:spcPts val="8300"/>
              </a:lnSpc>
              <a:spcBef>
                <a:spcPts val="660"/>
              </a:spcBef>
            </a:pPr>
            <a:r>
              <a:rPr lang="en-US" sz="7200" spc="-20" dirty="0">
                <a:solidFill>
                  <a:srgbClr val="FFFFFF"/>
                </a:solidFill>
                <a:latin typeface="Gill Sans MT"/>
                <a:cs typeface="Gill Sans MT"/>
              </a:rPr>
              <a:t>Introduction to</a:t>
            </a:r>
          </a:p>
          <a:p>
            <a:pPr marL="1690370" marR="1671955" algn="ctr">
              <a:lnSpc>
                <a:spcPts val="8300"/>
              </a:lnSpc>
              <a:spcBef>
                <a:spcPts val="660"/>
              </a:spcBef>
            </a:pPr>
            <a:r>
              <a:rPr sz="7200" spc="-20" dirty="0">
                <a:solidFill>
                  <a:srgbClr val="FFFFFF"/>
                </a:solidFill>
                <a:latin typeface="Gill Sans MT"/>
                <a:cs typeface="Gill Sans MT"/>
              </a:rPr>
              <a:t>Differential</a:t>
            </a:r>
            <a:r>
              <a:rPr sz="7200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Privacy</a:t>
            </a:r>
            <a:endParaRPr sz="39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6321" y="5562600"/>
            <a:ext cx="2547620" cy="57964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63880" marR="5080" indent="-551815">
              <a:lnSpc>
                <a:spcPts val="4100"/>
              </a:lnSpc>
              <a:spcBef>
                <a:spcPts val="420"/>
              </a:spcBef>
            </a:pPr>
            <a:r>
              <a:rPr lang="en-US" sz="3600" dirty="0">
                <a:solidFill>
                  <a:srgbClr val="FFFFFF"/>
                </a:solidFill>
                <a:latin typeface="Gill Sans MT"/>
                <a:cs typeface="Gill Sans MT"/>
              </a:rPr>
              <a:t>Anudit Nagar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832" y="4203700"/>
            <a:ext cx="8841105" cy="13054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071880" algn="l"/>
                <a:tab pos="4036060" algn="l"/>
                <a:tab pos="5615940" algn="l"/>
              </a:tabLst>
            </a:pPr>
            <a:r>
              <a:rPr sz="4200" dirty="0"/>
              <a:t>This	</a:t>
            </a:r>
            <a:r>
              <a:rPr sz="4200" spc="-25" dirty="0"/>
              <a:t>doesn’t</a:t>
            </a:r>
            <a:r>
              <a:rPr sz="4200" dirty="0"/>
              <a:t> </a:t>
            </a:r>
            <a:r>
              <a:rPr sz="4200" spc="-20" dirty="0"/>
              <a:t>apply	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me!	I </a:t>
            </a:r>
            <a:r>
              <a:rPr sz="4200" spc="-35" dirty="0"/>
              <a:t>don’t </a:t>
            </a:r>
            <a:r>
              <a:rPr sz="4200" spc="-5" dirty="0"/>
              <a:t>want</a:t>
            </a:r>
            <a:r>
              <a:rPr sz="4200" spc="-60" dirty="0"/>
              <a:t> </a:t>
            </a:r>
            <a:r>
              <a:rPr sz="4200" dirty="0"/>
              <a:t>to  </a:t>
            </a:r>
            <a:r>
              <a:rPr sz="4200" spc="-5" dirty="0"/>
              <a:t>publish the whole</a:t>
            </a:r>
            <a:r>
              <a:rPr sz="4200" spc="-10" dirty="0"/>
              <a:t> </a:t>
            </a:r>
            <a:r>
              <a:rPr sz="4200" spc="-5" dirty="0"/>
              <a:t>dataset!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sp>
        <p:nvSpPr>
          <p:cNvPr id="6" name="object 6"/>
          <p:cNvSpPr txBox="1"/>
          <p:nvPr/>
        </p:nvSpPr>
        <p:spPr>
          <a:xfrm>
            <a:off x="9123301" y="8832156"/>
            <a:ext cx="129349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sp>
        <p:nvSpPr>
          <p:cNvPr id="5" name="object 5"/>
          <p:cNvSpPr/>
          <p:nvPr/>
        </p:nvSpPr>
        <p:spPr>
          <a:xfrm>
            <a:off x="9652264" y="6400801"/>
            <a:ext cx="836930" cy="620395"/>
          </a:xfrm>
          <a:custGeom>
            <a:avLst/>
            <a:gdLst/>
            <a:ahLst/>
            <a:cxnLst/>
            <a:rect l="l" t="t" r="r" b="b"/>
            <a:pathLst>
              <a:path w="836929" h="620395">
                <a:moveTo>
                  <a:pt x="836667" y="620118"/>
                </a:moveTo>
                <a:lnTo>
                  <a:pt x="785651" y="582307"/>
                </a:lnTo>
                <a:lnTo>
                  <a:pt x="0" y="0"/>
                </a:lnTo>
              </a:path>
            </a:pathLst>
          </a:custGeom>
          <a:ln w="127000">
            <a:solidFill>
              <a:srgbClr val="00E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4771" y="6714612"/>
            <a:ext cx="537210" cy="486409"/>
          </a:xfrm>
          <a:custGeom>
            <a:avLst/>
            <a:gdLst/>
            <a:ahLst/>
            <a:cxnLst/>
            <a:rect l="l" t="t" r="r" b="b"/>
            <a:pathLst>
              <a:path w="537209" h="486409">
                <a:moveTo>
                  <a:pt x="290389" y="0"/>
                </a:moveTo>
                <a:lnTo>
                  <a:pt x="243144" y="268495"/>
                </a:lnTo>
                <a:lnTo>
                  <a:pt x="0" y="391797"/>
                </a:lnTo>
                <a:lnTo>
                  <a:pt x="536992" y="486288"/>
                </a:lnTo>
                <a:lnTo>
                  <a:pt x="290389" y="0"/>
                </a:lnTo>
                <a:close/>
              </a:path>
            </a:pathLst>
          </a:custGeom>
          <a:solidFill>
            <a:srgbClr val="00E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38631" y="7251700"/>
            <a:ext cx="44577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38631" y="7249178"/>
            <a:ext cx="4457700" cy="1856739"/>
          </a:xfrm>
          <a:custGeom>
            <a:avLst/>
            <a:gdLst/>
            <a:ahLst/>
            <a:cxnLst/>
            <a:rect l="l" t="t" r="r" b="b"/>
            <a:pathLst>
              <a:path w="4457700" h="1856740">
                <a:moveTo>
                  <a:pt x="0" y="0"/>
                </a:moveTo>
                <a:lnTo>
                  <a:pt x="4457700" y="0"/>
                </a:lnTo>
                <a:lnTo>
                  <a:pt x="4457700" y="1856722"/>
                </a:lnTo>
                <a:lnTo>
                  <a:pt x="0" y="18567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23301" y="8832156"/>
            <a:ext cx="1293495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23301" y="8788400"/>
            <a:ext cx="1293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03723" y="6769543"/>
            <a:ext cx="4032350" cy="2235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264" y="6400801"/>
            <a:ext cx="836930" cy="620395"/>
          </a:xfrm>
          <a:custGeom>
            <a:avLst/>
            <a:gdLst/>
            <a:ahLst/>
            <a:cxnLst/>
            <a:rect l="l" t="t" r="r" b="b"/>
            <a:pathLst>
              <a:path w="836929" h="620395">
                <a:moveTo>
                  <a:pt x="836667" y="620118"/>
                </a:moveTo>
                <a:lnTo>
                  <a:pt x="785651" y="582307"/>
                </a:lnTo>
                <a:lnTo>
                  <a:pt x="0" y="0"/>
                </a:lnTo>
              </a:path>
            </a:pathLst>
          </a:custGeom>
          <a:ln w="127000">
            <a:solidFill>
              <a:srgbClr val="00E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4771" y="6714612"/>
            <a:ext cx="537210" cy="486409"/>
          </a:xfrm>
          <a:custGeom>
            <a:avLst/>
            <a:gdLst/>
            <a:ahLst/>
            <a:cxnLst/>
            <a:rect l="l" t="t" r="r" b="b"/>
            <a:pathLst>
              <a:path w="537209" h="486409">
                <a:moveTo>
                  <a:pt x="290389" y="0"/>
                </a:moveTo>
                <a:lnTo>
                  <a:pt x="243144" y="268495"/>
                </a:lnTo>
                <a:lnTo>
                  <a:pt x="0" y="391797"/>
                </a:lnTo>
                <a:lnTo>
                  <a:pt x="536992" y="486288"/>
                </a:lnTo>
                <a:lnTo>
                  <a:pt x="290389" y="0"/>
                </a:lnTo>
                <a:close/>
              </a:path>
            </a:pathLst>
          </a:custGeom>
          <a:solidFill>
            <a:srgbClr val="00E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2815431" y="3289300"/>
            <a:ext cx="7277100" cy="2946400"/>
          </a:xfrm>
          <a:custGeom>
            <a:avLst/>
            <a:gdLst/>
            <a:ahLst/>
            <a:cxnLst/>
            <a:rect l="l" t="t" r="r" b="b"/>
            <a:pathLst>
              <a:path w="7277100" h="2946400">
                <a:moveTo>
                  <a:pt x="0" y="0"/>
                </a:moveTo>
                <a:lnTo>
                  <a:pt x="7277100" y="0"/>
                </a:lnTo>
                <a:lnTo>
                  <a:pt x="72771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3301" y="8788400"/>
            <a:ext cx="1293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52264" y="6400801"/>
            <a:ext cx="836930" cy="620395"/>
          </a:xfrm>
          <a:custGeom>
            <a:avLst/>
            <a:gdLst/>
            <a:ahLst/>
            <a:cxnLst/>
            <a:rect l="l" t="t" r="r" b="b"/>
            <a:pathLst>
              <a:path w="836929" h="620395">
                <a:moveTo>
                  <a:pt x="836667" y="620118"/>
                </a:moveTo>
                <a:lnTo>
                  <a:pt x="785651" y="582307"/>
                </a:lnTo>
                <a:lnTo>
                  <a:pt x="0" y="0"/>
                </a:lnTo>
              </a:path>
            </a:pathLst>
          </a:custGeom>
          <a:ln w="127000">
            <a:solidFill>
              <a:srgbClr val="00E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4771" y="6714612"/>
            <a:ext cx="537210" cy="486409"/>
          </a:xfrm>
          <a:custGeom>
            <a:avLst/>
            <a:gdLst/>
            <a:ahLst/>
            <a:cxnLst/>
            <a:rect l="l" t="t" r="r" b="b"/>
            <a:pathLst>
              <a:path w="537209" h="486409">
                <a:moveTo>
                  <a:pt x="290389" y="0"/>
                </a:moveTo>
                <a:lnTo>
                  <a:pt x="243144" y="268495"/>
                </a:lnTo>
                <a:lnTo>
                  <a:pt x="0" y="391797"/>
                </a:lnTo>
                <a:lnTo>
                  <a:pt x="536992" y="486288"/>
                </a:lnTo>
                <a:lnTo>
                  <a:pt x="290389" y="0"/>
                </a:lnTo>
                <a:close/>
              </a:path>
            </a:pathLst>
          </a:custGeom>
          <a:solidFill>
            <a:srgbClr val="00E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33274" y="6096000"/>
            <a:ext cx="4452620" cy="3657600"/>
          </a:xfrm>
          <a:custGeom>
            <a:avLst/>
            <a:gdLst/>
            <a:ahLst/>
            <a:cxnLst/>
            <a:rect l="l" t="t" r="r" b="b"/>
            <a:pathLst>
              <a:path w="4452620" h="3657600">
                <a:moveTo>
                  <a:pt x="773169" y="442714"/>
                </a:moveTo>
                <a:lnTo>
                  <a:pt x="795834" y="1200994"/>
                </a:lnTo>
                <a:lnTo>
                  <a:pt x="0" y="1563705"/>
                </a:lnTo>
                <a:lnTo>
                  <a:pt x="599639" y="2132387"/>
                </a:lnTo>
                <a:lnTo>
                  <a:pt x="268519" y="2838450"/>
                </a:lnTo>
                <a:lnTo>
                  <a:pt x="1164558" y="2951441"/>
                </a:lnTo>
                <a:lnTo>
                  <a:pt x="1447918" y="3657600"/>
                </a:lnTo>
                <a:lnTo>
                  <a:pt x="1478263" y="3657600"/>
                </a:lnTo>
                <a:lnTo>
                  <a:pt x="2226256" y="3274910"/>
                </a:lnTo>
                <a:lnTo>
                  <a:pt x="3158156" y="3274910"/>
                </a:lnTo>
                <a:lnTo>
                  <a:pt x="3287955" y="2951441"/>
                </a:lnTo>
                <a:lnTo>
                  <a:pt x="4183993" y="2838450"/>
                </a:lnTo>
                <a:lnTo>
                  <a:pt x="3852873" y="2132387"/>
                </a:lnTo>
                <a:lnTo>
                  <a:pt x="4452515" y="1563705"/>
                </a:lnTo>
                <a:lnTo>
                  <a:pt x="3656679" y="1200994"/>
                </a:lnTo>
                <a:lnTo>
                  <a:pt x="3674848" y="593070"/>
                </a:lnTo>
                <a:lnTo>
                  <a:pt x="1661330" y="593069"/>
                </a:lnTo>
                <a:lnTo>
                  <a:pt x="773169" y="442714"/>
                </a:lnTo>
                <a:close/>
              </a:path>
              <a:path w="4452620" h="3657600">
                <a:moveTo>
                  <a:pt x="3158156" y="3274910"/>
                </a:moveTo>
                <a:lnTo>
                  <a:pt x="2226256" y="3274910"/>
                </a:lnTo>
                <a:lnTo>
                  <a:pt x="2974252" y="3657600"/>
                </a:lnTo>
                <a:lnTo>
                  <a:pt x="3004595" y="3657600"/>
                </a:lnTo>
                <a:lnTo>
                  <a:pt x="3158156" y="3274910"/>
                </a:lnTo>
                <a:close/>
              </a:path>
              <a:path w="4452620" h="3657600">
                <a:moveTo>
                  <a:pt x="2226256" y="0"/>
                </a:moveTo>
                <a:lnTo>
                  <a:pt x="1661337" y="593070"/>
                </a:lnTo>
                <a:lnTo>
                  <a:pt x="3674848" y="593069"/>
                </a:lnTo>
                <a:lnTo>
                  <a:pt x="2791175" y="593069"/>
                </a:lnTo>
                <a:lnTo>
                  <a:pt x="2226256" y="0"/>
                </a:lnTo>
                <a:close/>
              </a:path>
              <a:path w="4452620" h="3657600">
                <a:moveTo>
                  <a:pt x="3679342" y="442714"/>
                </a:moveTo>
                <a:lnTo>
                  <a:pt x="2791175" y="593069"/>
                </a:lnTo>
                <a:lnTo>
                  <a:pt x="3674848" y="593069"/>
                </a:lnTo>
                <a:lnTo>
                  <a:pt x="3679342" y="442714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26749" y="7213600"/>
            <a:ext cx="24663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600" dirty="0">
                <a:latin typeface="Arial"/>
                <a:cs typeface="Arial"/>
              </a:rPr>
              <a:t>18%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918" y="457202"/>
            <a:ext cx="13851890" cy="2559675"/>
          </a:xfrm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12700">
              <a:spcBef>
                <a:spcPts val="919"/>
              </a:spcBef>
              <a:tabLst>
                <a:tab pos="3608070" algn="l"/>
                <a:tab pos="5280660" algn="l"/>
              </a:tabLst>
            </a:pPr>
            <a:r>
              <a:rPr sz="6400" spc="-5" dirty="0"/>
              <a:t>individuals	hold	data...</a:t>
            </a:r>
            <a:endParaRPr sz="6400"/>
          </a:p>
          <a:p>
            <a:pPr marL="3251200">
              <a:spcBef>
                <a:spcPts val="819"/>
              </a:spcBef>
              <a:tabLst>
                <a:tab pos="7327265" algn="l"/>
              </a:tabLst>
            </a:pPr>
            <a:r>
              <a:rPr sz="6400" spc="-5" dirty="0"/>
              <a:t>...w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it</a:t>
            </a:r>
            <a:r>
              <a:rPr sz="6400" spc="-515" dirty="0"/>
              <a:t>’</a:t>
            </a:r>
            <a:r>
              <a:rPr sz="6400" dirty="0"/>
              <a:t>s	sen</a:t>
            </a:r>
            <a:r>
              <a:rPr sz="6400" spc="-5" dirty="0"/>
              <a:t>sit</a:t>
            </a:r>
            <a:r>
              <a:rPr sz="6400" dirty="0"/>
              <a:t>i</a:t>
            </a:r>
            <a:r>
              <a:rPr sz="6400" spc="-130" dirty="0"/>
              <a:t>v</a:t>
            </a:r>
            <a:r>
              <a:rPr sz="6400" dirty="0"/>
              <a:t>e?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2815431" y="3289300"/>
            <a:ext cx="7277100" cy="2946400"/>
          </a:xfrm>
          <a:custGeom>
            <a:avLst/>
            <a:gdLst/>
            <a:ahLst/>
            <a:cxnLst/>
            <a:rect l="l" t="t" r="r" b="b"/>
            <a:pathLst>
              <a:path w="7277100" h="2946400">
                <a:moveTo>
                  <a:pt x="0" y="0"/>
                </a:moveTo>
                <a:lnTo>
                  <a:pt x="7277100" y="0"/>
                </a:lnTo>
                <a:lnTo>
                  <a:pt x="72771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3301" y="8788400"/>
            <a:ext cx="1293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08731" y="6489700"/>
            <a:ext cx="2463800" cy="326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97531" y="5943600"/>
            <a:ext cx="5588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70431" y="6819900"/>
            <a:ext cx="5588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03831" y="8623300"/>
            <a:ext cx="5588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91031" y="7899400"/>
            <a:ext cx="5588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52264" y="6400801"/>
            <a:ext cx="836930" cy="620395"/>
          </a:xfrm>
          <a:custGeom>
            <a:avLst/>
            <a:gdLst/>
            <a:ahLst/>
            <a:cxnLst/>
            <a:rect l="l" t="t" r="r" b="b"/>
            <a:pathLst>
              <a:path w="836929" h="620395">
                <a:moveTo>
                  <a:pt x="836667" y="620118"/>
                </a:moveTo>
                <a:lnTo>
                  <a:pt x="785651" y="582307"/>
                </a:lnTo>
                <a:lnTo>
                  <a:pt x="0" y="0"/>
                </a:lnTo>
              </a:path>
            </a:pathLst>
          </a:custGeom>
          <a:ln w="127000">
            <a:solidFill>
              <a:srgbClr val="00E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4771" y="6714612"/>
            <a:ext cx="537210" cy="486409"/>
          </a:xfrm>
          <a:custGeom>
            <a:avLst/>
            <a:gdLst/>
            <a:ahLst/>
            <a:cxnLst/>
            <a:rect l="l" t="t" r="r" b="b"/>
            <a:pathLst>
              <a:path w="537209" h="486409">
                <a:moveTo>
                  <a:pt x="290389" y="0"/>
                </a:moveTo>
                <a:lnTo>
                  <a:pt x="243144" y="268495"/>
                </a:lnTo>
                <a:lnTo>
                  <a:pt x="0" y="391797"/>
                </a:lnTo>
                <a:lnTo>
                  <a:pt x="536992" y="486288"/>
                </a:lnTo>
                <a:lnTo>
                  <a:pt x="290389" y="0"/>
                </a:lnTo>
                <a:close/>
              </a:path>
            </a:pathLst>
          </a:custGeom>
          <a:solidFill>
            <a:srgbClr val="00E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36781" y="9302452"/>
            <a:ext cx="2540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>
                <a:solidFill>
                  <a:srgbClr val="FFFFFF"/>
                </a:solidFill>
                <a:latin typeface="Gill Sans MT"/>
                <a:cs typeface="Gill Sans MT"/>
              </a:rPr>
              <a:t>12</a:t>
            </a:r>
            <a:endParaRPr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832" y="457201"/>
            <a:ext cx="7388225" cy="1972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3608070" algn="l"/>
              </a:tabLst>
            </a:pPr>
            <a:r>
              <a:rPr sz="6400" spc="-5" dirty="0"/>
              <a:t>individuals	</a:t>
            </a:r>
            <a:r>
              <a:rPr sz="6400" spc="-90" dirty="0"/>
              <a:t>have </a:t>
            </a:r>
            <a:r>
              <a:rPr sz="6400" spc="-5" dirty="0"/>
              <a:t>lots </a:t>
            </a:r>
            <a:r>
              <a:rPr sz="6400" dirty="0"/>
              <a:t>of  </a:t>
            </a:r>
            <a:r>
              <a:rPr sz="6400" spc="-15" dirty="0"/>
              <a:t>interesting </a:t>
            </a:r>
            <a:r>
              <a:rPr sz="6400" spc="-5" dirty="0"/>
              <a:t>data...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3464693" y="40909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0131" y="43434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2831" y="4364567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5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931" y="4402667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2831" y="46990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5031" y="46609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0893" y="26812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6331" y="29337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9031" y="2954866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3131" y="2992966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4">
                <a:moveTo>
                  <a:pt x="0" y="0"/>
                </a:moveTo>
                <a:lnTo>
                  <a:pt x="190500" y="131260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9031" y="32893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1231" y="32512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6693" y="62880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131" y="65405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90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4831" y="6561667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4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8931" y="6599767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4831" y="68961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7031" y="68580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4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2893" y="48783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8331" y="51308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1031" y="5151967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5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5131" y="5190067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1031" y="54864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3231" y="54483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3300" y="2387600"/>
            <a:ext cx="2613660" cy="44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algn="ctr">
              <a:spcBef>
                <a:spcPts val="100"/>
              </a:spcBef>
            </a:pPr>
            <a:r>
              <a:rPr sz="3600" b="1" spc="-5" dirty="0">
                <a:solidFill>
                  <a:srgbClr val="00FDFF"/>
                </a:solidFill>
                <a:latin typeface="Arial"/>
                <a:cs typeface="Arial"/>
              </a:rPr>
              <a:t>12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/>
            <a:r>
              <a:rPr sz="3600" b="1" spc="-5" dirty="0">
                <a:solidFill>
                  <a:srgbClr val="00FDFF"/>
                </a:solidFill>
                <a:latin typeface="Arial"/>
                <a:cs typeface="Arial"/>
              </a:rPr>
              <a:t>37</a:t>
            </a:r>
            <a:endParaRPr sz="3600">
              <a:latin typeface="Arial"/>
              <a:cs typeface="Arial"/>
            </a:endParaRPr>
          </a:p>
          <a:p>
            <a:pPr marR="5080" algn="r">
              <a:spcBef>
                <a:spcPts val="2430"/>
              </a:spcBef>
            </a:pPr>
            <a:r>
              <a:rPr sz="3600" b="1" spc="130" dirty="0">
                <a:solidFill>
                  <a:srgbClr val="00FDFF"/>
                </a:solidFill>
                <a:latin typeface="Arial"/>
                <a:cs typeface="Arial"/>
              </a:rPr>
              <a:t>-5</a:t>
            </a:r>
            <a:endParaRPr sz="3600">
              <a:latin typeface="Arial"/>
              <a:cs typeface="Arial"/>
            </a:endParaRPr>
          </a:p>
          <a:p>
            <a:pPr marL="709930">
              <a:spcBef>
                <a:spcPts val="3779"/>
              </a:spcBef>
            </a:pPr>
            <a:r>
              <a:rPr sz="4400" spc="1360" dirty="0">
                <a:solidFill>
                  <a:srgbClr val="00FDFF"/>
                </a:solidFill>
                <a:latin typeface="Arial"/>
                <a:cs typeface="Arial"/>
              </a:rPr>
              <a:t>π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832" y="1727200"/>
            <a:ext cx="8841105" cy="13054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071880" algn="l"/>
                <a:tab pos="4036060" algn="l"/>
                <a:tab pos="5615940" algn="l"/>
              </a:tabLst>
            </a:pPr>
            <a:r>
              <a:rPr sz="4200" dirty="0"/>
              <a:t>This	</a:t>
            </a:r>
            <a:r>
              <a:rPr sz="4200" spc="-25" dirty="0"/>
              <a:t>doesn’t</a:t>
            </a:r>
            <a:r>
              <a:rPr sz="4200" dirty="0"/>
              <a:t> </a:t>
            </a:r>
            <a:r>
              <a:rPr sz="4200" spc="-20" dirty="0"/>
              <a:t>apply	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me!	I </a:t>
            </a:r>
            <a:r>
              <a:rPr sz="4200" spc="-35" dirty="0"/>
              <a:t>don’t </a:t>
            </a:r>
            <a:r>
              <a:rPr sz="4200" spc="-5" dirty="0"/>
              <a:t>want</a:t>
            </a:r>
            <a:r>
              <a:rPr sz="4200" spc="-60" dirty="0"/>
              <a:t> </a:t>
            </a:r>
            <a:r>
              <a:rPr sz="4200" dirty="0"/>
              <a:t>to  </a:t>
            </a:r>
            <a:r>
              <a:rPr sz="4200" spc="-5" dirty="0"/>
              <a:t>publish the whole</a:t>
            </a:r>
            <a:r>
              <a:rPr sz="4200" spc="-10" dirty="0"/>
              <a:t> </a:t>
            </a:r>
            <a:r>
              <a:rPr sz="4200" spc="-5" dirty="0"/>
              <a:t>dataset!</a:t>
            </a:r>
            <a:endParaRPr sz="4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832" y="1727200"/>
            <a:ext cx="8841105" cy="13054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071880" algn="l"/>
                <a:tab pos="4036060" algn="l"/>
                <a:tab pos="561594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This	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doesn’t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apply	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me!	I </a:t>
            </a:r>
            <a:r>
              <a:rPr sz="4200" spc="-35" dirty="0">
                <a:solidFill>
                  <a:srgbClr val="FFFFFF"/>
                </a:solidFill>
                <a:latin typeface="Gill Sans MT"/>
                <a:cs typeface="Gill Sans MT"/>
              </a:rPr>
              <a:t>don’t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want</a:t>
            </a:r>
            <a:r>
              <a:rPr sz="42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 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publish the whole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dataset!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2332" y="3581400"/>
            <a:ext cx="2654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4686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not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 so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fast...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832" y="1727200"/>
            <a:ext cx="8841105" cy="447558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380"/>
              </a:spcBef>
              <a:tabLst>
                <a:tab pos="1071880" algn="l"/>
                <a:tab pos="4036060" algn="l"/>
                <a:tab pos="561594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This	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doesn’t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apply	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me!	I </a:t>
            </a:r>
            <a:r>
              <a:rPr sz="4200" spc="-35" dirty="0">
                <a:solidFill>
                  <a:srgbClr val="FFFFFF"/>
                </a:solidFill>
                <a:latin typeface="Gill Sans MT"/>
                <a:cs typeface="Gill Sans MT"/>
              </a:rPr>
              <a:t>don’t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want</a:t>
            </a:r>
            <a:r>
              <a:rPr sz="42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 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publish the whole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dataset!</a:t>
            </a:r>
            <a:endParaRPr sz="4200">
              <a:latin typeface="Gill Sans MT"/>
              <a:cs typeface="Gill Sans MT"/>
            </a:endParaRPr>
          </a:p>
          <a:p>
            <a:pPr>
              <a:spcBef>
                <a:spcPts val="35"/>
              </a:spcBef>
            </a:pPr>
            <a:endParaRPr sz="3900">
              <a:latin typeface="Times New Roman"/>
              <a:cs typeface="Times New Roman"/>
            </a:endParaRPr>
          </a:p>
          <a:p>
            <a:pPr marL="1219200">
              <a:tabLst>
                <a:tab pos="275336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not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 so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fast...</a:t>
            </a:r>
            <a:endParaRPr sz="4200">
              <a:latin typeface="Gill Sans MT"/>
              <a:cs typeface="Gill Sans MT"/>
            </a:endParaRPr>
          </a:p>
          <a:p>
            <a:pPr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219200" marR="43180">
              <a:lnSpc>
                <a:spcPts val="4900"/>
              </a:lnSpc>
              <a:tabLst>
                <a:tab pos="6711315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se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254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va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2011</a:t>
            </a:r>
            <a:r>
              <a:rPr sz="4200" spc="-340" dirty="0">
                <a:solidFill>
                  <a:srgbClr val="FFFFFF"/>
                </a:solidFill>
                <a:latin typeface="Gill Sans MT"/>
                <a:cs typeface="Gill Sans MT"/>
              </a:rPr>
              <a:t>’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s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aceb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ok  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microtargeting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attack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51231" y="7823200"/>
            <a:ext cx="53213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4731" y="7886700"/>
            <a:ext cx="49911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4731" y="7886700"/>
            <a:ext cx="4991100" cy="1536700"/>
          </a:xfrm>
          <a:custGeom>
            <a:avLst/>
            <a:gdLst/>
            <a:ahLst/>
            <a:cxnLst/>
            <a:rect l="l" t="t" r="r" b="b"/>
            <a:pathLst>
              <a:path w="4991100" h="1536700">
                <a:moveTo>
                  <a:pt x="0" y="0"/>
                </a:moveTo>
                <a:lnTo>
                  <a:pt x="4991100" y="0"/>
                </a:lnTo>
                <a:lnTo>
                  <a:pt x="49911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831" y="1727201"/>
            <a:ext cx="9337040" cy="63709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1015">
              <a:lnSpc>
                <a:spcPts val="4900"/>
              </a:lnSpc>
              <a:spcBef>
                <a:spcPts val="380"/>
              </a:spcBef>
              <a:tabLst>
                <a:tab pos="1071880" algn="l"/>
                <a:tab pos="4036060" algn="l"/>
                <a:tab pos="561594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This	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doesn’t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apply	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me!	I </a:t>
            </a:r>
            <a:r>
              <a:rPr sz="4200" spc="-35" dirty="0">
                <a:solidFill>
                  <a:srgbClr val="FFFFFF"/>
                </a:solidFill>
                <a:latin typeface="Gill Sans MT"/>
                <a:cs typeface="Gill Sans MT"/>
              </a:rPr>
              <a:t>don’t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want</a:t>
            </a:r>
            <a:r>
              <a:rPr sz="42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 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publish the whole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dataset!</a:t>
            </a:r>
            <a:endParaRPr sz="4200">
              <a:latin typeface="Gill Sans MT"/>
              <a:cs typeface="Gill Sans MT"/>
            </a:endParaRPr>
          </a:p>
          <a:p>
            <a:pPr>
              <a:spcBef>
                <a:spcPts val="35"/>
              </a:spcBef>
            </a:pPr>
            <a:endParaRPr sz="3900">
              <a:latin typeface="Times New Roman"/>
              <a:cs typeface="Times New Roman"/>
            </a:endParaRPr>
          </a:p>
          <a:p>
            <a:pPr marL="1219200">
              <a:tabLst>
                <a:tab pos="275336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not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 so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fast...</a:t>
            </a:r>
            <a:endParaRPr sz="4200">
              <a:latin typeface="Gill Sans MT"/>
              <a:cs typeface="Gill Sans MT"/>
            </a:endParaRPr>
          </a:p>
          <a:p>
            <a:pPr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219200" marR="539750">
              <a:lnSpc>
                <a:spcPts val="4900"/>
              </a:lnSpc>
              <a:tabLst>
                <a:tab pos="6711315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se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254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va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2011</a:t>
            </a:r>
            <a:r>
              <a:rPr sz="4200" spc="-340" dirty="0">
                <a:solidFill>
                  <a:srgbClr val="FFFFFF"/>
                </a:solidFill>
                <a:latin typeface="Gill Sans MT"/>
                <a:cs typeface="Gill Sans MT"/>
              </a:rPr>
              <a:t>’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s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aceb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ok  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microtargeting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attack</a:t>
            </a:r>
            <a:endParaRPr sz="4200">
              <a:latin typeface="Gill Sans MT"/>
              <a:cs typeface="Gill Sans MT"/>
            </a:endParaRPr>
          </a:p>
          <a:p>
            <a:pPr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tabLst>
                <a:tab pos="2515870" algn="l"/>
                <a:tab pos="584454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...</a:t>
            </a:r>
            <a:r>
              <a:rPr sz="4200" spc="-4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must</a:t>
            </a:r>
            <a:r>
              <a:rPr sz="42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60" dirty="0">
                <a:solidFill>
                  <a:srgbClr val="FFFFFF"/>
                </a:solidFill>
                <a:latin typeface="Gill Sans MT"/>
                <a:cs typeface="Gill Sans MT"/>
              </a:rPr>
              <a:t>pay	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attention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42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i="1" spc="-5" dirty="0">
                <a:solidFill>
                  <a:srgbClr val="FFFFFF"/>
                </a:solidFill>
                <a:latin typeface="Gill Sans MT"/>
                <a:cs typeface="Gill Sans MT"/>
              </a:rPr>
              <a:t>all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uses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4200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sensitive 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51231" y="7823200"/>
            <a:ext cx="53213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4731" y="7886700"/>
            <a:ext cx="49911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4731" y="7886700"/>
            <a:ext cx="4991100" cy="1536700"/>
          </a:xfrm>
          <a:custGeom>
            <a:avLst/>
            <a:gdLst/>
            <a:ahLst/>
            <a:cxnLst/>
            <a:rect l="l" t="t" r="r" b="b"/>
            <a:pathLst>
              <a:path w="4991100" h="1536700">
                <a:moveTo>
                  <a:pt x="0" y="0"/>
                </a:moveTo>
                <a:lnTo>
                  <a:pt x="4991100" y="0"/>
                </a:lnTo>
                <a:lnTo>
                  <a:pt x="49911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831" y="927101"/>
            <a:ext cx="10278110" cy="656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400" spc="-5" dirty="0">
                <a:solidFill>
                  <a:srgbClr val="FFFFFF"/>
                </a:solidFill>
                <a:latin typeface="Gill Sans MT"/>
                <a:cs typeface="Gill Sans MT"/>
              </a:rPr>
              <a:t>Summing up.</a:t>
            </a:r>
            <a:endParaRPr sz="6400" dirty="0">
              <a:latin typeface="Gill Sans MT"/>
              <a:cs typeface="Gill Sans MT"/>
            </a:endParaRPr>
          </a:p>
          <a:p>
            <a:pPr marL="12700" marR="1119505">
              <a:lnSpc>
                <a:spcPts val="7400"/>
              </a:lnSpc>
              <a:spcBef>
                <a:spcPts val="6400"/>
              </a:spcBef>
              <a:tabLst>
                <a:tab pos="2312035" algn="l"/>
                <a:tab pos="3561715" algn="l"/>
              </a:tabLst>
            </a:pPr>
            <a:r>
              <a:rPr lang="en-US" sz="6400" spc="-5" dirty="0">
                <a:solidFill>
                  <a:srgbClr val="00FDFF"/>
                </a:solidFill>
                <a:latin typeface="Gill Sans MT"/>
                <a:cs typeface="Gill Sans MT"/>
              </a:rPr>
              <a:t>an individual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should not enable </a:t>
            </a:r>
            <a:r>
              <a:rPr sz="6400" dirty="0">
                <a:solidFill>
                  <a:srgbClr val="00FDFF"/>
                </a:solidFill>
                <a:latin typeface="Gill Sans MT"/>
                <a:cs typeface="Gill Sans MT"/>
              </a:rPr>
              <a:t>one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to learn  </a:t>
            </a:r>
            <a:r>
              <a:rPr sz="6400" spc="-20" dirty="0">
                <a:solidFill>
                  <a:srgbClr val="00FDFF"/>
                </a:solidFill>
                <a:latin typeface="Gill Sans MT"/>
                <a:cs typeface="Gill Sans MT"/>
              </a:rPr>
              <a:t>anything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about </a:t>
            </a:r>
            <a:r>
              <a:rPr sz="6400" dirty="0">
                <a:solidFill>
                  <a:srgbClr val="00FDFF"/>
                </a:solidFill>
                <a:latin typeface="Gill Sans MT"/>
                <a:cs typeface="Gill Sans MT"/>
              </a:rPr>
              <a:t>an</a:t>
            </a:r>
            <a:r>
              <a:rPr lang="en-US" sz="6400" dirty="0">
                <a:solidFill>
                  <a:srgbClr val="00FDFF"/>
                </a:solidFill>
                <a:latin typeface="Gill Sans MT"/>
                <a:cs typeface="Gill Sans MT"/>
              </a:rPr>
              <a:t>other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individual that</a:t>
            </a:r>
            <a:r>
              <a:rPr sz="6400" spc="5" dirty="0">
                <a:solidFill>
                  <a:srgbClr val="00FDFF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could</a:t>
            </a:r>
            <a:r>
              <a:rPr lang="en-US" sz="6400" spc="-5" dirty="0">
                <a:solidFill>
                  <a:srgbClr val="00FDFF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not </a:t>
            </a:r>
            <a:r>
              <a:rPr sz="6400" dirty="0">
                <a:solidFill>
                  <a:srgbClr val="00FDFF"/>
                </a:solidFill>
                <a:latin typeface="Gill Sans MT"/>
                <a:cs typeface="Gill Sans MT"/>
              </a:rPr>
              <a:t>be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learned without</a:t>
            </a:r>
            <a:r>
              <a:rPr sz="6400" spc="-10" dirty="0">
                <a:solidFill>
                  <a:srgbClr val="00FDFF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00FDFF"/>
                </a:solidFill>
                <a:latin typeface="Gill Sans MT"/>
                <a:cs typeface="Gill Sans MT"/>
              </a:rPr>
              <a:t>access</a:t>
            </a:r>
            <a:endParaRPr sz="6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DB3021B3-5239-49B6-990A-44A316F28CAB}"/>
              </a:ext>
            </a:extLst>
          </p:cNvPr>
          <p:cNvSpPr txBox="1"/>
          <p:nvPr/>
        </p:nvSpPr>
        <p:spPr>
          <a:xfrm>
            <a:off x="2167731" y="3657601"/>
            <a:ext cx="13004800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900" spc="-5" dirty="0">
                <a:solidFill>
                  <a:srgbClr val="FFFFFF"/>
                </a:solidFill>
                <a:latin typeface="Gill Sans MT"/>
                <a:cs typeface="Gill Sans MT"/>
              </a:rPr>
              <a:t>is this </a:t>
            </a:r>
            <a:r>
              <a:rPr sz="5900" spc="-5" dirty="0">
                <a:solidFill>
                  <a:srgbClr val="FFFFFF"/>
                </a:solidFill>
                <a:latin typeface="Gill Sans MT"/>
                <a:cs typeface="Gill Sans MT"/>
              </a:rPr>
              <a:t>possible?</a:t>
            </a:r>
            <a:endParaRPr sz="59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71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5832" y="457201"/>
            <a:ext cx="9471025" cy="1972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7124700" algn="l"/>
                <a:tab pos="7697470" algn="l"/>
              </a:tabLst>
            </a:pPr>
            <a:r>
              <a:rPr sz="6400" spc="-5" dirty="0"/>
              <a:t>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w</a:t>
            </a:r>
            <a:r>
              <a:rPr sz="6400" dirty="0"/>
              <a:t>anted</a:t>
            </a:r>
            <a:r>
              <a:rPr sz="6400" spc="-5" dirty="0"/>
              <a:t> t</a:t>
            </a:r>
            <a:r>
              <a:rPr sz="6400" dirty="0"/>
              <a:t>o</a:t>
            </a:r>
            <a:r>
              <a:rPr sz="6400" spc="-5" dirty="0"/>
              <a:t> </a:t>
            </a:r>
            <a:r>
              <a:rPr sz="6400" dirty="0"/>
              <a:t>do	a	s</a:t>
            </a:r>
            <a:r>
              <a:rPr sz="6400" spc="-5" dirty="0"/>
              <a:t>tud</a:t>
            </a:r>
            <a:r>
              <a:rPr sz="6400" dirty="0"/>
              <a:t>y  </a:t>
            </a:r>
            <a:r>
              <a:rPr sz="6400" spc="-5" dirty="0"/>
              <a:t>about smoking </a:t>
            </a:r>
            <a:r>
              <a:rPr sz="6400" dirty="0"/>
              <a:t>and</a:t>
            </a:r>
            <a:r>
              <a:rPr sz="6400" spc="-20" dirty="0"/>
              <a:t> </a:t>
            </a:r>
            <a:r>
              <a:rPr sz="6400" spc="-5" dirty="0"/>
              <a:t>cancer?</a:t>
            </a:r>
            <a:endParaRPr sz="6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5431" y="3289300"/>
            <a:ext cx="7277100" cy="2946400"/>
          </a:xfrm>
          <a:custGeom>
            <a:avLst/>
            <a:gdLst/>
            <a:ahLst/>
            <a:cxnLst/>
            <a:rect l="l" t="t" r="r" b="b"/>
            <a:pathLst>
              <a:path w="7277100" h="2946400">
                <a:moveTo>
                  <a:pt x="0" y="0"/>
                </a:moveTo>
                <a:lnTo>
                  <a:pt x="7277100" y="0"/>
                </a:lnTo>
                <a:lnTo>
                  <a:pt x="72771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832" y="457201"/>
            <a:ext cx="9471025" cy="1972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7124700" algn="l"/>
                <a:tab pos="7697470" algn="l"/>
              </a:tabLst>
            </a:pPr>
            <a:r>
              <a:rPr sz="6400" spc="-5" dirty="0"/>
              <a:t>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w</a:t>
            </a:r>
            <a:r>
              <a:rPr sz="6400" dirty="0"/>
              <a:t>anted</a:t>
            </a:r>
            <a:r>
              <a:rPr sz="6400" spc="-5" dirty="0"/>
              <a:t> t</a:t>
            </a:r>
            <a:r>
              <a:rPr sz="6400" dirty="0"/>
              <a:t>o</a:t>
            </a:r>
            <a:r>
              <a:rPr sz="6400" spc="-5" dirty="0"/>
              <a:t> </a:t>
            </a:r>
            <a:r>
              <a:rPr sz="6400" dirty="0"/>
              <a:t>do	a	s</a:t>
            </a:r>
            <a:r>
              <a:rPr sz="6400" spc="-5" dirty="0"/>
              <a:t>tud</a:t>
            </a:r>
            <a:r>
              <a:rPr sz="6400" dirty="0"/>
              <a:t>y  </a:t>
            </a:r>
            <a:r>
              <a:rPr sz="6400" spc="-5" dirty="0"/>
              <a:t>about smoking </a:t>
            </a:r>
            <a:r>
              <a:rPr sz="6400" dirty="0"/>
              <a:t>and</a:t>
            </a:r>
            <a:r>
              <a:rPr sz="6400" spc="-20" dirty="0"/>
              <a:t> </a:t>
            </a:r>
            <a:r>
              <a:rPr sz="6400" spc="-5" dirty="0"/>
              <a:t>cancer?</a:t>
            </a:r>
            <a:endParaRPr sz="6400"/>
          </a:p>
        </p:txBody>
      </p:sp>
      <p:sp>
        <p:nvSpPr>
          <p:cNvPr id="5" name="object 5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3301" y="8788400"/>
            <a:ext cx="1293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5431" y="3289300"/>
            <a:ext cx="7277100" cy="2946400"/>
          </a:xfrm>
          <a:custGeom>
            <a:avLst/>
            <a:gdLst/>
            <a:ahLst/>
            <a:cxnLst/>
            <a:rect l="l" t="t" r="r" b="b"/>
            <a:pathLst>
              <a:path w="7277100" h="2946400">
                <a:moveTo>
                  <a:pt x="0" y="0"/>
                </a:moveTo>
                <a:lnTo>
                  <a:pt x="7277100" y="0"/>
                </a:lnTo>
                <a:lnTo>
                  <a:pt x="72771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2732" y="3276601"/>
          <a:ext cx="7277097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Rachel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Waters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9/5/43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832" y="457201"/>
            <a:ext cx="9471025" cy="1972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7124700" algn="l"/>
                <a:tab pos="7697470" algn="l"/>
              </a:tabLst>
            </a:pPr>
            <a:r>
              <a:rPr sz="6400" spc="-5" dirty="0"/>
              <a:t>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w</a:t>
            </a:r>
            <a:r>
              <a:rPr sz="6400" dirty="0"/>
              <a:t>anted</a:t>
            </a:r>
            <a:r>
              <a:rPr sz="6400" spc="-5" dirty="0"/>
              <a:t> t</a:t>
            </a:r>
            <a:r>
              <a:rPr sz="6400" dirty="0"/>
              <a:t>o</a:t>
            </a:r>
            <a:r>
              <a:rPr sz="6400" spc="-5" dirty="0"/>
              <a:t> </a:t>
            </a:r>
            <a:r>
              <a:rPr sz="6400" dirty="0"/>
              <a:t>do	a	s</a:t>
            </a:r>
            <a:r>
              <a:rPr sz="6400" spc="-5" dirty="0"/>
              <a:t>tud</a:t>
            </a:r>
            <a:r>
              <a:rPr sz="6400" dirty="0"/>
              <a:t>y  </a:t>
            </a:r>
            <a:r>
              <a:rPr sz="6400" spc="-5" dirty="0"/>
              <a:t>about smoking </a:t>
            </a:r>
            <a:r>
              <a:rPr sz="6400" dirty="0"/>
              <a:t>and</a:t>
            </a:r>
            <a:r>
              <a:rPr sz="6400" spc="-20" dirty="0"/>
              <a:t> </a:t>
            </a:r>
            <a:r>
              <a:rPr sz="6400" spc="-5" dirty="0"/>
              <a:t>cancer?</a:t>
            </a:r>
            <a:endParaRPr sz="6400"/>
          </a:p>
        </p:txBody>
      </p:sp>
      <p:sp>
        <p:nvSpPr>
          <p:cNvPr id="5" name="object 5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3301" y="8788400"/>
            <a:ext cx="1293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52264" y="6400801"/>
            <a:ext cx="836930" cy="620395"/>
          </a:xfrm>
          <a:custGeom>
            <a:avLst/>
            <a:gdLst/>
            <a:ahLst/>
            <a:cxnLst/>
            <a:rect l="l" t="t" r="r" b="b"/>
            <a:pathLst>
              <a:path w="836929" h="620395">
                <a:moveTo>
                  <a:pt x="836667" y="620118"/>
                </a:moveTo>
                <a:lnTo>
                  <a:pt x="785651" y="582307"/>
                </a:lnTo>
                <a:lnTo>
                  <a:pt x="0" y="0"/>
                </a:lnTo>
              </a:path>
            </a:pathLst>
          </a:custGeom>
          <a:ln w="127000">
            <a:solidFill>
              <a:srgbClr val="00E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4771" y="6714612"/>
            <a:ext cx="537210" cy="486409"/>
          </a:xfrm>
          <a:custGeom>
            <a:avLst/>
            <a:gdLst/>
            <a:ahLst/>
            <a:cxnLst/>
            <a:rect l="l" t="t" r="r" b="b"/>
            <a:pathLst>
              <a:path w="537209" h="486409">
                <a:moveTo>
                  <a:pt x="290389" y="0"/>
                </a:moveTo>
                <a:lnTo>
                  <a:pt x="243144" y="268495"/>
                </a:lnTo>
                <a:lnTo>
                  <a:pt x="0" y="391797"/>
                </a:lnTo>
                <a:lnTo>
                  <a:pt x="536992" y="486288"/>
                </a:lnTo>
                <a:lnTo>
                  <a:pt x="290389" y="0"/>
                </a:lnTo>
                <a:close/>
              </a:path>
            </a:pathLst>
          </a:custGeom>
          <a:solidFill>
            <a:srgbClr val="00E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42566" y="6096000"/>
            <a:ext cx="4840605" cy="3657600"/>
          </a:xfrm>
          <a:custGeom>
            <a:avLst/>
            <a:gdLst/>
            <a:ahLst/>
            <a:cxnLst/>
            <a:rect l="l" t="t" r="r" b="b"/>
            <a:pathLst>
              <a:path w="4840605" h="3657600">
                <a:moveTo>
                  <a:pt x="840496" y="442714"/>
                </a:moveTo>
                <a:lnTo>
                  <a:pt x="865132" y="1200994"/>
                </a:lnTo>
                <a:lnTo>
                  <a:pt x="0" y="1563705"/>
                </a:lnTo>
                <a:lnTo>
                  <a:pt x="651854" y="2132387"/>
                </a:lnTo>
                <a:lnTo>
                  <a:pt x="291901" y="2838450"/>
                </a:lnTo>
                <a:lnTo>
                  <a:pt x="1265965" y="2951441"/>
                </a:lnTo>
                <a:lnTo>
                  <a:pt x="1574000" y="3657600"/>
                </a:lnTo>
                <a:lnTo>
                  <a:pt x="1606988" y="3657600"/>
                </a:lnTo>
                <a:lnTo>
                  <a:pt x="2420115" y="3274911"/>
                </a:lnTo>
                <a:lnTo>
                  <a:pt x="3433164" y="3274911"/>
                </a:lnTo>
                <a:lnTo>
                  <a:pt x="3574265" y="2951441"/>
                </a:lnTo>
                <a:lnTo>
                  <a:pt x="4548329" y="2838450"/>
                </a:lnTo>
                <a:lnTo>
                  <a:pt x="4188377" y="2132387"/>
                </a:lnTo>
                <a:lnTo>
                  <a:pt x="4840227" y="1563705"/>
                </a:lnTo>
                <a:lnTo>
                  <a:pt x="3975098" y="1200994"/>
                </a:lnTo>
                <a:lnTo>
                  <a:pt x="3994849" y="593070"/>
                </a:lnTo>
                <a:lnTo>
                  <a:pt x="1806004" y="593070"/>
                </a:lnTo>
                <a:lnTo>
                  <a:pt x="840496" y="442714"/>
                </a:lnTo>
                <a:close/>
              </a:path>
              <a:path w="4840605" h="3657600">
                <a:moveTo>
                  <a:pt x="3433164" y="3274911"/>
                </a:moveTo>
                <a:lnTo>
                  <a:pt x="2420115" y="3274911"/>
                </a:lnTo>
                <a:lnTo>
                  <a:pt x="3233246" y="3657600"/>
                </a:lnTo>
                <a:lnTo>
                  <a:pt x="3266231" y="3657600"/>
                </a:lnTo>
                <a:lnTo>
                  <a:pt x="3433164" y="3274911"/>
                </a:lnTo>
                <a:close/>
              </a:path>
              <a:path w="4840605" h="3657600">
                <a:moveTo>
                  <a:pt x="2420115" y="0"/>
                </a:moveTo>
                <a:lnTo>
                  <a:pt x="1806004" y="593070"/>
                </a:lnTo>
                <a:lnTo>
                  <a:pt x="3034226" y="593070"/>
                </a:lnTo>
                <a:lnTo>
                  <a:pt x="2420115" y="0"/>
                </a:lnTo>
                <a:close/>
              </a:path>
              <a:path w="4840605" h="3657600">
                <a:moveTo>
                  <a:pt x="3999734" y="442714"/>
                </a:moveTo>
                <a:lnTo>
                  <a:pt x="3034226" y="593070"/>
                </a:lnTo>
                <a:lnTo>
                  <a:pt x="3994849" y="593070"/>
                </a:lnTo>
                <a:lnTo>
                  <a:pt x="3999734" y="442714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26887" y="6858000"/>
            <a:ext cx="2872105" cy="2230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  <a:spcBef>
                <a:spcPts val="60"/>
              </a:spcBef>
            </a:pPr>
            <a:r>
              <a:rPr sz="4800" spc="-5" dirty="0">
                <a:latin typeface="Arial"/>
                <a:cs typeface="Arial"/>
              </a:rPr>
              <a:t>there </a:t>
            </a:r>
            <a:r>
              <a:rPr sz="4800" dirty="0">
                <a:latin typeface="Arial"/>
                <a:cs typeface="Arial"/>
              </a:rPr>
              <a:t>is a  correla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 of</a:t>
            </a:r>
            <a:r>
              <a:rPr sz="4800" spc="-3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xxx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5431" y="3289300"/>
            <a:ext cx="7277100" cy="2946400"/>
          </a:xfrm>
          <a:custGeom>
            <a:avLst/>
            <a:gdLst/>
            <a:ahLst/>
            <a:cxnLst/>
            <a:rect l="l" t="t" r="r" b="b"/>
            <a:pathLst>
              <a:path w="7277100" h="2946400">
                <a:moveTo>
                  <a:pt x="0" y="0"/>
                </a:moveTo>
                <a:lnTo>
                  <a:pt x="7277100" y="0"/>
                </a:lnTo>
                <a:lnTo>
                  <a:pt x="7277100" y="2946400"/>
                </a:lnTo>
                <a:lnTo>
                  <a:pt x="0" y="294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5832" y="457201"/>
            <a:ext cx="9471025" cy="1972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7124700" algn="l"/>
                <a:tab pos="7697470" algn="l"/>
              </a:tabLst>
            </a:pPr>
            <a:r>
              <a:rPr sz="6400" spc="-5" dirty="0"/>
              <a:t>w</a:t>
            </a:r>
            <a:r>
              <a:rPr sz="6400" dirty="0"/>
              <a:t>h</a:t>
            </a:r>
            <a:r>
              <a:rPr sz="6400" spc="-5" dirty="0"/>
              <a:t>a</a:t>
            </a:r>
            <a:r>
              <a:rPr sz="6400" dirty="0"/>
              <a:t>t</a:t>
            </a:r>
            <a:r>
              <a:rPr sz="6400" spc="-5" dirty="0"/>
              <a:t> i</a:t>
            </a:r>
            <a:r>
              <a:rPr sz="6400" dirty="0"/>
              <a:t>f</a:t>
            </a:r>
            <a:r>
              <a:rPr sz="6400" spc="-5" dirty="0"/>
              <a:t> w</a:t>
            </a:r>
            <a:r>
              <a:rPr sz="6400" dirty="0"/>
              <a:t>anted</a:t>
            </a:r>
            <a:r>
              <a:rPr sz="6400" spc="-5" dirty="0"/>
              <a:t> t</a:t>
            </a:r>
            <a:r>
              <a:rPr sz="6400" dirty="0"/>
              <a:t>o</a:t>
            </a:r>
            <a:r>
              <a:rPr sz="6400" spc="-5" dirty="0"/>
              <a:t> </a:t>
            </a:r>
            <a:r>
              <a:rPr sz="6400" dirty="0"/>
              <a:t>do	a	s</a:t>
            </a:r>
            <a:r>
              <a:rPr sz="6400" spc="-5" dirty="0"/>
              <a:t>tud</a:t>
            </a:r>
            <a:r>
              <a:rPr sz="6400" dirty="0"/>
              <a:t>y  </a:t>
            </a:r>
            <a:r>
              <a:rPr sz="6400" spc="-5" dirty="0"/>
              <a:t>about smoking </a:t>
            </a:r>
            <a:r>
              <a:rPr sz="6400" dirty="0"/>
              <a:t>and</a:t>
            </a:r>
            <a:r>
              <a:rPr sz="6400" spc="-20" dirty="0"/>
              <a:t> </a:t>
            </a:r>
            <a:r>
              <a:rPr sz="6400" spc="-5" dirty="0"/>
              <a:t>cancer?</a:t>
            </a:r>
            <a:endParaRPr sz="6400" dirty="0"/>
          </a:p>
        </p:txBody>
      </p:sp>
      <p:sp>
        <p:nvSpPr>
          <p:cNvPr id="4" name="object 4"/>
          <p:cNvSpPr/>
          <p:nvPr/>
        </p:nvSpPr>
        <p:spPr>
          <a:xfrm>
            <a:off x="9665726" y="5287274"/>
            <a:ext cx="5506804" cy="17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48766" y="7048838"/>
            <a:ext cx="6823764" cy="2704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23301" y="8788400"/>
            <a:ext cx="1293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publ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52264" y="6400801"/>
            <a:ext cx="836930" cy="620395"/>
          </a:xfrm>
          <a:custGeom>
            <a:avLst/>
            <a:gdLst/>
            <a:ahLst/>
            <a:cxnLst/>
            <a:rect l="l" t="t" r="r" b="b"/>
            <a:pathLst>
              <a:path w="836929" h="620395">
                <a:moveTo>
                  <a:pt x="836667" y="620118"/>
                </a:moveTo>
                <a:lnTo>
                  <a:pt x="785651" y="582307"/>
                </a:lnTo>
                <a:lnTo>
                  <a:pt x="0" y="0"/>
                </a:lnTo>
              </a:path>
            </a:pathLst>
          </a:custGeom>
          <a:ln w="127000">
            <a:solidFill>
              <a:srgbClr val="00E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4771" y="6714612"/>
            <a:ext cx="537210" cy="486409"/>
          </a:xfrm>
          <a:custGeom>
            <a:avLst/>
            <a:gdLst/>
            <a:ahLst/>
            <a:cxnLst/>
            <a:rect l="l" t="t" r="r" b="b"/>
            <a:pathLst>
              <a:path w="537209" h="486409">
                <a:moveTo>
                  <a:pt x="290389" y="0"/>
                </a:moveTo>
                <a:lnTo>
                  <a:pt x="243144" y="268495"/>
                </a:lnTo>
                <a:lnTo>
                  <a:pt x="0" y="391797"/>
                </a:lnTo>
                <a:lnTo>
                  <a:pt x="536992" y="486288"/>
                </a:lnTo>
                <a:lnTo>
                  <a:pt x="290389" y="0"/>
                </a:lnTo>
                <a:close/>
              </a:path>
            </a:pathLst>
          </a:custGeom>
          <a:solidFill>
            <a:srgbClr val="00E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2566" y="6096000"/>
            <a:ext cx="4840605" cy="3657600"/>
          </a:xfrm>
          <a:custGeom>
            <a:avLst/>
            <a:gdLst/>
            <a:ahLst/>
            <a:cxnLst/>
            <a:rect l="l" t="t" r="r" b="b"/>
            <a:pathLst>
              <a:path w="4840605" h="3657600">
                <a:moveTo>
                  <a:pt x="840496" y="442714"/>
                </a:moveTo>
                <a:lnTo>
                  <a:pt x="865132" y="1200994"/>
                </a:lnTo>
                <a:lnTo>
                  <a:pt x="0" y="1563705"/>
                </a:lnTo>
                <a:lnTo>
                  <a:pt x="651854" y="2132387"/>
                </a:lnTo>
                <a:lnTo>
                  <a:pt x="291901" y="2838450"/>
                </a:lnTo>
                <a:lnTo>
                  <a:pt x="1265965" y="2951441"/>
                </a:lnTo>
                <a:lnTo>
                  <a:pt x="1574000" y="3657600"/>
                </a:lnTo>
                <a:lnTo>
                  <a:pt x="1606988" y="3657600"/>
                </a:lnTo>
                <a:lnTo>
                  <a:pt x="2420115" y="3274911"/>
                </a:lnTo>
                <a:lnTo>
                  <a:pt x="3433164" y="3274911"/>
                </a:lnTo>
                <a:lnTo>
                  <a:pt x="3574265" y="2951441"/>
                </a:lnTo>
                <a:lnTo>
                  <a:pt x="4548329" y="2838450"/>
                </a:lnTo>
                <a:lnTo>
                  <a:pt x="4188377" y="2132387"/>
                </a:lnTo>
                <a:lnTo>
                  <a:pt x="4840227" y="1563705"/>
                </a:lnTo>
                <a:lnTo>
                  <a:pt x="3975098" y="1200994"/>
                </a:lnTo>
                <a:lnTo>
                  <a:pt x="3994849" y="593070"/>
                </a:lnTo>
                <a:lnTo>
                  <a:pt x="1806004" y="593070"/>
                </a:lnTo>
                <a:lnTo>
                  <a:pt x="840496" y="442714"/>
                </a:lnTo>
                <a:close/>
              </a:path>
              <a:path w="4840605" h="3657600">
                <a:moveTo>
                  <a:pt x="3433164" y="3274911"/>
                </a:moveTo>
                <a:lnTo>
                  <a:pt x="2420115" y="3274911"/>
                </a:lnTo>
                <a:lnTo>
                  <a:pt x="3233246" y="3657600"/>
                </a:lnTo>
                <a:lnTo>
                  <a:pt x="3266231" y="3657600"/>
                </a:lnTo>
                <a:lnTo>
                  <a:pt x="3433164" y="3274911"/>
                </a:lnTo>
                <a:close/>
              </a:path>
              <a:path w="4840605" h="3657600">
                <a:moveTo>
                  <a:pt x="2420115" y="0"/>
                </a:moveTo>
                <a:lnTo>
                  <a:pt x="1806004" y="593070"/>
                </a:lnTo>
                <a:lnTo>
                  <a:pt x="3034226" y="593070"/>
                </a:lnTo>
                <a:lnTo>
                  <a:pt x="2420115" y="0"/>
                </a:lnTo>
                <a:close/>
              </a:path>
              <a:path w="4840605" h="3657600">
                <a:moveTo>
                  <a:pt x="3999734" y="442714"/>
                </a:moveTo>
                <a:lnTo>
                  <a:pt x="3034226" y="593070"/>
                </a:lnTo>
                <a:lnTo>
                  <a:pt x="3994849" y="593070"/>
                </a:lnTo>
                <a:lnTo>
                  <a:pt x="3999734" y="442714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26887" y="6858000"/>
            <a:ext cx="2872105" cy="2230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  <a:spcBef>
                <a:spcPts val="60"/>
              </a:spcBef>
            </a:pPr>
            <a:r>
              <a:rPr sz="4800" spc="-5" dirty="0">
                <a:latin typeface="Arial"/>
                <a:cs typeface="Arial"/>
              </a:rPr>
              <a:t>there </a:t>
            </a:r>
            <a:r>
              <a:rPr sz="4800" dirty="0">
                <a:latin typeface="Arial"/>
                <a:cs typeface="Arial"/>
              </a:rPr>
              <a:t>is a  correla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 of</a:t>
            </a:r>
            <a:r>
              <a:rPr sz="4800" spc="-3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xxx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15376"/>
              </p:ext>
            </p:extLst>
          </p:nvPr>
        </p:nvGraphicFramePr>
        <p:xfrm>
          <a:off x="2822036" y="3302004"/>
          <a:ext cx="7295512" cy="294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97"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DOB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120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smoker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93980" indent="16891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lung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cancer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Doe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12/1/51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0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185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7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Jane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Smith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3/3/46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0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Ellen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4/24/59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0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8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Jennifer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Kim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3/1/70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0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pPr marL="63500">
                        <a:lnSpc>
                          <a:spcPts val="3295"/>
                        </a:lnSpc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Rachel Waters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3295"/>
                        </a:lnSpc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2/4/56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295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F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3295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122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3">
            <a:extLst>
              <a:ext uri="{FF2B5EF4-FFF2-40B4-BE49-F238E27FC236}">
                <a16:creationId xmlns:a16="http://schemas.microsoft.com/office/drawing/2014/main" id="{E5059E27-FC0D-463B-BF04-836205FC22D9}"/>
              </a:ext>
            </a:extLst>
          </p:cNvPr>
          <p:cNvSpPr txBox="1">
            <a:spLocks/>
          </p:cNvSpPr>
          <p:nvPr/>
        </p:nvSpPr>
        <p:spPr>
          <a:xfrm>
            <a:off x="2864828" y="6493559"/>
            <a:ext cx="5506805" cy="283090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7124700" algn="l"/>
                <a:tab pos="7697470" algn="l"/>
              </a:tabLst>
            </a:pPr>
            <a:r>
              <a:rPr lang="en-US" sz="4800" kern="0" spc="-5" dirty="0"/>
              <a:t>w</a:t>
            </a:r>
            <a:r>
              <a:rPr lang="en-US" sz="4800" kern="0" dirty="0"/>
              <a:t>h</a:t>
            </a:r>
            <a:r>
              <a:rPr lang="en-US" sz="4800" kern="0" spc="-5" dirty="0"/>
              <a:t>a</a:t>
            </a:r>
            <a:r>
              <a:rPr lang="en-US" sz="4800" kern="0" dirty="0"/>
              <a:t>t</a:t>
            </a:r>
            <a:r>
              <a:rPr lang="en-US" sz="4800" kern="0" spc="-5" dirty="0"/>
              <a:t> i</a:t>
            </a:r>
            <a:r>
              <a:rPr lang="en-US" sz="4800" kern="0" dirty="0"/>
              <a:t>f</a:t>
            </a:r>
            <a:r>
              <a:rPr lang="en-US" sz="4800" kern="0" spc="-5" dirty="0"/>
              <a:t> someone knew Alice was a smoker?</a:t>
            </a:r>
            <a:endParaRPr lang="en-US" sz="48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832" y="457201"/>
            <a:ext cx="7388225" cy="1972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3608070" algn="l"/>
              </a:tabLst>
            </a:pPr>
            <a:r>
              <a:rPr sz="6400" spc="-5" dirty="0"/>
              <a:t>individuals	</a:t>
            </a:r>
            <a:r>
              <a:rPr sz="6400" spc="-90" dirty="0"/>
              <a:t>have </a:t>
            </a:r>
            <a:r>
              <a:rPr sz="6400" spc="-5" dirty="0"/>
              <a:t>lots </a:t>
            </a:r>
            <a:r>
              <a:rPr sz="6400" dirty="0"/>
              <a:t>of  </a:t>
            </a:r>
            <a:r>
              <a:rPr sz="6400" spc="-15" dirty="0"/>
              <a:t>interesting </a:t>
            </a:r>
            <a:r>
              <a:rPr sz="6400" spc="-5" dirty="0"/>
              <a:t>data...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3464693" y="40909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0131" y="43434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2831" y="4364567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5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931" y="4402667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2831" y="46990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5031" y="46609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0893" y="26812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6331" y="29337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9031" y="2954866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3131" y="2992966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4">
                <a:moveTo>
                  <a:pt x="0" y="0"/>
                </a:moveTo>
                <a:lnTo>
                  <a:pt x="190500" y="131260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9031" y="32893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1231" y="32512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6693" y="62880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131" y="65405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90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4831" y="6561667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4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8931" y="6599767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4831" y="68961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7031" y="68580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4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2893" y="4878362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52198" y="0"/>
                </a:moveTo>
                <a:lnTo>
                  <a:pt x="111375" y="0"/>
                </a:lnTo>
                <a:lnTo>
                  <a:pt x="72105" y="12498"/>
                </a:lnTo>
                <a:lnTo>
                  <a:pt x="37494" y="37494"/>
                </a:lnTo>
                <a:lnTo>
                  <a:pt x="12498" y="72105"/>
                </a:lnTo>
                <a:lnTo>
                  <a:pt x="0" y="111375"/>
                </a:lnTo>
                <a:lnTo>
                  <a:pt x="0" y="152198"/>
                </a:lnTo>
                <a:lnTo>
                  <a:pt x="12498" y="191468"/>
                </a:lnTo>
                <a:lnTo>
                  <a:pt x="37494" y="226079"/>
                </a:lnTo>
                <a:lnTo>
                  <a:pt x="72105" y="251076"/>
                </a:lnTo>
                <a:lnTo>
                  <a:pt x="111375" y="263574"/>
                </a:lnTo>
                <a:lnTo>
                  <a:pt x="152198" y="263574"/>
                </a:lnTo>
                <a:lnTo>
                  <a:pt x="191468" y="251076"/>
                </a:lnTo>
                <a:lnTo>
                  <a:pt x="226079" y="226079"/>
                </a:lnTo>
                <a:lnTo>
                  <a:pt x="251076" y="191468"/>
                </a:lnTo>
                <a:lnTo>
                  <a:pt x="263574" y="152198"/>
                </a:lnTo>
                <a:lnTo>
                  <a:pt x="263574" y="111375"/>
                </a:lnTo>
                <a:lnTo>
                  <a:pt x="251076" y="72105"/>
                </a:lnTo>
                <a:lnTo>
                  <a:pt x="226079" y="37494"/>
                </a:lnTo>
                <a:lnTo>
                  <a:pt x="191468" y="12498"/>
                </a:lnTo>
                <a:lnTo>
                  <a:pt x="1521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8331" y="513080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692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1031" y="5151967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5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5131" y="5190067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1031" y="5486401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0"/>
                </a:moveTo>
                <a:lnTo>
                  <a:pt x="190500" y="131259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3231" y="5448301"/>
            <a:ext cx="177800" cy="203835"/>
          </a:xfrm>
          <a:custGeom>
            <a:avLst/>
            <a:gdLst/>
            <a:ahLst/>
            <a:cxnLst/>
            <a:rect l="l" t="t" r="r" b="b"/>
            <a:pathLst>
              <a:path w="177800" h="203835">
                <a:moveTo>
                  <a:pt x="177800" y="0"/>
                </a:moveTo>
                <a:lnTo>
                  <a:pt x="0" y="203226"/>
                </a:lnTo>
              </a:path>
            </a:pathLst>
          </a:custGeom>
          <a:ln w="63500">
            <a:solidFill>
              <a:srgbClr val="FFFC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3300" y="2387600"/>
            <a:ext cx="2613660" cy="44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algn="ctr">
              <a:spcBef>
                <a:spcPts val="100"/>
              </a:spcBef>
            </a:pPr>
            <a:r>
              <a:rPr sz="3600" b="1" spc="-5" dirty="0">
                <a:solidFill>
                  <a:srgbClr val="00FDFF"/>
                </a:solidFill>
                <a:latin typeface="Arial"/>
                <a:cs typeface="Arial"/>
              </a:rPr>
              <a:t>12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/>
            <a:r>
              <a:rPr sz="3600" b="1" spc="-5" dirty="0">
                <a:solidFill>
                  <a:srgbClr val="00FDFF"/>
                </a:solidFill>
                <a:latin typeface="Arial"/>
                <a:cs typeface="Arial"/>
              </a:rPr>
              <a:t>37</a:t>
            </a:r>
            <a:endParaRPr sz="3600">
              <a:latin typeface="Arial"/>
              <a:cs typeface="Arial"/>
            </a:endParaRPr>
          </a:p>
          <a:p>
            <a:pPr marR="5080" algn="r">
              <a:spcBef>
                <a:spcPts val="2430"/>
              </a:spcBef>
            </a:pPr>
            <a:r>
              <a:rPr sz="3600" b="1" spc="130" dirty="0">
                <a:solidFill>
                  <a:srgbClr val="00FDFF"/>
                </a:solidFill>
                <a:latin typeface="Arial"/>
                <a:cs typeface="Arial"/>
              </a:rPr>
              <a:t>-5</a:t>
            </a:r>
            <a:endParaRPr sz="3600">
              <a:latin typeface="Arial"/>
              <a:cs typeface="Arial"/>
            </a:endParaRPr>
          </a:p>
          <a:p>
            <a:pPr marL="709930">
              <a:spcBef>
                <a:spcPts val="3779"/>
              </a:spcBef>
            </a:pPr>
            <a:r>
              <a:rPr sz="4400" spc="1360" dirty="0">
                <a:solidFill>
                  <a:srgbClr val="00FDFF"/>
                </a:solidFill>
                <a:latin typeface="Arial"/>
                <a:cs typeface="Arial"/>
              </a:rPr>
              <a:t>π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2331" y="7721600"/>
            <a:ext cx="9182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39050" algn="l"/>
              </a:tabLst>
            </a:pPr>
            <a:r>
              <a:rPr sz="6400" spc="-30" dirty="0">
                <a:solidFill>
                  <a:srgbClr val="FFFFFF"/>
                </a:solidFill>
                <a:latin typeface="Gill Sans MT"/>
                <a:cs typeface="Gill Sans MT"/>
              </a:rPr>
              <a:t>...we </a:t>
            </a:r>
            <a:r>
              <a:rPr sz="6400" spc="-5" dirty="0">
                <a:solidFill>
                  <a:srgbClr val="FFFFFF"/>
                </a:solidFill>
                <a:latin typeface="Gill Sans MT"/>
                <a:cs typeface="Gill Sans MT"/>
              </a:rPr>
              <a:t>want</a:t>
            </a:r>
            <a:r>
              <a:rPr sz="6400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6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FFFFFF"/>
                </a:solidFill>
                <a:latin typeface="Gill Sans MT"/>
                <a:cs typeface="Gill Sans MT"/>
              </a:rPr>
              <a:t>compute	</a:t>
            </a:r>
            <a:r>
              <a:rPr sz="6400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sz="6400" spc="-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FFFFFF"/>
                </a:solidFill>
                <a:latin typeface="Gill Sans MT"/>
                <a:cs typeface="Gill Sans MT"/>
              </a:rPr>
              <a:t>it</a:t>
            </a:r>
            <a:endParaRPr sz="6400" dirty="0">
              <a:latin typeface="Gill Sans MT"/>
              <a:cs typeface="Gill Sans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91465" y="2895602"/>
            <a:ext cx="3597910" cy="1839595"/>
          </a:xfrm>
          <a:custGeom>
            <a:avLst/>
            <a:gdLst/>
            <a:ahLst/>
            <a:cxnLst/>
            <a:rect l="l" t="t" r="r" b="b"/>
            <a:pathLst>
              <a:path w="3597909" h="1839595">
                <a:moveTo>
                  <a:pt x="3597527" y="1839462"/>
                </a:moveTo>
                <a:lnTo>
                  <a:pt x="3569257" y="1825009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44084" y="4575786"/>
            <a:ext cx="290195" cy="233679"/>
          </a:xfrm>
          <a:custGeom>
            <a:avLst/>
            <a:gdLst/>
            <a:ahLst/>
            <a:cxnLst/>
            <a:rect l="l" t="t" r="r" b="b"/>
            <a:pathLst>
              <a:path w="290195" h="233679">
                <a:moveTo>
                  <a:pt x="117942" y="0"/>
                </a:moveTo>
                <a:lnTo>
                  <a:pt x="116639" y="144824"/>
                </a:lnTo>
                <a:lnTo>
                  <a:pt x="0" y="230677"/>
                </a:lnTo>
                <a:lnTo>
                  <a:pt x="289647" y="233281"/>
                </a:lnTo>
                <a:lnTo>
                  <a:pt x="117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3731" y="4521193"/>
            <a:ext cx="4664710" cy="441959"/>
          </a:xfrm>
          <a:custGeom>
            <a:avLst/>
            <a:gdLst/>
            <a:ahLst/>
            <a:cxnLst/>
            <a:rect l="l" t="t" r="r" b="b"/>
            <a:pathLst>
              <a:path w="4664709" h="441960">
                <a:moveTo>
                  <a:pt x="4664163" y="441876"/>
                </a:moveTo>
                <a:lnTo>
                  <a:pt x="4632556" y="438881"/>
                </a:ln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09587" y="4825004"/>
            <a:ext cx="270510" cy="258445"/>
          </a:xfrm>
          <a:custGeom>
            <a:avLst/>
            <a:gdLst/>
            <a:ahLst/>
            <a:cxnLst/>
            <a:rect l="l" t="t" r="r" b="b"/>
            <a:pathLst>
              <a:path w="270509" h="258445">
                <a:moveTo>
                  <a:pt x="24434" y="0"/>
                </a:moveTo>
                <a:lnTo>
                  <a:pt x="76699" y="135070"/>
                </a:lnTo>
                <a:lnTo>
                  <a:pt x="0" y="257925"/>
                </a:lnTo>
                <a:lnTo>
                  <a:pt x="270142" y="153396"/>
                </a:lnTo>
                <a:lnTo>
                  <a:pt x="244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4632" y="5292746"/>
            <a:ext cx="2644775" cy="155575"/>
          </a:xfrm>
          <a:custGeom>
            <a:avLst/>
            <a:gdLst/>
            <a:ahLst/>
            <a:cxnLst/>
            <a:rect l="l" t="t" r="r" b="b"/>
            <a:pathLst>
              <a:path w="2644775" h="155575">
                <a:moveTo>
                  <a:pt x="2644419" y="0"/>
                </a:moveTo>
                <a:lnTo>
                  <a:pt x="2612725" y="1864"/>
                </a:lnTo>
                <a:lnTo>
                  <a:pt x="0" y="155544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15092" y="5169097"/>
            <a:ext cx="266700" cy="259079"/>
          </a:xfrm>
          <a:custGeom>
            <a:avLst/>
            <a:gdLst/>
            <a:ahLst/>
            <a:cxnLst/>
            <a:rect l="l" t="t" r="r" b="b"/>
            <a:pathLst>
              <a:path w="266700" h="259079">
                <a:moveTo>
                  <a:pt x="0" y="0"/>
                </a:moveTo>
                <a:lnTo>
                  <a:pt x="72264" y="125512"/>
                </a:lnTo>
                <a:lnTo>
                  <a:pt x="15212" y="258632"/>
                </a:lnTo>
                <a:lnTo>
                  <a:pt x="266238" y="114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3331" y="5645518"/>
            <a:ext cx="4161154" cy="1073150"/>
          </a:xfrm>
          <a:custGeom>
            <a:avLst/>
            <a:gdLst/>
            <a:ahLst/>
            <a:cxnLst/>
            <a:rect l="l" t="t" r="r" b="b"/>
            <a:pathLst>
              <a:path w="4161154" h="1073150">
                <a:moveTo>
                  <a:pt x="4160587" y="0"/>
                </a:moveTo>
                <a:lnTo>
                  <a:pt x="4129843" y="7926"/>
                </a:lnTo>
                <a:lnTo>
                  <a:pt x="0" y="1072774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98115" y="5544175"/>
            <a:ext cx="283845" cy="251460"/>
          </a:xfrm>
          <a:custGeom>
            <a:avLst/>
            <a:gdLst/>
            <a:ahLst/>
            <a:cxnLst/>
            <a:rect l="l" t="t" r="r" b="b"/>
            <a:pathLst>
              <a:path w="283845" h="251460">
                <a:moveTo>
                  <a:pt x="0" y="0"/>
                </a:moveTo>
                <a:lnTo>
                  <a:pt x="95059" y="109268"/>
                </a:lnTo>
                <a:lnTo>
                  <a:pt x="64681" y="250877"/>
                </a:lnTo>
                <a:lnTo>
                  <a:pt x="283216" y="607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27431" y="4279900"/>
            <a:ext cx="30480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6064" y="381000"/>
            <a:ext cx="60286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400" spc="-20" dirty="0"/>
              <a:t>differential</a:t>
            </a:r>
            <a:r>
              <a:rPr sz="6400" spc="-35" dirty="0"/>
              <a:t> </a:t>
            </a:r>
            <a:r>
              <a:rPr sz="6400" spc="-5" dirty="0"/>
              <a:t>privacy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3463132" y="1600200"/>
            <a:ext cx="970343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800" spc="-5" dirty="0">
                <a:solidFill>
                  <a:srgbClr val="FFFFFF"/>
                </a:solidFill>
                <a:latin typeface="Gill Sans MT"/>
                <a:cs typeface="Gill Sans MT"/>
              </a:rPr>
              <a:t>[DinurNissim03,</a:t>
            </a:r>
            <a:r>
              <a:rPr sz="3800" spc="-3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Gill Sans MT"/>
                <a:cs typeface="Gill Sans MT"/>
              </a:rPr>
              <a:t>DworkNissimMcSherrySmith06]</a:t>
            </a:r>
            <a:endParaRPr sz="3800" dirty="0">
              <a:latin typeface="Gill Sans MT"/>
              <a:cs typeface="Gill Sans MT"/>
            </a:endParaRPr>
          </a:p>
          <a:p>
            <a:pPr marL="789305" marR="71120" algn="ctr">
              <a:lnSpc>
                <a:spcPct val="145800"/>
              </a:lnSpc>
              <a:spcBef>
                <a:spcPts val="1930"/>
              </a:spcBef>
              <a:tabLst>
                <a:tab pos="1570990" algn="l"/>
                <a:tab pos="2180590" algn="l"/>
                <a:tab pos="2436495" algn="l"/>
                <a:tab pos="3429635" algn="l"/>
                <a:tab pos="6200140" algn="l"/>
                <a:tab pos="8743315" algn="l"/>
              </a:tabLst>
            </a:pPr>
            <a:r>
              <a:rPr sz="4000" spc="-15" dirty="0">
                <a:solidFill>
                  <a:srgbClr val="00FDFF"/>
                </a:solidFill>
                <a:latin typeface="Trebuchet MS"/>
                <a:cs typeface="Trebuchet MS"/>
              </a:rPr>
              <a:t>ε</a:t>
            </a:r>
            <a:r>
              <a:rPr sz="4200" spc="-15" dirty="0">
                <a:solidFill>
                  <a:srgbClr val="00FDFF"/>
                </a:solidFill>
                <a:latin typeface="Gill Sans MT"/>
                <a:cs typeface="Gill Sans MT"/>
              </a:rPr>
              <a:t>-Differential</a:t>
            </a:r>
            <a:r>
              <a:rPr sz="4200" spc="35" dirty="0">
                <a:solidFill>
                  <a:srgbClr val="00FD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00FDFF"/>
                </a:solidFill>
                <a:latin typeface="Gill Sans MT"/>
                <a:cs typeface="Gill Sans MT"/>
              </a:rPr>
              <a:t>Privacy</a:t>
            </a:r>
            <a:r>
              <a:rPr sz="4200" spc="35" dirty="0">
                <a:solidFill>
                  <a:srgbClr val="00FDFF"/>
                </a:solidFill>
                <a:latin typeface="Gill Sans MT"/>
                <a:cs typeface="Gill Sans MT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for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mechanism	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: 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for	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any	two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neighboring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data sets 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1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8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2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 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any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C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sz="38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range(M),</a:t>
            </a:r>
            <a:endParaRPr sz="4200" dirty="0">
              <a:latin typeface="Gill Sans MT"/>
              <a:cs typeface="Gill Sans MT"/>
            </a:endParaRPr>
          </a:p>
          <a:p>
            <a:pPr marL="710565" algn="ctr">
              <a:spcBef>
                <a:spcPts val="1960"/>
              </a:spcBef>
              <a:tabLst>
                <a:tab pos="2858135" algn="l"/>
                <a:tab pos="7308215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Pr[M(D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C] </a:t>
            </a:r>
            <a:r>
              <a:rPr sz="4200" spc="1135" dirty="0">
                <a:solidFill>
                  <a:srgbClr val="FFFFFF"/>
                </a:solidFill>
                <a:latin typeface="Trebuchet MS"/>
                <a:cs typeface="Trebuchet MS"/>
              </a:rPr>
              <a:t>≤</a:t>
            </a:r>
            <a:r>
              <a:rPr sz="4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975" baseline="27253" dirty="0">
                <a:solidFill>
                  <a:srgbClr val="FFFFFF"/>
                </a:solidFill>
                <a:latin typeface="Trebuchet MS"/>
                <a:cs typeface="Trebuchet MS"/>
              </a:rPr>
              <a:t>ε</a:t>
            </a:r>
            <a:r>
              <a:rPr sz="3975" spc="555" baseline="2725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Pr[M(D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sz="38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C]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8631" y="6807200"/>
            <a:ext cx="36830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6064" y="927100"/>
            <a:ext cx="60286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400" spc="-20" dirty="0"/>
              <a:t>differential</a:t>
            </a:r>
            <a:r>
              <a:rPr sz="6400" spc="-35" dirty="0"/>
              <a:t> </a:t>
            </a:r>
            <a:r>
              <a:rPr sz="6400" spc="-5" dirty="0"/>
              <a:t>privacy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3437731" y="2108200"/>
            <a:ext cx="10130790" cy="5342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algn="ctr">
              <a:spcBef>
                <a:spcPts val="100"/>
              </a:spcBef>
              <a:tabLst>
                <a:tab pos="2471420" algn="l"/>
                <a:tab pos="6920865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Pr[M(D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C] </a:t>
            </a:r>
            <a:r>
              <a:rPr sz="4200" spc="1135" dirty="0">
                <a:solidFill>
                  <a:srgbClr val="FFFFFF"/>
                </a:solidFill>
                <a:latin typeface="Trebuchet MS"/>
                <a:cs typeface="Trebuchet MS"/>
              </a:rPr>
              <a:t>≤</a:t>
            </a:r>
            <a:r>
              <a:rPr sz="4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975" baseline="27253" dirty="0">
                <a:solidFill>
                  <a:srgbClr val="FFFFFF"/>
                </a:solidFill>
                <a:latin typeface="Trebuchet MS"/>
                <a:cs typeface="Trebuchet MS"/>
              </a:rPr>
              <a:t>ε</a:t>
            </a:r>
            <a:r>
              <a:rPr sz="3975" spc="555" baseline="2725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Pr[M(D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sz="38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C]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6200">
              <a:latin typeface="Times New Roman"/>
              <a:cs typeface="Times New Roman"/>
            </a:endParaRPr>
          </a:p>
          <a:p>
            <a:pPr marL="50800">
              <a:spcBef>
                <a:spcPts val="4430"/>
              </a:spcBef>
              <a:tabLst>
                <a:tab pos="91313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statistical property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4200" spc="-5" dirty="0">
                <a:solidFill>
                  <a:srgbClr val="FFFC78"/>
                </a:solidFill>
                <a:latin typeface="Gill Sans MT"/>
                <a:cs typeface="Gill Sans MT"/>
              </a:rPr>
              <a:t>mechanism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behavior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spcBef>
                <a:spcPts val="2260"/>
              </a:spcBef>
              <a:buSzPct val="150000"/>
              <a:buChar char="•"/>
              <a:tabLst>
                <a:tab pos="622300" algn="l"/>
                <a:tab pos="3629660" algn="l"/>
                <a:tab pos="5578475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unaffected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by	</a:t>
            </a:r>
            <a:r>
              <a:rPr sz="4200" spc="10" dirty="0">
                <a:solidFill>
                  <a:srgbClr val="FFFFFF"/>
                </a:solidFill>
                <a:latin typeface="Gill Sans MT"/>
                <a:cs typeface="Gill Sans MT"/>
              </a:rPr>
              <a:t>auxiliary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information</a:t>
            </a:r>
            <a:endParaRPr sz="4200">
              <a:latin typeface="Gill Sans MT"/>
              <a:cs typeface="Gill Sans MT"/>
            </a:endParaRPr>
          </a:p>
          <a:p>
            <a:pPr marL="622300" marR="490855" indent="-571500">
              <a:lnSpc>
                <a:spcPts val="4900"/>
              </a:lnSpc>
              <a:spcBef>
                <a:spcPts val="2540"/>
              </a:spcBef>
              <a:buSzPct val="150000"/>
              <a:buChar char="•"/>
              <a:tabLst>
                <a:tab pos="6223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independent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of adversary's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computational 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power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6064" y="927100"/>
            <a:ext cx="60286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400" spc="-20" dirty="0"/>
              <a:t>differential</a:t>
            </a:r>
            <a:r>
              <a:rPr sz="6400" spc="-35" dirty="0"/>
              <a:t> </a:t>
            </a:r>
            <a:r>
              <a:rPr sz="6400" spc="-5" dirty="0"/>
              <a:t>privacy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4830619" y="2108200"/>
            <a:ext cx="7668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  <a:tabLst>
                <a:tab pos="2172970" algn="l"/>
                <a:tab pos="662305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Pr[M(D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C] </a:t>
            </a:r>
            <a:r>
              <a:rPr sz="4200" spc="1135" dirty="0">
                <a:solidFill>
                  <a:srgbClr val="FFFFFF"/>
                </a:solidFill>
                <a:latin typeface="Trebuchet MS"/>
                <a:cs typeface="Trebuchet MS"/>
              </a:rPr>
              <a:t>≤</a:t>
            </a:r>
            <a:r>
              <a:rPr sz="4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975" baseline="27253" dirty="0">
                <a:solidFill>
                  <a:srgbClr val="FFFFFF"/>
                </a:solidFill>
                <a:latin typeface="Trebuchet MS"/>
                <a:cs typeface="Trebuchet MS"/>
              </a:rPr>
              <a:t>ε</a:t>
            </a:r>
            <a:r>
              <a:rPr sz="3975" spc="555" baseline="2725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Pr[M(D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	</a:t>
            </a:r>
            <a:r>
              <a:rPr sz="3800" spc="-20" dirty="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sz="3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C]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832" y="3606800"/>
            <a:ext cx="6793865" cy="38702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580"/>
              </a:spcBef>
              <a:tabLst>
                <a:tab pos="3183890" algn="l"/>
                <a:tab pos="4695825" algn="l"/>
              </a:tabLst>
            </a:pPr>
            <a:r>
              <a:rPr sz="6400" spc="-20" dirty="0">
                <a:solidFill>
                  <a:srgbClr val="FFFC78"/>
                </a:solidFill>
                <a:latin typeface="Gill Sans MT"/>
                <a:cs typeface="Gill Sans MT"/>
              </a:rPr>
              <a:t>promise: </a:t>
            </a:r>
            <a:r>
              <a:rPr sz="6400" spc="-5" dirty="0">
                <a:solidFill>
                  <a:srgbClr val="FFFC78"/>
                </a:solidFill>
                <a:latin typeface="Gill Sans MT"/>
                <a:cs typeface="Gill Sans MT"/>
              </a:rPr>
              <a:t>if </a:t>
            </a:r>
            <a:r>
              <a:rPr sz="6400" spc="-45" dirty="0">
                <a:solidFill>
                  <a:srgbClr val="FFFC78"/>
                </a:solidFill>
                <a:latin typeface="Gill Sans MT"/>
                <a:cs typeface="Gill Sans MT"/>
              </a:rPr>
              <a:t>you </a:t>
            </a:r>
            <a:r>
              <a:rPr sz="6400" spc="-75" dirty="0">
                <a:solidFill>
                  <a:srgbClr val="FFFC78"/>
                </a:solidFill>
                <a:latin typeface="Gill Sans MT"/>
                <a:cs typeface="Gill Sans MT"/>
              </a:rPr>
              <a:t>leave  </a:t>
            </a:r>
            <a:r>
              <a:rPr sz="6400" spc="-5" dirty="0">
                <a:solidFill>
                  <a:srgbClr val="FFFC78"/>
                </a:solidFill>
                <a:latin typeface="Gill Sans MT"/>
                <a:cs typeface="Gill Sans MT"/>
              </a:rPr>
              <a:t>the </a:t>
            </a:r>
            <a:r>
              <a:rPr sz="6400" spc="10" dirty="0">
                <a:solidFill>
                  <a:srgbClr val="FFFC78"/>
                </a:solidFill>
                <a:latin typeface="Gill Sans MT"/>
                <a:cs typeface="Gill Sans MT"/>
              </a:rPr>
              <a:t>database, </a:t>
            </a:r>
            <a:r>
              <a:rPr sz="6400" dirty="0">
                <a:solidFill>
                  <a:srgbClr val="FFFC78"/>
                </a:solidFill>
                <a:latin typeface="Gill Sans MT"/>
                <a:cs typeface="Gill Sans MT"/>
              </a:rPr>
              <a:t>no  </a:t>
            </a:r>
            <a:r>
              <a:rPr sz="6400" spc="-5" dirty="0">
                <a:solidFill>
                  <a:srgbClr val="FFFC78"/>
                </a:solidFill>
                <a:latin typeface="Gill Sans MT"/>
                <a:cs typeface="Gill Sans MT"/>
              </a:rPr>
              <a:t>outcome	will</a:t>
            </a:r>
            <a:r>
              <a:rPr sz="6400" spc="-80" dirty="0">
                <a:solidFill>
                  <a:srgbClr val="FFFC78"/>
                </a:solidFill>
                <a:latin typeface="Gill Sans MT"/>
                <a:cs typeface="Gill Sans MT"/>
              </a:rPr>
              <a:t> </a:t>
            </a:r>
            <a:r>
              <a:rPr sz="6400" spc="-5" dirty="0">
                <a:solidFill>
                  <a:srgbClr val="FFFC78"/>
                </a:solidFill>
                <a:latin typeface="Gill Sans MT"/>
                <a:cs typeface="Gill Sans MT"/>
              </a:rPr>
              <a:t>change  </a:t>
            </a:r>
            <a:r>
              <a:rPr sz="6400" spc="-20" dirty="0">
                <a:solidFill>
                  <a:srgbClr val="FFFC78"/>
                </a:solidFill>
                <a:latin typeface="Gill Sans MT"/>
                <a:cs typeface="Gill Sans MT"/>
              </a:rPr>
              <a:t>probability</a:t>
            </a:r>
            <a:r>
              <a:rPr sz="6400" spc="15" dirty="0">
                <a:solidFill>
                  <a:srgbClr val="FFFC78"/>
                </a:solidFill>
                <a:latin typeface="Gill Sans MT"/>
                <a:cs typeface="Gill Sans MT"/>
              </a:rPr>
              <a:t> </a:t>
            </a:r>
            <a:r>
              <a:rPr sz="6400" spc="-35" dirty="0">
                <a:solidFill>
                  <a:srgbClr val="FFFC78"/>
                </a:solidFill>
                <a:latin typeface="Gill Sans MT"/>
                <a:cs typeface="Gill Sans MT"/>
              </a:rPr>
              <a:t>by	</a:t>
            </a:r>
            <a:r>
              <a:rPr sz="6400" spc="15" dirty="0">
                <a:solidFill>
                  <a:srgbClr val="FFFC78"/>
                </a:solidFill>
                <a:latin typeface="Gill Sans MT"/>
                <a:cs typeface="Gill Sans MT"/>
              </a:rPr>
              <a:t>very</a:t>
            </a:r>
            <a:endParaRPr sz="6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5832" y="7366000"/>
            <a:ext cx="18129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400" spc="-65" dirty="0">
                <a:solidFill>
                  <a:srgbClr val="FFFC78"/>
                </a:solidFill>
                <a:latin typeface="Gill Sans MT"/>
                <a:cs typeface="Gill Sans MT"/>
              </a:rPr>
              <a:t>m</a:t>
            </a:r>
            <a:r>
              <a:rPr sz="6400" dirty="0">
                <a:solidFill>
                  <a:srgbClr val="FFFC78"/>
                </a:solidFill>
                <a:latin typeface="Gill Sans MT"/>
                <a:cs typeface="Gill Sans MT"/>
              </a:rPr>
              <a:t>uch</a:t>
            </a:r>
            <a:endParaRPr sz="64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46431" y="8001000"/>
            <a:ext cx="52959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37597" y="7785100"/>
            <a:ext cx="530161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3100" algn="l"/>
                <a:tab pos="1958339" algn="l"/>
              </a:tabLst>
            </a:pPr>
            <a:r>
              <a:rPr sz="59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900" dirty="0">
                <a:solidFill>
                  <a:srgbClr val="FFFFFF"/>
                </a:solidFill>
                <a:latin typeface="Gill Sans MT"/>
                <a:cs typeface="Gill Sans MT"/>
              </a:rPr>
              <a:t>s	this	achi</a:t>
            </a:r>
            <a:r>
              <a:rPr sz="5900" spc="-9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9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9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900" dirty="0">
                <a:solidFill>
                  <a:srgbClr val="FFFFFF"/>
                </a:solidFill>
                <a:latin typeface="Gill Sans MT"/>
                <a:cs typeface="Gill Sans MT"/>
              </a:rPr>
              <a:t>ble?</a:t>
            </a:r>
            <a:endParaRPr sz="59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631" y="4330700"/>
            <a:ext cx="1287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400" spc="-130" dirty="0">
                <a:solidFill>
                  <a:srgbClr val="FFFC78"/>
                </a:solidFill>
              </a:rPr>
              <a:t>y</a:t>
            </a:r>
            <a:r>
              <a:rPr sz="6400" dirty="0">
                <a:solidFill>
                  <a:srgbClr val="FFFC78"/>
                </a:solidFill>
              </a:rPr>
              <a:t>e</a:t>
            </a:r>
            <a:r>
              <a:rPr sz="6400" spc="-5" dirty="0">
                <a:solidFill>
                  <a:srgbClr val="FFFC78"/>
                </a:solidFill>
              </a:rPr>
              <a:t>s</a:t>
            </a:r>
            <a:r>
              <a:rPr sz="6400" dirty="0">
                <a:solidFill>
                  <a:srgbClr val="FFFC78"/>
                </a:solidFill>
              </a:rPr>
              <a:t>!</a:t>
            </a:r>
            <a:endParaRPr sz="6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978" y="838200"/>
            <a:ext cx="80156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7755" algn="l"/>
              </a:tabLst>
            </a:pPr>
            <a:r>
              <a:rPr sz="6400" spc="-5" dirty="0"/>
              <a:t>sensitivity</a:t>
            </a:r>
            <a:r>
              <a:rPr sz="6400" spc="5" dirty="0"/>
              <a:t> </a:t>
            </a:r>
            <a:r>
              <a:rPr sz="6400" dirty="0"/>
              <a:t>of</a:t>
            </a:r>
            <a:r>
              <a:rPr sz="6400" spc="5" dirty="0"/>
              <a:t> </a:t>
            </a:r>
            <a:r>
              <a:rPr sz="6400" dirty="0"/>
              <a:t>a	function</a:t>
            </a:r>
            <a:r>
              <a:rPr sz="6400" spc="-100" dirty="0"/>
              <a:t> </a:t>
            </a:r>
            <a:r>
              <a:rPr sz="6400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7732" y="2659380"/>
            <a:ext cx="10122535" cy="5621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2130" marR="1452245" indent="280035">
              <a:lnSpc>
                <a:spcPct val="144800"/>
              </a:lnSpc>
              <a:spcBef>
                <a:spcPts val="100"/>
              </a:spcBef>
              <a:tabLst>
                <a:tab pos="2584450" algn="l"/>
                <a:tab pos="3197225" algn="l"/>
                <a:tab pos="5429250" algn="l"/>
              </a:tabLst>
            </a:pPr>
            <a:r>
              <a:rPr sz="4200" spc="240" dirty="0">
                <a:solidFill>
                  <a:srgbClr val="FFFFFF"/>
                </a:solidFill>
                <a:latin typeface="Trebuchet MS"/>
                <a:cs typeface="Trebuchet MS"/>
              </a:rPr>
              <a:t>∆</a:t>
            </a:r>
            <a:r>
              <a:rPr sz="4200" spc="24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=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max</a:t>
            </a:r>
            <a:r>
              <a:rPr sz="4200" spc="-7" baseline="-5952" dirty="0">
                <a:solidFill>
                  <a:srgbClr val="FFFC78"/>
                </a:solidFill>
                <a:latin typeface="Gill Sans MT"/>
                <a:cs typeface="Gill Sans MT"/>
              </a:rPr>
              <a:t>D1</a:t>
            </a:r>
            <a:r>
              <a:rPr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19" baseline="-5952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D2	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|f(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1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) –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f(</a:t>
            </a:r>
            <a:r>
              <a:rPr sz="4200" spc="-5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sz="4200" spc="-7" baseline="-5952" dirty="0">
                <a:solidFill>
                  <a:srgbClr val="FFFC78"/>
                </a:solidFill>
                <a:latin typeface="Gill Sans MT"/>
                <a:cs typeface="Gill Sans MT"/>
              </a:rPr>
              <a:t>2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)| 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for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neighboring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data sets 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1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4200" spc="-4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2</a:t>
            </a:r>
            <a:endParaRPr sz="4200" baseline="-5952">
              <a:latin typeface="Gill Sans MT"/>
              <a:cs typeface="Gill Sans MT"/>
            </a:endParaRPr>
          </a:p>
          <a:p>
            <a:pPr>
              <a:spcBef>
                <a:spcPts val="15"/>
              </a:spcBef>
            </a:pPr>
            <a:endParaRPr sz="5850">
              <a:latin typeface="Times New Roman"/>
              <a:cs typeface="Times New Roman"/>
            </a:endParaRPr>
          </a:p>
          <a:p>
            <a:pPr marL="622300" marR="262890" indent="-571500">
              <a:lnSpc>
                <a:spcPts val="4900"/>
              </a:lnSpc>
              <a:buSzPct val="150000"/>
              <a:buChar char="•"/>
              <a:tabLst>
                <a:tab pos="622300" algn="l"/>
              </a:tabLst>
            </a:pP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measures how much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one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person can 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affect 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output</a:t>
            </a:r>
            <a:endParaRPr sz="4200">
              <a:latin typeface="Gill Sans MT"/>
              <a:cs typeface="Gill Sans MT"/>
            </a:endParaRPr>
          </a:p>
          <a:p>
            <a:pPr marL="622300" marR="43180" indent="-571500">
              <a:lnSpc>
                <a:spcPts val="4900"/>
              </a:lnSpc>
              <a:spcBef>
                <a:spcPts val="2500"/>
              </a:spcBef>
              <a:buSzPct val="150000"/>
              <a:buChar char="•"/>
              <a:tabLst>
                <a:tab pos="622300" algn="l"/>
                <a:tab pos="4573270" algn="l"/>
                <a:tab pos="5629910" algn="l"/>
                <a:tab pos="8065134" algn="l"/>
                <a:tab pos="8297545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sensitivity is</a:t>
            </a:r>
            <a:r>
              <a:rPr sz="42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4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for	</a:t>
            </a:r>
            <a:r>
              <a:rPr sz="4200" spc="-5" dirty="0">
                <a:solidFill>
                  <a:srgbClr val="00FDFF"/>
                </a:solidFill>
                <a:latin typeface="Gill Sans MT"/>
                <a:cs typeface="Gill Sans MT"/>
              </a:rPr>
              <a:t>counting</a:t>
            </a:r>
            <a:r>
              <a:rPr sz="4200" spc="15" dirty="0">
                <a:solidFill>
                  <a:srgbClr val="00FD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00FDFF"/>
                </a:solidFill>
                <a:latin typeface="Gill Sans MT"/>
                <a:cs typeface="Gill Sans MT"/>
              </a:rPr>
              <a:t>queries	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that 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unt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umber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s	satisfying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	p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46" y="914400"/>
            <a:ext cx="86702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400" spc="-5" dirty="0"/>
              <a:t>scale noise with</a:t>
            </a:r>
            <a:r>
              <a:rPr sz="6400" spc="-40" dirty="0"/>
              <a:t> </a:t>
            </a:r>
            <a:r>
              <a:rPr sz="6400" spc="-5" dirty="0"/>
              <a:t>sensitivity</a:t>
            </a:r>
            <a:endParaRPr sz="6400" dirty="0"/>
          </a:p>
        </p:txBody>
      </p:sp>
      <p:sp>
        <p:nvSpPr>
          <p:cNvPr id="3" name="object 3"/>
          <p:cNvSpPr txBox="1"/>
          <p:nvPr/>
        </p:nvSpPr>
        <p:spPr>
          <a:xfrm>
            <a:off x="3031331" y="2514600"/>
            <a:ext cx="87966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0" algn="ctr">
              <a:spcBef>
                <a:spcPts val="100"/>
              </a:spcBef>
              <a:tabLst>
                <a:tab pos="3171825" algn="l"/>
                <a:tab pos="5403850" algn="l"/>
              </a:tabLst>
            </a:pPr>
            <a:r>
              <a:rPr lang="en-US" sz="4200" spc="240" dirty="0">
                <a:solidFill>
                  <a:srgbClr val="FFFFFF"/>
                </a:solidFill>
                <a:latin typeface="Trebuchet MS"/>
                <a:cs typeface="Trebuchet MS"/>
              </a:rPr>
              <a:t>∆</a:t>
            </a:r>
            <a:r>
              <a:rPr lang="en-US" sz="4200" spc="24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=	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max</a:t>
            </a:r>
            <a:r>
              <a:rPr lang="en-US" sz="4200" spc="-7" baseline="-5952" dirty="0">
                <a:solidFill>
                  <a:srgbClr val="FFFC78"/>
                </a:solidFill>
                <a:latin typeface="Gill Sans MT"/>
                <a:cs typeface="Gill Sans MT"/>
              </a:rPr>
              <a:t>D1</a:t>
            </a:r>
            <a:r>
              <a:rPr lang="en-US" sz="4200" spc="-7" baseline="-5952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lang="en-US" sz="4200" spc="-419" baseline="-5952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D2	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|f(</a:t>
            </a:r>
            <a:r>
              <a:rPr lang="en-US" sz="4200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lang="en-US" sz="4200" baseline="-5952" dirty="0">
                <a:solidFill>
                  <a:srgbClr val="FFFC78"/>
                </a:solidFill>
                <a:latin typeface="Gill Sans MT"/>
                <a:cs typeface="Gill Sans MT"/>
              </a:rPr>
              <a:t>1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) –</a:t>
            </a:r>
            <a:r>
              <a:rPr lang="en-US" sz="4200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f(</a:t>
            </a:r>
            <a:r>
              <a:rPr lang="en-US" sz="4200" spc="-5" dirty="0">
                <a:solidFill>
                  <a:srgbClr val="FFFC78"/>
                </a:solidFill>
                <a:latin typeface="Gill Sans MT"/>
                <a:cs typeface="Gill Sans MT"/>
              </a:rPr>
              <a:t>D</a:t>
            </a:r>
            <a:r>
              <a:rPr lang="en-US" sz="4200" spc="-7" baseline="-5952" dirty="0">
                <a:solidFill>
                  <a:srgbClr val="FFFC78"/>
                </a:solidFill>
                <a:latin typeface="Gill Sans MT"/>
                <a:cs typeface="Gill Sans MT"/>
              </a:rPr>
              <a:t>2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)|</a:t>
            </a:r>
            <a:endParaRPr lang="en-US" sz="4200" dirty="0">
              <a:latin typeface="Gill Sans MT"/>
              <a:cs typeface="Gill Sans M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A169AD6-2135-464E-A178-CA016F88D50A}"/>
              </a:ext>
            </a:extLst>
          </p:cNvPr>
          <p:cNvSpPr txBox="1"/>
          <p:nvPr/>
        </p:nvSpPr>
        <p:spPr>
          <a:xfrm>
            <a:off x="4077064" y="4884420"/>
            <a:ext cx="879665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ctr">
              <a:lnSpc>
                <a:spcPct val="100200"/>
              </a:lnSpc>
              <a:tabLst>
                <a:tab pos="2429510" algn="l"/>
                <a:tab pos="4709795" algn="l"/>
                <a:tab pos="6845300" algn="l"/>
              </a:tabLst>
            </a:pP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lang="en-US" sz="42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spc="25" dirty="0">
                <a:solidFill>
                  <a:srgbClr val="FFFFFF"/>
                </a:solidFill>
                <a:latin typeface="Gill Sans MT"/>
                <a:cs typeface="Gill Sans MT"/>
              </a:rPr>
              <a:t>query 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f,</a:t>
            </a:r>
            <a:r>
              <a:rPr lang="en-US" sz="4200" spc="-4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can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spc="-15" dirty="0">
                <a:solidFill>
                  <a:srgbClr val="FFFFFF"/>
                </a:solidFill>
                <a:latin typeface="Gill Sans MT"/>
                <a:cs typeface="Gill Sans MT"/>
              </a:rPr>
              <a:t>add 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scaled 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symmetric 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noise </a:t>
            </a:r>
            <a:r>
              <a:rPr lang="en-US" sz="4200" spc="-10" dirty="0">
                <a:solidFill>
                  <a:srgbClr val="FFFFFF"/>
                </a:solidFill>
                <a:latin typeface="Gill Sans MT"/>
                <a:cs typeface="Gill Sans MT"/>
              </a:rPr>
              <a:t>Lap(b) </a:t>
            </a:r>
            <a:r>
              <a:rPr lang="en-US" sz="42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b = </a:t>
            </a:r>
            <a:r>
              <a:rPr lang="en-US" sz="4200" spc="90" dirty="0">
                <a:solidFill>
                  <a:srgbClr val="FFFFFF"/>
                </a:solidFill>
                <a:latin typeface="Trebuchet MS"/>
                <a:cs typeface="Trebuchet MS"/>
              </a:rPr>
              <a:t>∆</a:t>
            </a:r>
            <a:r>
              <a:rPr lang="en-US" sz="4200" spc="90" dirty="0">
                <a:solidFill>
                  <a:srgbClr val="FFFFFF"/>
                </a:solidFill>
                <a:latin typeface="Gill Sans MT"/>
                <a:cs typeface="Gill Sans MT"/>
              </a:rPr>
              <a:t>f/</a:t>
            </a:r>
            <a:r>
              <a:rPr lang="en-US" sz="4000" spc="90" dirty="0">
                <a:solidFill>
                  <a:srgbClr val="FFFFFF"/>
                </a:solidFill>
                <a:latin typeface="Trebuchet MS"/>
                <a:cs typeface="Trebuchet MS"/>
              </a:rPr>
              <a:t>ε</a:t>
            </a:r>
            <a:r>
              <a:rPr lang="en-US" sz="4200" spc="9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lang="en-US" sz="4200" spc="-4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dirty="0">
                <a:solidFill>
                  <a:srgbClr val="FFFFFF"/>
                </a:solidFill>
                <a:latin typeface="Gill Sans MT"/>
                <a:cs typeface="Gill Sans MT"/>
              </a:rPr>
              <a:t>to  </a:t>
            </a:r>
            <a:r>
              <a:rPr lang="en-US" sz="4200" spc="-25" dirty="0">
                <a:solidFill>
                  <a:srgbClr val="FFFFFF"/>
                </a:solidFill>
                <a:latin typeface="Gill Sans MT"/>
                <a:cs typeface="Gill Sans MT"/>
              </a:rPr>
              <a:t>achieve </a:t>
            </a:r>
            <a:r>
              <a:rPr lang="en-US" sz="4000" spc="-15" dirty="0">
                <a:solidFill>
                  <a:srgbClr val="FFFFFF"/>
                </a:solidFill>
                <a:latin typeface="Trebuchet MS"/>
                <a:cs typeface="Trebuchet MS"/>
              </a:rPr>
              <a:t>ε</a:t>
            </a:r>
            <a:r>
              <a:rPr lang="en-US" sz="4200" spc="-15" dirty="0">
                <a:solidFill>
                  <a:srgbClr val="FFFFFF"/>
                </a:solidFill>
                <a:latin typeface="Gill Sans MT"/>
                <a:cs typeface="Gill Sans MT"/>
              </a:rPr>
              <a:t>-differential</a:t>
            </a:r>
            <a:r>
              <a:rPr lang="en-US" sz="42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4200" spc="-45" dirty="0">
                <a:solidFill>
                  <a:srgbClr val="FFFFFF"/>
                </a:solidFill>
                <a:latin typeface="Gill Sans MT"/>
                <a:cs typeface="Gill Sans MT"/>
              </a:rPr>
              <a:t>privacy.</a:t>
            </a:r>
            <a:endParaRPr lang="en-US"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831" y="469900"/>
            <a:ext cx="10384790" cy="1944122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7300"/>
              </a:lnSpc>
              <a:spcBef>
                <a:spcPts val="560"/>
              </a:spcBef>
              <a:tabLst>
                <a:tab pos="4580890" algn="l"/>
                <a:tab pos="7088505" algn="l"/>
              </a:tabLst>
            </a:pPr>
            <a:r>
              <a:rPr sz="6300" spc="-10" dirty="0"/>
              <a:t>bootstrap</a:t>
            </a:r>
            <a:r>
              <a:rPr sz="6300" spc="5" dirty="0"/>
              <a:t> </a:t>
            </a:r>
            <a:r>
              <a:rPr sz="6300" spc="-25" dirty="0"/>
              <a:t>for	</a:t>
            </a:r>
            <a:r>
              <a:rPr sz="6300" spc="-5" dirty="0"/>
              <a:t>privacy	</a:t>
            </a:r>
            <a:r>
              <a:rPr sz="6300" dirty="0"/>
              <a:t>=  </a:t>
            </a:r>
            <a:r>
              <a:rPr sz="6300" spc="-5" dirty="0"/>
              <a:t>subsample </a:t>
            </a:r>
            <a:r>
              <a:rPr sz="6300" dirty="0"/>
              <a:t>and </a:t>
            </a:r>
            <a:r>
              <a:rPr sz="6300" spc="-15" dirty="0"/>
              <a:t>aggregate</a:t>
            </a:r>
            <a:endParaRPr sz="4900" dirty="0"/>
          </a:p>
        </p:txBody>
      </p:sp>
      <p:sp>
        <p:nvSpPr>
          <p:cNvPr id="3" name="object 3"/>
          <p:cNvSpPr/>
          <p:nvPr/>
        </p:nvSpPr>
        <p:spPr>
          <a:xfrm>
            <a:off x="3920331" y="3009900"/>
            <a:ext cx="9486900" cy="485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4432" y="3017773"/>
            <a:ext cx="10136505" cy="6056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73100" marR="81280" indent="-571500">
              <a:lnSpc>
                <a:spcPts val="4300"/>
              </a:lnSpc>
              <a:spcBef>
                <a:spcPts val="395"/>
              </a:spcBef>
              <a:buSzPct val="172972"/>
              <a:buChar char="•"/>
              <a:tabLst>
                <a:tab pos="673100" algn="l"/>
              </a:tabLst>
            </a:pP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privacy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easy to get </a:t>
            </a:r>
            <a:r>
              <a:rPr sz="3700" dirty="0">
                <a:solidFill>
                  <a:srgbClr val="FFFFFF"/>
                </a:solidFill>
                <a:latin typeface="Gill Sans MT"/>
                <a:cs typeface="Gill Sans MT"/>
              </a:rPr>
              <a:t>wrong; </a:t>
            </a:r>
            <a:r>
              <a:rPr sz="3700" spc="20" dirty="0">
                <a:solidFill>
                  <a:srgbClr val="FFFFFF"/>
                </a:solidFill>
                <a:latin typeface="Gill Sans MT"/>
                <a:cs typeface="Gill Sans MT"/>
              </a:rPr>
              <a:t>DP </a:t>
            </a:r>
            <a:r>
              <a:rPr sz="3700" spc="-5" dirty="0">
                <a:solidFill>
                  <a:srgbClr val="FFFFFF"/>
                </a:solidFill>
                <a:latin typeface="Gill Sans MT"/>
                <a:cs typeface="Gill Sans MT"/>
              </a:rPr>
              <a:t>provides 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compelling </a:t>
            </a:r>
            <a:r>
              <a:rPr sz="3700" spc="25" dirty="0">
                <a:solidFill>
                  <a:srgbClr val="FFFFFF"/>
                </a:solidFill>
                <a:latin typeface="Gill Sans MT"/>
                <a:cs typeface="Gill Sans MT"/>
              </a:rPr>
              <a:t>definition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useful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dose of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 paranoia</a:t>
            </a:r>
            <a:endParaRPr sz="3700" dirty="0">
              <a:latin typeface="Gill Sans MT"/>
              <a:cs typeface="Gill Sans MT"/>
            </a:endParaRPr>
          </a:p>
          <a:p>
            <a:pPr marL="673100" marR="1228725" indent="-571500">
              <a:lnSpc>
                <a:spcPts val="4300"/>
              </a:lnSpc>
              <a:spcBef>
                <a:spcPts val="2200"/>
              </a:spcBef>
              <a:buSzPct val="172972"/>
              <a:buChar char="•"/>
              <a:tabLst>
                <a:tab pos="673100" algn="l"/>
              </a:tabLst>
            </a:pPr>
            <a:r>
              <a:rPr sz="3700" dirty="0">
                <a:solidFill>
                  <a:srgbClr val="FFFFFF"/>
                </a:solidFill>
                <a:latin typeface="Gill Sans MT"/>
                <a:cs typeface="Gill Sans MT"/>
              </a:rPr>
              <a:t>powerful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tools exist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(some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700" spc="20" dirty="0">
                <a:solidFill>
                  <a:srgbClr val="FFFFFF"/>
                </a:solidFill>
                <a:latin typeface="Gill Sans MT"/>
                <a:cs typeface="Gill Sans MT"/>
              </a:rPr>
              <a:t>no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cost of  </a:t>
            </a:r>
            <a:r>
              <a:rPr sz="3700" spc="-25" dirty="0">
                <a:solidFill>
                  <a:srgbClr val="FFFFFF"/>
                </a:solidFill>
                <a:latin typeface="Gill Sans MT"/>
                <a:cs typeface="Gill Sans MT"/>
              </a:rPr>
              <a:t>privacy,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700" spc="20" dirty="0">
                <a:solidFill>
                  <a:srgbClr val="FFFFFF"/>
                </a:solidFill>
                <a:latin typeface="Gill Sans MT"/>
                <a:cs typeface="Gill Sans MT"/>
              </a:rPr>
              <a:t>some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700" spc="20" dirty="0">
                <a:solidFill>
                  <a:srgbClr val="FFFFFF"/>
                </a:solidFill>
                <a:latin typeface="Gill Sans MT"/>
                <a:cs typeface="Gill Sans MT"/>
              </a:rPr>
              <a:t>no</a:t>
            </a:r>
            <a:r>
              <a:rPr sz="3700" spc="-3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noise!)</a:t>
            </a:r>
            <a:endParaRPr sz="3700" dirty="0">
              <a:latin typeface="Gill Sans MT"/>
              <a:cs typeface="Gill Sans MT"/>
            </a:endParaRPr>
          </a:p>
          <a:p>
            <a:pPr marL="673100" indent="-571500">
              <a:spcBef>
                <a:spcPts val="1839"/>
              </a:spcBef>
              <a:buSzPct val="172972"/>
              <a:buChar char="•"/>
              <a:tabLst>
                <a:tab pos="673100" algn="l"/>
              </a:tabLst>
            </a:pPr>
            <a:r>
              <a:rPr sz="3700" dirty="0">
                <a:solidFill>
                  <a:srgbClr val="FFFFFF"/>
                </a:solidFill>
                <a:latin typeface="Gill Sans MT"/>
                <a:cs typeface="Gill Sans MT"/>
              </a:rPr>
              <a:t>powerful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intuition </a:t>
            </a:r>
            <a:r>
              <a:rPr sz="3700" spc="-5" dirty="0">
                <a:solidFill>
                  <a:srgbClr val="FFFFFF"/>
                </a:solidFill>
                <a:latin typeface="Gill Sans MT"/>
                <a:cs typeface="Gill Sans MT"/>
              </a:rPr>
              <a:t>from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notions of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Gill Sans MT"/>
                <a:cs typeface="Gill Sans MT"/>
              </a:rPr>
              <a:t>robustness</a:t>
            </a:r>
            <a:endParaRPr sz="3700" dirty="0">
              <a:latin typeface="Gill Sans MT"/>
              <a:cs typeface="Gill Sans MT"/>
            </a:endParaRPr>
          </a:p>
          <a:p>
            <a:pPr marL="673100" marR="1529080" indent="-571500">
              <a:lnSpc>
                <a:spcPts val="4300"/>
              </a:lnSpc>
              <a:spcBef>
                <a:spcPts val="2220"/>
              </a:spcBef>
              <a:buSzPct val="172972"/>
              <a:buChar char="•"/>
              <a:tabLst>
                <a:tab pos="673100" algn="l"/>
              </a:tabLst>
            </a:pPr>
            <a:r>
              <a:rPr sz="3700" dirty="0">
                <a:solidFill>
                  <a:srgbClr val="FFFFFF"/>
                </a:solidFill>
                <a:latin typeface="Gill Sans MT"/>
                <a:cs typeface="Gill Sans MT"/>
              </a:rPr>
              <a:t>many </a:t>
            </a:r>
            <a:r>
              <a:rPr sz="3700" spc="5" dirty="0">
                <a:solidFill>
                  <a:srgbClr val="FFFFFF"/>
                </a:solidFill>
                <a:latin typeface="Gill Sans MT"/>
                <a:cs typeface="Gill Sans MT"/>
              </a:rPr>
              <a:t>nearly </a:t>
            </a:r>
            <a:r>
              <a:rPr sz="3700" dirty="0">
                <a:solidFill>
                  <a:srgbClr val="FFFFFF"/>
                </a:solidFill>
                <a:latin typeface="Gill Sans MT"/>
                <a:cs typeface="Gill Sans MT"/>
              </a:rPr>
              <a:t>ready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(and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quite </a:t>
            </a:r>
            <a:r>
              <a:rPr sz="3700" spc="-5" dirty="0">
                <a:solidFill>
                  <a:srgbClr val="FFFFFF"/>
                </a:solidFill>
                <a:latin typeface="Gill Sans MT"/>
                <a:cs typeface="Gill Sans MT"/>
              </a:rPr>
              <a:t>relevant)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to  </a:t>
            </a:r>
            <a:r>
              <a:rPr sz="3700" spc="20" dirty="0">
                <a:solidFill>
                  <a:srgbClr val="FFFFFF"/>
                </a:solidFill>
                <a:latin typeface="Gill Sans MT"/>
                <a:cs typeface="Gill Sans MT"/>
              </a:rPr>
              <a:t>common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big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r>
              <a:rPr sz="3700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applications</a:t>
            </a:r>
            <a:endParaRPr sz="3700" dirty="0">
              <a:latin typeface="Gill Sans MT"/>
              <a:cs typeface="Gill Sans MT"/>
            </a:endParaRPr>
          </a:p>
          <a:p>
            <a:pPr marL="673100" marR="149860" indent="-571500">
              <a:lnSpc>
                <a:spcPts val="4300"/>
              </a:lnSpc>
              <a:spcBef>
                <a:spcPts val="2200"/>
              </a:spcBef>
              <a:buSzPct val="172972"/>
              <a:buChar char="•"/>
              <a:tabLst>
                <a:tab pos="673100" algn="l"/>
              </a:tabLst>
            </a:pPr>
            <a:r>
              <a:rPr sz="3700" spc="20" dirty="0">
                <a:solidFill>
                  <a:srgbClr val="FFFFFF"/>
                </a:solidFill>
                <a:latin typeface="Gill Sans MT"/>
                <a:cs typeface="Gill Sans MT"/>
              </a:rPr>
              <a:t>no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ready-to-use, </a:t>
            </a:r>
            <a:r>
              <a:rPr sz="3700" spc="5" dirty="0">
                <a:solidFill>
                  <a:srgbClr val="FFFFFF"/>
                </a:solidFill>
                <a:latin typeface="Gill Sans MT"/>
                <a:cs typeface="Gill Sans MT"/>
              </a:rPr>
              <a:t>commercial-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grade</a:t>
            </a:r>
            <a:r>
              <a:rPr sz="3700" spc="-3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Gill Sans MT"/>
                <a:cs typeface="Gill Sans MT"/>
              </a:rPr>
              <a:t>applications: 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need</a:t>
            </a:r>
            <a:r>
              <a:rPr sz="37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700" spc="15" dirty="0">
                <a:solidFill>
                  <a:srgbClr val="FFFFFF"/>
                </a:solidFill>
                <a:latin typeface="Gill Sans MT"/>
                <a:cs typeface="Gill Sans MT"/>
              </a:rPr>
              <a:t>demand!</a:t>
            </a:r>
            <a:endParaRPr sz="37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1918" y="457201"/>
            <a:ext cx="13851890" cy="1613262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6409690">
              <a:spcBef>
                <a:spcPts val="100"/>
              </a:spcBef>
            </a:pPr>
            <a:r>
              <a:rPr dirty="0"/>
              <a:t>summ</a:t>
            </a:r>
            <a:r>
              <a:rPr spc="-5" dirty="0"/>
              <a:t>a</a:t>
            </a:r>
            <a:r>
              <a:rPr spc="250" dirty="0"/>
              <a:t>r</a:t>
            </a:r>
            <a:r>
              <a:rPr dirty="0"/>
              <a:t>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8719" y="4586977"/>
            <a:ext cx="9902825" cy="57964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23235" marR="3061335" algn="ctr">
              <a:lnSpc>
                <a:spcPts val="4100"/>
              </a:lnSpc>
              <a:spcBef>
                <a:spcPts val="420"/>
              </a:spcBef>
            </a:pPr>
            <a:r>
              <a:rPr lang="en-US" sz="3600" i="1" dirty="0">
                <a:solidFill>
                  <a:srgbClr val="FFFFFF"/>
                </a:solidFill>
                <a:latin typeface="Gill Sans MT"/>
                <a:cs typeface="Gill Sans MT"/>
              </a:rPr>
              <a:t>Fin.</a:t>
            </a:r>
            <a:endParaRPr sz="3600" i="1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9331" y="1092200"/>
            <a:ext cx="383540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2831" y="1155700"/>
            <a:ext cx="35052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2831" y="1155700"/>
            <a:ext cx="3505200" cy="1602740"/>
          </a:xfrm>
          <a:custGeom>
            <a:avLst/>
            <a:gdLst/>
            <a:ahLst/>
            <a:cxnLst/>
            <a:rect l="l" t="t" r="r" b="b"/>
            <a:pathLst>
              <a:path w="3505200" h="1602739">
                <a:moveTo>
                  <a:pt x="0" y="0"/>
                </a:moveTo>
                <a:lnTo>
                  <a:pt x="3505200" y="0"/>
                </a:lnTo>
                <a:lnTo>
                  <a:pt x="3505200" y="1602376"/>
                </a:lnTo>
                <a:lnTo>
                  <a:pt x="0" y="1602376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2131" y="342900"/>
            <a:ext cx="5575300" cy="480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5631" y="406400"/>
            <a:ext cx="5245100" cy="4470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95631" y="406400"/>
            <a:ext cx="5245100" cy="4470400"/>
          </a:xfrm>
          <a:custGeom>
            <a:avLst/>
            <a:gdLst/>
            <a:ahLst/>
            <a:cxnLst/>
            <a:rect l="l" t="t" r="r" b="b"/>
            <a:pathLst>
              <a:path w="5245100" h="4470400">
                <a:moveTo>
                  <a:pt x="0" y="0"/>
                </a:moveTo>
                <a:lnTo>
                  <a:pt x="5245100" y="0"/>
                </a:lnTo>
                <a:lnTo>
                  <a:pt x="5245100" y="4470400"/>
                </a:lnTo>
                <a:lnTo>
                  <a:pt x="0" y="4470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9331" y="4927600"/>
            <a:ext cx="9994900" cy="125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2831" y="4991100"/>
            <a:ext cx="9664700" cy="927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2831" y="4991100"/>
            <a:ext cx="9664700" cy="927100"/>
          </a:xfrm>
          <a:custGeom>
            <a:avLst/>
            <a:gdLst/>
            <a:ahLst/>
            <a:cxnLst/>
            <a:rect l="l" t="t" r="r" b="b"/>
            <a:pathLst>
              <a:path w="9664700" h="927100">
                <a:moveTo>
                  <a:pt x="0" y="0"/>
                </a:moveTo>
                <a:lnTo>
                  <a:pt x="9664700" y="0"/>
                </a:lnTo>
                <a:lnTo>
                  <a:pt x="9664700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7331" y="2895600"/>
            <a:ext cx="5321300" cy="1866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0831" y="2959100"/>
            <a:ext cx="4991100" cy="153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0831" y="2959100"/>
            <a:ext cx="4991100" cy="1536700"/>
          </a:xfrm>
          <a:custGeom>
            <a:avLst/>
            <a:gdLst/>
            <a:ahLst/>
            <a:cxnLst/>
            <a:rect l="l" t="t" r="r" b="b"/>
            <a:pathLst>
              <a:path w="4991100" h="1536700">
                <a:moveTo>
                  <a:pt x="0" y="0"/>
                </a:moveTo>
                <a:lnTo>
                  <a:pt x="4991100" y="0"/>
                </a:lnTo>
                <a:lnTo>
                  <a:pt x="49911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9931" y="6019800"/>
            <a:ext cx="8089900" cy="1625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3431" y="6083300"/>
            <a:ext cx="7759700" cy="129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3431" y="6083168"/>
            <a:ext cx="7759700" cy="1296035"/>
          </a:xfrm>
          <a:custGeom>
            <a:avLst/>
            <a:gdLst/>
            <a:ahLst/>
            <a:cxnLst/>
            <a:rect l="l" t="t" r="r" b="b"/>
            <a:pathLst>
              <a:path w="7759700" h="1296034">
                <a:moveTo>
                  <a:pt x="0" y="0"/>
                </a:moveTo>
                <a:lnTo>
                  <a:pt x="7759700" y="0"/>
                </a:lnTo>
                <a:lnTo>
                  <a:pt x="7759700" y="1295532"/>
                </a:lnTo>
                <a:lnTo>
                  <a:pt x="0" y="129553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16531" y="7683500"/>
            <a:ext cx="2336800" cy="193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80031" y="7747000"/>
            <a:ext cx="2006600" cy="1600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80031" y="7747000"/>
            <a:ext cx="2000250" cy="1600200"/>
          </a:xfrm>
          <a:custGeom>
            <a:avLst/>
            <a:gdLst/>
            <a:ahLst/>
            <a:cxnLst/>
            <a:rect l="l" t="t" r="r" b="b"/>
            <a:pathLst>
              <a:path w="2000250" h="1600200">
                <a:moveTo>
                  <a:pt x="0" y="0"/>
                </a:moveTo>
                <a:lnTo>
                  <a:pt x="2000250" y="0"/>
                </a:lnTo>
                <a:lnTo>
                  <a:pt x="200025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01531" y="127000"/>
            <a:ext cx="3733800" cy="2590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6931" y="152400"/>
            <a:ext cx="3479800" cy="2336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5031" y="7620000"/>
            <a:ext cx="3073400" cy="2082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60431" y="7645400"/>
            <a:ext cx="2819400" cy="1828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29731" y="6515100"/>
            <a:ext cx="3543300" cy="2717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5131" y="6540500"/>
            <a:ext cx="3289300" cy="2463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2531" y="1143001"/>
            <a:ext cx="9150350" cy="7494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ts val="4970"/>
              </a:lnSpc>
              <a:spcBef>
                <a:spcPts val="100"/>
              </a:spcBef>
              <a:buChar char="•"/>
              <a:tabLst>
                <a:tab pos="266700" algn="l"/>
              </a:tabLst>
            </a:pPr>
            <a:r>
              <a:rPr sz="4200" spc="15" dirty="0">
                <a:solidFill>
                  <a:srgbClr val="FFFFFF"/>
                </a:solidFill>
                <a:latin typeface="Gill Sans MT"/>
                <a:cs typeface="Gill Sans MT"/>
              </a:rPr>
              <a:t>finding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statistical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correlations</a:t>
            </a:r>
            <a:endParaRPr sz="4200">
              <a:latin typeface="Gill Sans MT"/>
              <a:cs typeface="Gill Sans MT"/>
            </a:endParaRPr>
          </a:p>
          <a:p>
            <a:pPr marL="711200" lvl="1" indent="-254000">
              <a:lnSpc>
                <a:spcPts val="4900"/>
              </a:lnSpc>
              <a:buChar char="•"/>
              <a:tabLst>
                <a:tab pos="7112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genotype/phenotype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associations</a:t>
            </a:r>
            <a:endParaRPr sz="4200">
              <a:latin typeface="Gill Sans MT"/>
              <a:cs typeface="Gill Sans MT"/>
            </a:endParaRPr>
          </a:p>
          <a:p>
            <a:pPr marL="711200" marR="8890" lvl="1" indent="-254000">
              <a:lnSpc>
                <a:spcPts val="4900"/>
              </a:lnSpc>
              <a:spcBef>
                <a:spcPts val="209"/>
              </a:spcBef>
              <a:buChar char="•"/>
              <a:tabLst>
                <a:tab pos="711200" algn="l"/>
                <a:tab pos="2995295" algn="l"/>
              </a:tabLst>
            </a:pP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correlating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medical outcomes with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risk 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factors</a:t>
            </a:r>
            <a:r>
              <a:rPr sz="42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or	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events</a:t>
            </a:r>
            <a:endParaRPr sz="4200">
              <a:latin typeface="Gill Sans MT"/>
              <a:cs typeface="Gill Sans MT"/>
            </a:endParaRPr>
          </a:p>
          <a:p>
            <a:pPr marL="266700" indent="-254000">
              <a:spcBef>
                <a:spcPts val="2720"/>
              </a:spcBef>
              <a:buChar char="•"/>
              <a:tabLst>
                <a:tab pos="2667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publishing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aggregate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 statistics</a:t>
            </a:r>
            <a:endParaRPr sz="4200">
              <a:latin typeface="Gill Sans MT"/>
              <a:cs typeface="Gill Sans MT"/>
            </a:endParaRPr>
          </a:p>
          <a:p>
            <a:pPr marL="266700" indent="-254000">
              <a:lnSpc>
                <a:spcPts val="4970"/>
              </a:lnSpc>
              <a:spcBef>
                <a:spcPts val="2860"/>
              </a:spcBef>
              <a:buChar char="•"/>
              <a:tabLst>
                <a:tab pos="2667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noticing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events/outliers</a:t>
            </a:r>
            <a:endParaRPr sz="4200">
              <a:latin typeface="Gill Sans MT"/>
              <a:cs typeface="Gill Sans MT"/>
            </a:endParaRPr>
          </a:p>
          <a:p>
            <a:pPr marL="711200" lvl="1" indent="-254000">
              <a:lnSpc>
                <a:spcPts val="4900"/>
              </a:lnSpc>
              <a:buChar char="•"/>
              <a:tabLst>
                <a:tab pos="7112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intrusion</a:t>
            </a:r>
            <a:r>
              <a:rPr sz="4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detection</a:t>
            </a:r>
            <a:endParaRPr sz="4200">
              <a:latin typeface="Gill Sans MT"/>
              <a:cs typeface="Gill Sans MT"/>
            </a:endParaRPr>
          </a:p>
          <a:p>
            <a:pPr marL="711200" lvl="1" indent="-254000">
              <a:lnSpc>
                <a:spcPts val="4970"/>
              </a:lnSpc>
              <a:buChar char="•"/>
              <a:tabLst>
                <a:tab pos="7112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disease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 outbreaks</a:t>
            </a:r>
            <a:endParaRPr sz="4200">
              <a:latin typeface="Gill Sans MT"/>
              <a:cs typeface="Gill Sans MT"/>
            </a:endParaRPr>
          </a:p>
          <a:p>
            <a:pPr marL="266700" indent="-254000">
              <a:lnSpc>
                <a:spcPts val="4970"/>
              </a:lnSpc>
              <a:spcBef>
                <a:spcPts val="2860"/>
              </a:spcBef>
              <a:buChar char="•"/>
              <a:tabLst>
                <a:tab pos="266700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datamining/learning</a:t>
            </a:r>
            <a:r>
              <a:rPr sz="42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tasks</a:t>
            </a:r>
            <a:endParaRPr sz="4200">
              <a:latin typeface="Gill Sans MT"/>
              <a:cs typeface="Gill Sans MT"/>
            </a:endParaRPr>
          </a:p>
          <a:p>
            <a:pPr marL="711200" lvl="1" indent="-254000">
              <a:lnSpc>
                <a:spcPts val="4970"/>
              </a:lnSpc>
              <a:buChar char="•"/>
              <a:tabLst>
                <a:tab pos="711200" algn="l"/>
                <a:tab pos="3789679" algn="l"/>
              </a:tabLst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use</a:t>
            </a:r>
            <a:r>
              <a:rPr sz="42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customer	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data to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update</a:t>
            </a:r>
            <a:r>
              <a:rPr sz="4200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strategies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21331" y="127000"/>
            <a:ext cx="3251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59431" y="165100"/>
            <a:ext cx="31115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59432" y="165100"/>
            <a:ext cx="3107055" cy="2019300"/>
          </a:xfrm>
          <a:custGeom>
            <a:avLst/>
            <a:gdLst/>
            <a:ahLst/>
            <a:cxnLst/>
            <a:rect l="l" t="t" r="r" b="b"/>
            <a:pathLst>
              <a:path w="3107054" h="2019300">
                <a:moveTo>
                  <a:pt x="0" y="0"/>
                </a:moveTo>
                <a:lnTo>
                  <a:pt x="3106610" y="0"/>
                </a:lnTo>
                <a:lnTo>
                  <a:pt x="3106610" y="2019300"/>
                </a:lnTo>
                <a:lnTo>
                  <a:pt x="0" y="20193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5631" y="4826000"/>
            <a:ext cx="3505200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3731" y="4864100"/>
            <a:ext cx="3175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3731" y="4864100"/>
            <a:ext cx="3172460" cy="2362200"/>
          </a:xfrm>
          <a:custGeom>
            <a:avLst/>
            <a:gdLst/>
            <a:ahLst/>
            <a:cxnLst/>
            <a:rect l="l" t="t" r="r" b="b"/>
            <a:pathLst>
              <a:path w="3172459" h="2362200">
                <a:moveTo>
                  <a:pt x="0" y="0"/>
                </a:moveTo>
                <a:lnTo>
                  <a:pt x="3172096" y="0"/>
                </a:lnTo>
                <a:lnTo>
                  <a:pt x="3172096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9731" y="139700"/>
            <a:ext cx="89281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2431" y="6375400"/>
            <a:ext cx="8902700" cy="3378200"/>
          </a:xfrm>
          <a:custGeom>
            <a:avLst/>
            <a:gdLst/>
            <a:ahLst/>
            <a:cxnLst/>
            <a:rect l="l" t="t" r="r" b="b"/>
            <a:pathLst>
              <a:path w="8902700" h="3378200">
                <a:moveTo>
                  <a:pt x="0" y="3378200"/>
                </a:moveTo>
                <a:lnTo>
                  <a:pt x="8902700" y="3378200"/>
                </a:lnTo>
                <a:lnTo>
                  <a:pt x="8902700" y="0"/>
                </a:lnTo>
                <a:lnTo>
                  <a:pt x="0" y="0"/>
                </a:lnTo>
                <a:lnTo>
                  <a:pt x="0" y="337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15131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15131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15131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15131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15131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15131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15131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15131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5396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5396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5396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5396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5396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65396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65396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5396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2431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2431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2431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2431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2431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2431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2431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2431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9731" y="9575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9731" y="91186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9731" y="86614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9731" y="82042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9731" y="77470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9731" y="7289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9731" y="68326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9731" y="638175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127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2431" y="2235200"/>
            <a:ext cx="8902700" cy="279400"/>
          </a:xfrm>
          <a:custGeom>
            <a:avLst/>
            <a:gdLst/>
            <a:ahLst/>
            <a:cxnLst/>
            <a:rect l="l" t="t" r="r" b="b"/>
            <a:pathLst>
              <a:path w="8902700" h="279400">
                <a:moveTo>
                  <a:pt x="0" y="279400"/>
                </a:moveTo>
                <a:lnTo>
                  <a:pt x="8902700" y="279400"/>
                </a:lnTo>
                <a:lnTo>
                  <a:pt x="890270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2431" y="3314700"/>
            <a:ext cx="8902700" cy="292100"/>
          </a:xfrm>
          <a:custGeom>
            <a:avLst/>
            <a:gdLst/>
            <a:ahLst/>
            <a:cxnLst/>
            <a:rect l="l" t="t" r="r" b="b"/>
            <a:pathLst>
              <a:path w="8902700" h="292100">
                <a:moveTo>
                  <a:pt x="0" y="292100"/>
                </a:moveTo>
                <a:lnTo>
                  <a:pt x="8902700" y="292100"/>
                </a:lnTo>
                <a:lnTo>
                  <a:pt x="890270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15131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15131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5396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5396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12431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2431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9731" y="360045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127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4263231" y="2273300"/>
            <a:ext cx="463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655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tax</a:t>
            </a:r>
            <a:r>
              <a:rPr sz="2400" spc="-6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5931" y="2813298"/>
            <a:ext cx="44373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  <a:tabLst>
                <a:tab pos="33528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irs</a:t>
            </a:r>
            <a:r>
              <a:rPr sz="2400" spc="-10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1040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12431" y="3606800"/>
            <a:ext cx="8915400" cy="2768600"/>
          </a:xfrm>
          <a:custGeom>
            <a:avLst/>
            <a:gdLst/>
            <a:ahLst/>
            <a:cxnLst/>
            <a:rect l="l" t="t" r="r" b="b"/>
            <a:pathLst>
              <a:path w="8915400" h="2768600">
                <a:moveTo>
                  <a:pt x="0" y="0"/>
                </a:moveTo>
                <a:lnTo>
                  <a:pt x="8915400" y="0"/>
                </a:lnTo>
                <a:lnTo>
                  <a:pt x="8915400" y="2768600"/>
                </a:lnTo>
                <a:lnTo>
                  <a:pt x="0" y="276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70180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0180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70180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70180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70180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70180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2431" y="6362700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2431" y="5901266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2431" y="5439833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12431" y="4978400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12431" y="4516966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399"/>
                </a:lnTo>
                <a:lnTo>
                  <a:pt x="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2431" y="4055533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399"/>
                </a:lnTo>
                <a:lnTo>
                  <a:pt x="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2431" y="3594100"/>
            <a:ext cx="8915400" cy="25400"/>
          </a:xfrm>
          <a:custGeom>
            <a:avLst/>
            <a:gdLst/>
            <a:ahLst/>
            <a:cxnLst/>
            <a:rect l="l" t="t" r="r" b="b"/>
            <a:pathLst>
              <a:path w="8915400" h="25400">
                <a:moveTo>
                  <a:pt x="0" y="0"/>
                </a:moveTo>
                <a:lnTo>
                  <a:pt x="8915400" y="0"/>
                </a:lnTo>
                <a:lnTo>
                  <a:pt x="8915400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250531" y="3096261"/>
            <a:ext cx="6581140" cy="651973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00">
              <a:spcBef>
                <a:spcPts val="819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error in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form</a:t>
            </a:r>
            <a:r>
              <a:rPr sz="2400" spc="-3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1099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720"/>
              </a:spcBef>
              <a:tabLst>
                <a:tab pos="3382645" algn="l"/>
              </a:tabLst>
            </a:pPr>
            <a:r>
              <a:rPr sz="2400" spc="-5" dirty="0">
                <a:latin typeface="Arial"/>
                <a:cs typeface="Arial"/>
              </a:rPr>
              <a:t>Katrina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Ligett</a:t>
            </a:r>
            <a:r>
              <a:rPr sz="2400" spc="-5" dirty="0">
                <a:latin typeface="Arial"/>
                <a:cs typeface="Arial"/>
              </a:rPr>
              <a:t>	data </a:t>
            </a:r>
            <a:r>
              <a:rPr sz="2400" dirty="0">
                <a:latin typeface="Arial"/>
                <a:cs typeface="Arial"/>
              </a:rPr>
              <a:t>privacy</a:t>
            </a:r>
          </a:p>
          <a:p>
            <a:pPr marL="12700">
              <a:spcBef>
                <a:spcPts val="750"/>
              </a:spcBef>
              <a:tabLst>
                <a:tab pos="3382645" algn="l"/>
              </a:tabLst>
            </a:pPr>
            <a:r>
              <a:rPr sz="2400" spc="-5" dirty="0">
                <a:latin typeface="Arial"/>
                <a:cs typeface="Arial"/>
              </a:rPr>
              <a:t>Katrina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Ligett</a:t>
            </a:r>
            <a:r>
              <a:rPr sz="2400" spc="-5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aol search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debacle</a:t>
            </a:r>
          </a:p>
          <a:p>
            <a:pPr marL="12700">
              <a:spcBef>
                <a:spcPts val="755"/>
              </a:spcBef>
              <a:tabLst>
                <a:tab pos="3382645" algn="l"/>
              </a:tabLst>
            </a:pPr>
            <a:r>
              <a:rPr sz="2400" spc="-5" dirty="0">
                <a:latin typeface="Arial"/>
                <a:cs typeface="Arial"/>
              </a:rPr>
              <a:t>Katrina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Ligett</a:t>
            </a:r>
            <a:r>
              <a:rPr sz="2400" spc="-5" dirty="0">
                <a:latin typeface="Arial"/>
                <a:cs typeface="Arial"/>
              </a:rPr>
              <a:t>	</a:t>
            </a:r>
            <a:r>
              <a:rPr lang="en-US" sz="2400" spc="-5" dirty="0" err="1">
                <a:latin typeface="Arial"/>
                <a:cs typeface="Arial"/>
              </a:rPr>
              <a:t>Ligett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DBLP</a:t>
            </a:r>
          </a:p>
          <a:p>
            <a:pPr marL="12700">
              <a:spcBef>
                <a:spcPts val="755"/>
              </a:spcBef>
              <a:tabLst>
                <a:tab pos="3382645" algn="l"/>
              </a:tabLst>
            </a:pPr>
            <a:r>
              <a:rPr sz="2400" spc="-5" dirty="0">
                <a:latin typeface="Arial"/>
                <a:cs typeface="Arial"/>
              </a:rPr>
              <a:t>Katrina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Ligett</a:t>
            </a:r>
            <a:r>
              <a:rPr sz="2400" spc="-5" dirty="0">
                <a:latin typeface="Arial"/>
                <a:cs typeface="Arial"/>
              </a:rPr>
              <a:t>	computer </a:t>
            </a:r>
            <a:r>
              <a:rPr sz="2400" dirty="0">
                <a:latin typeface="Arial"/>
                <a:cs typeface="Arial"/>
              </a:rPr>
              <a:t>science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news</a:t>
            </a:r>
          </a:p>
          <a:p>
            <a:pPr marL="12700">
              <a:spcBef>
                <a:spcPts val="750"/>
              </a:spcBef>
              <a:tabLst>
                <a:tab pos="3382645" algn="l"/>
              </a:tabLst>
            </a:pPr>
            <a:r>
              <a:rPr sz="2400" spc="-5" dirty="0">
                <a:latin typeface="Arial"/>
                <a:cs typeface="Arial"/>
              </a:rPr>
              <a:t>Katrina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Ligett</a:t>
            </a:r>
            <a:r>
              <a:rPr sz="2400" spc="-5" dirty="0">
                <a:latin typeface="Arial"/>
                <a:cs typeface="Arial"/>
              </a:rPr>
              <a:t>	Caltech </a:t>
            </a:r>
            <a:r>
              <a:rPr sz="2400" dirty="0">
                <a:latin typeface="Arial"/>
                <a:cs typeface="Arial"/>
              </a:rPr>
              <a:t>rankings</a:t>
            </a:r>
          </a:p>
          <a:p>
            <a:pPr marL="12700">
              <a:spcBef>
                <a:spcPts val="755"/>
              </a:spcBef>
              <a:tabLst>
                <a:tab pos="3382645" algn="l"/>
              </a:tabLst>
            </a:pPr>
            <a:r>
              <a:rPr sz="2400" spc="-5" dirty="0">
                <a:latin typeface="Arial"/>
                <a:cs typeface="Arial"/>
              </a:rPr>
              <a:t>Katrina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Ligett</a:t>
            </a:r>
            <a:r>
              <a:rPr sz="2400" spc="-5" dirty="0">
                <a:latin typeface="Arial"/>
                <a:cs typeface="Arial"/>
              </a:rPr>
              <a:t>	weather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Pasadena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55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youtube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free tv</a:t>
            </a:r>
            <a:r>
              <a:rPr sz="2400" spc="-1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download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streaming tv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childrens</a:t>
            </a:r>
            <a:r>
              <a:rPr sz="2400" spc="-1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books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dr</a:t>
            </a:r>
            <a:r>
              <a:rPr sz="2400" spc="-10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seuss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“the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cat and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hat”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gifts for</a:t>
            </a:r>
            <a:r>
              <a:rPr sz="2400" spc="-20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children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99731" y="139700"/>
            <a:ext cx="89281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67731" y="2413000"/>
            <a:ext cx="130048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57753" y="2514600"/>
            <a:ext cx="12801600" cy="800100"/>
          </a:xfrm>
          <a:custGeom>
            <a:avLst/>
            <a:gdLst/>
            <a:ahLst/>
            <a:cxnLst/>
            <a:rect l="l" t="t" r="r" b="b"/>
            <a:pathLst>
              <a:path w="12801600" h="800100">
                <a:moveTo>
                  <a:pt x="0" y="0"/>
                </a:moveTo>
                <a:lnTo>
                  <a:pt x="12801595" y="0"/>
                </a:lnTo>
                <a:lnTo>
                  <a:pt x="128015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57753" y="2514600"/>
            <a:ext cx="12801600" cy="800100"/>
          </a:xfrm>
          <a:custGeom>
            <a:avLst/>
            <a:gdLst/>
            <a:ahLst/>
            <a:cxnLst/>
            <a:rect l="l" t="t" r="r" b="b"/>
            <a:pathLst>
              <a:path w="12801600" h="800100">
                <a:moveTo>
                  <a:pt x="0" y="0"/>
                </a:moveTo>
                <a:lnTo>
                  <a:pt x="12801595" y="0"/>
                </a:lnTo>
                <a:lnTo>
                  <a:pt x="128015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6177" y="2552700"/>
            <a:ext cx="11524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83279" algn="l"/>
                <a:tab pos="9722485" algn="l"/>
              </a:tabLst>
            </a:pP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“personally	</a:t>
            </a:r>
            <a:r>
              <a:rPr sz="4200" spc="5" dirty="0">
                <a:latin typeface="Gill Sans MT"/>
                <a:cs typeface="Gill Sans MT"/>
              </a:rPr>
              <a:t>identifiable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information”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was	</a:t>
            </a:r>
            <a:r>
              <a:rPr sz="4200" spc="-15" dirty="0">
                <a:latin typeface="Gill Sans MT"/>
                <a:cs typeface="Gill Sans MT"/>
              </a:rPr>
              <a:t>released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9731" y="3606800"/>
            <a:ext cx="8940800" cy="2768600"/>
          </a:xfrm>
          <a:custGeom>
            <a:avLst/>
            <a:gdLst/>
            <a:ahLst/>
            <a:cxnLst/>
            <a:rect l="l" t="t" r="r" b="b"/>
            <a:pathLst>
              <a:path w="8940800" h="2768600">
                <a:moveTo>
                  <a:pt x="0" y="0"/>
                </a:moveTo>
                <a:lnTo>
                  <a:pt x="8940800" y="0"/>
                </a:lnTo>
                <a:lnTo>
                  <a:pt x="8940800" y="2768600"/>
                </a:lnTo>
                <a:lnTo>
                  <a:pt x="0" y="276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40531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40531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40531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40531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40531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0531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7046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7046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7046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7046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7046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7046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9731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9731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9731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9731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9731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9731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7031" y="63754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7031" y="5913966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7031" y="5452533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7031" y="49911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7031" y="4529666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031" y="4068233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87031" y="36068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9731" y="139700"/>
            <a:ext cx="89281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12431" y="6375400"/>
            <a:ext cx="8902700" cy="3378200"/>
          </a:xfrm>
          <a:custGeom>
            <a:avLst/>
            <a:gdLst/>
            <a:ahLst/>
            <a:cxnLst/>
            <a:rect l="l" t="t" r="r" b="b"/>
            <a:pathLst>
              <a:path w="8902700" h="3378200">
                <a:moveTo>
                  <a:pt x="0" y="3378200"/>
                </a:moveTo>
                <a:lnTo>
                  <a:pt x="8902700" y="3378200"/>
                </a:lnTo>
                <a:lnTo>
                  <a:pt x="8902700" y="0"/>
                </a:lnTo>
                <a:lnTo>
                  <a:pt x="0" y="0"/>
                </a:lnTo>
                <a:lnTo>
                  <a:pt x="0" y="337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115131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15131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15131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15131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15131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15131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15131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15131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65396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5396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5396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5396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65396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65396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65396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65396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12431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12431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12431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12431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12431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12431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12431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2431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99731" y="9575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9731" y="91186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9731" y="86614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9731" y="82042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99731" y="77470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99731" y="7289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99731" y="68326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9731" y="63754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2431" y="2235200"/>
            <a:ext cx="8902700" cy="279400"/>
          </a:xfrm>
          <a:custGeom>
            <a:avLst/>
            <a:gdLst/>
            <a:ahLst/>
            <a:cxnLst/>
            <a:rect l="l" t="t" r="r" b="b"/>
            <a:pathLst>
              <a:path w="8902700" h="279400">
                <a:moveTo>
                  <a:pt x="0" y="279400"/>
                </a:moveTo>
                <a:lnTo>
                  <a:pt x="8902700" y="279400"/>
                </a:lnTo>
                <a:lnTo>
                  <a:pt x="890270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12431" y="3314700"/>
            <a:ext cx="8902700" cy="292100"/>
          </a:xfrm>
          <a:custGeom>
            <a:avLst/>
            <a:gdLst/>
            <a:ahLst/>
            <a:cxnLst/>
            <a:rect l="l" t="t" r="r" b="b"/>
            <a:pathLst>
              <a:path w="8902700" h="292100">
                <a:moveTo>
                  <a:pt x="0" y="292100"/>
                </a:moveTo>
                <a:lnTo>
                  <a:pt x="8902700" y="292100"/>
                </a:lnTo>
                <a:lnTo>
                  <a:pt x="890270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115131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115131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5396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65396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12431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12431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99731" y="3606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99731" y="22352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4263231" y="2273300"/>
            <a:ext cx="463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655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tax</a:t>
            </a:r>
            <a:r>
              <a:rPr sz="2400" spc="-6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75931" y="2813298"/>
            <a:ext cx="44373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  <a:tabLst>
                <a:tab pos="33528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irs</a:t>
            </a:r>
            <a:r>
              <a:rPr sz="2400" spc="-10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1040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50532" y="3096261"/>
            <a:ext cx="6577965" cy="651973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00">
              <a:spcBef>
                <a:spcPts val="819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error in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form</a:t>
            </a:r>
            <a:r>
              <a:rPr sz="2400" spc="-3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1099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720"/>
              </a:spcBef>
              <a:tabLst>
                <a:tab pos="3379470" algn="l"/>
              </a:tabLst>
            </a:pPr>
            <a:r>
              <a:rPr lang="en-US" sz="2400" dirty="0">
                <a:latin typeface="Arial"/>
                <a:cs typeface="Arial"/>
              </a:rPr>
              <a:t>user195023	</a:t>
            </a:r>
            <a:r>
              <a:rPr lang="en-US" sz="2400" spc="-5" dirty="0">
                <a:latin typeface="Arial"/>
                <a:cs typeface="Arial"/>
              </a:rPr>
              <a:t>data </a:t>
            </a:r>
            <a:r>
              <a:rPr lang="en-US" sz="2400" dirty="0">
                <a:latin typeface="Arial"/>
                <a:cs typeface="Arial"/>
              </a:rPr>
              <a:t>privacy</a:t>
            </a:r>
          </a:p>
          <a:p>
            <a:pPr marL="12700">
              <a:spcBef>
                <a:spcPts val="750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aol search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debacle</a:t>
            </a:r>
          </a:p>
          <a:p>
            <a:pPr marL="12700">
              <a:spcBef>
                <a:spcPts val="755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Ligett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DBLP</a:t>
            </a:r>
          </a:p>
          <a:p>
            <a:pPr marL="12700">
              <a:spcBef>
                <a:spcPts val="755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computer </a:t>
            </a:r>
            <a:r>
              <a:rPr sz="2400" dirty="0">
                <a:latin typeface="Arial"/>
                <a:cs typeface="Arial"/>
              </a:rPr>
              <a:t>science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news</a:t>
            </a:r>
          </a:p>
          <a:p>
            <a:pPr marL="12700">
              <a:spcBef>
                <a:spcPts val="750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Caltech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rankings</a:t>
            </a:r>
          </a:p>
          <a:p>
            <a:pPr marL="12700">
              <a:spcBef>
                <a:spcPts val="755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weather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Pasadena</a:t>
            </a:r>
          </a:p>
          <a:p>
            <a:pPr marL="25400">
              <a:spcBef>
                <a:spcPts val="755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youtube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free tv</a:t>
            </a:r>
            <a:r>
              <a:rPr sz="2400" spc="-1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download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streaming tv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childrens</a:t>
            </a:r>
            <a:r>
              <a:rPr sz="2400" spc="-1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books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dr</a:t>
            </a:r>
            <a:r>
              <a:rPr sz="2400" spc="-10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seuss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“the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cat and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hat”</a:t>
            </a:r>
            <a:endParaRPr sz="2400" dirty="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gifts for</a:t>
            </a:r>
            <a:r>
              <a:rPr sz="2400" spc="-20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children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167731" y="2413000"/>
            <a:ext cx="130048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57753" y="2514600"/>
            <a:ext cx="12801600" cy="800100"/>
          </a:xfrm>
          <a:custGeom>
            <a:avLst/>
            <a:gdLst/>
            <a:ahLst/>
            <a:cxnLst/>
            <a:rect l="l" t="t" r="r" b="b"/>
            <a:pathLst>
              <a:path w="12801600" h="800100">
                <a:moveTo>
                  <a:pt x="0" y="0"/>
                </a:moveTo>
                <a:lnTo>
                  <a:pt x="12801595" y="0"/>
                </a:lnTo>
                <a:lnTo>
                  <a:pt x="128015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57753" y="2514600"/>
            <a:ext cx="12801600" cy="800100"/>
          </a:xfrm>
          <a:custGeom>
            <a:avLst/>
            <a:gdLst/>
            <a:ahLst/>
            <a:cxnLst/>
            <a:rect l="l" t="t" r="r" b="b"/>
            <a:pathLst>
              <a:path w="12801600" h="800100">
                <a:moveTo>
                  <a:pt x="0" y="0"/>
                </a:moveTo>
                <a:lnTo>
                  <a:pt x="12801595" y="0"/>
                </a:lnTo>
                <a:lnTo>
                  <a:pt x="128015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96177" y="2552700"/>
            <a:ext cx="11524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83279" algn="l"/>
                <a:tab pos="9722485" algn="l"/>
              </a:tabLst>
            </a:pP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“personally	</a:t>
            </a:r>
            <a:r>
              <a:rPr sz="4200" spc="5" dirty="0">
                <a:latin typeface="Gill Sans MT"/>
                <a:cs typeface="Gill Sans MT"/>
              </a:rPr>
              <a:t>identifiable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information”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was	</a:t>
            </a:r>
            <a:r>
              <a:rPr sz="4200" spc="-15" dirty="0">
                <a:latin typeface="Gill Sans MT"/>
                <a:cs typeface="Gill Sans MT"/>
              </a:rPr>
              <a:t>released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9731" y="3606800"/>
            <a:ext cx="8940800" cy="2768600"/>
          </a:xfrm>
          <a:custGeom>
            <a:avLst/>
            <a:gdLst/>
            <a:ahLst/>
            <a:cxnLst/>
            <a:rect l="l" t="t" r="r" b="b"/>
            <a:pathLst>
              <a:path w="8940800" h="2768600">
                <a:moveTo>
                  <a:pt x="0" y="0"/>
                </a:moveTo>
                <a:lnTo>
                  <a:pt x="8940800" y="0"/>
                </a:lnTo>
                <a:lnTo>
                  <a:pt x="8940800" y="2768600"/>
                </a:lnTo>
                <a:lnTo>
                  <a:pt x="0" y="276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40531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40531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40531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40531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40531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0531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7046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7046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7046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7046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7046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7046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9731" y="59266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9731" y="54652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9731" y="50038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9731" y="45423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9731" y="4080934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9731" y="3619501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60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7031" y="63754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7031" y="5913966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7031" y="5452533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7031" y="49911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7031" y="4529666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031" y="4068233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87031" y="36068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6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22920" y="4381500"/>
            <a:ext cx="2513965" cy="736600"/>
          </a:xfrm>
          <a:custGeom>
            <a:avLst/>
            <a:gdLst/>
            <a:ahLst/>
            <a:cxnLst/>
            <a:rect l="l" t="t" r="r" b="b"/>
            <a:pathLst>
              <a:path w="2513965" h="736600">
                <a:moveTo>
                  <a:pt x="2145755" y="107872"/>
                </a:moveTo>
                <a:lnTo>
                  <a:pt x="2202319" y="125549"/>
                </a:lnTo>
                <a:lnTo>
                  <a:pt x="2254169" y="144016"/>
                </a:lnTo>
                <a:lnTo>
                  <a:pt x="2301306" y="163203"/>
                </a:lnTo>
                <a:lnTo>
                  <a:pt x="2343729" y="183042"/>
                </a:lnTo>
                <a:lnTo>
                  <a:pt x="2381439" y="203464"/>
                </a:lnTo>
                <a:lnTo>
                  <a:pt x="2414434" y="224401"/>
                </a:lnTo>
                <a:lnTo>
                  <a:pt x="2466285" y="267545"/>
                </a:lnTo>
                <a:lnTo>
                  <a:pt x="2499280" y="311924"/>
                </a:lnTo>
                <a:lnTo>
                  <a:pt x="2513421" y="356990"/>
                </a:lnTo>
                <a:lnTo>
                  <a:pt x="2513421" y="379609"/>
                </a:lnTo>
                <a:lnTo>
                  <a:pt x="2499280" y="424675"/>
                </a:lnTo>
                <a:lnTo>
                  <a:pt x="2466285" y="469054"/>
                </a:lnTo>
                <a:lnTo>
                  <a:pt x="2414434" y="512198"/>
                </a:lnTo>
                <a:lnTo>
                  <a:pt x="2381439" y="533135"/>
                </a:lnTo>
                <a:lnTo>
                  <a:pt x="2343729" y="553557"/>
                </a:lnTo>
                <a:lnTo>
                  <a:pt x="2301306" y="573396"/>
                </a:lnTo>
                <a:lnTo>
                  <a:pt x="2254169" y="592583"/>
                </a:lnTo>
                <a:lnTo>
                  <a:pt x="2202319" y="611050"/>
                </a:lnTo>
                <a:lnTo>
                  <a:pt x="2145755" y="628727"/>
                </a:lnTo>
                <a:lnTo>
                  <a:pt x="2104145" y="640380"/>
                </a:lnTo>
                <a:lnTo>
                  <a:pt x="2061200" y="651367"/>
                </a:lnTo>
                <a:lnTo>
                  <a:pt x="2017001" y="661688"/>
                </a:lnTo>
                <a:lnTo>
                  <a:pt x="1971624" y="671343"/>
                </a:lnTo>
                <a:lnTo>
                  <a:pt x="1925149" y="680333"/>
                </a:lnTo>
                <a:lnTo>
                  <a:pt x="1877654" y="688656"/>
                </a:lnTo>
                <a:lnTo>
                  <a:pt x="1829217" y="696314"/>
                </a:lnTo>
                <a:lnTo>
                  <a:pt x="1779917" y="703306"/>
                </a:lnTo>
                <a:lnTo>
                  <a:pt x="1729832" y="709631"/>
                </a:lnTo>
                <a:lnTo>
                  <a:pt x="1679042" y="715291"/>
                </a:lnTo>
                <a:lnTo>
                  <a:pt x="1627623" y="720285"/>
                </a:lnTo>
                <a:lnTo>
                  <a:pt x="1575656" y="724614"/>
                </a:lnTo>
                <a:lnTo>
                  <a:pt x="1523217" y="728276"/>
                </a:lnTo>
                <a:lnTo>
                  <a:pt x="1470386" y="731272"/>
                </a:lnTo>
                <a:lnTo>
                  <a:pt x="1417242" y="733603"/>
                </a:lnTo>
                <a:lnTo>
                  <a:pt x="1363862" y="735268"/>
                </a:lnTo>
                <a:lnTo>
                  <a:pt x="1310325" y="736267"/>
                </a:lnTo>
                <a:lnTo>
                  <a:pt x="1256709" y="736599"/>
                </a:lnTo>
                <a:lnTo>
                  <a:pt x="1203094" y="736267"/>
                </a:lnTo>
                <a:lnTo>
                  <a:pt x="1149557" y="735268"/>
                </a:lnTo>
                <a:lnTo>
                  <a:pt x="1096177" y="733603"/>
                </a:lnTo>
                <a:lnTo>
                  <a:pt x="1043033" y="731272"/>
                </a:lnTo>
                <a:lnTo>
                  <a:pt x="990202" y="728276"/>
                </a:lnTo>
                <a:lnTo>
                  <a:pt x="937763" y="724614"/>
                </a:lnTo>
                <a:lnTo>
                  <a:pt x="885796" y="720285"/>
                </a:lnTo>
                <a:lnTo>
                  <a:pt x="834377" y="715291"/>
                </a:lnTo>
                <a:lnTo>
                  <a:pt x="783587" y="709631"/>
                </a:lnTo>
                <a:lnTo>
                  <a:pt x="733502" y="703306"/>
                </a:lnTo>
                <a:lnTo>
                  <a:pt x="684202" y="696314"/>
                </a:lnTo>
                <a:lnTo>
                  <a:pt x="635766" y="688656"/>
                </a:lnTo>
                <a:lnTo>
                  <a:pt x="588271" y="680333"/>
                </a:lnTo>
                <a:lnTo>
                  <a:pt x="541796" y="671343"/>
                </a:lnTo>
                <a:lnTo>
                  <a:pt x="496419" y="661688"/>
                </a:lnTo>
                <a:lnTo>
                  <a:pt x="452219" y="651367"/>
                </a:lnTo>
                <a:lnTo>
                  <a:pt x="409275" y="640380"/>
                </a:lnTo>
                <a:lnTo>
                  <a:pt x="367665" y="628727"/>
                </a:lnTo>
                <a:lnTo>
                  <a:pt x="311101" y="611050"/>
                </a:lnTo>
                <a:lnTo>
                  <a:pt x="259251" y="592583"/>
                </a:lnTo>
                <a:lnTo>
                  <a:pt x="212114" y="573396"/>
                </a:lnTo>
                <a:lnTo>
                  <a:pt x="169691" y="553557"/>
                </a:lnTo>
                <a:lnTo>
                  <a:pt x="131982" y="533135"/>
                </a:lnTo>
                <a:lnTo>
                  <a:pt x="98986" y="512198"/>
                </a:lnTo>
                <a:lnTo>
                  <a:pt x="47136" y="469054"/>
                </a:lnTo>
                <a:lnTo>
                  <a:pt x="14140" y="424675"/>
                </a:lnTo>
                <a:lnTo>
                  <a:pt x="0" y="379609"/>
                </a:lnTo>
                <a:lnTo>
                  <a:pt x="0" y="356990"/>
                </a:lnTo>
                <a:lnTo>
                  <a:pt x="14140" y="311924"/>
                </a:lnTo>
                <a:lnTo>
                  <a:pt x="47136" y="267545"/>
                </a:lnTo>
                <a:lnTo>
                  <a:pt x="98986" y="224401"/>
                </a:lnTo>
                <a:lnTo>
                  <a:pt x="131982" y="203464"/>
                </a:lnTo>
                <a:lnTo>
                  <a:pt x="169691" y="183042"/>
                </a:lnTo>
                <a:lnTo>
                  <a:pt x="212114" y="163203"/>
                </a:lnTo>
                <a:lnTo>
                  <a:pt x="259251" y="144016"/>
                </a:lnTo>
                <a:lnTo>
                  <a:pt x="311101" y="125549"/>
                </a:lnTo>
                <a:lnTo>
                  <a:pt x="367665" y="107872"/>
                </a:lnTo>
                <a:lnTo>
                  <a:pt x="409275" y="96219"/>
                </a:lnTo>
                <a:lnTo>
                  <a:pt x="452219" y="85232"/>
                </a:lnTo>
                <a:lnTo>
                  <a:pt x="496419" y="74911"/>
                </a:lnTo>
                <a:lnTo>
                  <a:pt x="541796" y="65256"/>
                </a:lnTo>
                <a:lnTo>
                  <a:pt x="588271" y="56266"/>
                </a:lnTo>
                <a:lnTo>
                  <a:pt x="635766" y="47943"/>
                </a:lnTo>
                <a:lnTo>
                  <a:pt x="684202" y="40285"/>
                </a:lnTo>
                <a:lnTo>
                  <a:pt x="733502" y="33293"/>
                </a:lnTo>
                <a:lnTo>
                  <a:pt x="783587" y="26968"/>
                </a:lnTo>
                <a:lnTo>
                  <a:pt x="834377" y="21308"/>
                </a:lnTo>
                <a:lnTo>
                  <a:pt x="885796" y="16314"/>
                </a:lnTo>
                <a:lnTo>
                  <a:pt x="937763" y="11985"/>
                </a:lnTo>
                <a:lnTo>
                  <a:pt x="990202" y="8323"/>
                </a:lnTo>
                <a:lnTo>
                  <a:pt x="1043033" y="5327"/>
                </a:lnTo>
                <a:lnTo>
                  <a:pt x="1096177" y="2996"/>
                </a:lnTo>
                <a:lnTo>
                  <a:pt x="1149557" y="1331"/>
                </a:lnTo>
                <a:lnTo>
                  <a:pt x="1203094" y="332"/>
                </a:lnTo>
                <a:lnTo>
                  <a:pt x="1256709" y="0"/>
                </a:lnTo>
                <a:lnTo>
                  <a:pt x="1310325" y="332"/>
                </a:lnTo>
                <a:lnTo>
                  <a:pt x="1363862" y="1331"/>
                </a:lnTo>
                <a:lnTo>
                  <a:pt x="1417242" y="2996"/>
                </a:lnTo>
                <a:lnTo>
                  <a:pt x="1470386" y="5327"/>
                </a:lnTo>
                <a:lnTo>
                  <a:pt x="1523217" y="8323"/>
                </a:lnTo>
                <a:lnTo>
                  <a:pt x="1575656" y="11985"/>
                </a:lnTo>
                <a:lnTo>
                  <a:pt x="1627623" y="16314"/>
                </a:lnTo>
                <a:lnTo>
                  <a:pt x="1679042" y="21308"/>
                </a:lnTo>
                <a:lnTo>
                  <a:pt x="1729832" y="26968"/>
                </a:lnTo>
                <a:lnTo>
                  <a:pt x="1779917" y="33293"/>
                </a:lnTo>
                <a:lnTo>
                  <a:pt x="1829217" y="40285"/>
                </a:lnTo>
                <a:lnTo>
                  <a:pt x="1877654" y="47943"/>
                </a:lnTo>
                <a:lnTo>
                  <a:pt x="1925149" y="56266"/>
                </a:lnTo>
                <a:lnTo>
                  <a:pt x="1971624" y="65256"/>
                </a:lnTo>
                <a:lnTo>
                  <a:pt x="2017001" y="74911"/>
                </a:lnTo>
                <a:lnTo>
                  <a:pt x="2061200" y="85232"/>
                </a:lnTo>
                <a:lnTo>
                  <a:pt x="2104145" y="96219"/>
                </a:lnTo>
                <a:lnTo>
                  <a:pt x="2145755" y="107872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9731" y="139700"/>
            <a:ext cx="89281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2431" y="6375400"/>
            <a:ext cx="8902700" cy="3378200"/>
          </a:xfrm>
          <a:custGeom>
            <a:avLst/>
            <a:gdLst/>
            <a:ahLst/>
            <a:cxnLst/>
            <a:rect l="l" t="t" r="r" b="b"/>
            <a:pathLst>
              <a:path w="8902700" h="3378200">
                <a:moveTo>
                  <a:pt x="0" y="3378200"/>
                </a:moveTo>
                <a:lnTo>
                  <a:pt x="8902700" y="3378200"/>
                </a:lnTo>
                <a:lnTo>
                  <a:pt x="8902700" y="0"/>
                </a:lnTo>
                <a:lnTo>
                  <a:pt x="0" y="0"/>
                </a:lnTo>
                <a:lnTo>
                  <a:pt x="0" y="337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15131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15131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15131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15131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15131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15131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15131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15131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65396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5396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5396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65396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65396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65396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65396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65396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12431" y="9588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12431" y="9131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12431" y="8674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12431" y="82169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12431" y="77597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12431" y="73025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2431" y="68453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2431" y="63881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9731" y="9575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9731" y="91186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9731" y="86614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99731" y="82042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99731" y="77470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99731" y="7289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9731" y="68326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9731" y="63754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12431" y="2235200"/>
            <a:ext cx="8902700" cy="279400"/>
          </a:xfrm>
          <a:custGeom>
            <a:avLst/>
            <a:gdLst/>
            <a:ahLst/>
            <a:cxnLst/>
            <a:rect l="l" t="t" r="r" b="b"/>
            <a:pathLst>
              <a:path w="8902700" h="279400">
                <a:moveTo>
                  <a:pt x="0" y="279400"/>
                </a:moveTo>
                <a:lnTo>
                  <a:pt x="8902700" y="279400"/>
                </a:lnTo>
                <a:lnTo>
                  <a:pt x="890270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12431" y="3314700"/>
            <a:ext cx="8902700" cy="292100"/>
          </a:xfrm>
          <a:custGeom>
            <a:avLst/>
            <a:gdLst/>
            <a:ahLst/>
            <a:cxnLst/>
            <a:rect l="l" t="t" r="r" b="b"/>
            <a:pathLst>
              <a:path w="8902700" h="292100">
                <a:moveTo>
                  <a:pt x="0" y="292100"/>
                </a:moveTo>
                <a:lnTo>
                  <a:pt x="8902700" y="292100"/>
                </a:lnTo>
                <a:lnTo>
                  <a:pt x="890270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115131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115131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65396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65396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12431" y="33147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12431" y="2247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99731" y="36068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99731" y="2235200"/>
            <a:ext cx="8928100" cy="0"/>
          </a:xfrm>
          <a:custGeom>
            <a:avLst/>
            <a:gdLst/>
            <a:ahLst/>
            <a:cxnLst/>
            <a:rect l="l" t="t" r="r" b="b"/>
            <a:pathLst>
              <a:path w="8928100">
                <a:moveTo>
                  <a:pt x="0" y="0"/>
                </a:moveTo>
                <a:lnTo>
                  <a:pt x="8928100" y="0"/>
                </a:lnTo>
              </a:path>
            </a:pathLst>
          </a:custGeom>
          <a:ln w="25400">
            <a:solidFill>
              <a:srgbClr val="BB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4263231" y="2273300"/>
            <a:ext cx="463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655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tax</a:t>
            </a:r>
            <a:r>
              <a:rPr sz="2400" spc="-6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75931" y="2813298"/>
            <a:ext cx="44373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  <a:tabLst>
                <a:tab pos="33528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irs</a:t>
            </a:r>
            <a:r>
              <a:rPr sz="2400" spc="-10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1040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50532" y="3096260"/>
            <a:ext cx="6577965" cy="606063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00">
              <a:spcBef>
                <a:spcPts val="819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John Doe	error in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form</a:t>
            </a:r>
            <a:r>
              <a:rPr sz="2400" spc="-3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1099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20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privacy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50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aol search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debacle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55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Ligett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DBLP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55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computer </a:t>
            </a:r>
            <a:r>
              <a:rPr sz="2400" dirty="0">
                <a:latin typeface="Arial"/>
                <a:cs typeface="Arial"/>
              </a:rPr>
              <a:t>science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news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50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Caltech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rankings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755"/>
              </a:spcBef>
              <a:tabLst>
                <a:tab pos="3379470" algn="l"/>
              </a:tabLst>
            </a:pPr>
            <a:r>
              <a:rPr sz="2400" dirty="0">
                <a:latin typeface="Arial"/>
                <a:cs typeface="Arial"/>
              </a:rPr>
              <a:t>user195023	</a:t>
            </a:r>
            <a:r>
              <a:rPr sz="2400" spc="-5" dirty="0">
                <a:latin typeface="Arial"/>
                <a:cs typeface="Arial"/>
              </a:rPr>
              <a:t>weather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Pasadena</a:t>
            </a:r>
            <a:endParaRPr sz="2400">
              <a:latin typeface="Arial"/>
              <a:cs typeface="Arial"/>
            </a:endParaRPr>
          </a:p>
          <a:p>
            <a:pPr marL="25400">
              <a:spcBef>
                <a:spcPts val="755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youtube</a:t>
            </a:r>
            <a:endParaRPr sz="240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free tv</a:t>
            </a:r>
            <a:r>
              <a:rPr sz="2400" spc="-1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download</a:t>
            </a:r>
            <a:endParaRPr sz="240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Jane</a:t>
            </a:r>
            <a:r>
              <a:rPr sz="2400" spc="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Smith	streaming tv</a:t>
            </a:r>
            <a:endParaRPr sz="240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childrens</a:t>
            </a:r>
            <a:r>
              <a:rPr sz="2400" spc="-1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books</a:t>
            </a:r>
            <a:endParaRPr sz="240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dr</a:t>
            </a:r>
            <a:r>
              <a:rPr sz="2400" spc="-10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seuss</a:t>
            </a:r>
            <a:endParaRPr sz="2400">
              <a:latin typeface="Arial"/>
              <a:cs typeface="Arial"/>
            </a:endParaRPr>
          </a:p>
          <a:p>
            <a:pPr marL="25400">
              <a:spcBef>
                <a:spcPts val="720"/>
              </a:spcBef>
              <a:tabLst>
                <a:tab pos="3378200" algn="l"/>
              </a:tabLst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	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“the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cat and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hat”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167731" y="2413000"/>
            <a:ext cx="130048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57753" y="2514600"/>
            <a:ext cx="12801600" cy="800100"/>
          </a:xfrm>
          <a:custGeom>
            <a:avLst/>
            <a:gdLst/>
            <a:ahLst/>
            <a:cxnLst/>
            <a:rect l="l" t="t" r="r" b="b"/>
            <a:pathLst>
              <a:path w="12801600" h="800100">
                <a:moveTo>
                  <a:pt x="0" y="0"/>
                </a:moveTo>
                <a:lnTo>
                  <a:pt x="12801595" y="0"/>
                </a:lnTo>
                <a:lnTo>
                  <a:pt x="128015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57753" y="2514600"/>
            <a:ext cx="12801600" cy="800100"/>
          </a:xfrm>
          <a:custGeom>
            <a:avLst/>
            <a:gdLst/>
            <a:ahLst/>
            <a:cxnLst/>
            <a:rect l="l" t="t" r="r" b="b"/>
            <a:pathLst>
              <a:path w="12801600" h="800100">
                <a:moveTo>
                  <a:pt x="0" y="0"/>
                </a:moveTo>
                <a:lnTo>
                  <a:pt x="12801595" y="0"/>
                </a:lnTo>
                <a:lnTo>
                  <a:pt x="128015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896177" y="2552700"/>
            <a:ext cx="11524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83279" algn="l"/>
                <a:tab pos="9722485" algn="l"/>
              </a:tabLst>
            </a:pP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“personally	</a:t>
            </a:r>
            <a:r>
              <a:rPr sz="4200" spc="5" dirty="0">
                <a:latin typeface="Gill Sans MT"/>
                <a:cs typeface="Gill Sans MT"/>
              </a:rPr>
              <a:t>identifiable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information”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was	</a:t>
            </a:r>
            <a:r>
              <a:rPr sz="4200" spc="-15" dirty="0">
                <a:latin typeface="Gill Sans MT"/>
                <a:cs typeface="Gill Sans MT"/>
              </a:rPr>
              <a:t>released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63232" y="9226799"/>
            <a:ext cx="16351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Chris</a:t>
            </a:r>
            <a:r>
              <a:rPr sz="2400" spc="-9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Jones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16198" y="9226799"/>
            <a:ext cx="21774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-5" dirty="0">
                <a:solidFill>
                  <a:srgbClr val="E5E6E4"/>
                </a:solidFill>
                <a:latin typeface="Arial"/>
                <a:cs typeface="Arial"/>
              </a:rPr>
              <a:t>gifts for</a:t>
            </a:r>
            <a:r>
              <a:rPr sz="2400" spc="-75" dirty="0">
                <a:solidFill>
                  <a:srgbClr val="E5E6E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5E6E4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1615</Words>
  <Application>Microsoft Office PowerPoint</Application>
  <PresentationFormat>Custom</PresentationFormat>
  <Paragraphs>633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Gill Sans MT</vt:lpstr>
      <vt:lpstr>Times New Roman</vt:lpstr>
      <vt:lpstr>Trebuchet MS</vt:lpstr>
      <vt:lpstr>Office Theme</vt:lpstr>
      <vt:lpstr>PowerPoint Presentation</vt:lpstr>
      <vt:lpstr>individuals have lots of  interesting data...</vt:lpstr>
      <vt:lpstr>individuals have lots of  interesting data...</vt:lpstr>
      <vt:lpstr>PowerPoint Presentation</vt:lpstr>
      <vt:lpstr>PowerPoint Presentation</vt:lpstr>
      <vt:lpstr>PowerPoint Presentation</vt:lpstr>
      <vt:lpstr>John Doe tax forms</vt:lpstr>
      <vt:lpstr>John Doe tax forms</vt:lpstr>
      <vt:lpstr>John Doe tax forms</vt:lpstr>
      <vt:lpstr>This doesn’t apply to me! I don’t want to  publish the whole dataset!</vt:lpstr>
      <vt:lpstr>individuals hold data... ...what if it’s sensitive?</vt:lpstr>
      <vt:lpstr>individuals hold data... ...what if it’s sensitive?</vt:lpstr>
      <vt:lpstr>individuals hold data... ...what if it’s sensitive?</vt:lpstr>
      <vt:lpstr>individuals hold data... ...what if it’s sensitive?</vt:lpstr>
      <vt:lpstr>individuals hold data... ...what if it’s sensitive?</vt:lpstr>
      <vt:lpstr>individuals hold data... ...what if it’s sensitive?</vt:lpstr>
      <vt:lpstr>individuals hold data... ...what if it’s sensitive?</vt:lpstr>
      <vt:lpstr>individuals hold data... ...what if it’s sensitive?</vt:lpstr>
      <vt:lpstr>individuals hold data... ...what if it’s sensitive?</vt:lpstr>
      <vt:lpstr>This doesn’t apply to me! I don’t want to  publish the whole dataset!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wanted to do a study  about smoking and cancer?</vt:lpstr>
      <vt:lpstr>what if wanted to do a study  about smoking and cancer?</vt:lpstr>
      <vt:lpstr>what if wanted to do a study  about smoking and cancer?</vt:lpstr>
      <vt:lpstr>what if wanted to do a study  about smoking and cancer?</vt:lpstr>
      <vt:lpstr>differential privacy</vt:lpstr>
      <vt:lpstr>differential privacy</vt:lpstr>
      <vt:lpstr>differential privacy</vt:lpstr>
      <vt:lpstr>yes!</vt:lpstr>
      <vt:lpstr>sensitivity of a function f</vt:lpstr>
      <vt:lpstr>scale noise with sensitivity</vt:lpstr>
      <vt:lpstr>bootstrap for privacy =  subsample and aggregate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  - Anudit Nagar</dc:title>
  <dc:creator>Anudit Nagar</dc:creator>
  <cp:lastModifiedBy>ANUDIT NAGAR</cp:lastModifiedBy>
  <cp:revision>31</cp:revision>
  <dcterms:created xsi:type="dcterms:W3CDTF">2020-11-19T08:27:43Z</dcterms:created>
  <dcterms:modified xsi:type="dcterms:W3CDTF">2020-11-23T18:28:08Z</dcterms:modified>
</cp:coreProperties>
</file>