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33C"/>
    <a:srgbClr val="E8B56C"/>
    <a:srgbClr val="C9E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6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B70C-0743-4B50-93C9-04F01FC58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78397-5050-471B-93D9-A9E9C89ED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36AC-5A31-4895-9EDD-66375E3C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11D7F-7B6D-446F-9CA0-2393F34C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0224-77B9-4C93-ACC2-9BA47FD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7184-4180-4B89-8D9A-A0CA2367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12A8-1BFB-44B0-92A3-48FD49B6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AB61-551B-4890-A1DD-54D57BBE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25BD-78AC-4179-B195-2331C08D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99CD-2799-4BB7-B2A5-91C8705A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FA67A-26D0-41B1-945C-7062712F8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19551-D2CD-4F14-9CB0-41343B0E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8CFF-C737-453B-8CC8-A9AFFB88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94A4-711E-497B-A454-C4A0174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5514-8DF6-4FA3-B336-187995F8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F8FE-2B35-492D-ACF0-54DB06E9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920C-9949-4754-8DD1-551ACE98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7C5E-ECCD-4948-87A5-5822095A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6621-1B17-4A92-93F9-D066DAF9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A1E1-B4B9-443F-A776-812B2A34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3736-260A-4CC8-9E3A-E821D248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A88D0-B947-4262-B6B1-BB510353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C53D-2085-4DA9-BB59-1860DBCD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0754-D2DD-4A56-B6CA-0FC7C6E9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8FB2-6909-4CAB-8D35-9721BD48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E4D-E565-4C71-B9D6-0C6E36EE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E708-AD35-43CB-BEDB-3E72C8BA5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076BE-D0BE-4BC5-80AD-240CFF23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60748-633C-4726-9F4C-062CDB99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9B30-14B1-48E3-8AE6-3A93BF48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0066-E0EF-4EBC-8089-9AA09F4D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4C92-EA5E-4168-88BF-4DFED2A5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31C7C-A6BC-46E5-8C0F-087A9AC8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F46B0-6816-45E3-80EB-D9DF42BE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30033-8239-4069-9B7E-A2257C356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DCE2A-309A-4BA1-9F97-5577AB3E2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B1A25-3537-476F-8F17-B2AEC9CE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B82A0-1873-414D-A510-D9F0D055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A6060-1093-4A75-AEBF-529FB458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DE3F-C6B5-4225-B3B7-57205926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81366-D0C2-4DB4-B53F-37FA2E8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63E0-1070-4A08-BACC-443FECA3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585F5-3831-4CDC-91EE-D2C7115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927FF-10C0-4840-A757-B61BF6F4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39824-1D0C-407B-A8F9-C92EEA4A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4B517-28FC-45B1-894C-084B3858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0122-E37D-48A6-BC10-8DE79B82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3DAA-1D52-4594-AA7A-04E8A4D70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F10E2-0D03-4634-91F6-7CEBE861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BC55-9410-46DD-A084-7963D9DB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C2FC-20A7-4286-AC35-1CB64F4E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81DD5-511D-42AC-B52E-C1D977F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1FC4-64D3-47D4-B5A4-402FC820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500E-467F-416E-9C13-477D991E8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FD71-657B-40EB-B680-E39D2ED65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00D4-91ED-4366-AA4E-775B6E7C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D00DA-13D6-4A77-A523-D445EC35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053B8-72D1-4331-8B41-980267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5532D-3AA5-4F10-836F-7C6536BB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C57D-C7F8-4647-B896-84C00313A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4013-A49F-4A45-93D9-9352BC410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797A-7A26-4772-A5F1-B70AFA31EF3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03AD-C28D-4D31-BB80-9A5FC27F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0F60-93E1-4FD6-B77E-A4BC461DF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7C5B-706A-4AD7-9796-B225856D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www.arjournals.org/index.php/bjdmn/article/view/264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stech.edu/staff_publications/20140424053538550.pdf" TargetMode="External"/><Relationship Id="rId5" Type="http://schemas.openxmlformats.org/officeDocument/2006/relationships/hyperlink" Target="http://iosrjen.org/Papers/vol5_issue2%20(part-4)/D5242023.pdf" TargetMode="External"/><Relationship Id="rId4" Type="http://schemas.openxmlformats.org/officeDocument/2006/relationships/hyperlink" Target="https://ieeexplore.ieee.org/document/7934310?denied=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A6A9D5-A925-4555-B719-3B183BE5C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0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EFC53C-564D-47C6-951A-4E3498BCC5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rgbClr val="00B0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A40FD-6DBB-4E9F-B8AB-81215D606652}"/>
              </a:ext>
            </a:extLst>
          </p:cNvPr>
          <p:cNvSpPr txBox="1"/>
          <p:nvPr/>
        </p:nvSpPr>
        <p:spPr>
          <a:xfrm>
            <a:off x="5442857" y="628233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latin typeface="Product Sans" panose="020B0403030502040203" pitchFamily="34" charset="0"/>
              </a:rPr>
              <a:t>Experiments on Unipolar, Polar and Bipolar Line Encoding Schemes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DAE55-F709-4B00-B744-DA3898336C91}"/>
              </a:ext>
            </a:extLst>
          </p:cNvPr>
          <p:cNvSpPr txBox="1"/>
          <p:nvPr/>
        </p:nvSpPr>
        <p:spPr>
          <a:xfrm>
            <a:off x="5442857" y="3927135"/>
            <a:ext cx="6096000" cy="46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TEAM </a:t>
            </a:r>
            <a:r>
              <a:rPr lang="en-IN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Kaabil</a:t>
            </a:r>
            <a:endParaRPr lang="en-I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B94D0-E86C-4197-B359-84E71DF9CD96}"/>
              </a:ext>
            </a:extLst>
          </p:cNvPr>
          <p:cNvSpPr txBox="1"/>
          <p:nvPr/>
        </p:nvSpPr>
        <p:spPr>
          <a:xfrm>
            <a:off x="9797143" y="4394122"/>
            <a:ext cx="1741714" cy="678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Anudit Nagar</a:t>
            </a:r>
          </a:p>
          <a:p>
            <a:pPr algn="r">
              <a:lnSpc>
                <a:spcPct val="110000"/>
              </a:lnSpc>
            </a:pP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E18CSE024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B1174-E11F-40B7-843B-7C09BEEB00E1}"/>
              </a:ext>
            </a:extLst>
          </p:cNvPr>
          <p:cNvSpPr txBox="1"/>
          <p:nvPr/>
        </p:nvSpPr>
        <p:spPr>
          <a:xfrm>
            <a:off x="9268383" y="5072193"/>
            <a:ext cx="2270474" cy="678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Abhimanyu Banerjee</a:t>
            </a:r>
          </a:p>
          <a:p>
            <a:pPr algn="r">
              <a:lnSpc>
                <a:spcPct val="110000"/>
              </a:lnSpc>
            </a:pP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E18CSE005</a:t>
            </a:r>
            <a:endParaRPr lang="en-IN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CFA021-5605-46A6-A078-0F7F8568F692}"/>
              </a:ext>
            </a:extLst>
          </p:cNvPr>
          <p:cNvSpPr/>
          <p:nvPr/>
        </p:nvSpPr>
        <p:spPr>
          <a:xfrm>
            <a:off x="0" y="6095981"/>
            <a:ext cx="12192000" cy="7806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F3A33C">
                  <a:alpha val="77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51F01-21E8-49B9-9671-6C315F3D25D4}"/>
              </a:ext>
            </a:extLst>
          </p:cNvPr>
          <p:cNvSpPr txBox="1"/>
          <p:nvPr/>
        </p:nvSpPr>
        <p:spPr>
          <a:xfrm>
            <a:off x="1659268" y="6476229"/>
            <a:ext cx="8873463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IN" sz="1800" b="1" dirty="0"/>
              <a:t>Computer Science Engineering Department, Bennett University, Greater Noida, U.P.</a:t>
            </a:r>
          </a:p>
        </p:txBody>
      </p:sp>
    </p:spTree>
    <p:extLst>
      <p:ext uri="{BB962C8B-B14F-4D97-AF65-F5344CB8AC3E}">
        <p14:creationId xmlns:p14="http://schemas.microsoft.com/office/powerpoint/2010/main" val="3220429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E5127FC-8877-4505-B133-88EFED51B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91C31-78E4-4F23-B95F-922AC003DC5C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BB59F-3DDA-40F3-9624-6C506D33FEF2}"/>
              </a:ext>
            </a:extLst>
          </p:cNvPr>
          <p:cNvSpPr txBox="1"/>
          <p:nvPr/>
        </p:nvSpPr>
        <p:spPr>
          <a:xfrm>
            <a:off x="360245" y="2915460"/>
            <a:ext cx="33636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Conclusion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096C1A-6BC8-4336-AAF5-3A4C0F7E8408}"/>
              </a:ext>
            </a:extLst>
          </p:cNvPr>
          <p:cNvSpPr/>
          <p:nvPr/>
        </p:nvSpPr>
        <p:spPr>
          <a:xfrm>
            <a:off x="4084178" y="186278"/>
            <a:ext cx="3750551" cy="303329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19FA1-A01C-47E1-BC0D-A363AAFD5348}"/>
              </a:ext>
            </a:extLst>
          </p:cNvPr>
          <p:cNvSpPr txBox="1"/>
          <p:nvPr/>
        </p:nvSpPr>
        <p:spPr>
          <a:xfrm>
            <a:off x="4462905" y="531467"/>
            <a:ext cx="2826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oduct Sans" panose="020B0403030502040203" pitchFamily="34" charset="0"/>
              </a:rPr>
              <a:t>This project showcases an advanced </a:t>
            </a:r>
            <a:r>
              <a:rPr lang="en-US" sz="2400" b="1" dirty="0">
                <a:latin typeface="Product Sans" panose="020B0403030502040203" pitchFamily="34" charset="0"/>
              </a:rPr>
              <a:t>mechanism for line encoding experimentation</a:t>
            </a:r>
            <a:endParaRPr lang="en-IN" sz="2400" b="1" dirty="0">
              <a:latin typeface="Product Sans" panose="020B040303050204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2D7BC1-44F2-4CD7-BF09-0FA626B54908}"/>
              </a:ext>
            </a:extLst>
          </p:cNvPr>
          <p:cNvSpPr/>
          <p:nvPr/>
        </p:nvSpPr>
        <p:spPr>
          <a:xfrm>
            <a:off x="8081204" y="186278"/>
            <a:ext cx="3750551" cy="364113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6E3AD-419B-42CC-B75B-4C385AAC9442}"/>
              </a:ext>
            </a:extLst>
          </p:cNvPr>
          <p:cNvSpPr txBox="1"/>
          <p:nvPr/>
        </p:nvSpPr>
        <p:spPr>
          <a:xfrm>
            <a:off x="8279584" y="458646"/>
            <a:ext cx="34178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Product Sans" panose="020B0403030502040203" pitchFamily="34" charset="0"/>
              </a:rPr>
              <a:t>It brings </a:t>
            </a:r>
            <a:r>
              <a:rPr lang="en-US" sz="2200" b="1" dirty="0">
                <a:latin typeface="Product Sans" panose="020B0403030502040203" pitchFamily="34" charset="0"/>
              </a:rPr>
              <a:t>features</a:t>
            </a:r>
            <a:r>
              <a:rPr lang="en-US" sz="2200" dirty="0">
                <a:latin typeface="Product Sans" panose="020B0403030502040203" pitchFamily="34" charset="0"/>
              </a:rPr>
              <a:t> like </a:t>
            </a:r>
            <a:r>
              <a:rPr lang="en-US" sz="2200" i="1" dirty="0">
                <a:latin typeface="Product Sans" panose="020B0403030502040203" pitchFamily="34" charset="0"/>
              </a:rPr>
              <a:t>cross-platform</a:t>
            </a:r>
            <a:r>
              <a:rPr lang="en-US" sz="2200" dirty="0">
                <a:latin typeface="Product Sans" panose="020B0403030502040203" pitchFamily="34" charset="0"/>
              </a:rPr>
              <a:t> </a:t>
            </a:r>
            <a:r>
              <a:rPr lang="en-US" sz="2200" i="1" dirty="0">
                <a:latin typeface="Product Sans" panose="020B0403030502040203" pitchFamily="34" charset="0"/>
              </a:rPr>
              <a:t>compatibility</a:t>
            </a:r>
            <a:r>
              <a:rPr lang="en-US" sz="2200" dirty="0">
                <a:latin typeface="Product Sans" panose="020B0403030502040203" pitchFamily="34" charset="0"/>
              </a:rPr>
              <a:t>, </a:t>
            </a:r>
            <a:r>
              <a:rPr lang="en-US" sz="2200" i="1" dirty="0">
                <a:latin typeface="Product Sans" panose="020B0403030502040203" pitchFamily="34" charset="0"/>
              </a:rPr>
              <a:t>live-updates</a:t>
            </a:r>
            <a:r>
              <a:rPr lang="en-US" sz="2200" dirty="0">
                <a:latin typeface="Product Sans" panose="020B0403030502040203" pitchFamily="34" charset="0"/>
              </a:rPr>
              <a:t>, </a:t>
            </a:r>
            <a:r>
              <a:rPr lang="en-US" sz="2200" i="1" dirty="0">
                <a:latin typeface="Product Sans" panose="020B0403030502040203" pitchFamily="34" charset="0"/>
              </a:rPr>
              <a:t>dynamic voltage control</a:t>
            </a:r>
            <a:r>
              <a:rPr lang="en-US" sz="2200" dirty="0">
                <a:latin typeface="Product Sans" panose="020B0403030502040203" pitchFamily="34" charset="0"/>
              </a:rPr>
              <a:t>, </a:t>
            </a:r>
            <a:r>
              <a:rPr lang="en-US" sz="2200" i="1" dirty="0">
                <a:latin typeface="Product Sans" panose="020B0403030502040203" pitchFamily="34" charset="0"/>
              </a:rPr>
              <a:t>modern plotting libraries </a:t>
            </a:r>
            <a:r>
              <a:rPr lang="en-US" sz="2200" dirty="0">
                <a:latin typeface="Product Sans" panose="020B0403030502040203" pitchFamily="34" charset="0"/>
              </a:rPr>
              <a:t>with granular control of generated graphs and the ability to </a:t>
            </a:r>
            <a:r>
              <a:rPr lang="en-US" sz="2200" i="1" dirty="0">
                <a:latin typeface="Product Sans" panose="020B0403030502040203" pitchFamily="34" charset="0"/>
              </a:rPr>
              <a:t>save results </a:t>
            </a:r>
            <a:r>
              <a:rPr lang="en-US" sz="2200" dirty="0">
                <a:latin typeface="Product Sans" panose="020B0403030502040203" pitchFamily="34" charset="0"/>
              </a:rPr>
              <a:t>for future use.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C9E325-A7F7-4347-87D3-AF7E55BA4D1C}"/>
              </a:ext>
            </a:extLst>
          </p:cNvPr>
          <p:cNvSpPr/>
          <p:nvPr/>
        </p:nvSpPr>
        <p:spPr>
          <a:xfrm>
            <a:off x="4084178" y="3405848"/>
            <a:ext cx="3750551" cy="303329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90BE58-414A-44E3-A8E5-F613DFDAB355}"/>
              </a:ext>
            </a:extLst>
          </p:cNvPr>
          <p:cNvSpPr txBox="1"/>
          <p:nvPr/>
        </p:nvSpPr>
        <p:spPr>
          <a:xfrm>
            <a:off x="4462905" y="3631582"/>
            <a:ext cx="32661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oduct Sans" panose="020B0403030502040203" pitchFamily="34" charset="0"/>
              </a:rPr>
              <a:t>These advanced </a:t>
            </a:r>
            <a:r>
              <a:rPr lang="en-US" sz="2400" b="1" dirty="0">
                <a:latin typeface="Product Sans" panose="020B0403030502040203" pitchFamily="34" charset="0"/>
              </a:rPr>
              <a:t>features are presented in a simplistic manner </a:t>
            </a:r>
            <a:r>
              <a:rPr lang="en-US" sz="2400" dirty="0">
                <a:latin typeface="Product Sans" panose="020B0403030502040203" pitchFamily="34" charset="0"/>
              </a:rPr>
              <a:t>to make them simple and accessible by everyone. 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40121A-3145-4F29-B821-667B17CADEB8}"/>
              </a:ext>
            </a:extLst>
          </p:cNvPr>
          <p:cNvSpPr/>
          <p:nvPr/>
        </p:nvSpPr>
        <p:spPr>
          <a:xfrm>
            <a:off x="8081204" y="4016828"/>
            <a:ext cx="3750551" cy="2422311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B655BA-CCC1-4646-9C62-1902CF6DC27A}"/>
              </a:ext>
            </a:extLst>
          </p:cNvPr>
          <p:cNvSpPr txBox="1"/>
          <p:nvPr/>
        </p:nvSpPr>
        <p:spPr>
          <a:xfrm>
            <a:off x="8208628" y="4258487"/>
            <a:ext cx="3559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oduct Sans" panose="020B0403030502040203" pitchFamily="34" charset="0"/>
              </a:rPr>
              <a:t>These advanced </a:t>
            </a:r>
            <a:r>
              <a:rPr lang="en-US" sz="2400" b="1" dirty="0">
                <a:latin typeface="Product Sans" panose="020B0403030502040203" pitchFamily="34" charset="0"/>
              </a:rPr>
              <a:t>features are presented in a simplistic manner </a:t>
            </a:r>
            <a:r>
              <a:rPr lang="en-US" sz="2400" dirty="0">
                <a:latin typeface="Product Sans" panose="020B0403030502040203" pitchFamily="34" charset="0"/>
              </a:rPr>
              <a:t>to make them simple and accessible by everyone.  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4660EAF-0993-44C4-82DA-1D06EEF7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151" y="458646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8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E5127FC-8877-4505-B133-88EFED51B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91C31-78E4-4F23-B95F-922AC003DC5C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BB59F-3DDA-40F3-9624-6C506D33FEF2}"/>
              </a:ext>
            </a:extLst>
          </p:cNvPr>
          <p:cNvSpPr txBox="1"/>
          <p:nvPr/>
        </p:nvSpPr>
        <p:spPr>
          <a:xfrm>
            <a:off x="360245" y="2783035"/>
            <a:ext cx="33636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References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096C1A-6BC8-4336-AAF5-3A4C0F7E8408}"/>
              </a:ext>
            </a:extLst>
          </p:cNvPr>
          <p:cNvSpPr/>
          <p:nvPr/>
        </p:nvSpPr>
        <p:spPr>
          <a:xfrm>
            <a:off x="4084177" y="186279"/>
            <a:ext cx="7607079" cy="141392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19FA1-A01C-47E1-BC0D-A363AAFD5348}"/>
              </a:ext>
            </a:extLst>
          </p:cNvPr>
          <p:cNvSpPr txBox="1"/>
          <p:nvPr/>
        </p:nvSpPr>
        <p:spPr>
          <a:xfrm>
            <a:off x="6172200" y="477741"/>
            <a:ext cx="4963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1155CC"/>
                </a:solidFill>
                <a:latin typeface="Times New Roman" panose="02020603050405020304" pitchFamily="18" charset="0"/>
                <a:hlinkClick r:id="rId3"/>
              </a:rPr>
              <a:t>https://www.arjournals.org/index.php/bjdmn/article/view/264</a:t>
            </a:r>
            <a:endParaRPr lang="en-IN" sz="2400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98375D-E65B-4EF2-85A2-509A07D7423C}"/>
              </a:ext>
            </a:extLst>
          </p:cNvPr>
          <p:cNvSpPr/>
          <p:nvPr/>
        </p:nvSpPr>
        <p:spPr>
          <a:xfrm>
            <a:off x="4084177" y="1784612"/>
            <a:ext cx="7607079" cy="141392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98571B-22C0-41DF-99D5-1E67E9A74390}"/>
              </a:ext>
            </a:extLst>
          </p:cNvPr>
          <p:cNvSpPr/>
          <p:nvPr/>
        </p:nvSpPr>
        <p:spPr>
          <a:xfrm>
            <a:off x="4084177" y="3384811"/>
            <a:ext cx="7607079" cy="141392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5F33EC-8E08-4634-A043-B869DB5D1C53}"/>
              </a:ext>
            </a:extLst>
          </p:cNvPr>
          <p:cNvSpPr/>
          <p:nvPr/>
        </p:nvSpPr>
        <p:spPr>
          <a:xfrm>
            <a:off x="4084176" y="4966337"/>
            <a:ext cx="7607079" cy="141392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701290-9678-4263-A106-093EC3F18D69}"/>
              </a:ext>
            </a:extLst>
          </p:cNvPr>
          <p:cNvSpPr txBox="1"/>
          <p:nvPr/>
        </p:nvSpPr>
        <p:spPr>
          <a:xfrm>
            <a:off x="6175235" y="2054514"/>
            <a:ext cx="49608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hlinkClick r:id="rId4"/>
              </a:rPr>
              <a:t>https://ieeexplore.ieee.org/document/7934310?denied=</a:t>
            </a:r>
            <a:endParaRPr lang="en-IN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F2CE-2C63-4712-874A-C7DA952B6613}"/>
              </a:ext>
            </a:extLst>
          </p:cNvPr>
          <p:cNvSpPr txBox="1"/>
          <p:nvPr/>
        </p:nvSpPr>
        <p:spPr>
          <a:xfrm>
            <a:off x="6175235" y="5257799"/>
            <a:ext cx="49608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hlinkClick r:id="rId5"/>
              </a:rPr>
              <a:t>http://iosrjen.org/Papers/vol5_issue2%20(part-4)/D5242023.pdf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9912B1-E5C0-4417-A6BD-78DEACE61F71}"/>
              </a:ext>
            </a:extLst>
          </p:cNvPr>
          <p:cNvSpPr txBox="1"/>
          <p:nvPr/>
        </p:nvSpPr>
        <p:spPr>
          <a:xfrm>
            <a:off x="6175235" y="3657599"/>
            <a:ext cx="49608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hlinkClick r:id="rId6"/>
              </a:rPr>
              <a:t>http://sustech.edu/staff_publications/20140424053538550.pdf</a:t>
            </a:r>
            <a:endParaRPr lang="en-IN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8092B-5A4C-41F2-88A6-0235D9FC507C}"/>
              </a:ext>
            </a:extLst>
          </p:cNvPr>
          <p:cNvSpPr txBox="1"/>
          <p:nvPr/>
        </p:nvSpPr>
        <p:spPr>
          <a:xfrm>
            <a:off x="4856553" y="475874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92B9D-3B27-4800-B909-C637346E7A10}"/>
              </a:ext>
            </a:extLst>
          </p:cNvPr>
          <p:cNvSpPr txBox="1"/>
          <p:nvPr/>
        </p:nvSpPr>
        <p:spPr>
          <a:xfrm>
            <a:off x="4845882" y="2076074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F5279E-335A-4723-A9D9-8437C23D2EC9}"/>
              </a:ext>
            </a:extLst>
          </p:cNvPr>
          <p:cNvSpPr txBox="1"/>
          <p:nvPr/>
        </p:nvSpPr>
        <p:spPr>
          <a:xfrm>
            <a:off x="4845881" y="3676273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47E06-D45D-4860-A40D-4F033AFFC99F}"/>
              </a:ext>
            </a:extLst>
          </p:cNvPr>
          <p:cNvSpPr txBox="1"/>
          <p:nvPr/>
        </p:nvSpPr>
        <p:spPr>
          <a:xfrm>
            <a:off x="4856553" y="5257799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4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41ABDEE-11ED-4778-AE40-70CEEC091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744" y="475874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1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B0047CA-2005-4C88-8F45-9D18885FD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0" y="0"/>
            <a:ext cx="111796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8AED-4B50-4A56-B291-0CCDD08CB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B0F0">
                  <a:alpha val="9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01A08-1AF6-4914-8A99-813A6F1A2390}"/>
              </a:ext>
            </a:extLst>
          </p:cNvPr>
          <p:cNvSpPr txBox="1"/>
          <p:nvPr/>
        </p:nvSpPr>
        <p:spPr>
          <a:xfrm>
            <a:off x="3048000" y="287500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Product Sans" panose="020B0403030502040203" pitchFamily="34" charset="0"/>
              </a:rPr>
              <a:t>Thank You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C812B4-504B-409A-B2AA-C89CA54D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74" y="5637132"/>
            <a:ext cx="882052" cy="8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8890AACD-F355-4A9E-B0B1-9A96F7A23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EDEF79-E2A3-4F5D-A2DF-DE1C51250B55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20F5-871A-4ACB-B80D-F6BF4A776248}"/>
              </a:ext>
            </a:extLst>
          </p:cNvPr>
          <p:cNvSpPr txBox="1"/>
          <p:nvPr/>
        </p:nvSpPr>
        <p:spPr>
          <a:xfrm>
            <a:off x="500743" y="2973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Introduction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65DA69-C1F1-4103-937A-1C03AB962F53}"/>
              </a:ext>
            </a:extLst>
          </p:cNvPr>
          <p:cNvSpPr/>
          <p:nvPr/>
        </p:nvSpPr>
        <p:spPr>
          <a:xfrm>
            <a:off x="521153" y="1701994"/>
            <a:ext cx="3450772" cy="3940629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46EAB8-D011-4F3F-BA65-744381E05D01}"/>
              </a:ext>
            </a:extLst>
          </p:cNvPr>
          <p:cNvSpPr/>
          <p:nvPr/>
        </p:nvSpPr>
        <p:spPr>
          <a:xfrm>
            <a:off x="4370614" y="1703893"/>
            <a:ext cx="3450772" cy="3940629"/>
          </a:xfrm>
          <a:prstGeom prst="roundRect">
            <a:avLst>
              <a:gd name="adj" fmla="val 1525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C441AE-1F1A-44AB-A628-3A09A9ACDB9B}"/>
              </a:ext>
            </a:extLst>
          </p:cNvPr>
          <p:cNvSpPr/>
          <p:nvPr/>
        </p:nvSpPr>
        <p:spPr>
          <a:xfrm>
            <a:off x="8220075" y="1701994"/>
            <a:ext cx="3450772" cy="3940629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DE61D-3914-447B-BBBF-8A296060E446}"/>
              </a:ext>
            </a:extLst>
          </p:cNvPr>
          <p:cNvSpPr txBox="1"/>
          <p:nvPr/>
        </p:nvSpPr>
        <p:spPr>
          <a:xfrm>
            <a:off x="959644" y="2977495"/>
            <a:ext cx="25737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Product Sans" panose="020B0403030502040203" pitchFamily="34" charset="0"/>
              </a:rPr>
              <a:t>During Transmission of data from source to destination t</a:t>
            </a:r>
            <a:r>
              <a:rPr lang="en-US" dirty="0">
                <a:latin typeface="Product Sans" panose="020B0403030502040203" pitchFamily="34" charset="0"/>
              </a:rPr>
              <a:t>he transmitting signals may undergo attenuation and distortion.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35C57-E84A-4610-9EAB-6F7681D9C163}"/>
              </a:ext>
            </a:extLst>
          </p:cNvPr>
          <p:cNvSpPr txBox="1"/>
          <p:nvPr/>
        </p:nvSpPr>
        <p:spPr>
          <a:xfrm>
            <a:off x="4781209" y="2977495"/>
            <a:ext cx="2629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Need to match the properties of transmitted signal as per the communication media for which digital data can be converted into digital signals.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71408-4286-4B79-A6CE-EEFCAF3B3081}"/>
              </a:ext>
            </a:extLst>
          </p:cNvPr>
          <p:cNvSpPr txBox="1"/>
          <p:nvPr/>
        </p:nvSpPr>
        <p:spPr>
          <a:xfrm>
            <a:off x="8798379" y="2977495"/>
            <a:ext cx="2294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Various Uni-polar, Polar and Bi-polar line encoding techniques are used for digital data to digital signal conversion.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01632DE-214B-41E9-B0E9-E8328B1CC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1751" y="326735"/>
            <a:ext cx="801583" cy="8015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1BF9612-5AC6-44D9-B658-F4C3ED7C15E0}"/>
              </a:ext>
            </a:extLst>
          </p:cNvPr>
          <p:cNvSpPr txBox="1"/>
          <p:nvPr/>
        </p:nvSpPr>
        <p:spPr>
          <a:xfrm>
            <a:off x="1974903" y="1988320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D57FB-37DA-4567-90D1-B12F48E9B988}"/>
              </a:ext>
            </a:extLst>
          </p:cNvPr>
          <p:cNvSpPr txBox="1"/>
          <p:nvPr/>
        </p:nvSpPr>
        <p:spPr>
          <a:xfrm>
            <a:off x="5824364" y="2001214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0A930-4481-4F6F-9813-6FEF962CB8DF}"/>
              </a:ext>
            </a:extLst>
          </p:cNvPr>
          <p:cNvSpPr txBox="1"/>
          <p:nvPr/>
        </p:nvSpPr>
        <p:spPr>
          <a:xfrm>
            <a:off x="9734254" y="2001214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5139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525BA2-CF5B-45BB-A7AB-AFB178456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7C99EE-2CC7-4889-9F85-2158661C83F8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20F5-871A-4ACB-B80D-F6BF4A776248}"/>
              </a:ext>
            </a:extLst>
          </p:cNvPr>
          <p:cNvSpPr txBox="1"/>
          <p:nvPr/>
        </p:nvSpPr>
        <p:spPr>
          <a:xfrm>
            <a:off x="500743" y="2973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Objectives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65DA69-C1F1-4103-937A-1C03AB962F53}"/>
              </a:ext>
            </a:extLst>
          </p:cNvPr>
          <p:cNvSpPr/>
          <p:nvPr/>
        </p:nvSpPr>
        <p:spPr>
          <a:xfrm>
            <a:off x="726449" y="1731105"/>
            <a:ext cx="10739101" cy="1629048"/>
          </a:xfrm>
          <a:prstGeom prst="roundRect">
            <a:avLst>
              <a:gd name="adj" fmla="val 6426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DE61D-3914-447B-BBBF-8A296060E446}"/>
              </a:ext>
            </a:extLst>
          </p:cNvPr>
          <p:cNvSpPr txBox="1"/>
          <p:nvPr/>
        </p:nvSpPr>
        <p:spPr>
          <a:xfrm>
            <a:off x="2968654" y="2068575"/>
            <a:ext cx="72561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Product Sans" panose="020B0403030502040203" pitchFamily="34" charset="0"/>
              </a:rPr>
              <a:t>Implementation of various Line encoding techniques through a Virtual lab experience.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7E5A91-9343-4DC8-8A9D-AB138B0C4D52}"/>
              </a:ext>
            </a:extLst>
          </p:cNvPr>
          <p:cNvSpPr/>
          <p:nvPr/>
        </p:nvSpPr>
        <p:spPr>
          <a:xfrm>
            <a:off x="726449" y="4042409"/>
            <a:ext cx="10739101" cy="1629048"/>
          </a:xfrm>
          <a:prstGeom prst="roundRect">
            <a:avLst>
              <a:gd name="adj" fmla="val 6426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DB88E-5FEC-4056-BAAB-2B2E40034A69}"/>
              </a:ext>
            </a:extLst>
          </p:cNvPr>
          <p:cNvSpPr txBox="1"/>
          <p:nvPr/>
        </p:nvSpPr>
        <p:spPr>
          <a:xfrm>
            <a:off x="2968654" y="4164435"/>
            <a:ext cx="78735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roduct Sans" panose="020B0403030502040203" pitchFamily="34" charset="0"/>
              </a:rPr>
              <a:t>Providing a simple and optimized interface so that it can be used by people who are just starting to venture out in the field of signal encoding</a:t>
            </a:r>
            <a:endParaRPr lang="en-IN" sz="2800" dirty="0"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F3E93-4B93-465A-BCE9-67187B80E79C}"/>
              </a:ext>
            </a:extLst>
          </p:cNvPr>
          <p:cNvSpPr txBox="1"/>
          <p:nvPr/>
        </p:nvSpPr>
        <p:spPr>
          <a:xfrm>
            <a:off x="1581252" y="2148736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5F7B1-B20F-497D-BA37-42CB819F370C}"/>
              </a:ext>
            </a:extLst>
          </p:cNvPr>
          <p:cNvSpPr txBox="1"/>
          <p:nvPr/>
        </p:nvSpPr>
        <p:spPr>
          <a:xfrm>
            <a:off x="1581252" y="4441433"/>
            <a:ext cx="543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DD062E-3292-4580-B51F-42895DFE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138" y="367119"/>
            <a:ext cx="864412" cy="8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6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8890AACD-F355-4A9E-B0B1-9A96F7A23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EDEF79-E2A3-4F5D-A2DF-DE1C51250B55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20F5-871A-4ACB-B80D-F6BF4A776248}"/>
              </a:ext>
            </a:extLst>
          </p:cNvPr>
          <p:cNvSpPr txBox="1"/>
          <p:nvPr/>
        </p:nvSpPr>
        <p:spPr>
          <a:xfrm>
            <a:off x="500742" y="297321"/>
            <a:ext cx="8719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Technological Resources Used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65DA69-C1F1-4103-937A-1C03AB962F53}"/>
              </a:ext>
            </a:extLst>
          </p:cNvPr>
          <p:cNvSpPr/>
          <p:nvPr/>
        </p:nvSpPr>
        <p:spPr>
          <a:xfrm>
            <a:off x="533398" y="2199192"/>
            <a:ext cx="3450772" cy="303329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DE61D-3914-447B-BBBF-8A296060E446}"/>
              </a:ext>
            </a:extLst>
          </p:cNvPr>
          <p:cNvSpPr txBox="1"/>
          <p:nvPr/>
        </p:nvSpPr>
        <p:spPr>
          <a:xfrm>
            <a:off x="971889" y="2598003"/>
            <a:ext cx="2573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Product Sans" panose="020B0403030502040203" pitchFamily="34" charset="0"/>
              </a:rPr>
              <a:t>Visual </a:t>
            </a:r>
          </a:p>
          <a:p>
            <a:pPr algn="ctr"/>
            <a:r>
              <a:rPr lang="en-IN" sz="2400" b="1" dirty="0">
                <a:latin typeface="Product Sans" panose="020B0403030502040203" pitchFamily="34" charset="0"/>
              </a:rPr>
              <a:t>Representation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9B8A2-9003-447D-BBBC-506288C67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69"/>
          <a:stretch/>
        </p:blipFill>
        <p:spPr>
          <a:xfrm>
            <a:off x="971889" y="3947251"/>
            <a:ext cx="2459282" cy="6869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35A63B-483C-449E-B121-EC940BF2BEDA}"/>
              </a:ext>
            </a:extLst>
          </p:cNvPr>
          <p:cNvSpPr/>
          <p:nvPr/>
        </p:nvSpPr>
        <p:spPr>
          <a:xfrm>
            <a:off x="4421979" y="2199192"/>
            <a:ext cx="3450772" cy="303329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28C71-D1D4-4B0A-8782-042B6C8B1B7A}"/>
              </a:ext>
            </a:extLst>
          </p:cNvPr>
          <p:cNvSpPr txBox="1"/>
          <p:nvPr/>
        </p:nvSpPr>
        <p:spPr>
          <a:xfrm>
            <a:off x="4860470" y="2598003"/>
            <a:ext cx="2573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Product Sans" panose="020B0403030502040203" pitchFamily="34" charset="0"/>
              </a:rPr>
              <a:t>Project</a:t>
            </a:r>
          </a:p>
          <a:p>
            <a:pPr algn="ctr"/>
            <a:r>
              <a:rPr lang="en-IN" sz="2400" b="1" dirty="0">
                <a:latin typeface="Product Sans" panose="020B0403030502040203" pitchFamily="34" charset="0"/>
              </a:rPr>
              <a:t>Stack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C979B-D41F-46FE-A1DB-8528CD96151C}"/>
              </a:ext>
            </a:extLst>
          </p:cNvPr>
          <p:cNvSpPr/>
          <p:nvPr/>
        </p:nvSpPr>
        <p:spPr>
          <a:xfrm>
            <a:off x="8212484" y="2199192"/>
            <a:ext cx="3450772" cy="3033292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10CBC-7115-48DD-B3D6-4999632EF4D0}"/>
              </a:ext>
            </a:extLst>
          </p:cNvPr>
          <p:cNvSpPr txBox="1"/>
          <p:nvPr/>
        </p:nvSpPr>
        <p:spPr>
          <a:xfrm>
            <a:off x="8650975" y="2598003"/>
            <a:ext cx="2573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Product Sans" panose="020B0403030502040203" pitchFamily="34" charset="0"/>
              </a:rPr>
              <a:t>Deployment</a:t>
            </a:r>
          </a:p>
          <a:p>
            <a:pPr algn="ctr"/>
            <a:r>
              <a:rPr lang="en-IN" sz="2400" b="1" dirty="0">
                <a:latin typeface="Product Sans" panose="020B0403030502040203" pitchFamily="34" charset="0"/>
              </a:rPr>
              <a:t>Strategy</a:t>
            </a:r>
          </a:p>
        </p:txBody>
      </p:sp>
      <p:pic>
        <p:nvPicPr>
          <p:cNvPr id="24" name="Picture 2" descr="Icon Request: fa-javascript OR fa-js · Issue #11419 · FortAwesome ...">
            <a:extLst>
              <a:ext uri="{FF2B5EF4-FFF2-40B4-BE49-F238E27FC236}">
                <a16:creationId xmlns:a16="http://schemas.microsoft.com/office/drawing/2014/main" id="{4447845E-51D8-4255-9548-F4592B67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50" y="3715838"/>
            <a:ext cx="2264229" cy="13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ownload Netlify Logo in SVG Vector or PNG File Format - Logo.wine">
            <a:extLst>
              <a:ext uri="{FF2B5EF4-FFF2-40B4-BE49-F238E27FC236}">
                <a16:creationId xmlns:a16="http://schemas.microsoft.com/office/drawing/2014/main" id="{8C5AA3D8-D70A-40B6-8E69-C8B2189A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18" y="3234138"/>
            <a:ext cx="3059704" cy="203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C7C9465-A290-43E0-A864-A35411F0E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9266" y="297321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7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D575E97-0E1D-42B1-A33F-50D41D975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35BD71-65C4-4F57-97E6-C587F0D456C0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8DF8BE-93A6-4F6B-A229-2C602B14B4A0}"/>
              </a:ext>
            </a:extLst>
          </p:cNvPr>
          <p:cNvSpPr/>
          <p:nvPr/>
        </p:nvSpPr>
        <p:spPr>
          <a:xfrm>
            <a:off x="726449" y="1425639"/>
            <a:ext cx="10739101" cy="5650075"/>
          </a:xfrm>
          <a:prstGeom prst="roundRect">
            <a:avLst>
              <a:gd name="adj" fmla="val 16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D8AA8-76E2-4C9B-82FF-E30B0F8CA0F2}"/>
              </a:ext>
            </a:extLst>
          </p:cNvPr>
          <p:cNvSpPr txBox="1"/>
          <p:nvPr/>
        </p:nvSpPr>
        <p:spPr>
          <a:xfrm>
            <a:off x="4224230" y="2166420"/>
            <a:ext cx="684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Product Sans" panose="020B0403030502040203" pitchFamily="34" charset="0"/>
              </a:rPr>
              <a:t>When the user </a:t>
            </a:r>
            <a:r>
              <a:rPr lang="en-US" sz="2800" b="1" dirty="0">
                <a:latin typeface="Product Sans" panose="020B0403030502040203" pitchFamily="34" charset="0"/>
              </a:rPr>
              <a:t>starts the application</a:t>
            </a:r>
            <a:r>
              <a:rPr lang="en-US" sz="2800" dirty="0">
                <a:latin typeface="Product Sans" panose="020B0403030502040203" pitchFamily="34" charset="0"/>
              </a:rPr>
              <a:t>, they are presented with a </a:t>
            </a:r>
            <a:r>
              <a:rPr lang="en-US" sz="2800" b="1" dirty="0">
                <a:latin typeface="Product Sans" panose="020B0403030502040203" pitchFamily="34" charset="0"/>
              </a:rPr>
              <a:t>central dashboard </a:t>
            </a:r>
            <a:r>
              <a:rPr lang="en-US" sz="2800" dirty="0">
                <a:latin typeface="Product Sans" panose="020B0403030502040203" pitchFamily="34" charset="0"/>
              </a:rPr>
              <a:t>with various </a:t>
            </a:r>
            <a:r>
              <a:rPr lang="en-US" sz="2800" b="1" dirty="0">
                <a:latin typeface="Product Sans" panose="020B0403030502040203" pitchFamily="34" charset="0"/>
              </a:rPr>
              <a:t>experiments listed </a:t>
            </a:r>
            <a:r>
              <a:rPr lang="en-US" sz="2800" dirty="0">
                <a:latin typeface="Product Sans" panose="020B0403030502040203" pitchFamily="34" charset="0"/>
              </a:rPr>
              <a:t>that are available to perform. Here they can </a:t>
            </a:r>
            <a:r>
              <a:rPr lang="en-US" sz="2800" b="1" dirty="0">
                <a:latin typeface="Product Sans" panose="020B0403030502040203" pitchFamily="34" charset="0"/>
              </a:rPr>
              <a:t>choose whichever encoding scheme </a:t>
            </a:r>
            <a:r>
              <a:rPr lang="en-US" sz="2800" dirty="0">
                <a:latin typeface="Product Sans" panose="020B0403030502040203" pitchFamily="34" charset="0"/>
              </a:rPr>
              <a:t>they would like to experiment with and the application will take them to a </a:t>
            </a:r>
            <a:r>
              <a:rPr lang="en-US" sz="2800" b="1" dirty="0">
                <a:latin typeface="Product Sans" panose="020B0403030502040203" pitchFamily="34" charset="0"/>
              </a:rPr>
              <a:t>dedicated space</a:t>
            </a:r>
            <a:r>
              <a:rPr lang="en-US" sz="2800" dirty="0">
                <a:latin typeface="Product Sans" panose="020B0403030502040203" pitchFamily="34" charset="0"/>
              </a:rPr>
              <a:t> where the experiments </a:t>
            </a:r>
            <a:r>
              <a:rPr lang="en-US" sz="2800" b="1" dirty="0">
                <a:latin typeface="Product Sans" panose="020B0403030502040203" pitchFamily="34" charset="0"/>
              </a:rPr>
              <a:t>for that specific encoding </a:t>
            </a:r>
            <a:r>
              <a:rPr lang="en-US" sz="2800" dirty="0">
                <a:latin typeface="Product Sans" panose="020B0403030502040203" pitchFamily="34" charset="0"/>
              </a:rPr>
              <a:t>can be carried out</a:t>
            </a:r>
            <a:r>
              <a:rPr lang="en-US" sz="2400" dirty="0">
                <a:latin typeface="Product Sans" panose="020B0403030502040203" pitchFamily="34" charset="0"/>
              </a:rPr>
              <a:t>.</a:t>
            </a:r>
            <a:endParaRPr lang="en-IN" sz="2400" dirty="0">
              <a:latin typeface="Product Sans" panose="020B040303050204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69EDFC-94A5-4191-91FE-98EB7644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91" b="17022"/>
          <a:stretch/>
        </p:blipFill>
        <p:spPr>
          <a:xfrm>
            <a:off x="917154" y="2997417"/>
            <a:ext cx="3184443" cy="2308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E7FF09-F19B-457B-B70C-AB82803BCB19}"/>
              </a:ext>
            </a:extLst>
          </p:cNvPr>
          <p:cNvSpPr txBox="1"/>
          <p:nvPr/>
        </p:nvSpPr>
        <p:spPr>
          <a:xfrm>
            <a:off x="500743" y="2973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Methodology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04A0803-4458-4902-98D8-AEA007E49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4553" y="288878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06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525BA2-CF5B-45BB-A7AB-AFB178456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7C99EE-2CC7-4889-9F85-2158661C83F8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20F5-871A-4ACB-B80D-F6BF4A776248}"/>
              </a:ext>
            </a:extLst>
          </p:cNvPr>
          <p:cNvSpPr txBox="1"/>
          <p:nvPr/>
        </p:nvSpPr>
        <p:spPr>
          <a:xfrm>
            <a:off x="763829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Flow </a:t>
            </a:r>
          </a:p>
          <a:p>
            <a:r>
              <a:rPr lang="en-US" sz="4800" dirty="0">
                <a:latin typeface="Product Sans" panose="020B0403030502040203" pitchFamily="34" charset="0"/>
              </a:rPr>
              <a:t>of the </a:t>
            </a:r>
          </a:p>
          <a:p>
            <a:r>
              <a:rPr lang="en-US" sz="4800" dirty="0">
                <a:latin typeface="Product Sans" panose="020B0403030502040203" pitchFamily="34" charset="0"/>
              </a:rPr>
              <a:t>Project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65DA69-C1F1-4103-937A-1C03AB962F53}"/>
              </a:ext>
            </a:extLst>
          </p:cNvPr>
          <p:cNvSpPr/>
          <p:nvPr/>
        </p:nvSpPr>
        <p:spPr>
          <a:xfrm>
            <a:off x="4528456" y="-141513"/>
            <a:ext cx="7892143" cy="7739742"/>
          </a:xfrm>
          <a:prstGeom prst="roundRect">
            <a:avLst>
              <a:gd name="adj" fmla="val 2289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BC3AC-9021-44E6-A362-CA0A0A42B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 b="10634"/>
          <a:stretch/>
        </p:blipFill>
        <p:spPr>
          <a:xfrm>
            <a:off x="5709780" y="424543"/>
            <a:ext cx="5462576" cy="60089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31CD2CD-F1F9-41D3-8563-F90D908C3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364" y="424543"/>
            <a:ext cx="716849" cy="7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25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D575E97-0E1D-42B1-A33F-50D41D975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35BD71-65C4-4F57-97E6-C587F0D456C0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8DF8BE-93A6-4F6B-A229-2C602B14B4A0}"/>
              </a:ext>
            </a:extLst>
          </p:cNvPr>
          <p:cNvSpPr/>
          <p:nvPr/>
        </p:nvSpPr>
        <p:spPr>
          <a:xfrm>
            <a:off x="119743" y="1425639"/>
            <a:ext cx="11941628" cy="5650075"/>
          </a:xfrm>
          <a:prstGeom prst="roundRect">
            <a:avLst>
              <a:gd name="adj" fmla="val 16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0963A9-8CA1-426E-A607-FFC32FBF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2" y="3025475"/>
            <a:ext cx="4430900" cy="177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D8AA8-76E2-4C9B-82FF-E30B0F8CA0F2}"/>
              </a:ext>
            </a:extLst>
          </p:cNvPr>
          <p:cNvSpPr txBox="1"/>
          <p:nvPr/>
        </p:nvSpPr>
        <p:spPr>
          <a:xfrm>
            <a:off x="5022356" y="2332320"/>
            <a:ext cx="68443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Product Sans" panose="020B0403030502040203" pitchFamily="34" charset="0"/>
              </a:rPr>
              <a:t>Performance improvements </a:t>
            </a:r>
            <a:r>
              <a:rPr lang="en-US" sz="2000" dirty="0">
                <a:latin typeface="Product Sans" panose="020B0403030502040203" pitchFamily="34" charset="0"/>
              </a:rPr>
              <a:t>and </a:t>
            </a:r>
            <a:r>
              <a:rPr lang="en-US" sz="2000" b="1" dirty="0">
                <a:latin typeface="Product Sans" panose="020B0403030502040203" pitchFamily="34" charset="0"/>
              </a:rPr>
              <a:t>cross platform compatibility </a:t>
            </a:r>
            <a:r>
              <a:rPr lang="en-US" sz="2000" dirty="0">
                <a:latin typeface="Product Sans" panose="020B0403030502040203" pitchFamily="34" charset="0"/>
              </a:rPr>
              <a:t>allowing anyone with an internet connection to perform experiments online using a virtual lab experience.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Product Sans" panose="020B04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roduct Sans" panose="020B0403030502040203" pitchFamily="34" charset="0"/>
              </a:rPr>
              <a:t>It removes the </a:t>
            </a:r>
            <a:r>
              <a:rPr lang="en-US" sz="2000" b="1" dirty="0">
                <a:latin typeface="Product Sans" panose="020B0403030502040203" pitchFamily="34" charset="0"/>
              </a:rPr>
              <a:t>hassle of installing dependencies</a:t>
            </a:r>
            <a:r>
              <a:rPr lang="en-US" sz="2000" dirty="0">
                <a:latin typeface="Product Sans" panose="020B0403030502040203" pitchFamily="34" charset="0"/>
              </a:rPr>
              <a:t> and configuring a </a:t>
            </a:r>
            <a:r>
              <a:rPr lang="en-US" sz="2000" b="1" dirty="0">
                <a:latin typeface="Product Sans" panose="020B0403030502040203" pitchFamily="34" charset="0"/>
              </a:rPr>
              <a:t>development environment </a:t>
            </a:r>
            <a:r>
              <a:rPr lang="en-US" sz="2000" dirty="0">
                <a:latin typeface="Product Sans" panose="020B0403030502040203" pitchFamily="34" charset="0"/>
              </a:rPr>
              <a:t>making the platform </a:t>
            </a:r>
            <a:r>
              <a:rPr lang="en-US" sz="2000" b="1" dirty="0">
                <a:latin typeface="Product Sans" panose="020B0403030502040203" pitchFamily="34" charset="0"/>
              </a:rPr>
              <a:t>accessible to everyone</a:t>
            </a:r>
            <a:r>
              <a:rPr lang="en-US" sz="2000" dirty="0">
                <a:latin typeface="Product Sans" panose="020B040303050204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Product Sans" panose="020B04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roduct Sans" panose="020B0403030502040203" pitchFamily="34" charset="0"/>
              </a:rPr>
              <a:t>It offers advanced features like </a:t>
            </a:r>
            <a:r>
              <a:rPr lang="en-US" sz="2000" b="1" dirty="0">
                <a:latin typeface="Product Sans" panose="020B0403030502040203" pitchFamily="34" charset="0"/>
              </a:rPr>
              <a:t>live updates </a:t>
            </a:r>
            <a:r>
              <a:rPr lang="en-US" sz="2000" dirty="0">
                <a:latin typeface="Product Sans" panose="020B0403030502040203" pitchFamily="34" charset="0"/>
              </a:rPr>
              <a:t>and </a:t>
            </a:r>
            <a:r>
              <a:rPr lang="en-US" sz="2000" b="1" dirty="0">
                <a:latin typeface="Product Sans" panose="020B0403030502040203" pitchFamily="34" charset="0"/>
              </a:rPr>
              <a:t>in-browser voltage control </a:t>
            </a:r>
            <a:endParaRPr lang="en-IN" sz="2000" b="1" dirty="0">
              <a:latin typeface="Product Sans" panose="020B040303050204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7FF09-F19B-457B-B70C-AB82803BCB19}"/>
              </a:ext>
            </a:extLst>
          </p:cNvPr>
          <p:cNvSpPr txBox="1"/>
          <p:nvPr/>
        </p:nvSpPr>
        <p:spPr>
          <a:xfrm>
            <a:off x="500743" y="2973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Results Achieved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EC758F5-8A2E-4F0C-9CDC-468FFBB99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4702" y="31213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59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D575E97-0E1D-42B1-A33F-50D41D975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35BD71-65C4-4F57-97E6-C587F0D456C0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61BBB0-5408-4036-971A-3CB5C20BFB2F}"/>
              </a:ext>
            </a:extLst>
          </p:cNvPr>
          <p:cNvSpPr/>
          <p:nvPr/>
        </p:nvSpPr>
        <p:spPr>
          <a:xfrm>
            <a:off x="125186" y="1425639"/>
            <a:ext cx="11941628" cy="5650075"/>
          </a:xfrm>
          <a:prstGeom prst="roundRect">
            <a:avLst>
              <a:gd name="adj" fmla="val 16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7FF09-F19B-457B-B70C-AB82803BCB19}"/>
              </a:ext>
            </a:extLst>
          </p:cNvPr>
          <p:cNvSpPr txBox="1"/>
          <p:nvPr/>
        </p:nvSpPr>
        <p:spPr>
          <a:xfrm>
            <a:off x="500743" y="2973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Results Achieved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E9D26-90DC-4F36-87F9-D7DFCABE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0" y="2137251"/>
            <a:ext cx="4713229" cy="1997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BE7C01-08F7-44BD-A657-78B3E82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57" y="2147732"/>
            <a:ext cx="4897816" cy="1997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D15B5-B260-4C0A-880E-7974CE3B4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70" y="4381092"/>
            <a:ext cx="4626761" cy="1981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75B0E0-4A2D-4FD1-A6D6-D6CDAF2AF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62230"/>
            <a:ext cx="4924013" cy="19810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3B67697-04F0-4C84-B811-FA4BB5222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44702" y="31213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0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F1DC1EF-AA36-4068-AB8E-1A72A7AF5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b="79298"/>
          <a:stretch/>
        </p:blipFill>
        <p:spPr bwMode="auto">
          <a:xfrm>
            <a:off x="3102428" y="0"/>
            <a:ext cx="9087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FDD4F5-1E34-452F-A580-4F46ACBBD6BD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gradFill>
            <a:gsLst>
              <a:gs pos="0">
                <a:srgbClr val="0070C0">
                  <a:alpha val="58000"/>
                </a:srgbClr>
              </a:gs>
              <a:gs pos="7700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50A869-1F83-402C-B47F-D1F3646B4CAE}"/>
              </a:ext>
            </a:extLst>
          </p:cNvPr>
          <p:cNvSpPr/>
          <p:nvPr/>
        </p:nvSpPr>
        <p:spPr>
          <a:xfrm>
            <a:off x="125186" y="1425639"/>
            <a:ext cx="11941628" cy="5650075"/>
          </a:xfrm>
          <a:prstGeom prst="roundRect">
            <a:avLst>
              <a:gd name="adj" fmla="val 1640"/>
            </a:avLst>
          </a:prstGeom>
          <a:solidFill>
            <a:schemeClr val="bg1"/>
          </a:solidFill>
          <a:ln>
            <a:noFill/>
          </a:ln>
          <a:effectLst>
            <a:outerShdw blurRad="647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6089-9A69-43A0-ABAC-EA6A00D37D4C}"/>
              </a:ext>
            </a:extLst>
          </p:cNvPr>
          <p:cNvSpPr txBox="1"/>
          <p:nvPr/>
        </p:nvSpPr>
        <p:spPr>
          <a:xfrm>
            <a:off x="500743" y="2973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Product Sans" panose="020B0403030502040203" pitchFamily="34" charset="0"/>
              </a:rPr>
              <a:t>Results Achieved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132792-9761-46F0-A30B-443A169F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7" y="3429000"/>
            <a:ext cx="5528129" cy="21306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B60FB2-E052-470D-B574-16F874AE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06" y="3429000"/>
            <a:ext cx="5528129" cy="22081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ECC358-9D56-4CA8-9C8F-7818817C0E42}"/>
              </a:ext>
            </a:extLst>
          </p:cNvPr>
          <p:cNvSpPr txBox="1"/>
          <p:nvPr/>
        </p:nvSpPr>
        <p:spPr>
          <a:xfrm>
            <a:off x="1552017" y="1969182"/>
            <a:ext cx="9087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Product Sans" panose="020B0403030502040203" pitchFamily="34" charset="0"/>
              </a:rPr>
              <a:t>Bipolar Encoding Schemes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461B1D0-79BF-452F-8F5C-37B8CB5DF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4702" y="31213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3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Product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Presentation</dc:title>
  <dc:creator>Anudit Nagar</dc:creator>
  <cp:lastModifiedBy>Anudit Nagar</cp:lastModifiedBy>
  <cp:revision>24</cp:revision>
  <dcterms:created xsi:type="dcterms:W3CDTF">2020-06-16T15:45:48Z</dcterms:created>
  <dcterms:modified xsi:type="dcterms:W3CDTF">2020-06-16T16:40:16Z</dcterms:modified>
</cp:coreProperties>
</file>