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76" r:id="rId5"/>
    <p:sldId id="260" r:id="rId6"/>
    <p:sldId id="261" r:id="rId7"/>
    <p:sldId id="275" r:id="rId8"/>
    <p:sldId id="277" r:id="rId9"/>
    <p:sldId id="262" r:id="rId10"/>
    <p:sldId id="263" r:id="rId11"/>
    <p:sldId id="264" r:id="rId12"/>
    <p:sldId id="265" r:id="rId13"/>
    <p:sldId id="274" r:id="rId14"/>
    <p:sldId id="278" r:id="rId15"/>
    <p:sldId id="279" r:id="rId16"/>
    <p:sldId id="280"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D9DC34-85C1-A8E9-6A3B-215971831E3C}" v="381" dt="2025-01-16T05:26:14.293"/>
    <p1510:client id="{C8A2E338-128F-E582-EC65-CD7575ACD1E6}" v="201" dt="2025-01-17T03:28:29.0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5" d="100"/>
          <a:sy n="95" d="100"/>
        </p:scale>
        <p:origin x="1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565617" y="881727"/>
            <a:ext cx="10725461" cy="1212732"/>
          </a:xfrm>
          <a:prstGeom prst="rect">
            <a:avLst/>
          </a:prstGeom>
          <a:noFill/>
          <a:ln>
            <a:noFill/>
          </a:ln>
        </p:spPr>
        <p:txBody>
          <a:bodyPr spcFirstLastPara="1" wrap="square" lIns="91425" tIns="45700" rIns="91425" bIns="45700" anchor="ctr" anchorCtr="0">
            <a:noAutofit/>
          </a:bodyPr>
          <a:lstStyle/>
          <a:p>
            <a:pPr algn="ctr">
              <a:spcBef>
                <a:spcPts val="0"/>
              </a:spcBef>
            </a:pPr>
            <a:r>
              <a:rPr lang="en-US" sz="2200" dirty="0">
                <a:solidFill>
                  <a:schemeClr val="tx1"/>
                </a:solidFill>
                <a:latin typeface="Times New Roman"/>
                <a:ea typeface="Cambria"/>
                <a:cs typeface="Times New Roman"/>
              </a:rPr>
              <a:t>ENHANCING CUSTOMER OUTREACH BY USING SOCIAL MEDIA/P2P NETWORK</a:t>
            </a:r>
            <a:endParaRPr lang="en-GB" sz="2200" b="0" dirty="0">
              <a:solidFill>
                <a:schemeClr val="tx1"/>
              </a:solidFill>
              <a:latin typeface="Times New Roman"/>
              <a:ea typeface="Cambria"/>
              <a:cs typeface="Times New Roman"/>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ISE-12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2200" b="1" i="0" u="none" strike="noStrike" cap="none" dirty="0">
                <a:solidFill>
                  <a:srgbClr val="17365D"/>
                </a:solidFill>
                <a:latin typeface="Times New Roman"/>
                <a:ea typeface="Cambria"/>
                <a:cs typeface="Verdana"/>
                <a:sym typeface="Verdana"/>
              </a:rPr>
              <a:t>Under the Supervision of,</a:t>
            </a:r>
            <a:endParaRPr lang="en-US" sz="2200">
              <a:latin typeface="Times New Roman"/>
              <a:ea typeface="Cambria"/>
              <a:cs typeface="Times New Roman"/>
            </a:endParaRPr>
          </a:p>
          <a:p>
            <a:pPr algn="ctr">
              <a:buSzPts val="2000"/>
              <a:buFont typeface="Arial"/>
            </a:pPr>
            <a:endParaRPr lang="en-GB" sz="2000" b="1" dirty="0">
              <a:solidFill>
                <a:srgbClr val="17365D"/>
              </a:solidFill>
              <a:latin typeface="Times New Roman"/>
              <a:ea typeface="Cambria"/>
              <a:cs typeface="Verdana"/>
            </a:endParaRPr>
          </a:p>
          <a:p>
            <a:pPr>
              <a:spcBef>
                <a:spcPts val="340"/>
              </a:spcBef>
            </a:pPr>
            <a:r>
              <a:rPr lang="en-GB" sz="2000" b="1" dirty="0">
                <a:solidFill>
                  <a:srgbClr val="17365D"/>
                </a:solidFill>
                <a:latin typeface="Times New Roman"/>
                <a:ea typeface="Cambria"/>
                <a:cs typeface="Verdana"/>
              </a:rPr>
              <a:t>Prof. </a:t>
            </a:r>
            <a:r>
              <a:rPr lang="en-GB" sz="2000" b="1" err="1">
                <a:solidFill>
                  <a:srgbClr val="17365D"/>
                </a:solidFill>
                <a:latin typeface="Times New Roman"/>
                <a:ea typeface="Cambria"/>
                <a:cs typeface="Verdana"/>
              </a:rPr>
              <a:t>Saptarsi</a:t>
            </a:r>
            <a:r>
              <a:rPr lang="en-GB" sz="2000" b="1" dirty="0">
                <a:solidFill>
                  <a:srgbClr val="17365D"/>
                </a:solidFill>
                <a:latin typeface="Times New Roman"/>
                <a:ea typeface="Cambria"/>
                <a:cs typeface="Verdana"/>
              </a:rPr>
              <a:t> Sanyal</a:t>
            </a:r>
            <a:endParaRPr lang="en-US" sz="2000">
              <a:solidFill>
                <a:srgbClr val="000000"/>
              </a:solidFill>
              <a:latin typeface="Times New Roman"/>
              <a:ea typeface="Cambria"/>
              <a:cs typeface="Verdana"/>
            </a:endParaRPr>
          </a:p>
          <a:p>
            <a:pPr>
              <a:spcBef>
                <a:spcPts val="340"/>
              </a:spcBef>
            </a:pPr>
            <a:r>
              <a:rPr lang="en-GB" sz="2000" b="1" dirty="0">
                <a:solidFill>
                  <a:srgbClr val="17365D"/>
                </a:solidFill>
                <a:latin typeface="Times New Roman"/>
                <a:ea typeface="Cambria"/>
                <a:cs typeface="Verdana"/>
              </a:rPr>
              <a:t>Assistant Professor</a:t>
            </a:r>
            <a:endParaRPr lang="en-US" sz="2000">
              <a:solidFill>
                <a:srgbClr val="000000"/>
              </a:solidFill>
              <a:latin typeface="Times New Roman"/>
              <a:ea typeface="Cambria"/>
              <a:cs typeface="Verdana"/>
            </a:endParaRPr>
          </a:p>
          <a:p>
            <a:pPr>
              <a:spcBef>
                <a:spcPts val="340"/>
              </a:spcBef>
            </a:pPr>
            <a:r>
              <a:rPr lang="en-GB" sz="2000" b="1" dirty="0">
                <a:solidFill>
                  <a:srgbClr val="17365D"/>
                </a:solidFill>
                <a:latin typeface="Times New Roman"/>
                <a:ea typeface="Cambria"/>
                <a:cs typeface="Verdana"/>
              </a:rPr>
              <a:t>School of Computer Science and Engineering</a:t>
            </a:r>
            <a:endParaRPr lang="en-US" sz="2000">
              <a:solidFill>
                <a:srgbClr val="000000"/>
              </a:solidFill>
              <a:latin typeface="Times New Roman"/>
              <a:ea typeface="Cambria"/>
              <a:cs typeface="Verdana"/>
            </a:endParaRPr>
          </a:p>
          <a:p>
            <a:pPr>
              <a:spcBef>
                <a:spcPts val="340"/>
              </a:spcBef>
            </a:pPr>
            <a:r>
              <a:rPr lang="en-GB" sz="2000" b="1" dirty="0">
                <a:solidFill>
                  <a:srgbClr val="17365D"/>
                </a:solidFill>
                <a:latin typeface="Times New Roman"/>
                <a:ea typeface="Cambria"/>
                <a:cs typeface="Verdana"/>
              </a:rPr>
              <a:t>Presidency University</a:t>
            </a:r>
            <a:endParaRPr lang="en-US" sz="2000" dirty="0">
              <a:solidFill>
                <a:srgbClr val="000000"/>
              </a:solidFill>
              <a:latin typeface="Times New Roman"/>
              <a:ea typeface="Cambria"/>
              <a:cs typeface="Verdana"/>
            </a:endParaRPr>
          </a:p>
          <a:p>
            <a:pPr>
              <a:spcBef>
                <a:spcPts val="400"/>
              </a:spcBef>
            </a:pPr>
            <a:endParaRPr lang="en-US" sz="2000" dirty="0">
              <a:solidFill>
                <a:srgbClr val="000000"/>
              </a:solidFill>
              <a:latin typeface="Cambria" panose="02040503050406030204" pitchFamily="18" charset="0"/>
              <a:ea typeface="Cambria" panose="02040503050406030204" pitchFamily="18" charset="0"/>
              <a:cs typeface="Verdana"/>
            </a:endParaRPr>
          </a:p>
          <a:p>
            <a:pPr marL="0" marR="0" lvl="0" indent="0" algn="ctr">
              <a:spcBef>
                <a:spcPts val="400"/>
              </a:spcBef>
              <a:spcAft>
                <a:spcPts val="0"/>
              </a:spcAft>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endParaRPr>
          </a:p>
          <a:p>
            <a:pPr marL="0" marR="0" lvl="0" indent="0" algn="l" rtl="0">
              <a:spcBef>
                <a:spcPts val="340"/>
              </a:spcBef>
              <a:spcAft>
                <a:spcPts val="0"/>
              </a:spcAft>
              <a:buClr>
                <a:srgbClr val="17365D"/>
              </a:buClr>
              <a:buSzPts val="1700"/>
              <a:buFont typeface="Arial"/>
              <a:buNone/>
            </a:pPr>
            <a:endParaRPr lang="en-GB" sz="1700" b="1" dirty="0">
              <a:solidFill>
                <a:srgbClr val="17365D"/>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259139"/>
            <a:ext cx="4207844" cy="62725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a:ea typeface="Cambria"/>
                <a:cs typeface="Verdana"/>
                <a:sym typeface="Verdana"/>
              </a:rPr>
              <a:t>PIP2001 Capstone Project</a:t>
            </a:r>
            <a:endParaRPr dirty="0">
              <a:latin typeface="Times New Roman"/>
              <a:ea typeface="Cambria"/>
            </a:endParaRPr>
          </a:p>
        </p:txBody>
      </p:sp>
      <p:sp>
        <p:nvSpPr>
          <p:cNvPr id="8" name="Google Shape;91;p13"/>
          <p:cNvSpPr txBox="1"/>
          <p:nvPr/>
        </p:nvSpPr>
        <p:spPr>
          <a:xfrm>
            <a:off x="0" y="4471441"/>
            <a:ext cx="12174965" cy="191187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200" b="1" i="0" u="none" strike="noStrike" cap="none" dirty="0">
                <a:solidFill>
                  <a:schemeClr val="accent1"/>
                </a:solidFill>
                <a:latin typeface="Times New Roman"/>
                <a:ea typeface="Cambria"/>
                <a:cs typeface="Verdana"/>
                <a:sym typeface="Verdana"/>
              </a:rPr>
              <a:t>Name of the Program: </a:t>
            </a:r>
            <a:r>
              <a:rPr lang="en-US" sz="2200" b="1" dirty="0">
                <a:latin typeface="Times New Roman"/>
                <a:ea typeface="Cambria"/>
                <a:cs typeface="Verdana"/>
                <a:sym typeface="Verdana"/>
              </a:rPr>
              <a:t>Information Science and Engineering(ISE)</a:t>
            </a:r>
            <a:endParaRPr lang="en-US" sz="2200">
              <a:solidFill>
                <a:srgbClr val="000000"/>
              </a:solidFill>
              <a:latin typeface="Times New Roman"/>
              <a:ea typeface="Cambria"/>
              <a:cs typeface="Verdana"/>
            </a:endParaRPr>
          </a:p>
          <a:p>
            <a:pPr>
              <a:buClr>
                <a:srgbClr val="17365D"/>
              </a:buClr>
              <a:buSzPct val="100000"/>
            </a:pPr>
            <a:r>
              <a:rPr lang="en-US" sz="2200" b="1" dirty="0">
                <a:solidFill>
                  <a:schemeClr val="accent1"/>
                </a:solidFill>
                <a:latin typeface="Times New Roman"/>
                <a:ea typeface="Cambria"/>
                <a:cs typeface="Verdana"/>
                <a:sym typeface="Verdana"/>
              </a:rPr>
              <a:t>Name of the </a:t>
            </a:r>
            <a:r>
              <a:rPr lang="en-US" sz="2200" b="1" err="1">
                <a:solidFill>
                  <a:schemeClr val="accent1"/>
                </a:solidFill>
                <a:latin typeface="Times New Roman"/>
                <a:ea typeface="Cambria"/>
                <a:cs typeface="Verdana"/>
                <a:sym typeface="Verdana"/>
              </a:rPr>
              <a:t>HoD</a:t>
            </a:r>
            <a:r>
              <a:rPr lang="en-US" sz="2200" b="1" dirty="0">
                <a:solidFill>
                  <a:schemeClr val="accent1"/>
                </a:solidFill>
                <a:latin typeface="Times New Roman"/>
                <a:ea typeface="Cambria"/>
                <a:cs typeface="Verdana"/>
                <a:sym typeface="Verdana"/>
              </a:rPr>
              <a:t>: </a:t>
            </a:r>
            <a:r>
              <a:rPr lang="en-US" sz="2200" b="1" dirty="0">
                <a:latin typeface="Times New Roman"/>
                <a:ea typeface="Cambria"/>
                <a:cs typeface="Verdana"/>
                <a:sym typeface="Verdana"/>
              </a:rPr>
              <a:t>Dr. Pallavi R</a:t>
            </a:r>
            <a:endParaRPr lang="en-US" sz="2200" b="1">
              <a:latin typeface="Times New Roman"/>
              <a:ea typeface="Cambria" panose="02040503050406030204" pitchFamily="18" charset="0"/>
              <a:cs typeface="Verdana"/>
            </a:endParaRPr>
          </a:p>
          <a:p>
            <a:pPr>
              <a:buClr>
                <a:srgbClr val="17365D"/>
              </a:buClr>
              <a:buSzPct val="100000"/>
            </a:pPr>
            <a:r>
              <a:rPr lang="en-US" sz="2200" b="1" i="0" u="none" strike="noStrike" cap="none" dirty="0">
                <a:solidFill>
                  <a:schemeClr val="accent1"/>
                </a:solidFill>
                <a:latin typeface="Times New Roman"/>
                <a:ea typeface="Cambria"/>
                <a:cs typeface="Verdana"/>
                <a:sym typeface="Verdana"/>
              </a:rPr>
              <a:t>Name of the Program Project Coordinator: </a:t>
            </a:r>
            <a:r>
              <a:rPr lang="en-US" sz="2200" b="1" dirty="0">
                <a:latin typeface="Times New Roman"/>
                <a:ea typeface="Cambria"/>
                <a:cs typeface="Verdana"/>
                <a:sym typeface="Verdana"/>
              </a:rPr>
              <a:t>Srinivas Mishra</a:t>
            </a:r>
            <a:endParaRPr lang="en-US" sz="2200" b="1" i="0" u="none" strike="noStrike" cap="none">
              <a:solidFill>
                <a:schemeClr val="accent1"/>
              </a:solidFill>
              <a:latin typeface="Times New Roman"/>
              <a:ea typeface="Cambria" panose="02040503050406030204" pitchFamily="18" charset="0"/>
              <a:cs typeface="Verdana"/>
            </a:endParaRPr>
          </a:p>
          <a:p>
            <a:pPr lvl="0">
              <a:buClr>
                <a:srgbClr val="17365D"/>
              </a:buClr>
              <a:buSzPct val="100000"/>
            </a:pPr>
            <a:r>
              <a:rPr lang="en-US" sz="2200" b="1" dirty="0">
                <a:solidFill>
                  <a:schemeClr val="accent1"/>
                </a:solidFill>
                <a:latin typeface="Times New Roman"/>
                <a:ea typeface="Cambria"/>
                <a:cs typeface="Verdana"/>
                <a:sym typeface="Verdana"/>
              </a:rPr>
              <a:t>Name of the School Project Coordinators: </a:t>
            </a:r>
            <a:r>
              <a:rPr lang="en-US" sz="2200" b="1" i="0" u="none" strike="noStrike" cap="none" dirty="0">
                <a:latin typeface="Times New Roman"/>
                <a:ea typeface="Cambria"/>
                <a:cs typeface="Verdana"/>
                <a:sym typeface="Verdana"/>
              </a:rPr>
              <a:t>Dr. Sampath A K / Dr. Abdul Khadar A / Mr. Md Ziaur Rahman</a:t>
            </a:r>
            <a:endParaRPr sz="2200" b="1" i="0" u="none" strike="noStrike" cap="none" dirty="0">
              <a:latin typeface="Times New Roman"/>
              <a:ea typeface="Cambria"/>
              <a:cs typeface="Verdana"/>
              <a:sym typeface="Verdana"/>
            </a:endParaRPr>
          </a:p>
        </p:txBody>
      </p:sp>
      <p:graphicFrame>
        <p:nvGraphicFramePr>
          <p:cNvPr id="2" name="Table 1">
            <a:extLst>
              <a:ext uri="{FF2B5EF4-FFF2-40B4-BE49-F238E27FC236}">
                <a16:creationId xmlns:a16="http://schemas.microsoft.com/office/drawing/2014/main" id="{3540B376-23CB-A6A4-1E98-1FD42A1E710F}"/>
              </a:ext>
            </a:extLst>
          </p:cNvPr>
          <p:cNvGraphicFramePr>
            <a:graphicFrameLocks noGrp="1"/>
          </p:cNvGraphicFramePr>
          <p:nvPr>
            <p:extLst>
              <p:ext uri="{D42A27DB-BD31-4B8C-83A1-F6EECF244321}">
                <p14:modId xmlns:p14="http://schemas.microsoft.com/office/powerpoint/2010/main" val="522621658"/>
              </p:ext>
            </p:extLst>
          </p:nvPr>
        </p:nvGraphicFramePr>
        <p:xfrm>
          <a:off x="251567" y="2514686"/>
          <a:ext cx="6155360" cy="1931216"/>
        </p:xfrm>
        <a:graphic>
          <a:graphicData uri="http://schemas.openxmlformats.org/drawingml/2006/table">
            <a:tbl>
              <a:tblPr firstRow="1" bandRow="1">
                <a:tableStyleId>{5C22544A-7EE6-4342-B048-85BDC9FD1C3A}</a:tableStyleId>
              </a:tblPr>
              <a:tblGrid>
                <a:gridCol w="3077680">
                  <a:extLst>
                    <a:ext uri="{9D8B030D-6E8A-4147-A177-3AD203B41FA5}">
                      <a16:colId xmlns:a16="http://schemas.microsoft.com/office/drawing/2014/main" val="2228567422"/>
                    </a:ext>
                  </a:extLst>
                </a:gridCol>
                <a:gridCol w="3077680">
                  <a:extLst>
                    <a:ext uri="{9D8B030D-6E8A-4147-A177-3AD203B41FA5}">
                      <a16:colId xmlns:a16="http://schemas.microsoft.com/office/drawing/2014/main" val="3325592767"/>
                    </a:ext>
                  </a:extLst>
                </a:gridCol>
              </a:tblGrid>
              <a:tr h="482804">
                <a:tc>
                  <a:txBody>
                    <a:bodyPr/>
                    <a:lstStyle/>
                    <a:p>
                      <a:pPr lvl="0">
                        <a:buNone/>
                      </a:pPr>
                      <a:r>
                        <a:rPr lang="en-US" sz="2200" dirty="0">
                          <a:latin typeface="Times New Roman"/>
                        </a:rPr>
                        <a:t>Roll number</a:t>
                      </a:r>
                    </a:p>
                  </a:txBody>
                  <a:tcPr/>
                </a:tc>
                <a:tc>
                  <a:txBody>
                    <a:bodyPr/>
                    <a:lstStyle/>
                    <a:p>
                      <a:r>
                        <a:rPr lang="en-US" sz="2200" dirty="0">
                          <a:latin typeface="Times New Roman"/>
                        </a:rPr>
                        <a:t>Student Name</a:t>
                      </a:r>
                    </a:p>
                  </a:txBody>
                  <a:tcPr/>
                </a:tc>
                <a:extLst>
                  <a:ext uri="{0D108BD9-81ED-4DB2-BD59-A6C34878D82A}">
                    <a16:rowId xmlns:a16="http://schemas.microsoft.com/office/drawing/2014/main" val="3656299758"/>
                  </a:ext>
                </a:extLst>
              </a:tr>
              <a:tr h="482804">
                <a:tc>
                  <a:txBody>
                    <a:bodyPr/>
                    <a:lstStyle/>
                    <a:p>
                      <a:pPr lvl="0">
                        <a:buNone/>
                      </a:pPr>
                      <a:r>
                        <a:rPr lang="en-US" sz="2200" dirty="0">
                          <a:latin typeface="Times New Roman"/>
                        </a:rPr>
                        <a:t>20211ISE0017</a:t>
                      </a:r>
                    </a:p>
                  </a:txBody>
                  <a:tcPr/>
                </a:tc>
                <a:tc>
                  <a:txBody>
                    <a:bodyPr/>
                    <a:lstStyle/>
                    <a:p>
                      <a:r>
                        <a:rPr lang="en-US" sz="2200" dirty="0">
                          <a:latin typeface="Times New Roman"/>
                        </a:rPr>
                        <a:t>Anushree G</a:t>
                      </a:r>
                    </a:p>
                  </a:txBody>
                  <a:tcPr/>
                </a:tc>
                <a:extLst>
                  <a:ext uri="{0D108BD9-81ED-4DB2-BD59-A6C34878D82A}">
                    <a16:rowId xmlns:a16="http://schemas.microsoft.com/office/drawing/2014/main" val="1510228013"/>
                  </a:ext>
                </a:extLst>
              </a:tr>
              <a:tr h="482804">
                <a:tc>
                  <a:txBody>
                    <a:bodyPr/>
                    <a:lstStyle/>
                    <a:p>
                      <a:pPr lvl="0">
                        <a:buNone/>
                      </a:pPr>
                      <a:r>
                        <a:rPr lang="en-US" sz="2200" dirty="0">
                          <a:latin typeface="Times New Roman"/>
                        </a:rPr>
                        <a:t>20211ISE0018</a:t>
                      </a:r>
                    </a:p>
                  </a:txBody>
                  <a:tcPr/>
                </a:tc>
                <a:tc>
                  <a:txBody>
                    <a:bodyPr/>
                    <a:lstStyle/>
                    <a:p>
                      <a:r>
                        <a:rPr lang="en-US" sz="2200" dirty="0">
                          <a:latin typeface="Times New Roman"/>
                        </a:rPr>
                        <a:t>Hemalatha K</a:t>
                      </a:r>
                    </a:p>
                  </a:txBody>
                  <a:tcPr/>
                </a:tc>
                <a:extLst>
                  <a:ext uri="{0D108BD9-81ED-4DB2-BD59-A6C34878D82A}">
                    <a16:rowId xmlns:a16="http://schemas.microsoft.com/office/drawing/2014/main" val="4100764246"/>
                  </a:ext>
                </a:extLst>
              </a:tr>
              <a:tr h="482804">
                <a:tc>
                  <a:txBody>
                    <a:bodyPr/>
                    <a:lstStyle/>
                    <a:p>
                      <a:pPr lvl="0">
                        <a:buNone/>
                      </a:pPr>
                      <a:r>
                        <a:rPr lang="en-US" sz="2200" dirty="0">
                          <a:latin typeface="Times New Roman"/>
                        </a:rPr>
                        <a:t>20211ISE0055</a:t>
                      </a:r>
                    </a:p>
                  </a:txBody>
                  <a:tcPr/>
                </a:tc>
                <a:tc>
                  <a:txBody>
                    <a:bodyPr/>
                    <a:lstStyle/>
                    <a:p>
                      <a:r>
                        <a:rPr lang="en-US" sz="2200" dirty="0">
                          <a:latin typeface="Times New Roman"/>
                        </a:rPr>
                        <a:t>Supriya D</a:t>
                      </a:r>
                    </a:p>
                  </a:txBody>
                  <a:tcPr/>
                </a:tc>
                <a:extLst>
                  <a:ext uri="{0D108BD9-81ED-4DB2-BD59-A6C34878D82A}">
                    <a16:rowId xmlns:a16="http://schemas.microsoft.com/office/drawing/2014/main" val="215361458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a:ea typeface="Verdana"/>
              </a:rPr>
              <a:t>Outcomes</a:t>
            </a:r>
          </a:p>
        </p:txBody>
      </p:sp>
      <p:sp>
        <p:nvSpPr>
          <p:cNvPr id="3" name="Content Placeholder 2"/>
          <p:cNvSpPr>
            <a:spLocks noGrp="1"/>
          </p:cNvSpPr>
          <p:nvPr>
            <p:ph idx="1"/>
          </p:nvPr>
        </p:nvSpPr>
        <p:spPr>
          <a:xfrm>
            <a:off x="604982" y="958274"/>
            <a:ext cx="11083636" cy="5345543"/>
          </a:xfrm>
        </p:spPr>
        <p:txBody>
          <a:bodyPr vert="horz" lIns="91440" tIns="45720" rIns="91440" bIns="45720" rtlCol="0" anchor="t">
            <a:noAutofit/>
          </a:bodyPr>
          <a:lstStyle/>
          <a:p>
            <a:pPr algn="just"/>
            <a:r>
              <a:rPr lang="en-IN" b="1" dirty="0">
                <a:latin typeface="Times New Roman"/>
                <a:ea typeface="Verdana"/>
                <a:cs typeface="Times New Roman"/>
              </a:rPr>
              <a:t>Improved Customer Outreach:</a:t>
            </a:r>
            <a:r>
              <a:rPr lang="en-IN" sz="2200" dirty="0">
                <a:latin typeface="Times New Roman"/>
                <a:ea typeface="Verdana"/>
                <a:cs typeface="Times New Roman"/>
              </a:rPr>
              <a:t> The integration of social media platforms and P2P networks will significantly increase engagement with previously non-contactable customers, enabling businesses to reach out more effectively with personalized communication.</a:t>
            </a:r>
            <a:endParaRPr lang="en-GB" sz="2200">
              <a:latin typeface="Times New Roman"/>
              <a:ea typeface="Verdana"/>
              <a:cs typeface="Times New Roman"/>
            </a:endParaRPr>
          </a:p>
          <a:p>
            <a:pPr algn="just"/>
            <a:r>
              <a:rPr lang="en-IN" b="1" dirty="0">
                <a:latin typeface="Times New Roman"/>
                <a:ea typeface="Verdana"/>
                <a:cs typeface="Times New Roman"/>
              </a:rPr>
              <a:t>Enhanced Data Privacy and Security:</a:t>
            </a:r>
            <a:r>
              <a:rPr lang="en-IN" dirty="0">
                <a:latin typeface="Times New Roman"/>
                <a:ea typeface="Verdana"/>
                <a:cs typeface="Times New Roman"/>
              </a:rPr>
              <a:t> </a:t>
            </a:r>
            <a:r>
              <a:rPr lang="en-IN" sz="2200" dirty="0">
                <a:latin typeface="Times New Roman"/>
                <a:ea typeface="Verdana"/>
                <a:cs typeface="Times New Roman"/>
              </a:rPr>
              <a:t>With the decentralized P2P network, customer data exchanges will be more secure, ensuring compliance with data privacy regulations and minimizing risks of breaches.</a:t>
            </a:r>
            <a:endParaRPr lang="en-GB" sz="2200">
              <a:latin typeface="Times New Roman"/>
              <a:ea typeface="Verdana"/>
              <a:cs typeface="Times New Roman"/>
            </a:endParaRPr>
          </a:p>
          <a:p>
            <a:pPr algn="just"/>
            <a:r>
              <a:rPr lang="en-IN" b="1" dirty="0">
                <a:latin typeface="Times New Roman"/>
                <a:ea typeface="Verdana"/>
                <a:cs typeface="Times New Roman"/>
              </a:rPr>
              <a:t>Increased Customer Retention:</a:t>
            </a:r>
            <a:r>
              <a:rPr lang="en-IN" sz="2200" dirty="0">
                <a:latin typeface="Times New Roman"/>
                <a:ea typeface="Verdana"/>
                <a:cs typeface="Times New Roman"/>
              </a:rPr>
              <a:t> By sending personalized, timely notifications about policy renewals, bonuses, and unclaimed maturities, businesses will experience improved customer retention and satisfaction.</a:t>
            </a:r>
            <a:endParaRPr lang="en-GB" sz="2200">
              <a:latin typeface="Times New Roman"/>
              <a:ea typeface="Verdana"/>
              <a:cs typeface="Times New Roman"/>
            </a:endParaRPr>
          </a:p>
          <a:p>
            <a:pPr algn="just"/>
            <a:r>
              <a:rPr lang="en-IN" b="1" dirty="0">
                <a:latin typeface="Times New Roman"/>
                <a:ea typeface="Verdana"/>
                <a:cs typeface="Times New Roman"/>
              </a:rPr>
              <a:t>Automation of Communication</a:t>
            </a:r>
            <a:r>
              <a:rPr lang="en-IN" dirty="0">
                <a:latin typeface="Times New Roman"/>
                <a:ea typeface="Verdana"/>
                <a:cs typeface="Times New Roman"/>
              </a:rPr>
              <a:t>:</a:t>
            </a:r>
            <a:r>
              <a:rPr lang="en-IN" sz="2200" dirty="0">
                <a:latin typeface="Times New Roman"/>
                <a:ea typeface="Verdana"/>
                <a:cs typeface="Times New Roman"/>
              </a:rPr>
              <a:t> The AI-driven system will automate customer interactions, reducing the manual effort required and ensuring a more efficient communication process.</a:t>
            </a:r>
            <a:endParaRPr lang="en-GB" sz="2200">
              <a:latin typeface="Times New Roman"/>
              <a:ea typeface="Verdana"/>
              <a:cs typeface="Times New Roman"/>
            </a:endParaRPr>
          </a:p>
          <a:p>
            <a:pPr algn="just"/>
            <a:r>
              <a:rPr lang="en-IN" b="1" dirty="0">
                <a:latin typeface="Times New Roman"/>
                <a:ea typeface="Verdana"/>
                <a:cs typeface="Times New Roman"/>
              </a:rPr>
              <a:t>Scalability:</a:t>
            </a:r>
            <a:r>
              <a:rPr lang="en-IN" sz="2200" dirty="0">
                <a:latin typeface="Times New Roman"/>
                <a:ea typeface="Verdana"/>
                <a:cs typeface="Times New Roman"/>
              </a:rPr>
              <a:t> The platform's design will allow businesses to handle an increasing number of customers and interactions, offering a sustainable outreach model as the customer base grows.</a:t>
            </a:r>
            <a:endParaRPr lang="en-GB" sz="2200">
              <a:latin typeface="Times New Roman"/>
              <a:ea typeface="Verdana"/>
              <a:cs typeface="Times New Roman"/>
            </a:endParaRPr>
          </a:p>
          <a:p>
            <a:pPr marL="0" indent="0" algn="just">
              <a:buNone/>
            </a:pPr>
            <a:endParaRPr lang="en-IN" sz="2200" dirty="0">
              <a:latin typeface="Times New Roman"/>
              <a:ea typeface="Verdana"/>
              <a:cs typeface="Times New Roman"/>
            </a:endParaRP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a:ea typeface="Verdana"/>
              </a:rPr>
              <a:t>Conclusion</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IN" sz="2200" dirty="0">
                <a:latin typeface="Times New Roman"/>
                <a:ea typeface="Verdana"/>
                <a:cs typeface="Times New Roman"/>
              </a:rPr>
              <a:t>The initiative aims to enhance customer outreach in insurance and banking sectors by integrating social media platforms and peer-to-peer networks. This approach allows for personalized, modern, and scalable communication channels, enhancing customer retention and satisfaction. Social media provides timely notifications in insurance, while P2P networks offer secure, decentralized data exchange. In banking, similar outreach is crucial for informing clients about important updates. The decentralized nature of P2P networks adds security, safeguarding customer data and ensuring regulatory compliance with privacy laws like GDPR. This reduces the likelihood of data breaches and allows businesses to scale outreach efforts while minimizing operational costs and maintaining trust. This system addresses unique challenges in customer communication, ensuring long-term benefits like improved operational efficiency, lower costs, and higher customer loyalty.</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a:ea typeface="Verdana"/>
              </a:rPr>
              <a:t>References</a:t>
            </a:r>
          </a:p>
        </p:txBody>
      </p:sp>
      <p:sp>
        <p:nvSpPr>
          <p:cNvPr id="3" name="Content Placeholder 2"/>
          <p:cNvSpPr>
            <a:spLocks noGrp="1"/>
          </p:cNvSpPr>
          <p:nvPr>
            <p:ph idx="1"/>
          </p:nvPr>
        </p:nvSpPr>
        <p:spPr>
          <a:xfrm>
            <a:off x="128789" y="982580"/>
            <a:ext cx="11934422" cy="5081785"/>
          </a:xfrm>
        </p:spPr>
        <p:txBody>
          <a:bodyPr vert="horz" lIns="91440" tIns="45720" rIns="91440" bIns="45720" rtlCol="0" anchor="t">
            <a:noAutofit/>
          </a:bodyPr>
          <a:lstStyle/>
          <a:p>
            <a:pPr marL="0" indent="0" algn="just">
              <a:buNone/>
            </a:pPr>
            <a:r>
              <a:rPr lang="en-IN" sz="1400" dirty="0">
                <a:latin typeface="Times New Roman"/>
                <a:ea typeface="Verdana"/>
                <a:cs typeface="Times New Roman"/>
              </a:rPr>
              <a:t>[1]. </a:t>
            </a:r>
            <a:r>
              <a:rPr lang="en-IN" sz="1400" dirty="0" err="1">
                <a:latin typeface="Times New Roman"/>
                <a:ea typeface="Verdana"/>
                <a:cs typeface="Times New Roman"/>
              </a:rPr>
              <a:t>Ariponnammal</a:t>
            </a:r>
            <a:r>
              <a:rPr lang="en-IN" sz="1400" dirty="0">
                <a:latin typeface="Times New Roman"/>
                <a:ea typeface="Verdana"/>
                <a:cs typeface="Times New Roman"/>
              </a:rPr>
              <a:t>, S. and Natarajan, S. (1994) ‘Transport </a:t>
            </a:r>
            <a:r>
              <a:rPr lang="en-IN" sz="1400" dirty="0" err="1">
                <a:latin typeface="Times New Roman"/>
                <a:ea typeface="Verdana"/>
                <a:cs typeface="Times New Roman"/>
              </a:rPr>
              <a:t>Phonomena</a:t>
            </a:r>
            <a:r>
              <a:rPr lang="en-IN" sz="1400" dirty="0">
                <a:latin typeface="Times New Roman"/>
                <a:ea typeface="Verdana"/>
                <a:cs typeface="Times New Roman"/>
              </a:rPr>
              <a:t> of </a:t>
            </a:r>
            <a:r>
              <a:rPr lang="en-IN" sz="1400" dirty="0" err="1">
                <a:latin typeface="Times New Roman"/>
                <a:ea typeface="Verdana"/>
                <a:cs typeface="Times New Roman"/>
              </a:rPr>
              <a:t>Sm</a:t>
            </a:r>
            <a:r>
              <a:rPr lang="en-IN" sz="1400" dirty="0">
                <a:latin typeface="Times New Roman"/>
                <a:ea typeface="Verdana"/>
                <a:cs typeface="Times New Roman"/>
              </a:rPr>
              <a:t> Sel – X </a:t>
            </a:r>
            <a:r>
              <a:rPr lang="en-IN" sz="1400" dirty="0" err="1">
                <a:latin typeface="Times New Roman"/>
                <a:ea typeface="Verdana"/>
                <a:cs typeface="Times New Roman"/>
              </a:rPr>
              <a:t>Asx</a:t>
            </a:r>
            <a:r>
              <a:rPr lang="en-IN" sz="1400" dirty="0">
                <a:latin typeface="Times New Roman"/>
                <a:ea typeface="Verdana"/>
                <a:cs typeface="Times New Roman"/>
              </a:rPr>
              <a:t>’, </a:t>
            </a:r>
            <a:r>
              <a:rPr lang="en-IN" sz="1400" i="1" dirty="0">
                <a:latin typeface="Times New Roman"/>
                <a:ea typeface="Verdana"/>
                <a:cs typeface="Times New Roman"/>
              </a:rPr>
              <a:t>Pramana – Journal of Physics</a:t>
            </a:r>
            <a:r>
              <a:rPr lang="en-IN" sz="1400" dirty="0">
                <a:latin typeface="Times New Roman"/>
                <a:ea typeface="Verdana"/>
                <a:cs typeface="Times New Roman"/>
              </a:rPr>
              <a:t>, Vol. 42, No. 1, pp. 421-425.</a:t>
            </a:r>
            <a:endParaRPr lang="en-US" sz="1400" dirty="0">
              <a:latin typeface="Times New Roman"/>
            </a:endParaRPr>
          </a:p>
          <a:p>
            <a:pPr marL="0" indent="0" algn="just">
              <a:buNone/>
            </a:pPr>
            <a:endParaRPr lang="en-IN" sz="1400" dirty="0">
              <a:latin typeface="Times New Roman"/>
              <a:ea typeface="Verdana"/>
              <a:cs typeface="Times New Roman"/>
            </a:endParaRPr>
          </a:p>
          <a:p>
            <a:pPr marL="0" indent="0" algn="just">
              <a:buNone/>
            </a:pPr>
            <a:r>
              <a:rPr lang="en-IN" sz="1400" dirty="0">
                <a:latin typeface="Times New Roman"/>
                <a:ea typeface="Verdana"/>
                <a:cs typeface="Times New Roman"/>
              </a:rPr>
              <a:t>[2]. Smith, J. and Brown, M. (2022) ‘Decentralized Communication Systems: A Peer-to-Peer Approach’, </a:t>
            </a:r>
            <a:r>
              <a:rPr lang="en-IN" sz="1400" i="1" dirty="0">
                <a:latin typeface="Times New Roman"/>
                <a:ea typeface="Verdana"/>
                <a:cs typeface="Times New Roman"/>
              </a:rPr>
              <a:t>Journal of Network Architecture and Design</a:t>
            </a:r>
            <a:r>
              <a:rPr lang="en-IN" sz="1400" dirty="0">
                <a:latin typeface="Times New Roman"/>
                <a:ea typeface="Verdana"/>
                <a:cs typeface="Times New Roman"/>
              </a:rPr>
              <a:t>, Vol. 45, No. 3, pp. 123-135.</a:t>
            </a:r>
          </a:p>
          <a:p>
            <a:pPr marL="0" indent="0" algn="just">
              <a:buNone/>
            </a:pPr>
            <a:endParaRPr lang="en-IN" sz="1400" dirty="0">
              <a:latin typeface="Times New Roman"/>
              <a:ea typeface="Verdana"/>
              <a:cs typeface="Times New Roman"/>
            </a:endParaRPr>
          </a:p>
          <a:p>
            <a:pPr marL="0" indent="0" algn="just">
              <a:buNone/>
            </a:pPr>
            <a:r>
              <a:rPr lang="en-IN" sz="1400" dirty="0">
                <a:latin typeface="Times New Roman"/>
                <a:ea typeface="Verdana"/>
                <a:cs typeface="Times New Roman"/>
              </a:rPr>
              <a:t>[3]. Johnson, A. (2021) ‘Leveraging Social Media APIs for Customer Engagement’, </a:t>
            </a:r>
            <a:r>
              <a:rPr lang="en-IN" sz="1400" i="1" dirty="0">
                <a:latin typeface="Times New Roman"/>
                <a:ea typeface="Verdana"/>
                <a:cs typeface="Times New Roman"/>
              </a:rPr>
              <a:t>International Journal of Digital Marketing</a:t>
            </a:r>
            <a:r>
              <a:rPr lang="en-IN" sz="1400" dirty="0">
                <a:latin typeface="Times New Roman"/>
                <a:ea typeface="Verdana"/>
                <a:cs typeface="Times New Roman"/>
              </a:rPr>
              <a:t>, Vol. 30, No. 5, pp. 211-224.</a:t>
            </a:r>
          </a:p>
          <a:p>
            <a:pPr marL="0" indent="0" algn="just">
              <a:buNone/>
            </a:pPr>
            <a:endParaRPr lang="en-IN" sz="1400" dirty="0">
              <a:latin typeface="Times New Roman"/>
              <a:ea typeface="Verdana"/>
              <a:cs typeface="Times New Roman"/>
            </a:endParaRPr>
          </a:p>
          <a:p>
            <a:pPr marL="0" indent="0" algn="just">
              <a:buNone/>
            </a:pPr>
            <a:r>
              <a:rPr lang="en-IN" sz="1400" dirty="0">
                <a:latin typeface="Times New Roman"/>
                <a:ea typeface="Verdana"/>
                <a:cs typeface="Times New Roman"/>
              </a:rPr>
              <a:t>[4]. Patel, M. (2023) ‘Secure Data Transmission in P2P Networks: Techniques and Applications’, </a:t>
            </a:r>
            <a:r>
              <a:rPr lang="en-IN" sz="1400" i="1" dirty="0">
                <a:latin typeface="Times New Roman"/>
                <a:ea typeface="Verdana"/>
                <a:cs typeface="Times New Roman"/>
              </a:rPr>
              <a:t>Journal of Cybersecurity Advances</a:t>
            </a:r>
            <a:r>
              <a:rPr lang="en-IN" sz="1400" dirty="0">
                <a:latin typeface="Times New Roman"/>
                <a:ea typeface="Verdana"/>
                <a:cs typeface="Times New Roman"/>
              </a:rPr>
              <a:t>, Vol. 12, No. 2, pp. 89-105.</a:t>
            </a:r>
          </a:p>
          <a:p>
            <a:pPr marL="0" indent="0" algn="just">
              <a:buNone/>
            </a:pPr>
            <a:endParaRPr lang="en-IN" sz="1400" dirty="0">
              <a:latin typeface="Times New Roman"/>
              <a:ea typeface="Verdana"/>
              <a:cs typeface="Times New Roman"/>
            </a:endParaRPr>
          </a:p>
          <a:p>
            <a:pPr marL="0" indent="0" algn="just">
              <a:buNone/>
            </a:pPr>
            <a:r>
              <a:rPr lang="en-IN" sz="1400" dirty="0">
                <a:latin typeface="Times New Roman"/>
                <a:ea typeface="Verdana"/>
                <a:cs typeface="Times New Roman"/>
              </a:rPr>
              <a:t>[5]. Gupta, R.K. and Sharma, S.D. (2020) ‘The Role of MongoDB in Scalable Data Management’, </a:t>
            </a:r>
            <a:r>
              <a:rPr lang="en-IN" sz="1400" i="1" dirty="0">
                <a:latin typeface="Times New Roman"/>
                <a:ea typeface="Verdana"/>
                <a:cs typeface="Times New Roman"/>
              </a:rPr>
              <a:t>Database Technologies and Applications</a:t>
            </a:r>
            <a:r>
              <a:rPr lang="en-IN" sz="1400" dirty="0">
                <a:latin typeface="Times New Roman"/>
                <a:ea typeface="Verdana"/>
                <a:cs typeface="Times New Roman"/>
              </a:rPr>
              <a:t>, Vol. 18, No. 7, pp. 45-57.</a:t>
            </a:r>
          </a:p>
          <a:p>
            <a:pPr marL="0" indent="0" algn="just">
              <a:buNone/>
            </a:pPr>
            <a:endParaRPr lang="en-IN" sz="1400" dirty="0">
              <a:latin typeface="Times New Roman"/>
              <a:ea typeface="Verdana"/>
              <a:cs typeface="Times New Roman"/>
            </a:endParaRPr>
          </a:p>
          <a:p>
            <a:pPr marL="0" indent="0" algn="just">
              <a:buNone/>
            </a:pPr>
            <a:r>
              <a:rPr lang="en-IN" sz="1400" dirty="0">
                <a:latin typeface="Times New Roman"/>
                <a:ea typeface="Verdana"/>
                <a:cs typeface="Times New Roman"/>
              </a:rPr>
              <a:t>[6]. Harris, T. and Clark, L. (2022) ‘Comparative Analysis of Traditional and Automated Customer Outreach Methods’, </a:t>
            </a:r>
            <a:r>
              <a:rPr lang="en-IN" sz="1400" i="1" dirty="0">
                <a:latin typeface="Times New Roman"/>
                <a:ea typeface="Verdana"/>
                <a:cs typeface="Times New Roman"/>
              </a:rPr>
              <a:t>Journal of Business Communication Strategies</a:t>
            </a:r>
            <a:r>
              <a:rPr lang="en-IN" sz="1400" dirty="0">
                <a:latin typeface="Times New Roman"/>
                <a:ea typeface="Verdana"/>
                <a:cs typeface="Times New Roman"/>
              </a:rPr>
              <a:t>, Vol. 28, No. 4, pp. 123-140.</a:t>
            </a:r>
          </a:p>
          <a:p>
            <a:pPr marL="0" indent="0" algn="just">
              <a:buNone/>
            </a:pPr>
            <a:endParaRPr lang="en-IN" sz="1400" dirty="0">
              <a:latin typeface="Times New Roman"/>
              <a:ea typeface="Verdana"/>
              <a:cs typeface="Times New Roman"/>
            </a:endParaRPr>
          </a:p>
          <a:p>
            <a:pPr marL="0" indent="0" algn="just">
              <a:buNone/>
            </a:pPr>
            <a:r>
              <a:rPr lang="en-IN" sz="1400" dirty="0">
                <a:latin typeface="Times New Roman"/>
                <a:ea typeface="Verdana"/>
                <a:cs typeface="Times New Roman"/>
              </a:rPr>
              <a:t>[7]. Lee, S., Davis, R., and Kim, H. (2022) ‘Real-Time Communication Using Node.js: A Case Study’, </a:t>
            </a:r>
            <a:r>
              <a:rPr lang="en-IN" sz="1400" i="1" dirty="0">
                <a:latin typeface="Times New Roman"/>
                <a:ea typeface="Verdana"/>
                <a:cs typeface="Times New Roman"/>
              </a:rPr>
              <a:t>Proceedings of the International Conference on Web Technologies</a:t>
            </a:r>
            <a:r>
              <a:rPr lang="en-IN" sz="1400" dirty="0">
                <a:latin typeface="Times New Roman"/>
                <a:ea typeface="Verdana"/>
                <a:cs typeface="Times New Roman"/>
              </a:rPr>
              <a:t>, pp. 89-98.</a:t>
            </a:r>
          </a:p>
          <a:p>
            <a:pPr marL="0" indent="0" algn="just">
              <a:buNone/>
            </a:pPr>
            <a:endParaRPr lang="en-IN" sz="1400" dirty="0">
              <a:latin typeface="Times New Roman"/>
              <a:ea typeface="Verdana"/>
              <a:cs typeface="Times New Roman"/>
            </a:endParaRPr>
          </a:p>
          <a:p>
            <a:pPr marL="0" indent="0" algn="just">
              <a:buNone/>
            </a:pPr>
            <a:r>
              <a:rPr lang="en-IN" sz="1400" dirty="0">
                <a:latin typeface="Times New Roman"/>
                <a:ea typeface="Verdana"/>
                <a:cs typeface="Times New Roman"/>
              </a:rPr>
              <a:t>[8]. Davis, J. (2021) ‘Improving Customer Retention Through Personalized Messaging’, </a:t>
            </a:r>
            <a:r>
              <a:rPr lang="en-IN" sz="1400" i="1" dirty="0">
                <a:latin typeface="Times New Roman"/>
                <a:ea typeface="Verdana"/>
                <a:cs typeface="Times New Roman"/>
              </a:rPr>
              <a:t>International Journal of Customer Relationship Management</a:t>
            </a:r>
            <a:r>
              <a:rPr lang="en-IN" sz="1400" dirty="0">
                <a:latin typeface="Times New Roman"/>
                <a:ea typeface="Verdana"/>
                <a:cs typeface="Times New Roman"/>
              </a:rPr>
              <a:t>, Vol. 25, No. 3, pp. 67-78.</a:t>
            </a:r>
          </a:p>
          <a:p>
            <a:pPr marL="0" indent="0" algn="just">
              <a:buNone/>
            </a:pPr>
            <a:endParaRPr lang="en-IN" sz="1400" dirty="0">
              <a:latin typeface="Times New Roman"/>
              <a:ea typeface="Verdana"/>
              <a:cs typeface="Times New Roman"/>
            </a:endParaRPr>
          </a:p>
          <a:p>
            <a:pPr marL="0" indent="0" algn="just">
              <a:buNone/>
            </a:pPr>
            <a:endParaRPr lang="en-IN" sz="1400" dirty="0">
              <a:latin typeface="Times New Roman"/>
              <a:ea typeface="Verdana"/>
              <a:cs typeface="Times New Roman"/>
            </a:endParaRPr>
          </a:p>
          <a:p>
            <a:pPr algn="just"/>
            <a:endParaRPr lang="en-IN" sz="1400" dirty="0">
              <a:latin typeface="Times New Roman"/>
              <a:ea typeface="Verdana"/>
              <a:cs typeface="Times New Roman"/>
            </a:endParaRPr>
          </a:p>
          <a:p>
            <a:pPr algn="just"/>
            <a:endParaRPr lang="en-GB" dirty="0"/>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endParaRPr lang="en-GB" dirty="0">
              <a:latin typeface="Times New Roman"/>
              <a:cs typeface="Times New Roman"/>
            </a:endParaRPr>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812800" y="946728"/>
            <a:ext cx="10875818" cy="53917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IN" dirty="0">
                <a:cs typeface="Times New Roman"/>
              </a:rPr>
              <a:t> </a:t>
            </a:r>
          </a:p>
        </p:txBody>
      </p:sp>
      <p:pic>
        <p:nvPicPr>
          <p:cNvPr id="3" name="Picture 2" descr="A screenshot of a computer&#10;&#10;AI-generated content may be incorrect.">
            <a:extLst>
              <a:ext uri="{FF2B5EF4-FFF2-40B4-BE49-F238E27FC236}">
                <a16:creationId xmlns:a16="http://schemas.microsoft.com/office/drawing/2014/main" id="{23FC64ED-0867-A417-CE09-29D15B19FE7D}"/>
              </a:ext>
            </a:extLst>
          </p:cNvPr>
          <p:cNvPicPr>
            <a:picLocks noChangeAspect="1"/>
          </p:cNvPicPr>
          <p:nvPr/>
        </p:nvPicPr>
        <p:blipFill>
          <a:blip r:embed="rId2"/>
          <a:stretch>
            <a:fillRect/>
          </a:stretch>
        </p:blipFill>
        <p:spPr>
          <a:xfrm>
            <a:off x="935181" y="968086"/>
            <a:ext cx="10090732" cy="4921830"/>
          </a:xfrm>
          <a:prstGeom prst="rect">
            <a:avLst/>
          </a:prstGeom>
        </p:spPr>
      </p:pic>
      <p:sp>
        <p:nvSpPr>
          <p:cNvPr id="7" name="TextBox 6">
            <a:extLst>
              <a:ext uri="{FF2B5EF4-FFF2-40B4-BE49-F238E27FC236}">
                <a16:creationId xmlns:a16="http://schemas.microsoft.com/office/drawing/2014/main" id="{E2D44DA8-D49A-879B-2A52-3FB3EF6C528D}"/>
              </a:ext>
            </a:extLst>
          </p:cNvPr>
          <p:cNvSpPr txBox="1"/>
          <p:nvPr/>
        </p:nvSpPr>
        <p:spPr>
          <a:xfrm>
            <a:off x="4645829" y="5889914"/>
            <a:ext cx="3550227"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cs typeface="Times New Roman"/>
              </a:rPr>
              <a:t>Fig 1.1 Dashboard </a:t>
            </a:r>
          </a:p>
        </p:txBody>
      </p:sp>
    </p:spTree>
    <p:extLst>
      <p:ext uri="{BB962C8B-B14F-4D97-AF65-F5344CB8AC3E}">
        <p14:creationId xmlns:p14="http://schemas.microsoft.com/office/powerpoint/2010/main" val="379544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GB" dirty="0">
                <a:latin typeface="Times New Roman"/>
                <a:ea typeface="Verdana"/>
                <a:cs typeface="Times New Roman"/>
              </a:rPr>
              <a:t>Real-World Impact</a:t>
            </a:r>
            <a:endParaRPr lang="en-US"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xfrm>
            <a:off x="812800" y="946728"/>
            <a:ext cx="10875818" cy="539172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IN" dirty="0">
                <a:cs typeface="Times New Roman"/>
              </a:rPr>
              <a:t> </a:t>
            </a:r>
          </a:p>
        </p:txBody>
      </p:sp>
      <p:pic>
        <p:nvPicPr>
          <p:cNvPr id="5" name="Picture 4" descr="A screenshot of a contact form&#10;&#10;AI-generated content may be incorrect.">
            <a:extLst>
              <a:ext uri="{FF2B5EF4-FFF2-40B4-BE49-F238E27FC236}">
                <a16:creationId xmlns:a16="http://schemas.microsoft.com/office/drawing/2014/main" id="{FFE831E7-E344-285E-BE31-7705CFDC65FA}"/>
              </a:ext>
            </a:extLst>
          </p:cNvPr>
          <p:cNvPicPr>
            <a:picLocks noChangeAspect="1"/>
          </p:cNvPicPr>
          <p:nvPr/>
        </p:nvPicPr>
        <p:blipFill>
          <a:blip r:embed="rId2"/>
          <a:stretch>
            <a:fillRect/>
          </a:stretch>
        </p:blipFill>
        <p:spPr>
          <a:xfrm>
            <a:off x="1067704" y="1096818"/>
            <a:ext cx="9733322" cy="4687455"/>
          </a:xfrm>
          <a:prstGeom prst="rect">
            <a:avLst/>
          </a:prstGeom>
        </p:spPr>
      </p:pic>
      <p:sp>
        <p:nvSpPr>
          <p:cNvPr id="7" name="TextBox 6">
            <a:extLst>
              <a:ext uri="{FF2B5EF4-FFF2-40B4-BE49-F238E27FC236}">
                <a16:creationId xmlns:a16="http://schemas.microsoft.com/office/drawing/2014/main" id="{8E1F0F54-E55E-BDFD-A617-BB7118B80B64}"/>
              </a:ext>
            </a:extLst>
          </p:cNvPr>
          <p:cNvSpPr txBox="1"/>
          <p:nvPr/>
        </p:nvSpPr>
        <p:spPr>
          <a:xfrm>
            <a:off x="4391830" y="5797549"/>
            <a:ext cx="403513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cs typeface="Times New Roman"/>
              </a:rPr>
              <a:t>Fig 1.2Customers</a:t>
            </a:r>
          </a:p>
        </p:txBody>
      </p:sp>
    </p:spTree>
    <p:extLst>
      <p:ext uri="{BB962C8B-B14F-4D97-AF65-F5344CB8AC3E}">
        <p14:creationId xmlns:p14="http://schemas.microsoft.com/office/powerpoint/2010/main" val="2497668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577D-80B7-6F44-A789-F7C577D6C192}"/>
              </a:ext>
            </a:extLst>
          </p:cNvPr>
          <p:cNvSpPr>
            <a:spLocks noGrp="1"/>
          </p:cNvSpPr>
          <p:nvPr>
            <p:ph type="title"/>
          </p:nvPr>
        </p:nvSpPr>
        <p:spPr/>
        <p:txBody>
          <a:bodyPr/>
          <a:lstStyle/>
          <a:p>
            <a:endParaRPr lang="en-US"/>
          </a:p>
        </p:txBody>
      </p:sp>
      <p:pic>
        <p:nvPicPr>
          <p:cNvPr id="4" name="Content Placeholder 3" descr="A screenshot of a computer&#10;&#10;AI-generated content may be incorrect.">
            <a:extLst>
              <a:ext uri="{FF2B5EF4-FFF2-40B4-BE49-F238E27FC236}">
                <a16:creationId xmlns:a16="http://schemas.microsoft.com/office/drawing/2014/main" id="{E7462C8B-047B-BFEE-63C0-3DE225015D69}"/>
              </a:ext>
            </a:extLst>
          </p:cNvPr>
          <p:cNvPicPr>
            <a:picLocks noGrp="1" noChangeAspect="1"/>
          </p:cNvPicPr>
          <p:nvPr>
            <p:ph idx="1"/>
          </p:nvPr>
        </p:nvPicPr>
        <p:blipFill>
          <a:blip r:embed="rId2"/>
          <a:stretch>
            <a:fillRect/>
          </a:stretch>
        </p:blipFill>
        <p:spPr>
          <a:xfrm>
            <a:off x="1526035" y="952501"/>
            <a:ext cx="8784724" cy="4952997"/>
          </a:xfrm>
        </p:spPr>
      </p:pic>
      <p:sp>
        <p:nvSpPr>
          <p:cNvPr id="5" name="TextBox 4">
            <a:extLst>
              <a:ext uri="{FF2B5EF4-FFF2-40B4-BE49-F238E27FC236}">
                <a16:creationId xmlns:a16="http://schemas.microsoft.com/office/drawing/2014/main" id="{97013C92-314D-3DE0-AF79-F909CFD79C14}"/>
              </a:ext>
            </a:extLst>
          </p:cNvPr>
          <p:cNvSpPr txBox="1"/>
          <p:nvPr/>
        </p:nvSpPr>
        <p:spPr>
          <a:xfrm>
            <a:off x="4883693" y="5880555"/>
            <a:ext cx="334240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cs typeface="Times New Roman"/>
              </a:rPr>
              <a:t>Fig 1.3 Policies</a:t>
            </a:r>
          </a:p>
        </p:txBody>
      </p:sp>
    </p:spTree>
    <p:extLst>
      <p:ext uri="{BB962C8B-B14F-4D97-AF65-F5344CB8AC3E}">
        <p14:creationId xmlns:p14="http://schemas.microsoft.com/office/powerpoint/2010/main" val="389211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9748-4BAF-C41E-86D9-DEE5F92F37B0}"/>
              </a:ext>
            </a:extLst>
          </p:cNvPr>
          <p:cNvSpPr>
            <a:spLocks noGrp="1"/>
          </p:cNvSpPr>
          <p:nvPr>
            <p:ph type="title"/>
          </p:nvPr>
        </p:nvSpPr>
        <p:spPr/>
        <p:txBody>
          <a:bodyPr/>
          <a:lstStyle/>
          <a:p>
            <a:endParaRPr lang="en-US"/>
          </a:p>
        </p:txBody>
      </p:sp>
      <p:pic>
        <p:nvPicPr>
          <p:cNvPr id="4" name="Content Placeholder 3" descr="A screenshot of a computer&#10;&#10;AI-generated content may be incorrect.">
            <a:extLst>
              <a:ext uri="{FF2B5EF4-FFF2-40B4-BE49-F238E27FC236}">
                <a16:creationId xmlns:a16="http://schemas.microsoft.com/office/drawing/2014/main" id="{E2D217A7-AC19-B9A5-F3B2-60843C9B8628}"/>
              </a:ext>
            </a:extLst>
          </p:cNvPr>
          <p:cNvPicPr>
            <a:picLocks noGrp="1" noChangeAspect="1"/>
          </p:cNvPicPr>
          <p:nvPr>
            <p:ph idx="1"/>
          </p:nvPr>
        </p:nvPicPr>
        <p:blipFill>
          <a:blip r:embed="rId2"/>
          <a:stretch>
            <a:fillRect/>
          </a:stretch>
        </p:blipFill>
        <p:spPr>
          <a:xfrm>
            <a:off x="1404892" y="952501"/>
            <a:ext cx="9483815" cy="4952997"/>
          </a:xfrm>
        </p:spPr>
      </p:pic>
      <p:sp>
        <p:nvSpPr>
          <p:cNvPr id="5" name="TextBox 4">
            <a:extLst>
              <a:ext uri="{FF2B5EF4-FFF2-40B4-BE49-F238E27FC236}">
                <a16:creationId xmlns:a16="http://schemas.microsoft.com/office/drawing/2014/main" id="{EA2E7989-8ED4-59C7-7D02-0A36B7F7CEA5}"/>
              </a:ext>
            </a:extLst>
          </p:cNvPr>
          <p:cNvSpPr txBox="1"/>
          <p:nvPr/>
        </p:nvSpPr>
        <p:spPr>
          <a:xfrm>
            <a:off x="4671169" y="5880555"/>
            <a:ext cx="422563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cs typeface="Times New Roman"/>
              </a:rPr>
              <a:t>Fig 1.4 Outreach Campaigns</a:t>
            </a:r>
          </a:p>
        </p:txBody>
      </p:sp>
    </p:spTree>
    <p:extLst>
      <p:ext uri="{BB962C8B-B14F-4D97-AF65-F5344CB8AC3E}">
        <p14:creationId xmlns:p14="http://schemas.microsoft.com/office/powerpoint/2010/main" val="3990333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vert="horz" lIns="91440" tIns="45720" rIns="91440" bIns="45720" rtlCol="0" anchor="t">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a:ea typeface="Verdana"/>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a:ea typeface="Verdana"/>
              </a:rPr>
              <a:t>Introduction</a:t>
            </a: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GB" sz="2200" dirty="0">
                <a:latin typeface="Times New Roman"/>
                <a:ea typeface="Verdana"/>
              </a:rPr>
              <a:t>The project aims to bridge the gap in customer engagement in insurance industries by integrating social media platforms with decentralized, secure communication frameworks from peer-to-peer networks. This approach allows businesses to communicate in real-time, offering personalized updates and ensuring privacy and security. The system will identify non-contactable customers, particularly those with pending policy renewals or unclaimed benefits, and reach them through both platforms, improving customer outreach efficiency and satisfaction.</a:t>
            </a:r>
            <a:endParaRPr lang="en-US"/>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a:ea typeface="Verdana"/>
              </a:rPr>
              <a:t>Literature Review</a:t>
            </a:r>
          </a:p>
        </p:txBody>
      </p:sp>
      <p:sp>
        <p:nvSpPr>
          <p:cNvPr id="3" name="Content Placeholder 2"/>
          <p:cNvSpPr>
            <a:spLocks noGrp="1"/>
          </p:cNvSpPr>
          <p:nvPr>
            <p:ph idx="1"/>
          </p:nvPr>
        </p:nvSpPr>
        <p:spPr/>
        <p:txBody>
          <a:bodyPr vert="horz" lIns="91440" tIns="45720" rIns="91440" bIns="45720" rtlCol="0" anchor="t">
            <a:normAutofit/>
          </a:bodyPr>
          <a:lstStyle/>
          <a:p>
            <a:pPr marL="457200" indent="-457200">
              <a:buAutoNum type="arabicPeriod"/>
            </a:pPr>
            <a:r>
              <a:rPr lang="en-IN" sz="2200" dirty="0">
                <a:latin typeface="Times New Roman"/>
                <a:ea typeface="Verdana"/>
                <a:cs typeface="Times New Roman"/>
              </a:rPr>
              <a:t>Social Media in Customer Engagement</a:t>
            </a:r>
            <a:endParaRPr lang="en-US" sz="2200" dirty="0">
              <a:latin typeface="Times New Roman"/>
            </a:endParaRPr>
          </a:p>
          <a:p>
            <a:pPr marL="457200" indent="-457200">
              <a:buAutoNum type="arabicPeriod"/>
            </a:pPr>
            <a:r>
              <a:rPr lang="en-IN" sz="2200" dirty="0">
                <a:latin typeface="Times New Roman"/>
                <a:ea typeface="Verdana"/>
                <a:cs typeface="Times New Roman"/>
              </a:rPr>
              <a:t>Peer-to-Peer (P2P) Networks for Communication</a:t>
            </a:r>
          </a:p>
          <a:p>
            <a:pPr marL="457200" indent="-457200">
              <a:buAutoNum type="arabicPeriod"/>
            </a:pPr>
            <a:r>
              <a:rPr lang="en-IN" sz="2200" dirty="0">
                <a:latin typeface="Times New Roman"/>
                <a:ea typeface="Verdana"/>
                <a:cs typeface="Times New Roman"/>
              </a:rPr>
              <a:t>Combining social media and P2P Networks</a:t>
            </a:r>
            <a:endParaRPr lang="en-IN" sz="2200" dirty="0">
              <a:latin typeface="Times New Roman"/>
              <a:cs typeface="Times New Roman"/>
            </a:endParaRPr>
          </a:p>
          <a:p>
            <a:pPr marL="457200" indent="-457200">
              <a:buAutoNum type="arabicPeriod"/>
            </a:pPr>
            <a:r>
              <a:rPr lang="en-IN" sz="2200" dirty="0">
                <a:latin typeface="Times New Roman"/>
                <a:ea typeface="Verdana"/>
                <a:cs typeface="Times New Roman"/>
              </a:rPr>
              <a:t>Data Analytics for Customer Identification</a:t>
            </a:r>
          </a:p>
          <a:p>
            <a:pPr marL="457200" indent="-457200">
              <a:buAutoNum type="arabicPeriod"/>
            </a:pPr>
            <a:r>
              <a:rPr lang="en-IN" sz="2200" dirty="0">
                <a:latin typeface="Times New Roman"/>
                <a:ea typeface="Verdana"/>
                <a:cs typeface="Times New Roman"/>
              </a:rPr>
              <a:t>Privacy Concerns and Compliance</a:t>
            </a:r>
          </a:p>
          <a:p>
            <a:pPr marL="457200" indent="-457200">
              <a:buAutoNum type="arabicPeriod"/>
            </a:pPr>
            <a:r>
              <a:rPr lang="en-IN" sz="2200" dirty="0">
                <a:latin typeface="Times New Roman"/>
                <a:ea typeface="Verdana"/>
                <a:cs typeface="Times New Roman"/>
              </a:rPr>
              <a:t>Customer Outreach in the Insurance Industry</a:t>
            </a:r>
            <a:endParaRPr lang="en-IN" sz="2200" dirty="0">
              <a:ea typeface="Verdana"/>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latin typeface="Times New Roman"/>
                <a:ea typeface="Verdana"/>
              </a:rPr>
              <a:t>Existing method Drawback</a:t>
            </a:r>
            <a:endParaRPr lang="en-IN" dirty="0">
              <a:latin typeface="Times New Roman"/>
              <a:ea typeface="Verdana"/>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a:xfrm>
            <a:off x="385619" y="946729"/>
            <a:ext cx="11453089" cy="5253178"/>
          </a:xfrm>
        </p:spPr>
        <p:txBody>
          <a:bodyPr vert="horz" lIns="91440" tIns="45720" rIns="91440" bIns="45720" rtlCol="0" anchor="t">
            <a:noAutofit/>
          </a:bodyPr>
          <a:lstStyle/>
          <a:p>
            <a:r>
              <a:rPr lang="en-US" b="1" dirty="0">
                <a:latin typeface="Times New Roman"/>
                <a:ea typeface="Verdana"/>
                <a:cs typeface="Times New Roman"/>
              </a:rPr>
              <a:t>Social Media Marketing Tools (e.g., Hootsuite, Buffer)</a:t>
            </a:r>
            <a:endParaRPr lang="en-IN" dirty="0">
              <a:latin typeface="Times New Roman"/>
              <a:ea typeface="Verdana"/>
              <a:cs typeface="Times New Roman"/>
            </a:endParaRPr>
          </a:p>
          <a:p>
            <a:pPr marL="0" indent="0">
              <a:buNone/>
            </a:pPr>
            <a:r>
              <a:rPr lang="en-US" sz="2200" dirty="0">
                <a:latin typeface="Times New Roman"/>
                <a:ea typeface="Verdana"/>
                <a:cs typeface="Times New Roman"/>
              </a:rPr>
              <a:t> Drawbacks: These tools are often focused on scheduling and posting content but lack deep personalization           and automation capabilities. Furthermore, they may struggle with managing real-time, large-scale interactions.</a:t>
            </a:r>
            <a:endParaRPr lang="en-IN" sz="2200" dirty="0">
              <a:latin typeface="Times New Roman"/>
              <a:ea typeface="Verdana"/>
              <a:cs typeface="Times New Roman"/>
            </a:endParaRPr>
          </a:p>
          <a:p>
            <a:r>
              <a:rPr lang="en-US" b="1" dirty="0">
                <a:latin typeface="Times New Roman"/>
                <a:ea typeface="Verdana"/>
                <a:cs typeface="Times New Roman"/>
              </a:rPr>
              <a:t>Chatbots on Social Media</a:t>
            </a:r>
            <a:endParaRPr lang="en-IN" dirty="0">
              <a:latin typeface="Times New Roman"/>
              <a:ea typeface="Verdana"/>
              <a:cs typeface="Times New Roman"/>
            </a:endParaRPr>
          </a:p>
          <a:p>
            <a:pPr marL="0" indent="0">
              <a:buNone/>
            </a:pPr>
            <a:r>
              <a:rPr lang="en-US" sz="2200" dirty="0">
                <a:latin typeface="Times New Roman"/>
                <a:ea typeface="Verdana"/>
                <a:cs typeface="Times New Roman"/>
              </a:rPr>
              <a:t>Drawbacks: While chatbots automate some customer interactions, they are often rigid and provide generic responses, lacking deep personalization. They also do not integrate well with decentralized platforms.</a:t>
            </a:r>
            <a:endParaRPr lang="en-IN" sz="2200" dirty="0">
              <a:latin typeface="Times New Roman"/>
              <a:ea typeface="Verdana"/>
              <a:cs typeface="Times New Roman"/>
            </a:endParaRPr>
          </a:p>
          <a:p>
            <a:r>
              <a:rPr lang="en-US" b="1" dirty="0">
                <a:latin typeface="Times New Roman"/>
                <a:ea typeface="Verdana"/>
                <a:cs typeface="Times New Roman"/>
              </a:rPr>
              <a:t>Peer-to-Peer Communication Tools</a:t>
            </a:r>
            <a:endParaRPr lang="en-IN" dirty="0">
              <a:latin typeface="Times New Roman"/>
              <a:ea typeface="Verdana"/>
              <a:cs typeface="Times New Roman"/>
            </a:endParaRPr>
          </a:p>
          <a:p>
            <a:pPr marL="0" indent="0">
              <a:buNone/>
            </a:pPr>
            <a:r>
              <a:rPr lang="en-US" sz="2200" dirty="0">
                <a:latin typeface="Times New Roman"/>
                <a:ea typeface="Verdana"/>
                <a:cs typeface="Times New Roman"/>
              </a:rPr>
              <a:t>Drawbacks: While P2P networks offer secure communication, they are typically not used for customer outreach and lack integration with social media for seamless business interactions.</a:t>
            </a:r>
            <a:endParaRPr lang="en-IN" sz="2200" dirty="0">
              <a:latin typeface="Times New Roman"/>
              <a:ea typeface="Verdana"/>
              <a:cs typeface="Times New Roman"/>
            </a:endParaRPr>
          </a:p>
          <a:p>
            <a:r>
              <a:rPr lang="en-US" b="1" dirty="0">
                <a:latin typeface="Times New Roman"/>
                <a:ea typeface="Verdana"/>
                <a:cs typeface="Times New Roman"/>
              </a:rPr>
              <a:t> AI-based Social Media Algorithms</a:t>
            </a:r>
          </a:p>
          <a:p>
            <a:pPr marL="0" indent="0" algn="just">
              <a:buNone/>
            </a:pPr>
            <a:r>
              <a:rPr lang="en-IN" sz="2200" dirty="0">
                <a:latin typeface="Times New Roman"/>
                <a:ea typeface="Verdana"/>
                <a:cs typeface="Times New Roman"/>
              </a:rPr>
              <a:t>Implement real-time analytics to assess customer sentiment, interaction success, and overall outreach effectiveness</a:t>
            </a:r>
            <a:endParaRPr lang="en-US" sz="2200" dirty="0">
              <a:ea typeface="Verdana"/>
            </a:endParaRPr>
          </a:p>
          <a:p>
            <a:pPr marL="0" indent="0">
              <a:buNone/>
            </a:pPr>
            <a:endParaRPr lang="en-US" sz="1800" b="1" dirty="0">
              <a:latin typeface="Times New Roman"/>
              <a:cs typeface="Times New Roman"/>
            </a:endParaRPr>
          </a:p>
          <a:p>
            <a:endParaRPr lang="en-IN" sz="1600"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a:ea typeface="Verdana"/>
              </a:rPr>
              <a:t>Objectives</a:t>
            </a:r>
          </a:p>
        </p:txBody>
      </p:sp>
      <p:sp>
        <p:nvSpPr>
          <p:cNvPr id="3" name="Content Placeholder 2"/>
          <p:cNvSpPr>
            <a:spLocks noGrp="1"/>
          </p:cNvSpPr>
          <p:nvPr>
            <p:ph idx="1"/>
          </p:nvPr>
        </p:nvSpPr>
        <p:spPr/>
        <p:txBody>
          <a:bodyPr vert="horz" lIns="91440" tIns="45720" rIns="91440" bIns="45720" rtlCol="0" anchor="t">
            <a:normAutofit/>
          </a:bodyPr>
          <a:lstStyle/>
          <a:p>
            <a:pPr algn="just"/>
            <a:r>
              <a:rPr lang="en-IN" sz="2200" b="1" dirty="0">
                <a:latin typeface="Times New Roman"/>
                <a:ea typeface="Verdana"/>
                <a:cs typeface="Times New Roman"/>
              </a:rPr>
              <a:t>Automate Customer Engagement: </a:t>
            </a:r>
            <a:r>
              <a:rPr lang="en-IN" sz="2200" dirty="0">
                <a:latin typeface="Times New Roman"/>
                <a:ea typeface="Verdana"/>
                <a:cs typeface="Times New Roman"/>
              </a:rPr>
              <a:t>Design a system to automate customer</a:t>
            </a:r>
            <a:endParaRPr lang="en-GB" sz="2200">
              <a:latin typeface="Times New Roman"/>
              <a:ea typeface="Verdana"/>
              <a:cs typeface="Times New Roman"/>
            </a:endParaRPr>
          </a:p>
          <a:p>
            <a:pPr marL="0" indent="0" algn="just">
              <a:buNone/>
            </a:pPr>
            <a:r>
              <a:rPr lang="en-IN" sz="2200" dirty="0">
                <a:latin typeface="Times New Roman"/>
                <a:ea typeface="Verdana"/>
                <a:cs typeface="Times New Roman"/>
              </a:rPr>
              <a:t>outreach through social media and P2P channels.</a:t>
            </a:r>
            <a:endParaRPr lang="en-GB" sz="2200" dirty="0">
              <a:latin typeface="Times New Roman"/>
              <a:ea typeface="Verdana"/>
              <a:cs typeface="Times New Roman"/>
            </a:endParaRPr>
          </a:p>
          <a:p>
            <a:pPr algn="just"/>
            <a:r>
              <a:rPr lang="en-IN" sz="2200" b="1" dirty="0">
                <a:latin typeface="Times New Roman"/>
                <a:ea typeface="Verdana"/>
                <a:cs typeface="Times New Roman"/>
              </a:rPr>
              <a:t>Personalized Interactions:</a:t>
            </a:r>
            <a:r>
              <a:rPr lang="en-IN" sz="2200" dirty="0">
                <a:latin typeface="Times New Roman"/>
                <a:ea typeface="Verdana"/>
                <a:cs typeface="Times New Roman"/>
              </a:rPr>
              <a:t> Tailor interactions and recommendations based </a:t>
            </a:r>
            <a:endParaRPr lang="en-GB" sz="2200">
              <a:latin typeface="Times New Roman"/>
              <a:ea typeface="Verdana"/>
              <a:cs typeface="Times New Roman"/>
            </a:endParaRPr>
          </a:p>
          <a:p>
            <a:pPr marL="0" indent="0" algn="just">
              <a:buNone/>
            </a:pPr>
            <a:r>
              <a:rPr lang="en-IN" sz="2200" dirty="0">
                <a:latin typeface="Times New Roman"/>
                <a:ea typeface="Verdana"/>
                <a:cs typeface="Times New Roman"/>
              </a:rPr>
              <a:t>on customer preferences and behaviour</a:t>
            </a:r>
            <a:endParaRPr lang="en-GB" sz="2200" dirty="0">
              <a:latin typeface="Times New Roman"/>
              <a:ea typeface="Verdana"/>
              <a:cs typeface="Times New Roman"/>
            </a:endParaRPr>
          </a:p>
          <a:p>
            <a:pPr algn="just"/>
            <a:r>
              <a:rPr lang="en-IN" sz="2200" b="1" dirty="0">
                <a:latin typeface="Times New Roman"/>
                <a:ea typeface="Verdana"/>
                <a:cs typeface="Times New Roman"/>
              </a:rPr>
              <a:t> Enhance Security:</a:t>
            </a:r>
            <a:r>
              <a:rPr lang="en-IN" sz="2200" dirty="0">
                <a:latin typeface="Times New Roman"/>
                <a:ea typeface="Verdana"/>
                <a:cs typeface="Times New Roman"/>
              </a:rPr>
              <a:t> Use P2P networks to ensure secure data exchanges between</a:t>
            </a:r>
            <a:endParaRPr lang="en-GB" sz="2200">
              <a:latin typeface="Times New Roman"/>
              <a:ea typeface="Verdana"/>
              <a:cs typeface="Times New Roman"/>
            </a:endParaRPr>
          </a:p>
          <a:p>
            <a:pPr marL="0" indent="0" algn="just">
              <a:buNone/>
            </a:pPr>
            <a:r>
              <a:rPr lang="en-IN" sz="2200" dirty="0">
                <a:latin typeface="Times New Roman"/>
                <a:ea typeface="Verdana"/>
                <a:cs typeface="Times New Roman"/>
              </a:rPr>
              <a:t>customers and businesses, protecting customer privacy.</a:t>
            </a:r>
            <a:endParaRPr lang="en-GB" sz="2200" dirty="0">
              <a:latin typeface="Times New Roman"/>
              <a:ea typeface="Verdana"/>
              <a:cs typeface="Times New Roman"/>
            </a:endParaRPr>
          </a:p>
          <a:p>
            <a:pPr algn="just"/>
            <a:r>
              <a:rPr lang="en-IN" sz="2200" b="1" dirty="0">
                <a:latin typeface="Times New Roman"/>
                <a:ea typeface="Verdana"/>
                <a:cs typeface="Times New Roman"/>
              </a:rPr>
              <a:t>Scalability and Efficiency:</a:t>
            </a:r>
            <a:r>
              <a:rPr lang="en-IN" sz="2200" dirty="0">
                <a:latin typeface="Times New Roman"/>
                <a:ea typeface="Verdana"/>
                <a:cs typeface="Times New Roman"/>
              </a:rPr>
              <a:t> Develop a scalable architecture to handle large</a:t>
            </a:r>
            <a:endParaRPr lang="en-GB" sz="2200">
              <a:latin typeface="Times New Roman"/>
              <a:ea typeface="Verdana"/>
              <a:cs typeface="Times New Roman"/>
            </a:endParaRPr>
          </a:p>
          <a:p>
            <a:pPr marL="0" indent="0" algn="just">
              <a:buNone/>
            </a:pPr>
            <a:r>
              <a:rPr lang="en-IN" sz="2200" dirty="0">
                <a:latin typeface="Times New Roman"/>
                <a:ea typeface="Verdana"/>
                <a:cs typeface="Times New Roman"/>
              </a:rPr>
              <a:t>numbers of interactions while optimizing system efficiency.</a:t>
            </a:r>
            <a:endParaRPr lang="en-GB" sz="2200" dirty="0">
              <a:latin typeface="Times New Roman"/>
              <a:ea typeface="Verdana"/>
              <a:cs typeface="Times New Roman"/>
            </a:endParaRPr>
          </a:p>
          <a:p>
            <a:pPr algn="just"/>
            <a:r>
              <a:rPr lang="en-IN" sz="2200" b="1" dirty="0">
                <a:latin typeface="Times New Roman"/>
                <a:ea typeface="Verdana"/>
                <a:cs typeface="Times New Roman"/>
              </a:rPr>
              <a:t>Analytics and Feedback:</a:t>
            </a:r>
            <a:r>
              <a:rPr lang="en-IN" sz="2200" dirty="0">
                <a:latin typeface="Times New Roman"/>
                <a:ea typeface="Verdana"/>
                <a:cs typeface="Times New Roman"/>
              </a:rPr>
              <a:t> Implement real-time analytics to assess customer</a:t>
            </a:r>
            <a:endParaRPr lang="en-GB" sz="2200" dirty="0">
              <a:latin typeface="Times New Roman"/>
              <a:ea typeface="Verdana"/>
              <a:cs typeface="Times New Roman"/>
            </a:endParaRPr>
          </a:p>
          <a:p>
            <a:pPr marL="0" indent="0" algn="just">
              <a:buNone/>
            </a:pPr>
            <a:r>
              <a:rPr lang="en-IN" sz="2200" dirty="0">
                <a:latin typeface="Times New Roman"/>
                <a:ea typeface="Verdana"/>
                <a:cs typeface="Times New Roman"/>
              </a:rPr>
              <a:t>sentiment, interaction success, and overall outreach effectiveness</a:t>
            </a:r>
            <a:endParaRPr lang="en-GB" sz="2200" dirty="0">
              <a:latin typeface="Times New Roman"/>
              <a:ea typeface="Verdana"/>
              <a:cs typeface="Times New Roman"/>
            </a:endParaRPr>
          </a:p>
          <a:p>
            <a:pPr marL="0" indent="0">
              <a:buNone/>
            </a:pPr>
            <a:endParaRPr lang="en-GB"/>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a:ea typeface="Verdana"/>
              </a:rPr>
              <a:t>Methodology/Modules</a:t>
            </a:r>
          </a:p>
        </p:txBody>
      </p:sp>
      <p:sp>
        <p:nvSpPr>
          <p:cNvPr id="3" name="Content Placeholder 2"/>
          <p:cNvSpPr>
            <a:spLocks noGrp="1"/>
          </p:cNvSpPr>
          <p:nvPr>
            <p:ph idx="1"/>
          </p:nvPr>
        </p:nvSpPr>
        <p:spPr/>
        <p:txBody>
          <a:bodyPr vert="horz" lIns="91440" tIns="45720" rIns="91440" bIns="45720" rtlCol="0" anchor="t">
            <a:normAutofit/>
          </a:bodyPr>
          <a:lstStyle/>
          <a:p>
            <a:r>
              <a:rPr lang="en-IN" sz="2200" dirty="0">
                <a:latin typeface="Times New Roman"/>
                <a:ea typeface="Verdana"/>
                <a:cs typeface="Times New Roman"/>
              </a:rPr>
              <a:t>Data Collection and Identification</a:t>
            </a:r>
            <a:endParaRPr lang="en-US" sz="2200" dirty="0">
              <a:latin typeface="Times New Roman"/>
              <a:ea typeface="Verdana"/>
              <a:cs typeface="Times New Roman"/>
            </a:endParaRPr>
          </a:p>
          <a:p>
            <a:r>
              <a:rPr lang="en-IN" sz="2200" dirty="0">
                <a:latin typeface="Times New Roman"/>
                <a:ea typeface="Verdana"/>
                <a:cs typeface="Times New Roman"/>
              </a:rPr>
              <a:t>Social Media Integration</a:t>
            </a:r>
            <a:endParaRPr lang="en-IN" sz="2200">
              <a:latin typeface="Times New Roman"/>
              <a:ea typeface="Verdana"/>
              <a:cs typeface="Times New Roman"/>
            </a:endParaRPr>
          </a:p>
          <a:p>
            <a:r>
              <a:rPr lang="en-IN" sz="2200" dirty="0">
                <a:latin typeface="Times New Roman"/>
                <a:ea typeface="Verdana"/>
                <a:cs typeface="Times New Roman"/>
              </a:rPr>
              <a:t>Peer-to-Peer (P2P) Network Development</a:t>
            </a:r>
            <a:endParaRPr lang="en-US" sz="2200">
              <a:latin typeface="Times New Roman"/>
              <a:ea typeface="Verdana"/>
              <a:cs typeface="Times New Roman"/>
            </a:endParaRPr>
          </a:p>
          <a:p>
            <a:r>
              <a:rPr lang="en-IN" sz="2200" dirty="0">
                <a:latin typeface="Times New Roman"/>
                <a:ea typeface="Verdana"/>
                <a:cs typeface="Times New Roman"/>
              </a:rPr>
              <a:t>Automation of Customer Engagement</a:t>
            </a:r>
            <a:endParaRPr lang="en-US" sz="2200">
              <a:latin typeface="Times New Roman"/>
              <a:ea typeface="Verdana"/>
              <a:cs typeface="Times New Roman"/>
            </a:endParaRPr>
          </a:p>
          <a:p>
            <a:r>
              <a:rPr lang="en-IN" sz="2200" dirty="0">
                <a:latin typeface="Times New Roman"/>
                <a:ea typeface="Verdana"/>
                <a:cs typeface="Times New Roman"/>
              </a:rPr>
              <a:t>Data Analytics and Predictive Modelling</a:t>
            </a:r>
            <a:endParaRPr lang="en-US" sz="2200">
              <a:latin typeface="Times New Roman"/>
              <a:ea typeface="Verdana"/>
              <a:cs typeface="Times New Roman"/>
            </a:endParaRPr>
          </a:p>
          <a:p>
            <a:r>
              <a:rPr lang="en-IN" sz="2200" dirty="0">
                <a:latin typeface="Times New Roman"/>
                <a:ea typeface="Verdana"/>
                <a:cs typeface="Times New Roman"/>
              </a:rPr>
              <a:t>Testing and Optimization</a:t>
            </a:r>
            <a:endParaRPr lang="en-US" sz="2200">
              <a:latin typeface="Times New Roman"/>
              <a:ea typeface="Verdana"/>
              <a:cs typeface="Times New Roman"/>
            </a:endParaRPr>
          </a:p>
          <a:p>
            <a:r>
              <a:rPr lang="en-IN" sz="2200" dirty="0">
                <a:latin typeface="Times New Roman"/>
                <a:ea typeface="Verdana"/>
                <a:cs typeface="Times New Roman"/>
              </a:rPr>
              <a:t>Privacy, Compliance, and Security</a:t>
            </a:r>
            <a:endParaRPr lang="en-US" sz="2200">
              <a:latin typeface="Times New Roman"/>
              <a:ea typeface="Verdana"/>
              <a:cs typeface="Times New Roman"/>
            </a:endParaRPr>
          </a:p>
          <a:p>
            <a:r>
              <a:rPr lang="en-IN" sz="2200" dirty="0">
                <a:latin typeface="Times New Roman"/>
                <a:ea typeface="Verdana"/>
                <a:cs typeface="Times New Roman"/>
              </a:rPr>
              <a:t>Full-Scale Deployment</a:t>
            </a:r>
            <a:endParaRPr lang="en-GB" sz="2200" dirty="0">
              <a:ea typeface="Verdana"/>
            </a:endParaRP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latin typeface="Times New Roman"/>
                <a:ea typeface="Verdana"/>
              </a:rPr>
              <a:t>Architecture</a:t>
            </a:r>
            <a:endParaRPr lang="en-IN" dirty="0">
              <a:latin typeface="Times New Roman"/>
              <a:ea typeface="Verdana"/>
            </a:endParaRPr>
          </a:p>
        </p:txBody>
      </p:sp>
      <p:pic>
        <p:nvPicPr>
          <p:cNvPr id="6" name="Content Placeholder 5" descr="A screenshot of a computer&#10;&#10;Description automatically generated">
            <a:extLst>
              <a:ext uri="{FF2B5EF4-FFF2-40B4-BE49-F238E27FC236}">
                <a16:creationId xmlns:a16="http://schemas.microsoft.com/office/drawing/2014/main" id="{E1AC61D5-5784-7A88-AAF3-D59586ABFEED}"/>
              </a:ext>
            </a:extLst>
          </p:cNvPr>
          <p:cNvPicPr>
            <a:picLocks noGrp="1" noChangeAspect="1"/>
          </p:cNvPicPr>
          <p:nvPr>
            <p:ph idx="1"/>
          </p:nvPr>
        </p:nvPicPr>
        <p:blipFill>
          <a:blip r:embed="rId2"/>
          <a:stretch>
            <a:fillRect/>
          </a:stretch>
        </p:blipFill>
        <p:spPr>
          <a:xfrm>
            <a:off x="2497715" y="1022639"/>
            <a:ext cx="7309715" cy="4870448"/>
          </a:xfrm>
        </p:spPr>
      </p:pic>
      <p:sp>
        <p:nvSpPr>
          <p:cNvPr id="7" name="TextBox 6">
            <a:extLst>
              <a:ext uri="{FF2B5EF4-FFF2-40B4-BE49-F238E27FC236}">
                <a16:creationId xmlns:a16="http://schemas.microsoft.com/office/drawing/2014/main" id="{4921EC98-3F78-3C82-0FD9-D13F0FC3D8C1}"/>
              </a:ext>
            </a:extLst>
          </p:cNvPr>
          <p:cNvSpPr txBox="1"/>
          <p:nvPr/>
        </p:nvSpPr>
        <p:spPr>
          <a:xfrm>
            <a:off x="3781136" y="5888181"/>
            <a:ext cx="462510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cs typeface="Times New Roman"/>
              </a:rPr>
              <a:t>Fig 1.1 </a:t>
            </a:r>
            <a:r>
              <a:rPr lang="en-US" sz="2200" err="1">
                <a:latin typeface="Times New Roman"/>
                <a:cs typeface="Times New Roman"/>
              </a:rPr>
              <a:t>WorkFlow</a:t>
            </a:r>
            <a:r>
              <a:rPr lang="en-US" sz="2200" dirty="0">
                <a:latin typeface="Times New Roman"/>
                <a:cs typeface="Times New Roman"/>
              </a:rPr>
              <a:t> Architecture</a:t>
            </a:r>
          </a:p>
        </p:txBody>
      </p:sp>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latin typeface="Times New Roman"/>
                <a:ea typeface="Verdana"/>
              </a:rPr>
              <a:t>Hardware/software components</a:t>
            </a:r>
            <a:endParaRPr lang="en-IN" dirty="0">
              <a:latin typeface="Times New Roman"/>
              <a:ea typeface="Verdana"/>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vert="horz" lIns="91440" tIns="45720" rIns="91440" bIns="45720" rtlCol="0" anchor="t">
            <a:normAutofit/>
          </a:bodyPr>
          <a:lstStyle/>
          <a:p>
            <a:pPr>
              <a:spcBef>
                <a:spcPts val="480"/>
              </a:spcBef>
            </a:pPr>
            <a:r>
              <a:rPr lang="en-US" sz="2000" b="1" dirty="0">
                <a:solidFill>
                  <a:schemeClr val="tx2"/>
                </a:solidFill>
                <a:latin typeface="Times New Roman"/>
                <a:ea typeface="Verdana"/>
                <a:cs typeface="Times New Roman"/>
              </a:rPr>
              <a:t>Software :</a:t>
            </a:r>
            <a:r>
              <a:rPr lang="en-US" sz="2000" b="1" dirty="0">
                <a:solidFill>
                  <a:schemeClr val="tx2"/>
                </a:solidFill>
                <a:latin typeface="Times New Roman"/>
                <a:ea typeface="Cambria"/>
              </a:rPr>
              <a:t> </a:t>
            </a:r>
            <a:endParaRPr lang="en-US" sz="2000">
              <a:solidFill>
                <a:schemeClr val="tx2"/>
              </a:solidFill>
              <a:latin typeface="Times New Roman"/>
              <a:ea typeface="Cambria"/>
            </a:endParaRPr>
          </a:p>
          <a:p>
            <a:pPr>
              <a:spcBef>
                <a:spcPts val="480"/>
              </a:spcBef>
            </a:pPr>
            <a:r>
              <a:rPr lang="en-US" sz="2000" b="1" dirty="0">
                <a:latin typeface="Times New Roman"/>
                <a:ea typeface="Verdana"/>
                <a:cs typeface="Times New Roman"/>
              </a:rPr>
              <a:t>Operating System</a:t>
            </a:r>
            <a:r>
              <a:rPr lang="en-US" sz="2000" dirty="0">
                <a:latin typeface="Times New Roman"/>
                <a:ea typeface="Verdana"/>
                <a:cs typeface="Times New Roman"/>
              </a:rPr>
              <a:t>: Windows 10/11, macOS, Linux (Ubuntu for production).</a:t>
            </a:r>
          </a:p>
          <a:p>
            <a:pPr marL="533400" indent="-457200">
              <a:spcBef>
                <a:spcPts val="480"/>
              </a:spcBef>
            </a:pPr>
            <a:r>
              <a:rPr lang="en-US" sz="2000" b="1" dirty="0">
                <a:latin typeface="Times New Roman"/>
                <a:ea typeface="Verdana"/>
                <a:cs typeface="Times New Roman"/>
              </a:rPr>
              <a:t>Development Tools</a:t>
            </a:r>
            <a:r>
              <a:rPr lang="en-US" sz="2000" dirty="0">
                <a:latin typeface="Times New Roman"/>
                <a:ea typeface="Verdana"/>
                <a:cs typeface="Times New Roman"/>
              </a:rPr>
              <a:t>: VS Code, Git, </a:t>
            </a:r>
            <a:r>
              <a:rPr lang="en-US" sz="2000" err="1">
                <a:latin typeface="Times New Roman"/>
                <a:ea typeface="Verdana"/>
                <a:cs typeface="Times New Roman"/>
              </a:rPr>
              <a:t>npm</a:t>
            </a:r>
            <a:r>
              <a:rPr lang="en-US" sz="2000" dirty="0">
                <a:latin typeface="Times New Roman"/>
                <a:ea typeface="Verdana"/>
                <a:cs typeface="Times New Roman"/>
              </a:rPr>
              <a:t>.</a:t>
            </a:r>
          </a:p>
          <a:p>
            <a:pPr marL="533400" indent="-457200">
              <a:spcBef>
                <a:spcPts val="480"/>
              </a:spcBef>
            </a:pPr>
            <a:r>
              <a:rPr lang="en-US" sz="2000" b="1" dirty="0">
                <a:latin typeface="Times New Roman"/>
                <a:ea typeface="Verdana"/>
                <a:cs typeface="Times New Roman"/>
              </a:rPr>
              <a:t>Backend Dependencies</a:t>
            </a:r>
            <a:r>
              <a:rPr lang="en-US" sz="2000" dirty="0">
                <a:latin typeface="Times New Roman"/>
                <a:ea typeface="Verdana"/>
                <a:cs typeface="Times New Roman"/>
              </a:rPr>
              <a:t>: Node.js, Express.js, Mongoose.</a:t>
            </a:r>
          </a:p>
          <a:p>
            <a:pPr marL="533400" indent="-457200">
              <a:spcBef>
                <a:spcPts val="480"/>
              </a:spcBef>
            </a:pPr>
            <a:r>
              <a:rPr lang="en-US" sz="2000" b="1" dirty="0">
                <a:latin typeface="Times New Roman"/>
                <a:ea typeface="Verdana"/>
                <a:cs typeface="Times New Roman"/>
              </a:rPr>
              <a:t>Frontend Dependencies</a:t>
            </a:r>
            <a:r>
              <a:rPr lang="en-US" sz="2000" dirty="0">
                <a:latin typeface="Times New Roman"/>
                <a:ea typeface="Verdana"/>
                <a:cs typeface="Times New Roman"/>
              </a:rPr>
              <a:t>: React.js, React Router, Redux, Tailwind </a:t>
            </a:r>
            <a:r>
              <a:rPr lang="en-US" sz="2000" err="1">
                <a:latin typeface="Times New Roman"/>
                <a:ea typeface="Verdana"/>
                <a:cs typeface="Times New Roman"/>
              </a:rPr>
              <a:t>Css</a:t>
            </a:r>
            <a:r>
              <a:rPr lang="en-US" sz="2000" dirty="0">
                <a:latin typeface="Times New Roman"/>
                <a:ea typeface="Verdana"/>
                <a:cs typeface="Times New Roman"/>
              </a:rPr>
              <a:t>.</a:t>
            </a:r>
          </a:p>
          <a:p>
            <a:pPr marL="533400" indent="-457200">
              <a:spcBef>
                <a:spcPts val="480"/>
              </a:spcBef>
            </a:pPr>
            <a:r>
              <a:rPr lang="en-US" sz="2000" b="1" dirty="0">
                <a:latin typeface="Times New Roman"/>
                <a:ea typeface="Verdana"/>
                <a:cs typeface="Times New Roman"/>
              </a:rPr>
              <a:t>Database</a:t>
            </a:r>
            <a:r>
              <a:rPr lang="en-US" sz="2000" dirty="0">
                <a:latin typeface="Times New Roman"/>
                <a:ea typeface="Verdana"/>
                <a:cs typeface="Times New Roman"/>
              </a:rPr>
              <a:t>: MongoDB or MongoDB Atlas</a:t>
            </a:r>
          </a:p>
          <a:p>
            <a:pPr marL="533400" indent="-457200">
              <a:spcBef>
                <a:spcPts val="480"/>
              </a:spcBef>
            </a:pPr>
            <a:r>
              <a:rPr lang="en-US" sz="2000" b="1" dirty="0">
                <a:latin typeface="Times New Roman"/>
                <a:ea typeface="Verdana"/>
                <a:cs typeface="Times New Roman"/>
              </a:rPr>
              <a:t>Deployment Tools</a:t>
            </a:r>
            <a:r>
              <a:rPr lang="en-US" sz="2000" dirty="0">
                <a:latin typeface="Times New Roman"/>
                <a:ea typeface="Verdana"/>
                <a:cs typeface="Times New Roman"/>
              </a:rPr>
              <a:t>:  </a:t>
            </a:r>
            <a:r>
              <a:rPr lang="en-US" sz="2000" err="1">
                <a:latin typeface="Times New Roman"/>
                <a:ea typeface="Verdana"/>
                <a:cs typeface="Times New Roman"/>
              </a:rPr>
              <a:t>Netlifty</a:t>
            </a:r>
            <a:r>
              <a:rPr lang="en-US" sz="2000" dirty="0">
                <a:latin typeface="Times New Roman"/>
                <a:ea typeface="Verdana"/>
                <a:cs typeface="Times New Roman"/>
              </a:rPr>
              <a:t>.</a:t>
            </a:r>
          </a:p>
          <a:p>
            <a:pPr>
              <a:lnSpc>
                <a:spcPct val="200000"/>
              </a:lnSpc>
              <a:spcBef>
                <a:spcPts val="0"/>
              </a:spcBef>
            </a:pPr>
            <a:r>
              <a:rPr lang="en-US" sz="2000" b="1" dirty="0">
                <a:solidFill>
                  <a:schemeClr val="tx2"/>
                </a:solidFill>
                <a:latin typeface="Times New Roman"/>
                <a:ea typeface="Verdana"/>
                <a:cs typeface="Times New Roman"/>
              </a:rPr>
              <a:t>Hardware :</a:t>
            </a:r>
            <a:endParaRPr lang="en-US" sz="2000">
              <a:solidFill>
                <a:schemeClr val="tx2"/>
              </a:solidFill>
              <a:latin typeface="Times New Roman"/>
              <a:ea typeface="Verdana"/>
              <a:cs typeface="Times New Roman"/>
            </a:endParaRPr>
          </a:p>
          <a:p>
            <a:pPr>
              <a:spcBef>
                <a:spcPts val="480"/>
              </a:spcBef>
            </a:pPr>
            <a:r>
              <a:rPr lang="en-US" sz="2000" b="1" dirty="0">
                <a:latin typeface="Times New Roman"/>
                <a:ea typeface="Verdana"/>
                <a:cs typeface="Times New Roman"/>
              </a:rPr>
              <a:t>Processor</a:t>
            </a:r>
            <a:r>
              <a:rPr lang="en-US" sz="2000" dirty="0">
                <a:latin typeface="Times New Roman"/>
                <a:ea typeface="Verdana"/>
                <a:cs typeface="Times New Roman"/>
              </a:rPr>
              <a:t>: Modern multi-core processor (e.g., Intel i5/i7 or AMD Ryzen).</a:t>
            </a:r>
          </a:p>
          <a:p>
            <a:pPr>
              <a:spcBef>
                <a:spcPts val="480"/>
              </a:spcBef>
            </a:pPr>
            <a:r>
              <a:rPr lang="en-US" sz="2000" b="1" dirty="0">
                <a:latin typeface="Times New Roman"/>
                <a:ea typeface="Verdana"/>
                <a:cs typeface="Times New Roman"/>
              </a:rPr>
              <a:t>RAM</a:t>
            </a:r>
            <a:r>
              <a:rPr lang="en-US" sz="2000" dirty="0">
                <a:latin typeface="Times New Roman"/>
                <a:ea typeface="Verdana"/>
                <a:cs typeface="Times New Roman"/>
              </a:rPr>
              <a:t>: At least 4GB (8GB preferred for smoother performance).</a:t>
            </a:r>
          </a:p>
          <a:p>
            <a:pPr>
              <a:spcBef>
                <a:spcPts val="480"/>
              </a:spcBef>
            </a:pPr>
            <a:r>
              <a:rPr lang="en-US" sz="2000" b="1" dirty="0">
                <a:latin typeface="Times New Roman"/>
                <a:ea typeface="Verdana"/>
                <a:cs typeface="Times New Roman"/>
              </a:rPr>
              <a:t>Network</a:t>
            </a:r>
            <a:r>
              <a:rPr lang="en-US" sz="2000" dirty="0">
                <a:latin typeface="Times New Roman"/>
                <a:ea typeface="Verdana"/>
                <a:cs typeface="Times New Roman"/>
              </a:rPr>
              <a:t>: Reliable internet connection for downloading dependencies, libraries, and accessing APIs.</a:t>
            </a:r>
            <a:endParaRPr lang="en-IN" sz="2000" dirty="0">
              <a:ea typeface="Verdana"/>
            </a:endParaRPr>
          </a:p>
        </p:txBody>
      </p:sp>
    </p:spTree>
    <p:extLst>
      <p:ext uri="{BB962C8B-B14F-4D97-AF65-F5344CB8AC3E}">
        <p14:creationId xmlns:p14="http://schemas.microsoft.com/office/powerpoint/2010/main" val="82555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6" name="Content Placeholder 5" descr="A screenshot of a project&#10;&#10;Description automatically generated">
            <a:extLst>
              <a:ext uri="{FF2B5EF4-FFF2-40B4-BE49-F238E27FC236}">
                <a16:creationId xmlns:a16="http://schemas.microsoft.com/office/drawing/2014/main" id="{097D7DE4-9273-9A36-1526-092DDF67ACFE}"/>
              </a:ext>
            </a:extLst>
          </p:cNvPr>
          <p:cNvPicPr>
            <a:picLocks noGrp="1" noChangeAspect="1"/>
          </p:cNvPicPr>
          <p:nvPr>
            <p:ph idx="1"/>
          </p:nvPr>
        </p:nvPicPr>
        <p:blipFill>
          <a:blip r:embed="rId2"/>
          <a:stretch>
            <a:fillRect/>
          </a:stretch>
        </p:blipFill>
        <p:spPr>
          <a:xfrm>
            <a:off x="812800" y="1380127"/>
            <a:ext cx="10668000" cy="3578199"/>
          </a:xfrm>
        </p:spPr>
      </p:pic>
      <p:sp>
        <p:nvSpPr>
          <p:cNvPr id="7" name="TextBox 6">
            <a:extLst>
              <a:ext uri="{FF2B5EF4-FFF2-40B4-BE49-F238E27FC236}">
                <a16:creationId xmlns:a16="http://schemas.microsoft.com/office/drawing/2014/main" id="{2AAA10DC-B5F8-B25D-4E7F-B0AE67B9A4BB}"/>
              </a:ext>
            </a:extLst>
          </p:cNvPr>
          <p:cNvSpPr txBox="1"/>
          <p:nvPr/>
        </p:nvSpPr>
        <p:spPr>
          <a:xfrm>
            <a:off x="3486726" y="5305136"/>
            <a:ext cx="415636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latin typeface="Times New Roman"/>
                <a:cs typeface="Times New Roman"/>
              </a:rPr>
              <a:t>Fig 1.2  Gantt Chart</a:t>
            </a:r>
          </a:p>
        </p:txBody>
      </p:sp>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40</TotalTime>
  <Words>1250</Words>
  <Application>Microsoft Office PowerPoint</Application>
  <PresentationFormat>Widescreen</PresentationFormat>
  <Paragraphs>113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Cambria</vt:lpstr>
      <vt:lpstr>Times New Roman</vt:lpstr>
      <vt:lpstr>Verdana</vt:lpstr>
      <vt:lpstr>Bioinformatics</vt:lpstr>
      <vt:lpstr>ENHANCING CUSTOMER OUTREACH BY USING SOCIAL MEDIA/P2P NETWORK</vt:lpstr>
      <vt:lpstr>Introduction</vt:lpstr>
      <vt:lpstr>Literature Review</vt:lpstr>
      <vt:lpstr>Existing method Drawback</vt:lpstr>
      <vt:lpstr>Objectives</vt:lpstr>
      <vt:lpstr>Methodology/Modules</vt:lpstr>
      <vt:lpstr>Architecture</vt:lpstr>
      <vt:lpstr>Hardware/software components</vt:lpstr>
      <vt:lpstr>Timeline of Project</vt:lpstr>
      <vt:lpstr>Outcomes</vt:lpstr>
      <vt:lpstr>Conclusion</vt:lpstr>
      <vt:lpstr>References</vt:lpstr>
      <vt:lpstr>PowerPoint Presentation</vt:lpstr>
      <vt:lpstr>Real-World Impact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SUPRIYA D</cp:lastModifiedBy>
  <cp:revision>390</cp:revision>
  <dcterms:created xsi:type="dcterms:W3CDTF">2023-03-16T03:26:27Z</dcterms:created>
  <dcterms:modified xsi:type="dcterms:W3CDTF">2025-01-21T15:34:32Z</dcterms:modified>
</cp:coreProperties>
</file>