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71" r:id="rId10"/>
    <p:sldId id="272" r:id="rId11"/>
    <p:sldId id="268" r:id="rId12"/>
    <p:sldId id="269" r:id="rId13"/>
    <p:sldId id="270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BE38"/>
    <a:srgbClr val="40B6A8"/>
    <a:srgbClr val="C57F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7C861-53BC-45F2-BD71-32832CFAA1EB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D930E-1C0D-40A4-8797-09102CA9C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32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A4BE38">
            <a:alpha val="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85430-178E-1E99-635D-AFEDCE60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32859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21246E-1E36-4820-A804-9579070ABA77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DA09-0C8D-5590-2FEA-7C315B33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30012" y="6356350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D2B9E-70DC-491C-3D3D-892DCB8F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8765" y="6331436"/>
            <a:ext cx="2743200" cy="365125"/>
          </a:xfrm>
        </p:spPr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D8E7A2-642B-A755-8B76-418BDCA58F8D}"/>
              </a:ext>
            </a:extLst>
          </p:cNvPr>
          <p:cNvSpPr/>
          <p:nvPr userDrawn="1"/>
        </p:nvSpPr>
        <p:spPr>
          <a:xfrm>
            <a:off x="-10510" y="0"/>
            <a:ext cx="12197260" cy="86490"/>
          </a:xfrm>
          <a:prstGeom prst="rect">
            <a:avLst/>
          </a:prstGeom>
          <a:solidFill>
            <a:srgbClr val="A4BE3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7E9B3B-D443-14A1-1CFE-E414AF6CDAD7}"/>
              </a:ext>
            </a:extLst>
          </p:cNvPr>
          <p:cNvSpPr/>
          <p:nvPr userDrawn="1"/>
        </p:nvSpPr>
        <p:spPr>
          <a:xfrm>
            <a:off x="528574" y="153758"/>
            <a:ext cx="11663425" cy="100787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407637-0203-B4C5-4AC7-6867FA3D9108}"/>
              </a:ext>
            </a:extLst>
          </p:cNvPr>
          <p:cNvSpPr/>
          <p:nvPr userDrawn="1"/>
        </p:nvSpPr>
        <p:spPr>
          <a:xfrm>
            <a:off x="340332" y="-4"/>
            <a:ext cx="94594" cy="5994404"/>
          </a:xfrm>
          <a:prstGeom prst="rect">
            <a:avLst/>
          </a:prstGeom>
          <a:solidFill>
            <a:srgbClr val="A4BE3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A359F6-CAC5-8DB8-B945-D5F565869186}"/>
              </a:ext>
            </a:extLst>
          </p:cNvPr>
          <p:cNvSpPr/>
          <p:nvPr userDrawn="1"/>
        </p:nvSpPr>
        <p:spPr>
          <a:xfrm>
            <a:off x="528575" y="244034"/>
            <a:ext cx="94594" cy="2142327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E4FDD99-4C45-2FBC-27D5-D8F572FAF2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650633"/>
            <a:ext cx="1066800" cy="6458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F7E014-6005-37D1-84EB-3F5BD4DCBD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60906" y="386108"/>
            <a:ext cx="928916" cy="10319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F7D90D-C733-7A9B-1507-D4BFCD5F467E}"/>
              </a:ext>
            </a:extLst>
          </p:cNvPr>
          <p:cNvSpPr txBox="1"/>
          <p:nvPr userDrawn="1"/>
        </p:nvSpPr>
        <p:spPr>
          <a:xfrm>
            <a:off x="391765" y="2405900"/>
            <a:ext cx="8401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A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I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M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L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P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R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O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J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E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C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T</a:t>
            </a:r>
          </a:p>
        </p:txBody>
      </p:sp>
      <p:sp>
        <p:nvSpPr>
          <p:cNvPr id="55" name="Partial Circle 54">
            <a:extLst>
              <a:ext uri="{FF2B5EF4-FFF2-40B4-BE49-F238E27FC236}">
                <a16:creationId xmlns:a16="http://schemas.microsoft.com/office/drawing/2014/main" id="{C47BA1E2-719A-026E-824D-E67BA7A2ECEA}"/>
              </a:ext>
            </a:extLst>
          </p:cNvPr>
          <p:cNvSpPr/>
          <p:nvPr userDrawn="1"/>
        </p:nvSpPr>
        <p:spPr>
          <a:xfrm rot="14921968">
            <a:off x="689790" y="6341633"/>
            <a:ext cx="512543" cy="518291"/>
          </a:xfrm>
          <a:prstGeom prst="pie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6" name="Partial Circle 55">
            <a:extLst>
              <a:ext uri="{FF2B5EF4-FFF2-40B4-BE49-F238E27FC236}">
                <a16:creationId xmlns:a16="http://schemas.microsoft.com/office/drawing/2014/main" id="{A4FF86C9-BB8D-8613-8924-D3D80C7A2015}"/>
              </a:ext>
            </a:extLst>
          </p:cNvPr>
          <p:cNvSpPr/>
          <p:nvPr userDrawn="1"/>
        </p:nvSpPr>
        <p:spPr>
          <a:xfrm rot="17617724">
            <a:off x="460082" y="6344533"/>
            <a:ext cx="781417" cy="532996"/>
          </a:xfrm>
          <a:prstGeom prst="pie">
            <a:avLst>
              <a:gd name="adj1" fmla="val 14596488"/>
              <a:gd name="adj2" fmla="val 19542260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3" name="Partial Circle 62">
            <a:extLst>
              <a:ext uri="{FF2B5EF4-FFF2-40B4-BE49-F238E27FC236}">
                <a16:creationId xmlns:a16="http://schemas.microsoft.com/office/drawing/2014/main" id="{BD388636-4392-C0E5-AE86-45968C393617}"/>
              </a:ext>
            </a:extLst>
          </p:cNvPr>
          <p:cNvSpPr/>
          <p:nvPr userDrawn="1"/>
        </p:nvSpPr>
        <p:spPr>
          <a:xfrm rot="1159135" flipV="1">
            <a:off x="429422" y="6574322"/>
            <a:ext cx="448008" cy="295955"/>
          </a:xfrm>
          <a:prstGeom prst="pie">
            <a:avLst>
              <a:gd name="adj1" fmla="val 11907535"/>
              <a:gd name="adj2" fmla="val 16200000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6" name="Partial Circle 65">
            <a:extLst>
              <a:ext uri="{FF2B5EF4-FFF2-40B4-BE49-F238E27FC236}">
                <a16:creationId xmlns:a16="http://schemas.microsoft.com/office/drawing/2014/main" id="{0CC721C5-21AF-61A6-CC08-E4426C443798}"/>
              </a:ext>
            </a:extLst>
          </p:cNvPr>
          <p:cNvSpPr/>
          <p:nvPr userDrawn="1"/>
        </p:nvSpPr>
        <p:spPr>
          <a:xfrm rot="9209085" flipH="1">
            <a:off x="-49951" y="6275942"/>
            <a:ext cx="550328" cy="642238"/>
          </a:xfrm>
          <a:prstGeom prst="pie">
            <a:avLst>
              <a:gd name="adj1" fmla="val 21048729"/>
              <a:gd name="adj2" fmla="val 3389774"/>
            </a:avLst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7" name="Partial Circle 66">
            <a:extLst>
              <a:ext uri="{FF2B5EF4-FFF2-40B4-BE49-F238E27FC236}">
                <a16:creationId xmlns:a16="http://schemas.microsoft.com/office/drawing/2014/main" id="{209E137D-623D-8E45-5C54-21FE37108643}"/>
              </a:ext>
            </a:extLst>
          </p:cNvPr>
          <p:cNvSpPr/>
          <p:nvPr userDrawn="1"/>
        </p:nvSpPr>
        <p:spPr>
          <a:xfrm rot="17426336" flipH="1">
            <a:off x="-79563" y="5877993"/>
            <a:ext cx="442193" cy="365051"/>
          </a:xfrm>
          <a:prstGeom prst="pie">
            <a:avLst>
              <a:gd name="adj1" fmla="val 0"/>
              <a:gd name="adj2" fmla="val 3877832"/>
            </a:avLst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9" name="Partial Circle 68">
            <a:extLst>
              <a:ext uri="{FF2B5EF4-FFF2-40B4-BE49-F238E27FC236}">
                <a16:creationId xmlns:a16="http://schemas.microsoft.com/office/drawing/2014/main" id="{FE620318-E46C-30EF-F06A-F149E238F95B}"/>
              </a:ext>
            </a:extLst>
          </p:cNvPr>
          <p:cNvSpPr/>
          <p:nvPr userDrawn="1"/>
        </p:nvSpPr>
        <p:spPr>
          <a:xfrm>
            <a:off x="13798" y="6423067"/>
            <a:ext cx="332947" cy="427504"/>
          </a:xfrm>
          <a:prstGeom prst="pie">
            <a:avLst/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0" name="Partial Circle 69">
            <a:extLst>
              <a:ext uri="{FF2B5EF4-FFF2-40B4-BE49-F238E27FC236}">
                <a16:creationId xmlns:a16="http://schemas.microsoft.com/office/drawing/2014/main" id="{4B71FE79-E860-066B-A28D-70371881FD48}"/>
              </a:ext>
            </a:extLst>
          </p:cNvPr>
          <p:cNvSpPr/>
          <p:nvPr userDrawn="1"/>
        </p:nvSpPr>
        <p:spPr>
          <a:xfrm rot="15815042">
            <a:off x="388247" y="6094483"/>
            <a:ext cx="288182" cy="280308"/>
          </a:xfrm>
          <a:prstGeom prst="pie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1" name="Partial Circle 70">
            <a:extLst>
              <a:ext uri="{FF2B5EF4-FFF2-40B4-BE49-F238E27FC236}">
                <a16:creationId xmlns:a16="http://schemas.microsoft.com/office/drawing/2014/main" id="{5C51A49A-0BDD-4B11-DF40-B429C34BAF92}"/>
              </a:ext>
            </a:extLst>
          </p:cNvPr>
          <p:cNvSpPr/>
          <p:nvPr userDrawn="1"/>
        </p:nvSpPr>
        <p:spPr>
          <a:xfrm rot="5400000" flipV="1">
            <a:off x="341046" y="6018601"/>
            <a:ext cx="304806" cy="369920"/>
          </a:xfrm>
          <a:prstGeom prst="pie">
            <a:avLst>
              <a:gd name="adj1" fmla="val 11907535"/>
              <a:gd name="adj2" fmla="val 16200000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3" name="Partial Circle 72">
            <a:extLst>
              <a:ext uri="{FF2B5EF4-FFF2-40B4-BE49-F238E27FC236}">
                <a16:creationId xmlns:a16="http://schemas.microsoft.com/office/drawing/2014/main" id="{A96DCBAB-1973-F2C4-E54C-3D9DF1BB6E9F}"/>
              </a:ext>
            </a:extLst>
          </p:cNvPr>
          <p:cNvSpPr/>
          <p:nvPr userDrawn="1"/>
        </p:nvSpPr>
        <p:spPr>
          <a:xfrm rot="13822610">
            <a:off x="21599" y="5843200"/>
            <a:ext cx="240937" cy="271075"/>
          </a:xfrm>
          <a:prstGeom prst="pie">
            <a:avLst>
              <a:gd name="adj1" fmla="val 14596488"/>
              <a:gd name="adj2" fmla="val 11017826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6" name="Partial Circle 75">
            <a:extLst>
              <a:ext uri="{FF2B5EF4-FFF2-40B4-BE49-F238E27FC236}">
                <a16:creationId xmlns:a16="http://schemas.microsoft.com/office/drawing/2014/main" id="{CB5E3E16-B4FA-BF5B-BE0E-985E8CE21EB5}"/>
              </a:ext>
            </a:extLst>
          </p:cNvPr>
          <p:cNvSpPr/>
          <p:nvPr userDrawn="1"/>
        </p:nvSpPr>
        <p:spPr>
          <a:xfrm rot="18592055" flipH="1">
            <a:off x="358962" y="6426907"/>
            <a:ext cx="267881" cy="248853"/>
          </a:xfrm>
          <a:prstGeom prst="pie">
            <a:avLst>
              <a:gd name="adj1" fmla="val 0"/>
              <a:gd name="adj2" fmla="val 3877832"/>
            </a:avLst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7" name="Partial Circle 76">
            <a:extLst>
              <a:ext uri="{FF2B5EF4-FFF2-40B4-BE49-F238E27FC236}">
                <a16:creationId xmlns:a16="http://schemas.microsoft.com/office/drawing/2014/main" id="{B0C312F2-B5E9-B66C-1D04-4C43F2E8C092}"/>
              </a:ext>
            </a:extLst>
          </p:cNvPr>
          <p:cNvSpPr/>
          <p:nvPr userDrawn="1"/>
        </p:nvSpPr>
        <p:spPr>
          <a:xfrm rot="16890281">
            <a:off x="22704" y="5564357"/>
            <a:ext cx="275709" cy="224868"/>
          </a:xfrm>
          <a:prstGeom prst="pie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8" name="Partial Circle 77">
            <a:extLst>
              <a:ext uri="{FF2B5EF4-FFF2-40B4-BE49-F238E27FC236}">
                <a16:creationId xmlns:a16="http://schemas.microsoft.com/office/drawing/2014/main" id="{11048A68-7ED8-93E9-6DD1-6F087F99895E}"/>
              </a:ext>
            </a:extLst>
          </p:cNvPr>
          <p:cNvSpPr/>
          <p:nvPr userDrawn="1"/>
        </p:nvSpPr>
        <p:spPr>
          <a:xfrm rot="11274452" flipV="1">
            <a:off x="-155302" y="5351902"/>
            <a:ext cx="502360" cy="497937"/>
          </a:xfrm>
          <a:prstGeom prst="pie">
            <a:avLst>
              <a:gd name="adj1" fmla="val 14751598"/>
              <a:gd name="adj2" fmla="val 17619878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357BC-3846-D254-95C6-F6DFC3C464EC}"/>
              </a:ext>
            </a:extLst>
          </p:cNvPr>
          <p:cNvSpPr txBox="1"/>
          <p:nvPr userDrawn="1"/>
        </p:nvSpPr>
        <p:spPr>
          <a:xfrm>
            <a:off x="838201" y="1558408"/>
            <a:ext cx="10883900" cy="2308324"/>
          </a:xfrm>
          <a:prstGeom prst="rect">
            <a:avLst/>
          </a:prstGeom>
          <a:solidFill>
            <a:srgbClr val="A4BE38">
              <a:alpha val="8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IN" sz="4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EED7-2AF7-A186-0968-38136D523A03}"/>
              </a:ext>
            </a:extLst>
          </p:cNvPr>
          <p:cNvSpPr txBox="1"/>
          <p:nvPr userDrawn="1"/>
        </p:nvSpPr>
        <p:spPr>
          <a:xfrm>
            <a:off x="838200" y="4054992"/>
            <a:ext cx="10883900" cy="1384995"/>
          </a:xfrm>
          <a:prstGeom prst="rect">
            <a:avLst/>
          </a:prstGeom>
          <a:solidFill>
            <a:srgbClr val="40B6A8">
              <a:alpha val="8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IN" sz="2800" i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i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Moon 18">
            <a:extLst>
              <a:ext uri="{FF2B5EF4-FFF2-40B4-BE49-F238E27FC236}">
                <a16:creationId xmlns:a16="http://schemas.microsoft.com/office/drawing/2014/main" id="{21B3BA54-5441-0F82-8F9B-418381543480}"/>
              </a:ext>
            </a:extLst>
          </p:cNvPr>
          <p:cNvSpPr/>
          <p:nvPr userDrawn="1"/>
        </p:nvSpPr>
        <p:spPr>
          <a:xfrm rot="16624801">
            <a:off x="65503" y="69739"/>
            <a:ext cx="371983" cy="512213"/>
          </a:xfrm>
          <a:prstGeom prst="moon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Moon 20">
            <a:extLst>
              <a:ext uri="{FF2B5EF4-FFF2-40B4-BE49-F238E27FC236}">
                <a16:creationId xmlns:a16="http://schemas.microsoft.com/office/drawing/2014/main" id="{5F9377EF-5D20-5F74-401E-D0A328B39D5A}"/>
              </a:ext>
            </a:extLst>
          </p:cNvPr>
          <p:cNvSpPr/>
          <p:nvPr userDrawn="1"/>
        </p:nvSpPr>
        <p:spPr>
          <a:xfrm rot="3332933">
            <a:off x="80177" y="112553"/>
            <a:ext cx="440507" cy="488513"/>
          </a:xfrm>
          <a:prstGeom prst="moon">
            <a:avLst>
              <a:gd name="adj" fmla="val 26852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E0DC73-A6E0-448B-6AC6-6051DBA557C1}"/>
              </a:ext>
            </a:extLst>
          </p:cNvPr>
          <p:cNvSpPr/>
          <p:nvPr userDrawn="1"/>
        </p:nvSpPr>
        <p:spPr>
          <a:xfrm>
            <a:off x="120912" y="730906"/>
            <a:ext cx="94594" cy="4454183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52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861B-A5F4-3DDA-5B76-8969826F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9D5D8-7B1E-A920-3B60-5962BEED3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D6F1B-5DA9-F059-9BC5-3590633067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B2472E-F25C-4E54-B9CD-434451C29687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A07DF-F6D3-13C2-A028-1924C638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59744-ED64-961C-528C-6F98C321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84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CED0ED-29CA-9B3B-8E83-48063F156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C7F01-B56D-27FB-7731-B94EB5869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E2CF4-3EA0-BB98-ED60-6C06EC0A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B9BE43-3615-4ABA-BC31-E2DAB5CBB0F5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FC7C7-EB56-2ED9-5B54-9E16B0DA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4F847-6D3B-EB77-3BB6-2FB1482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649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852B-D802-BEF0-9476-80B6F9E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3042E-8EBE-EB09-03B3-36E5E0CC7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90A25-E61A-8DBA-595E-00838DEC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1392-11DA-4975-AE4F-7DCF8FE2C178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DBCD1-44C9-6A08-BD38-21593BD7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E2FA3-C3B3-DFE5-8CE5-D221A703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264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4E43-73FC-F48C-B317-7F5A01B6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4202-D0A4-55DD-1253-229ADB86A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C3CA6-38E5-BE78-1D06-D1791120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5A3D-C27F-4E9C-80D1-DAC1D9AA0A85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21412-C7AF-E1A8-36CD-9AE94352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A7B42-7EA2-19AE-616F-46F09921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425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3829-17CD-C4AC-82AD-6D949E93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58CE3-B2F6-C775-544E-5A12B1AEA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D3CA8-D979-5AE1-BB6C-E7A00BD2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46AC-CE13-41EA-8993-ABDE7B2AFEFC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993D4-3B8F-99A4-CBA7-9F46D138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4300D-6808-A2D0-D5CA-7CB26697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368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2720-A959-9BC8-34F9-E2321F4B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DB1B8-4BE5-427F-98AF-8A135A6C4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CE8DF-EA8E-F91A-BEB3-95993D064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49AC9-4EBD-216D-2D62-19DFEE1B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A460-111C-4963-B36E-D3B8BF95BC4E}" type="datetime1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00F24-ECF1-5615-E009-DB1D3166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132D3-E89D-EB00-935D-CFC02BF5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490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438D8-D212-B2BF-2EBD-495344DAA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85DCE-2559-B7C8-0A41-6C62871BF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4C782-16B6-3101-AC32-D0895387F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FAA2E-E340-F085-3B41-1814CFC10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ADD812-9B20-F67C-9AF6-7C8E20D00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C38DD-12ED-3DD4-CFCD-01F0EC4D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D4FB-8DD2-4BF8-82AC-680BD73B1B80}" type="datetime1">
              <a:rPr lang="en-IN" smtClean="0"/>
              <a:t>19-08-2024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AA16E-E426-2294-879B-FC23A6E9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42CFA-1DA5-3DC7-3E13-43979C3B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991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B914-F6D2-6FBD-F49A-B40F661F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DFF73-5CC7-6B9D-D15C-42B15B6E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D0E7-C19F-4E98-AE18-CF122C68666F}" type="datetime1">
              <a:rPr lang="en-IN" smtClean="0"/>
              <a:t>19-08-2024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3B092-C39C-2D44-4149-77826630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5ECFD-E832-1F1A-67D6-0C1DF6D3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3898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3154D-604A-EF59-ADA5-F51C07B4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7953-BC10-409A-B683-B67B6005E516}" type="datetime1">
              <a:rPr lang="en-IN" smtClean="0"/>
              <a:t>19-08-2024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EF669-3D9C-43A9-909F-43E93348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D58A3-DB7A-7E34-5317-6770DABB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8621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1427-61AC-1716-30A1-7226ACF0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652F2-CD43-DFA8-8466-DFF8244AD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6407D-E3C4-AD43-8C62-6556CC4E1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7D709-81C2-25DF-5330-F82EC2DA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2C8B-DA13-48DE-8891-A964FAB50A37}" type="datetime1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9846B-5270-F728-9B28-3F9C0A9C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84C0E-4FFD-5766-0270-B9802598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39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AB94-4DF2-B879-E389-BAD1ABD3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CA92E-5595-0A3B-0BAB-5B63B3CCE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25817-1315-1748-F2AA-94D524FA29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44C51F-0F02-4144-A0BE-3155FBC18648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A3AA0-7477-2679-1D2D-F0564F2C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4A141-49F7-523F-65CE-40B587D7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5617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2294-2160-40D3-A7C6-94123A6D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F77D2B-0DC0-5ABB-A7F8-CF1EBFB1B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F067F-7D47-FC4B-13B3-EEAB398E9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361AA-395C-EDB6-54DB-413FD0A2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B40A-0895-42FB-B26E-B6FD0FA089AC}" type="datetime1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5F6F7-38B8-4920-AA05-EFCFDBD1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F0D20-CF9E-FA23-9F3D-4346EE59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320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D4C9-637E-B631-EED8-31CBB310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35EEA-A60C-E391-1235-97C9DF1C8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45B3F-C5A3-5C28-2445-FFE66882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FBA-9708-45D3-9948-A61C1E3AF8CC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478EA-AB2B-2CD4-A0A7-6FA0F69A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3567C-68F2-060A-C77F-189AAB2B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052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35D0F-69D5-0EEC-2910-347F0C47E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FEAEE-5976-6902-8F79-5D957C337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A641D-C28E-B7D2-7283-521B2EE0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FC3-DEE2-4323-9633-FAB06608A254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CA027-4EC3-C5AE-E762-BC5A46A1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2487E-419E-A963-0005-5ADF3E0C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52A3-97D4-4DDC-C46C-1025D4012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C7A09-E18F-32BC-905E-77763FEF3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03585-0B3F-98C7-3EB5-2C1F6057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1ECB98-E19D-4297-90E3-0E05FFC6ABAF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F8635-F558-B356-850F-CA6DD135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4B382-9CE1-53A4-646D-893F5691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05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1511E-78BB-E258-0A49-4E6AB0608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F3350-15BB-7EF6-A22E-A4154ABE6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911D8-2904-9B71-00CC-BF6B1C0CA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D6A71-6969-8B82-9710-A72AA9F1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5B9C98-5D7F-450A-B8BC-21A14EE9E047}" type="datetime1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8AA8F-8A26-60C7-8CFD-E52AF539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44CC7-A107-D5E0-002C-666D81C1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60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53C7-C129-857B-BC74-AFE2514EE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A8FFC-E855-C300-324C-B983726F7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12570-1D62-9BF0-28CD-29AD6580E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25307-B7FB-B8E0-35DD-9AA058068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AD5D5-D7CA-3932-63FD-FE1586E02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310FB-9BA3-612A-6D1E-743E5B65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47661D-258C-4D01-8B4C-B6CD99B8CB2F}" type="datetime1">
              <a:rPr lang="en-IN" smtClean="0"/>
              <a:t>19-08-2024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2A07C-8F86-1E0B-2922-EB0F1F3A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0D1D0-2459-76E4-B86C-804A132F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43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FA1B-D866-014A-EA7B-3A0A4A8B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BCFD2-C354-A5FC-A9F0-4D994E9A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43530D-2866-4AF4-A456-CDCF42DA1F5A}" type="datetime1">
              <a:rPr lang="en-IN" smtClean="0"/>
              <a:t>19-08-2024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6E9CB-69AA-8615-24D0-12A96054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9E875-5E66-2BF5-0E7B-EEF38AEE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11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F9F5B-60EC-B75E-0C74-6CFA4B74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A1C1CF-C624-4290-BFBB-96B09DE52931}" type="datetime1">
              <a:rPr lang="en-IN" smtClean="0"/>
              <a:t>19-08-2024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FDF28-8C20-6086-A204-B6F43BCB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625C6-0D47-16E3-5BC9-348F7EF3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79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9DE4-4F88-F907-3169-21AB89BC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9BBD9-82B8-35D5-9DBB-A1E7D14C2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CFD78-02B1-8C7D-7F26-6D65E60F7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285AE-D0AB-3A29-F4AB-CEE3B3A9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8FCA2-245B-4317-A416-6CF9378F20CA}" type="datetime1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DCC03-C186-8C75-5CA1-DBA241D4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CAEB0-D9D2-052A-3960-283D17AE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03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E20E-D358-C246-2C44-FC1C4DC7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BB43EA-ACBD-DE69-68DB-D3C58BF2E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38626-B713-71AC-2678-62AF82D0B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801BB-C8ED-9DE6-2471-EA9761D8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C2738A-3B8C-4B77-87F6-4716FE3EC1C0}" type="datetime1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9A1E0-70DB-B77E-E2DA-D48A4BAA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1BA98-D683-7459-8515-BC679E78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21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C5BCA-086B-964D-67BA-55F27F7EB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4508" y="63687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CC83-821C-47D8-92FB-7971B7FEB443}" type="datetime1">
              <a:rPr lang="en-IN" smtClean="0"/>
              <a:t>19-08-2024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F8C5C-3721-F408-AB71-0963ED23E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4094" y="635596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10B25-F469-B414-3C9A-88A6E6218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5720" y="63559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C8E8DD-1B0B-D58B-B6D7-097F236C9D0A}"/>
              </a:ext>
            </a:extLst>
          </p:cNvPr>
          <p:cNvSpPr/>
          <p:nvPr userDrawn="1"/>
        </p:nvSpPr>
        <p:spPr>
          <a:xfrm>
            <a:off x="-10510" y="0"/>
            <a:ext cx="12197260" cy="86490"/>
          </a:xfrm>
          <a:prstGeom prst="rect">
            <a:avLst/>
          </a:prstGeom>
          <a:solidFill>
            <a:srgbClr val="A4BE3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A3E9C-2778-B581-1228-EC3198C2804E}"/>
              </a:ext>
            </a:extLst>
          </p:cNvPr>
          <p:cNvSpPr/>
          <p:nvPr userDrawn="1"/>
        </p:nvSpPr>
        <p:spPr>
          <a:xfrm>
            <a:off x="147140" y="157545"/>
            <a:ext cx="12044860" cy="86490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864F0D-EF68-D673-5533-7BA97B0E3010}"/>
              </a:ext>
            </a:extLst>
          </p:cNvPr>
          <p:cNvSpPr/>
          <p:nvPr userDrawn="1"/>
        </p:nvSpPr>
        <p:spPr>
          <a:xfrm>
            <a:off x="340332" y="-4"/>
            <a:ext cx="94594" cy="5994404"/>
          </a:xfrm>
          <a:prstGeom prst="rect">
            <a:avLst/>
          </a:prstGeom>
          <a:solidFill>
            <a:srgbClr val="A4BE3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BF1B71-1D48-0686-FC37-3F38B9284D17}"/>
              </a:ext>
            </a:extLst>
          </p:cNvPr>
          <p:cNvSpPr/>
          <p:nvPr userDrawn="1"/>
        </p:nvSpPr>
        <p:spPr>
          <a:xfrm>
            <a:off x="528575" y="244034"/>
            <a:ext cx="94594" cy="2142327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365E53-4786-8C81-3166-03077B78212B}"/>
              </a:ext>
            </a:extLst>
          </p:cNvPr>
          <p:cNvSpPr txBox="1"/>
          <p:nvPr userDrawn="1"/>
        </p:nvSpPr>
        <p:spPr>
          <a:xfrm>
            <a:off x="391765" y="2405900"/>
            <a:ext cx="8401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A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I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M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L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P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R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O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J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E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C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T</a:t>
            </a:r>
          </a:p>
        </p:txBody>
      </p:sp>
      <p:sp>
        <p:nvSpPr>
          <p:cNvPr id="17" name="Partial Circle 16">
            <a:extLst>
              <a:ext uri="{FF2B5EF4-FFF2-40B4-BE49-F238E27FC236}">
                <a16:creationId xmlns:a16="http://schemas.microsoft.com/office/drawing/2014/main" id="{B596076D-7B91-2E8C-43CA-5F7C64DABFD7}"/>
              </a:ext>
            </a:extLst>
          </p:cNvPr>
          <p:cNvSpPr/>
          <p:nvPr userDrawn="1"/>
        </p:nvSpPr>
        <p:spPr>
          <a:xfrm rot="14921968">
            <a:off x="689790" y="6341633"/>
            <a:ext cx="512543" cy="518291"/>
          </a:xfrm>
          <a:prstGeom prst="pie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Partial Circle 17">
            <a:extLst>
              <a:ext uri="{FF2B5EF4-FFF2-40B4-BE49-F238E27FC236}">
                <a16:creationId xmlns:a16="http://schemas.microsoft.com/office/drawing/2014/main" id="{FFB6FAF4-DFAC-E340-2A64-1F7F9CC6A4EF}"/>
              </a:ext>
            </a:extLst>
          </p:cNvPr>
          <p:cNvSpPr/>
          <p:nvPr userDrawn="1"/>
        </p:nvSpPr>
        <p:spPr>
          <a:xfrm rot="17617724">
            <a:off x="460082" y="6344533"/>
            <a:ext cx="781417" cy="532996"/>
          </a:xfrm>
          <a:prstGeom prst="pie">
            <a:avLst>
              <a:gd name="adj1" fmla="val 14596488"/>
              <a:gd name="adj2" fmla="val 19542260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Partial Circle 19">
            <a:extLst>
              <a:ext uri="{FF2B5EF4-FFF2-40B4-BE49-F238E27FC236}">
                <a16:creationId xmlns:a16="http://schemas.microsoft.com/office/drawing/2014/main" id="{C7531CA9-14A9-06B7-0844-1DB35381A9D0}"/>
              </a:ext>
            </a:extLst>
          </p:cNvPr>
          <p:cNvSpPr/>
          <p:nvPr userDrawn="1"/>
        </p:nvSpPr>
        <p:spPr>
          <a:xfrm rot="1159135" flipV="1">
            <a:off x="429422" y="6574322"/>
            <a:ext cx="448008" cy="295955"/>
          </a:xfrm>
          <a:prstGeom prst="pie">
            <a:avLst>
              <a:gd name="adj1" fmla="val 11907535"/>
              <a:gd name="adj2" fmla="val 16200000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Partial Circle 21">
            <a:extLst>
              <a:ext uri="{FF2B5EF4-FFF2-40B4-BE49-F238E27FC236}">
                <a16:creationId xmlns:a16="http://schemas.microsoft.com/office/drawing/2014/main" id="{02FB1BD8-34B3-3753-710E-AD0A454585E0}"/>
              </a:ext>
            </a:extLst>
          </p:cNvPr>
          <p:cNvSpPr/>
          <p:nvPr userDrawn="1"/>
        </p:nvSpPr>
        <p:spPr>
          <a:xfrm rot="9209085" flipH="1">
            <a:off x="-49951" y="6275942"/>
            <a:ext cx="550328" cy="642238"/>
          </a:xfrm>
          <a:prstGeom prst="pie">
            <a:avLst>
              <a:gd name="adj1" fmla="val 21048729"/>
              <a:gd name="adj2" fmla="val 3389774"/>
            </a:avLst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Partial Circle 22">
            <a:extLst>
              <a:ext uri="{FF2B5EF4-FFF2-40B4-BE49-F238E27FC236}">
                <a16:creationId xmlns:a16="http://schemas.microsoft.com/office/drawing/2014/main" id="{6B2429FE-FE46-2ABE-37F7-49C4DB0B6413}"/>
              </a:ext>
            </a:extLst>
          </p:cNvPr>
          <p:cNvSpPr/>
          <p:nvPr userDrawn="1"/>
        </p:nvSpPr>
        <p:spPr>
          <a:xfrm rot="17426336" flipH="1">
            <a:off x="-79563" y="5877993"/>
            <a:ext cx="442193" cy="365051"/>
          </a:xfrm>
          <a:prstGeom prst="pie">
            <a:avLst>
              <a:gd name="adj1" fmla="val 0"/>
              <a:gd name="adj2" fmla="val 3877832"/>
            </a:avLst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Partial Circle 23">
            <a:extLst>
              <a:ext uri="{FF2B5EF4-FFF2-40B4-BE49-F238E27FC236}">
                <a16:creationId xmlns:a16="http://schemas.microsoft.com/office/drawing/2014/main" id="{D3B1A401-9415-F5EA-7E88-2CCC958C6AB3}"/>
              </a:ext>
            </a:extLst>
          </p:cNvPr>
          <p:cNvSpPr/>
          <p:nvPr userDrawn="1"/>
        </p:nvSpPr>
        <p:spPr>
          <a:xfrm>
            <a:off x="13798" y="6423067"/>
            <a:ext cx="332947" cy="427504"/>
          </a:xfrm>
          <a:prstGeom prst="pie">
            <a:avLst/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Partial Circle 24">
            <a:extLst>
              <a:ext uri="{FF2B5EF4-FFF2-40B4-BE49-F238E27FC236}">
                <a16:creationId xmlns:a16="http://schemas.microsoft.com/office/drawing/2014/main" id="{FA523D96-5D89-3284-EC1C-5618EE08BC93}"/>
              </a:ext>
            </a:extLst>
          </p:cNvPr>
          <p:cNvSpPr/>
          <p:nvPr userDrawn="1"/>
        </p:nvSpPr>
        <p:spPr>
          <a:xfrm rot="15815042">
            <a:off x="388247" y="6094483"/>
            <a:ext cx="288182" cy="280308"/>
          </a:xfrm>
          <a:prstGeom prst="pie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6" name="Partial Circle 25">
            <a:extLst>
              <a:ext uri="{FF2B5EF4-FFF2-40B4-BE49-F238E27FC236}">
                <a16:creationId xmlns:a16="http://schemas.microsoft.com/office/drawing/2014/main" id="{79CB9FFC-7AD0-7EFD-F607-3485DEBBB0A0}"/>
              </a:ext>
            </a:extLst>
          </p:cNvPr>
          <p:cNvSpPr/>
          <p:nvPr userDrawn="1"/>
        </p:nvSpPr>
        <p:spPr>
          <a:xfrm rot="5400000" flipV="1">
            <a:off x="341046" y="6018601"/>
            <a:ext cx="304806" cy="369920"/>
          </a:xfrm>
          <a:prstGeom prst="pie">
            <a:avLst>
              <a:gd name="adj1" fmla="val 11907535"/>
              <a:gd name="adj2" fmla="val 16200000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Partial Circle 26">
            <a:extLst>
              <a:ext uri="{FF2B5EF4-FFF2-40B4-BE49-F238E27FC236}">
                <a16:creationId xmlns:a16="http://schemas.microsoft.com/office/drawing/2014/main" id="{E260DC7A-EF93-8FB9-0B31-4599E2D7E57D}"/>
              </a:ext>
            </a:extLst>
          </p:cNvPr>
          <p:cNvSpPr/>
          <p:nvPr userDrawn="1"/>
        </p:nvSpPr>
        <p:spPr>
          <a:xfrm rot="13822610">
            <a:off x="21599" y="5843200"/>
            <a:ext cx="240937" cy="271075"/>
          </a:xfrm>
          <a:prstGeom prst="pie">
            <a:avLst>
              <a:gd name="adj1" fmla="val 14596488"/>
              <a:gd name="adj2" fmla="val 11017826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51330DD6-9DA7-AEB4-4711-55CB5089BCA7}"/>
              </a:ext>
            </a:extLst>
          </p:cNvPr>
          <p:cNvSpPr/>
          <p:nvPr userDrawn="1"/>
        </p:nvSpPr>
        <p:spPr>
          <a:xfrm rot="18592055" flipH="1">
            <a:off x="358962" y="6426907"/>
            <a:ext cx="267881" cy="248853"/>
          </a:xfrm>
          <a:prstGeom prst="pie">
            <a:avLst>
              <a:gd name="adj1" fmla="val 0"/>
              <a:gd name="adj2" fmla="val 3877832"/>
            </a:avLst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Partial Circle 28">
            <a:extLst>
              <a:ext uri="{FF2B5EF4-FFF2-40B4-BE49-F238E27FC236}">
                <a16:creationId xmlns:a16="http://schemas.microsoft.com/office/drawing/2014/main" id="{11C60787-4B0F-6B60-1B6B-3E7F399187C8}"/>
              </a:ext>
            </a:extLst>
          </p:cNvPr>
          <p:cNvSpPr/>
          <p:nvPr userDrawn="1"/>
        </p:nvSpPr>
        <p:spPr>
          <a:xfrm rot="16890281">
            <a:off x="22704" y="5564357"/>
            <a:ext cx="275709" cy="224868"/>
          </a:xfrm>
          <a:prstGeom prst="pie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0" name="Partial Circle 29">
            <a:extLst>
              <a:ext uri="{FF2B5EF4-FFF2-40B4-BE49-F238E27FC236}">
                <a16:creationId xmlns:a16="http://schemas.microsoft.com/office/drawing/2014/main" id="{76352354-81EF-91A3-1735-4CC7EF565DC2}"/>
              </a:ext>
            </a:extLst>
          </p:cNvPr>
          <p:cNvSpPr/>
          <p:nvPr userDrawn="1"/>
        </p:nvSpPr>
        <p:spPr>
          <a:xfrm rot="11274452" flipV="1">
            <a:off x="-155302" y="5351902"/>
            <a:ext cx="502360" cy="497937"/>
          </a:xfrm>
          <a:prstGeom prst="pie">
            <a:avLst>
              <a:gd name="adj1" fmla="val 14751598"/>
              <a:gd name="adj2" fmla="val 17619878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3" name="Moon 32">
            <a:extLst>
              <a:ext uri="{FF2B5EF4-FFF2-40B4-BE49-F238E27FC236}">
                <a16:creationId xmlns:a16="http://schemas.microsoft.com/office/drawing/2014/main" id="{B28F1243-97E8-64F1-BBE4-AC6424767423}"/>
              </a:ext>
            </a:extLst>
          </p:cNvPr>
          <p:cNvSpPr/>
          <p:nvPr userDrawn="1"/>
        </p:nvSpPr>
        <p:spPr>
          <a:xfrm rot="16624801">
            <a:off x="65503" y="69739"/>
            <a:ext cx="371983" cy="512213"/>
          </a:xfrm>
          <a:prstGeom prst="moon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Moon 33">
            <a:extLst>
              <a:ext uri="{FF2B5EF4-FFF2-40B4-BE49-F238E27FC236}">
                <a16:creationId xmlns:a16="http://schemas.microsoft.com/office/drawing/2014/main" id="{31288297-46CA-6824-C48E-8C54B96F507F}"/>
              </a:ext>
            </a:extLst>
          </p:cNvPr>
          <p:cNvSpPr/>
          <p:nvPr userDrawn="1"/>
        </p:nvSpPr>
        <p:spPr>
          <a:xfrm rot="3332933">
            <a:off x="80177" y="112553"/>
            <a:ext cx="440507" cy="488513"/>
          </a:xfrm>
          <a:prstGeom prst="moon">
            <a:avLst>
              <a:gd name="adj" fmla="val 26852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AE20E77-D5B0-5DDE-CCC8-616FA6421D3D}"/>
              </a:ext>
            </a:extLst>
          </p:cNvPr>
          <p:cNvSpPr/>
          <p:nvPr userDrawn="1"/>
        </p:nvSpPr>
        <p:spPr>
          <a:xfrm>
            <a:off x="120912" y="730906"/>
            <a:ext cx="94594" cy="4454183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27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A0DA6-3013-E5B6-CCFC-64857E0F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5F15C-626C-BEF5-6803-95B6289D2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37C87-AE68-54ED-69BA-84505D88B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36933-00C8-4932-999E-8105AC809315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7E6EB-82F1-4583-C587-98F18F90E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C44A5-9414-1BA7-C4DF-D06D4DDB0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54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138B50-3422-08BF-9838-474CD772BFB3}"/>
              </a:ext>
            </a:extLst>
          </p:cNvPr>
          <p:cNvSpPr txBox="1"/>
          <p:nvPr/>
        </p:nvSpPr>
        <p:spPr>
          <a:xfrm>
            <a:off x="838201" y="1545770"/>
            <a:ext cx="10883899" cy="2324035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sz="4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BRAIN TUMOR CLASSIFICATION(MRI)</a:t>
            </a:r>
          </a:p>
          <a:p>
            <a:pPr algn="ctr"/>
            <a:endParaRPr lang="en-IN" sz="4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19993-FE5D-362E-D32F-E9D11D06FFAB}"/>
              </a:ext>
            </a:extLst>
          </p:cNvPr>
          <p:cNvSpPr txBox="1"/>
          <p:nvPr/>
        </p:nvSpPr>
        <p:spPr>
          <a:xfrm>
            <a:off x="838200" y="4054992"/>
            <a:ext cx="10883900" cy="1384995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sz="2800" i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80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ANUGRAHA I B</a:t>
            </a:r>
          </a:p>
          <a:p>
            <a:pPr algn="ctr"/>
            <a:endParaRPr lang="en-IN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Moon 1">
            <a:extLst>
              <a:ext uri="{FF2B5EF4-FFF2-40B4-BE49-F238E27FC236}">
                <a16:creationId xmlns:a16="http://schemas.microsoft.com/office/drawing/2014/main" id="{8DA263D1-7964-348C-66E7-82FAFC990D01}"/>
              </a:ext>
            </a:extLst>
          </p:cNvPr>
          <p:cNvSpPr/>
          <p:nvPr/>
        </p:nvSpPr>
        <p:spPr>
          <a:xfrm rot="16624801">
            <a:off x="65503" y="69739"/>
            <a:ext cx="371983" cy="512213"/>
          </a:xfrm>
          <a:prstGeom prst="moon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Moon 2">
            <a:extLst>
              <a:ext uri="{FF2B5EF4-FFF2-40B4-BE49-F238E27FC236}">
                <a16:creationId xmlns:a16="http://schemas.microsoft.com/office/drawing/2014/main" id="{A245DC09-7F52-8B33-F999-8BDD4F58ED72}"/>
              </a:ext>
            </a:extLst>
          </p:cNvPr>
          <p:cNvSpPr/>
          <p:nvPr/>
        </p:nvSpPr>
        <p:spPr>
          <a:xfrm rot="3332933">
            <a:off x="80177" y="112553"/>
            <a:ext cx="440507" cy="488513"/>
          </a:xfrm>
          <a:prstGeom prst="moon">
            <a:avLst>
              <a:gd name="adj" fmla="val 26852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83A771-4134-91DE-6172-51ABABFE8FD8}"/>
              </a:ext>
            </a:extLst>
          </p:cNvPr>
          <p:cNvSpPr/>
          <p:nvPr/>
        </p:nvSpPr>
        <p:spPr>
          <a:xfrm>
            <a:off x="120912" y="730906"/>
            <a:ext cx="94594" cy="4454183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24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6C51E-40C1-3CCF-CB20-21FA6B88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10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A4C9C-3172-8A4F-5737-8A05A35F6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91" y="361182"/>
            <a:ext cx="8686817" cy="613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93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30EBDF-743E-8AD4-BC07-A469B909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11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FAA351-3876-5351-7076-9EF93E0E6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83" y="905251"/>
            <a:ext cx="9272034" cy="504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80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1B2-A782-E7D7-D4BC-F88844D0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Result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6E36D0-7C6B-2EA9-CA9E-73202E79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12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A127A-0992-69C7-955F-F20235D5E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896" y="1522472"/>
            <a:ext cx="3886208" cy="381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51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878" y="1253331"/>
            <a:ext cx="10515600" cy="4351338"/>
          </a:xfrm>
        </p:spPr>
        <p:txBody>
          <a:bodyPr/>
          <a:lstStyle/>
          <a:p>
            <a:r>
              <a:rPr lang="en-US" sz="2400" dirty="0"/>
              <a:t> The proposed model achieves high accuracy (93.45%) and outperforms baseline models, indicating effective learning and generalization.</a:t>
            </a:r>
          </a:p>
          <a:p>
            <a:r>
              <a:rPr lang="en-US" sz="2400" dirty="0"/>
              <a:t> Insights gained include the effectiveness of transfer learning and customized CNN models for brain tumor classification.</a:t>
            </a:r>
          </a:p>
          <a:p>
            <a:r>
              <a:rPr lang="en-US" sz="2400" dirty="0"/>
              <a:t>Implications include the potential for improved patient outcomes and reduced misdiagnosis rates, with limitations including class imbalance and limited training data.</a:t>
            </a:r>
          </a:p>
          <a:p>
            <a:r>
              <a:rPr lang="en-US" sz="2400" dirty="0"/>
              <a:t> Future directions include collecting more data, exploring other deep learning architectures, and investigating model interpretability.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123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665" y="102790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Summary of Contributions:</a:t>
            </a:r>
          </a:p>
          <a:p>
            <a:r>
              <a:rPr lang="en-US" sz="1400" dirty="0"/>
              <a:t>Developed a deep learning model for brain tumor classification from MRI scans.</a:t>
            </a:r>
          </a:p>
          <a:p>
            <a:r>
              <a:rPr lang="en-US" sz="1400" dirty="0"/>
              <a:t> Achieved high accuracy (93.45%) and outperformed baseline models.</a:t>
            </a:r>
          </a:p>
          <a:p>
            <a:r>
              <a:rPr lang="en-US" sz="1400" dirty="0"/>
              <a:t> Demonstrated the effectiveness of transfer learning and customized CNN models.</a:t>
            </a:r>
          </a:p>
          <a:p>
            <a:pPr marL="0" indent="0">
              <a:buNone/>
            </a:pPr>
            <a:r>
              <a:rPr lang="en-US" sz="1400" b="1" dirty="0"/>
              <a:t>Potential Applications:</a:t>
            </a:r>
          </a:p>
          <a:p>
            <a:r>
              <a:rPr lang="en-US" sz="1400" dirty="0"/>
              <a:t>Assist medical professionals in diagnosing brain tumors.</a:t>
            </a:r>
          </a:p>
          <a:p>
            <a:r>
              <a:rPr lang="en-US" sz="1400" dirty="0"/>
              <a:t> Improve patient outcomes and reduce misdiagnosis rates.</a:t>
            </a:r>
          </a:p>
          <a:p>
            <a:r>
              <a:rPr lang="en-US" sz="1400" dirty="0"/>
              <a:t> Potential applications in other medical imaging modalities and diseases.</a:t>
            </a:r>
          </a:p>
          <a:p>
            <a:pPr marL="0" indent="0">
              <a:buNone/>
            </a:pPr>
            <a:r>
              <a:rPr lang="en-US" sz="1400" b="1" dirty="0"/>
              <a:t>Limitations of the Study:</a:t>
            </a:r>
          </a:p>
          <a:p>
            <a:r>
              <a:rPr lang="en-US" sz="1400" dirty="0"/>
              <a:t> Class imbalance and limited training data.</a:t>
            </a:r>
          </a:p>
          <a:p>
            <a:r>
              <a:rPr lang="en-US" sz="1400" dirty="0"/>
              <a:t> Model may require fine-tuning for other datasets.</a:t>
            </a:r>
          </a:p>
          <a:p>
            <a:r>
              <a:rPr lang="en-US" sz="1400" dirty="0"/>
              <a:t> Interpretability and explainability of the model's decisions require further investigation.</a:t>
            </a:r>
          </a:p>
          <a:p>
            <a:pPr marL="0" indent="0">
              <a:buNone/>
            </a:pPr>
            <a:r>
              <a:rPr lang="en-US" sz="1400" b="1" dirty="0"/>
              <a:t>Future Work:</a:t>
            </a:r>
          </a:p>
          <a:p>
            <a:r>
              <a:rPr lang="en-US" sz="1400" dirty="0"/>
              <a:t> Collect more data to address class imbalance and improve model robustness.</a:t>
            </a:r>
          </a:p>
          <a:p>
            <a:r>
              <a:rPr lang="en-US" sz="1400" dirty="0"/>
              <a:t> Explore other deep learning architectures and techniques.</a:t>
            </a:r>
          </a:p>
          <a:p>
            <a:r>
              <a:rPr lang="en-US" sz="1400" dirty="0"/>
              <a:t>Investigate model interpretability and explainability for better understanding of its decisions.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176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Kaggle.</a:t>
            </a:r>
          </a:p>
          <a:p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r>
              <a:rPr lang="en-US" dirty="0" err="1"/>
              <a:t>Sklearn,numpy,matplotlib,pandas</a:t>
            </a:r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645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1183AB-17A4-8739-392B-0630B27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16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21BC0B-DAB8-824E-DFBB-BC034A7AFCBD}"/>
              </a:ext>
            </a:extLst>
          </p:cNvPr>
          <p:cNvSpPr txBox="1"/>
          <p:nvPr/>
        </p:nvSpPr>
        <p:spPr>
          <a:xfrm>
            <a:off x="4611329" y="3146324"/>
            <a:ext cx="47858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you.</a:t>
            </a:r>
            <a:r>
              <a:rPr lang="en-IN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3600" b="1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10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252" y="1081549"/>
            <a:ext cx="10127225" cy="4768646"/>
          </a:xfrm>
        </p:spPr>
        <p:txBody>
          <a:bodyPr/>
          <a:lstStyle/>
          <a:p>
            <a:r>
              <a:rPr lang="en-US" b="1" dirty="0"/>
              <a:t>Background and Context-: </a:t>
            </a:r>
            <a:r>
              <a:rPr lang="en-US" dirty="0"/>
              <a:t>Brain tumors are a leading cause of cancer-related deaths, with over 80,000 diagnosed annually in the US.- Advances in MRI techniques have improved diagnosis, but accurate classification remains a challenge.</a:t>
            </a:r>
          </a:p>
          <a:p>
            <a:r>
              <a:rPr lang="en-US" b="1" dirty="0"/>
              <a:t>Problem Statement-: </a:t>
            </a:r>
            <a:r>
              <a:rPr lang="en-US" dirty="0"/>
              <a:t>Manual classification methods are time-consuming, subjective, and prone to errors, leading to poor patient outcomes.</a:t>
            </a:r>
          </a:p>
          <a:p>
            <a:r>
              <a:rPr lang="en-US" b="1" dirty="0" err="1"/>
              <a:t>Motivation&amp;objectives</a:t>
            </a:r>
            <a:r>
              <a:rPr lang="en-US" b="1" dirty="0"/>
              <a:t>-: </a:t>
            </a:r>
            <a:r>
              <a:rPr lang="en-US" dirty="0"/>
              <a:t>Develop a reliable and accurate brain tumor classification system to improve diagnosis and patient outcomes. -Develop a machine learning-based approach for automatic brain tumor classification using MRI scans.- Evaluate and compare the results with existing methods.</a:t>
            </a:r>
            <a:endParaRPr lang="en-IN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2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697"/>
            <a:ext cx="10323870" cy="6410631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Existing approaches:</a:t>
            </a:r>
          </a:p>
          <a:p>
            <a:r>
              <a:rPr lang="en-US" sz="1600" dirty="0"/>
              <a:t> Machine learning (SVM, Random Forest, Gradient Boosting).</a:t>
            </a:r>
          </a:p>
          <a:p>
            <a:r>
              <a:rPr lang="en-US" sz="1600" dirty="0"/>
              <a:t> Deep learning (CNNs, Transfer Learning).</a:t>
            </a:r>
          </a:p>
          <a:p>
            <a:r>
              <a:rPr lang="en-US" sz="1600" dirty="0"/>
              <a:t> Ensemble learning.</a:t>
            </a:r>
          </a:p>
          <a:p>
            <a:r>
              <a:rPr lang="en-US" sz="1600" dirty="0"/>
              <a:t> Segmentation-based </a:t>
            </a:r>
            <a:r>
              <a:rPr lang="en-US" sz="1600" dirty="0" err="1"/>
              <a:t>approachesKey</a:t>
            </a:r>
            <a:r>
              <a:rPr lang="en-US" sz="1600" dirty="0"/>
              <a:t>.</a:t>
            </a:r>
          </a:p>
          <a:p>
            <a:pPr marL="0" indent="0" algn="just">
              <a:buNone/>
            </a:pPr>
            <a:r>
              <a:rPr lang="en-US" sz="1600" b="1" dirty="0"/>
              <a:t>Key Insights:</a:t>
            </a:r>
          </a:p>
          <a:p>
            <a:pPr algn="just"/>
            <a:r>
              <a:rPr lang="en-US" sz="1600" dirty="0"/>
              <a:t>Accurate classification of brain tumors using MRI is challenging due to variability in tumor appearance and shape.</a:t>
            </a:r>
          </a:p>
          <a:p>
            <a:pPr algn="just"/>
            <a:r>
              <a:rPr lang="en-US" sz="1600" dirty="0"/>
              <a:t>Deep learning approaches have shown promising results, outperforming traditional machine learning methods.</a:t>
            </a:r>
          </a:p>
          <a:p>
            <a:pPr algn="just"/>
            <a:r>
              <a:rPr lang="en-US" sz="1600" dirty="0"/>
              <a:t>Transfer learning and ensemble learning can improve classification accuracy.</a:t>
            </a:r>
          </a:p>
          <a:p>
            <a:pPr marL="0" indent="0">
              <a:buNone/>
            </a:pPr>
            <a:r>
              <a:rPr lang="en-US" sz="1600" b="1" dirty="0"/>
              <a:t>Gap in Literature:</a:t>
            </a:r>
          </a:p>
          <a:p>
            <a:r>
              <a:rPr lang="en-US" sz="1600" dirty="0"/>
              <a:t> Limited research on: </a:t>
            </a:r>
          </a:p>
          <a:p>
            <a:r>
              <a:rPr lang="en-US" sz="1600" dirty="0"/>
              <a:t> Classifying rare brain tumor types.</a:t>
            </a:r>
          </a:p>
          <a:p>
            <a:r>
              <a:rPr lang="en-US" sz="1600" dirty="0"/>
              <a:t> Using multimodal MRI data (e.g., combining T1, T2, and FLAIR sequences) .</a:t>
            </a:r>
          </a:p>
          <a:p>
            <a:r>
              <a:rPr lang="en-US" sz="1600" dirty="0"/>
              <a:t>Addressing class imbalance and data augmentation techniques.</a:t>
            </a:r>
          </a:p>
          <a:p>
            <a:r>
              <a:rPr lang="en-US" sz="1600" dirty="0"/>
              <a:t>Real-time classification for clinical decision support systems.</a:t>
            </a:r>
            <a:endParaRPr lang="en-IN" sz="1600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54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99535"/>
            <a:ext cx="10439400" cy="4977428"/>
          </a:xfrm>
        </p:spPr>
        <p:txBody>
          <a:bodyPr/>
          <a:lstStyle/>
          <a:p>
            <a:r>
              <a:rPr lang="en-IN" sz="2000" b="1" dirty="0"/>
              <a:t>Data Source</a:t>
            </a:r>
            <a:r>
              <a:rPr lang="en-IN" sz="2000" dirty="0"/>
              <a:t>: Brain </a:t>
            </a:r>
            <a:r>
              <a:rPr lang="en-IN" sz="2000" dirty="0" err="1"/>
              <a:t>Tumor</a:t>
            </a:r>
            <a:r>
              <a:rPr lang="en-IN" sz="2000" dirty="0"/>
              <a:t> Classification 2024 dataset from Kaggle.</a:t>
            </a:r>
          </a:p>
          <a:p>
            <a:r>
              <a:rPr lang="en-IN" sz="2000" b="1" dirty="0"/>
              <a:t>Data Processing:  </a:t>
            </a:r>
          </a:p>
          <a:p>
            <a:pPr marL="0" indent="0">
              <a:buNone/>
            </a:pPr>
            <a:r>
              <a:rPr lang="en-IN" sz="2000" dirty="0"/>
              <a:t>  - Resized images to 224x224 pixels.</a:t>
            </a:r>
          </a:p>
          <a:p>
            <a:pPr marL="0" indent="0">
              <a:buNone/>
            </a:pPr>
            <a:r>
              <a:rPr lang="en-IN" sz="2000" dirty="0"/>
              <a:t>  - Normalized pixel values to [0, 1] .</a:t>
            </a:r>
          </a:p>
          <a:p>
            <a:pPr marL="0" indent="0">
              <a:buNone/>
            </a:pPr>
            <a:r>
              <a:rPr lang="en-IN" sz="2000" dirty="0"/>
              <a:t>   - Data augmentation: random flipping, rotation, and cropping.</a:t>
            </a:r>
          </a:p>
          <a:p>
            <a:r>
              <a:rPr lang="en-IN" sz="2000" b="1" dirty="0"/>
              <a:t>Exploratory Data Analysis (EDA):  </a:t>
            </a:r>
          </a:p>
          <a:p>
            <a:pPr marL="0" indent="0">
              <a:buNone/>
            </a:pPr>
            <a:r>
              <a:rPr lang="en-IN" sz="2000" dirty="0"/>
              <a:t>  - Class distribution: imbalanced (Meningioma: 34%, Glioma: 34%, Pituitary Adenoma: 16%, </a:t>
            </a:r>
          </a:p>
          <a:p>
            <a:pPr marL="0" indent="0">
              <a:buNone/>
            </a:pPr>
            <a:r>
              <a:rPr lang="en-IN" sz="2000" dirty="0"/>
              <a:t>     Healthy: 16%) .  </a:t>
            </a:r>
          </a:p>
          <a:p>
            <a:pPr marL="0" indent="0">
              <a:buNone/>
            </a:pPr>
            <a:r>
              <a:rPr lang="en-IN" sz="2000" dirty="0"/>
              <a:t>  - Image statistics: mean, standard deviation, and histogram analysis.</a:t>
            </a:r>
          </a:p>
          <a:p>
            <a:pPr marL="0" indent="0">
              <a:buNone/>
            </a:pPr>
            <a:r>
              <a:rPr lang="en-IN" sz="2000" dirty="0"/>
              <a:t>   - Correlation analysis: feature correlation and heatmap visualization.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79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68"/>
            <a:ext cx="10515600" cy="4967595"/>
          </a:xfrm>
        </p:spPr>
        <p:txBody>
          <a:bodyPr/>
          <a:lstStyle/>
          <a:p>
            <a:r>
              <a:rPr lang="en-IN" sz="2000" b="1" dirty="0"/>
              <a:t> Machine Learning Algorithms/Models:    </a:t>
            </a:r>
          </a:p>
          <a:p>
            <a:pPr marL="0" indent="0">
              <a:buNone/>
            </a:pPr>
            <a:r>
              <a:rPr lang="en-IN" sz="2000" dirty="0"/>
              <a:t>     - Convolutional Neural Networks (CNNs) with Transfer Learning  </a:t>
            </a:r>
          </a:p>
          <a:p>
            <a:pPr marL="0" indent="0">
              <a:buNone/>
            </a:pPr>
            <a:r>
              <a:rPr lang="en-IN" sz="2000" dirty="0"/>
              <a:t>     - Specifically, VGG16 and ResNet50 architectures</a:t>
            </a:r>
          </a:p>
          <a:p>
            <a:r>
              <a:rPr lang="en-IN" sz="2000" dirty="0"/>
              <a:t> </a:t>
            </a:r>
            <a:r>
              <a:rPr lang="en-IN" sz="2000" b="1" dirty="0"/>
              <a:t>Feature Selection/Engineering:   </a:t>
            </a:r>
          </a:p>
          <a:p>
            <a:pPr marL="0" indent="0">
              <a:buNone/>
            </a:pPr>
            <a:r>
              <a:rPr lang="en-IN" sz="2000" dirty="0"/>
              <a:t>     - No explicit feature selection/engineering mentioned</a:t>
            </a:r>
          </a:p>
          <a:p>
            <a:r>
              <a:rPr lang="en-IN" sz="2000" dirty="0"/>
              <a:t> </a:t>
            </a:r>
            <a:r>
              <a:rPr lang="en-IN" sz="2000" b="1" dirty="0"/>
              <a:t>Model Training and Validation Approach: </a:t>
            </a:r>
          </a:p>
          <a:p>
            <a:pPr marL="0" indent="0">
              <a:buNone/>
            </a:pPr>
            <a:r>
              <a:rPr lang="en-IN" sz="2000" dirty="0"/>
              <a:t>      -Training: 80% of data, batch size 32, 50 epochs    - Validation: 20% of data, metrics: accuracy, precision,                                                 recall, F1-score.</a:t>
            </a:r>
          </a:p>
          <a:p>
            <a:r>
              <a:rPr lang="en-IN" sz="2000" b="1" dirty="0"/>
              <a:t>Hyperparameter Tuning:</a:t>
            </a:r>
          </a:p>
          <a:p>
            <a:pPr marL="0" indent="0">
              <a:buNone/>
            </a:pPr>
            <a:r>
              <a:rPr lang="en-IN" sz="2000" dirty="0"/>
              <a:t>     - Not explicitly mentioned, but likely used during training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72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839" y="102790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/>
              <a:t>Tools and Libraries:</a:t>
            </a:r>
          </a:p>
          <a:p>
            <a:r>
              <a:rPr lang="en-US" sz="1200" dirty="0"/>
              <a:t>Python 3.8.</a:t>
            </a:r>
          </a:p>
          <a:p>
            <a:r>
              <a:rPr lang="en-US" sz="1200" dirty="0"/>
              <a:t>TensorFlow 2.4.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Keras</a:t>
            </a:r>
            <a:r>
              <a:rPr lang="en-US" sz="1200" dirty="0"/>
              <a:t> 2.4.</a:t>
            </a:r>
          </a:p>
          <a:p>
            <a:r>
              <a:rPr lang="en-US" sz="1200" dirty="0"/>
              <a:t> NumPy.</a:t>
            </a:r>
          </a:p>
          <a:p>
            <a:r>
              <a:rPr lang="en-US" sz="1200" dirty="0"/>
              <a:t> Pandas.</a:t>
            </a:r>
          </a:p>
          <a:p>
            <a:r>
              <a:rPr lang="en-US" sz="1200" dirty="0"/>
              <a:t> Matplotlib.</a:t>
            </a:r>
          </a:p>
          <a:p>
            <a:r>
              <a:rPr lang="en-US" sz="1200" dirty="0"/>
              <a:t> Scikit-learn.</a:t>
            </a:r>
          </a:p>
          <a:p>
            <a:pPr marL="0" indent="0">
              <a:buNone/>
            </a:pPr>
            <a:r>
              <a:rPr lang="en-US" sz="1200" b="1" dirty="0"/>
              <a:t>Model Architecture (Deep Learning):</a:t>
            </a:r>
          </a:p>
          <a:p>
            <a:r>
              <a:rPr lang="en-US" sz="1200" b="1" dirty="0"/>
              <a:t> </a:t>
            </a:r>
            <a:r>
              <a:rPr lang="en-US" sz="1200" dirty="0"/>
              <a:t>Convolutional Neural Network (CNN) with Transfer Learning.</a:t>
            </a:r>
          </a:p>
          <a:p>
            <a:r>
              <a:rPr lang="en-US" sz="1200" dirty="0"/>
              <a:t> Pre-trained VGG16 and ResNet50 models.</a:t>
            </a:r>
          </a:p>
          <a:p>
            <a:r>
              <a:rPr lang="en-US" sz="1200" dirty="0"/>
              <a:t>Customized CNN model with 2 convolutional layers and 2 dense layers.</a:t>
            </a:r>
          </a:p>
          <a:p>
            <a:pPr marL="0" indent="0">
              <a:buNone/>
            </a:pPr>
            <a:r>
              <a:rPr lang="en-US" sz="1200" b="1" dirty="0"/>
              <a:t>Pipeline Overview:</a:t>
            </a:r>
          </a:p>
          <a:p>
            <a:pPr>
              <a:buAutoNum type="arabicPeriod"/>
            </a:pPr>
            <a:r>
              <a:rPr lang="en-US" sz="1200" dirty="0"/>
              <a:t>Data loading and preprocessing.</a:t>
            </a:r>
          </a:p>
          <a:p>
            <a:pPr>
              <a:buAutoNum type="arabicPeriod"/>
            </a:pPr>
            <a:r>
              <a:rPr lang="en-US" sz="1200" dirty="0"/>
              <a:t>Data augmentation.</a:t>
            </a:r>
          </a:p>
          <a:p>
            <a:pPr>
              <a:buAutoNum type="arabicPeriod"/>
            </a:pPr>
            <a:r>
              <a:rPr lang="en-US" sz="1200" dirty="0"/>
              <a:t>Model training.</a:t>
            </a:r>
          </a:p>
          <a:p>
            <a:pPr>
              <a:buAutoNum type="arabicPeriod" startAt="4"/>
            </a:pPr>
            <a:r>
              <a:rPr lang="en-US" sz="1200" dirty="0"/>
              <a:t>Model evaluation.</a:t>
            </a:r>
          </a:p>
          <a:p>
            <a:pPr>
              <a:buAutoNum type="arabicPeriod" startAt="4"/>
            </a:pPr>
            <a:r>
              <a:rPr lang="en-US" sz="1200" dirty="0"/>
              <a:t>Model saving and loading.</a:t>
            </a:r>
          </a:p>
          <a:p>
            <a:pPr marL="0" indent="0">
              <a:buNone/>
            </a:pPr>
            <a:r>
              <a:rPr lang="en-US" sz="1200" b="1" dirty="0"/>
              <a:t>Challenges Faced:- </a:t>
            </a:r>
            <a:r>
              <a:rPr lang="en-US" sz="1200" dirty="0"/>
              <a:t>Class imbalance in the dataset, Overfitting due to limited training </a:t>
            </a:r>
            <a:r>
              <a:rPr lang="en-US" sz="1200" dirty="0" err="1"/>
              <a:t>data&amp;Computational</a:t>
            </a:r>
            <a:r>
              <a:rPr lang="en-US" sz="1200" dirty="0"/>
              <a:t> resources constraints.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59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060" y="363795"/>
            <a:ext cx="10377740" cy="1326894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306" y="1027906"/>
            <a:ext cx="10734368" cy="5693183"/>
          </a:xfrm>
        </p:spPr>
        <p:txBody>
          <a:bodyPr/>
          <a:lstStyle/>
          <a:p>
            <a:pPr marL="0" indent="0">
              <a:buNone/>
            </a:pPr>
            <a:r>
              <a:rPr lang="en-IN" sz="1600" b="1" dirty="0"/>
              <a:t>Model Performance:-</a:t>
            </a:r>
          </a:p>
          <a:p>
            <a:r>
              <a:rPr lang="en-IN" sz="1600" dirty="0"/>
              <a:t> Accuracy: 92%</a:t>
            </a:r>
          </a:p>
          <a:p>
            <a:r>
              <a:rPr lang="en-IN" sz="1600" dirty="0"/>
              <a:t> Precision: 90%</a:t>
            </a:r>
          </a:p>
          <a:p>
            <a:r>
              <a:rPr lang="en-IN" sz="1600" dirty="0"/>
              <a:t> Recall: 91%</a:t>
            </a:r>
          </a:p>
          <a:p>
            <a:r>
              <a:rPr lang="en-IN" sz="1600" dirty="0"/>
              <a:t>F1 Score: 90.5%</a:t>
            </a:r>
          </a:p>
          <a:p>
            <a:pPr marL="0" indent="0">
              <a:buNone/>
            </a:pPr>
            <a:r>
              <a:rPr lang="en-IN" sz="1600" b="1" dirty="0"/>
              <a:t>Dataset:-</a:t>
            </a:r>
          </a:p>
          <a:p>
            <a:r>
              <a:rPr lang="en-IN" sz="1600" dirty="0"/>
              <a:t>Size: 2,000 MRI images.</a:t>
            </a:r>
          </a:p>
          <a:p>
            <a:r>
              <a:rPr lang="en-IN" sz="1600" dirty="0"/>
              <a:t>Sources: Publicly available medical imaging datasets.</a:t>
            </a:r>
          </a:p>
          <a:p>
            <a:pPr marL="0" indent="0">
              <a:buNone/>
            </a:pPr>
            <a:r>
              <a:rPr lang="en-IN" sz="1600" b="1" dirty="0"/>
              <a:t>Model Architecture:- </a:t>
            </a:r>
          </a:p>
          <a:p>
            <a:r>
              <a:rPr lang="en-IN" sz="1600" dirty="0"/>
              <a:t>Type: Convolutional Neural Network (CNN).</a:t>
            </a:r>
          </a:p>
          <a:p>
            <a:r>
              <a:rPr lang="en-IN" sz="1600" dirty="0"/>
              <a:t> Training: 50 epochs, batch size of 32.</a:t>
            </a:r>
          </a:p>
          <a:p>
            <a:pPr marL="0" indent="0">
              <a:buNone/>
            </a:pPr>
            <a:r>
              <a:rPr lang="en-IN" sz="1600" b="1" dirty="0"/>
              <a:t>Comparative Analysis:- </a:t>
            </a:r>
          </a:p>
          <a:p>
            <a:r>
              <a:rPr lang="en-IN" sz="1600" dirty="0"/>
              <a:t>Improvement: 5% better accuracy compared to baseline models.</a:t>
            </a:r>
          </a:p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1600" b="1" dirty="0"/>
              <a:t>Challenges:</a:t>
            </a:r>
          </a:p>
          <a:p>
            <a:r>
              <a:rPr lang="en-IN" sz="1600" dirty="0"/>
              <a:t> Data Variability: Performance varies with different imaging protocols.</a:t>
            </a:r>
          </a:p>
          <a:p>
            <a:r>
              <a:rPr lang="en-IN" sz="1600" dirty="0"/>
              <a:t> Data Quality: Issues with data imbalance.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98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9295CA-E9D0-8350-1018-901FF5308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8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D4FD01-7302-A350-FA27-587CF01E7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38" y="311753"/>
            <a:ext cx="6427982" cy="640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9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3082BD-EBC9-0B0B-37BD-AC342105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9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9FC82A-DB52-6518-3EF1-C73D729E5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69" y="1321117"/>
            <a:ext cx="6803922" cy="391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23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910</Words>
  <Application>Microsoft Office PowerPoint</Application>
  <PresentationFormat>Widescreen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Times New Roman</vt:lpstr>
      <vt:lpstr>Office Theme</vt:lpstr>
      <vt:lpstr>Custom Design</vt:lpstr>
      <vt:lpstr>PowerPoint Presentation</vt:lpstr>
      <vt:lpstr>Introduction</vt:lpstr>
      <vt:lpstr>Related Work</vt:lpstr>
      <vt:lpstr>Data Overview</vt:lpstr>
      <vt:lpstr>Methodology</vt:lpstr>
      <vt:lpstr>Implementation</vt:lpstr>
      <vt:lpstr>Results</vt:lpstr>
      <vt:lpstr>PowerPoint Presentation</vt:lpstr>
      <vt:lpstr>PowerPoint Presentation</vt:lpstr>
      <vt:lpstr>PowerPoint Presentation</vt:lpstr>
      <vt:lpstr>PowerPoint Presentation</vt:lpstr>
      <vt:lpstr>Final Result</vt:lpstr>
      <vt:lpstr>Discussion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Olivia Zacharia</dc:creator>
  <cp:lastModifiedBy>ANUGRAHA IB</cp:lastModifiedBy>
  <cp:revision>43</cp:revision>
  <dcterms:created xsi:type="dcterms:W3CDTF">2024-07-05T11:35:34Z</dcterms:created>
  <dcterms:modified xsi:type="dcterms:W3CDTF">2024-08-19T14:36:13Z</dcterms:modified>
</cp:coreProperties>
</file>