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861-53BC-45F2-BD71-32832CFAA1E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D930E-1C0D-40A4-8797-09102CA9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1246E-1E36-4820-A804-9579070ABA7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50633"/>
            <a:ext cx="1066800" cy="64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906" y="386108"/>
            <a:ext cx="928916" cy="103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B2472E-F25C-4E54-B9CD-434451C2968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9BE43-3615-4ABA-BC31-E2DAB5CBB0F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392-11DA-4975-AE4F-7DCF8FE2C17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5A3D-C27F-4E9C-80D1-DAC1D9AA0A8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6AC-CE13-41EA-8993-ABDE7B2AFEF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A460-111C-4963-B36E-D3B8BF95BC4E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D4FB-8DD2-4BF8-82AC-680BD73B1B80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D0E7-C19F-4E98-AE18-CF122C68666F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7953-BC10-409A-B683-B67B6005E516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2C8B-DA13-48DE-8891-A964FAB50A3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44C51F-0F02-4144-A0BE-3155FBC1864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40A-0895-42FB-B26E-B6FD0FA089AC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BA-9708-45D3-9948-A61C1E3AF8C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FC3-DEE2-4323-9633-FAB06608A254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ECB98-E19D-4297-90E3-0E05FFC6ABAF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9C98-5D7F-450A-B8BC-21A14EE9E04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661D-258C-4D01-8B4C-B6CD99B8CB2F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3530D-2866-4AF4-A456-CDCF42DA1F5A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1C1CF-C624-4290-BFBB-96B09DE52931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8FCA2-245B-4317-A416-6CF9378F20CA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738A-3B8C-4B77-87F6-4716FE3EC1C0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C83-821C-47D8-92FB-7971B7FEB443}" type="datetime1">
              <a:rPr lang="en-IN" smtClean="0"/>
              <a:t>19-08-2024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6933-00C8-4932-999E-8105AC80931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232403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CLASSIFICATION(MRI)</a:t>
            </a: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ANUGRAHA I B</a:t>
            </a: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1B2-A782-E7D7-D4BC-F88844D0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E36D0-7C6B-2EA9-CA9E-73202E79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127A-0992-69C7-955F-F20235D5E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96" y="1522472"/>
            <a:ext cx="3886208" cy="381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5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1253331"/>
            <a:ext cx="10515600" cy="4351338"/>
          </a:xfrm>
        </p:spPr>
        <p:txBody>
          <a:bodyPr/>
          <a:lstStyle/>
          <a:p>
            <a:r>
              <a:rPr lang="en-US" sz="2400" dirty="0"/>
              <a:t> The proposed model achieves high accuracy (93.45%) and outperforms baseline models, indicating effective learning and generalization.</a:t>
            </a:r>
          </a:p>
          <a:p>
            <a:r>
              <a:rPr lang="en-US" sz="2400" dirty="0"/>
              <a:t> Insights gained include the effectiveness of transfer learning and customized CNN models for brain tumor classification.</a:t>
            </a:r>
          </a:p>
          <a:p>
            <a:r>
              <a:rPr lang="en-US" sz="2400" dirty="0"/>
              <a:t>Implications include the potential for improved patient outcomes and reduced misdiagnosis rates, with limitations including class imbalance and limited training data.</a:t>
            </a:r>
          </a:p>
          <a:p>
            <a:r>
              <a:rPr lang="en-US" sz="2400" dirty="0"/>
              <a:t> Future directions include collecting more data, exploring other deep learning architectures, and investigating model interpretability.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5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Summary of Contributions:</a:t>
            </a:r>
          </a:p>
          <a:p>
            <a:r>
              <a:rPr lang="en-US" sz="1400" dirty="0"/>
              <a:t>Developed a deep learning model for brain tumor classification from MRI scans.</a:t>
            </a:r>
          </a:p>
          <a:p>
            <a:r>
              <a:rPr lang="en-US" sz="1400" dirty="0"/>
              <a:t> Achieved high accuracy (93.45%) and outperformed baseline models.</a:t>
            </a:r>
          </a:p>
          <a:p>
            <a:r>
              <a:rPr lang="en-US" sz="1400" dirty="0"/>
              <a:t> Demonstrated the effectiveness of transfer learning and customized CNN models.</a:t>
            </a:r>
          </a:p>
          <a:p>
            <a:pPr marL="0" indent="0">
              <a:buNone/>
            </a:pPr>
            <a:r>
              <a:rPr lang="en-US" sz="1400" b="1" dirty="0"/>
              <a:t>Potential Applications:</a:t>
            </a:r>
          </a:p>
          <a:p>
            <a:r>
              <a:rPr lang="en-US" sz="1400" dirty="0"/>
              <a:t>Assist medical professionals in diagnosing brain tumors.</a:t>
            </a:r>
          </a:p>
          <a:p>
            <a:r>
              <a:rPr lang="en-US" sz="1400" dirty="0"/>
              <a:t> Improve patient outcomes and reduce misdiagnosis rates.</a:t>
            </a:r>
          </a:p>
          <a:p>
            <a:r>
              <a:rPr lang="en-US" sz="1400" dirty="0"/>
              <a:t> Potential applications in other medical imaging modalities and diseases.</a:t>
            </a:r>
          </a:p>
          <a:p>
            <a:pPr marL="0" indent="0">
              <a:buNone/>
            </a:pPr>
            <a:r>
              <a:rPr lang="en-US" sz="1400" b="1" dirty="0"/>
              <a:t>Limitations of the Study:</a:t>
            </a:r>
          </a:p>
          <a:p>
            <a:r>
              <a:rPr lang="en-US" sz="1400" dirty="0"/>
              <a:t> Class imbalance and limited training data.</a:t>
            </a:r>
          </a:p>
          <a:p>
            <a:r>
              <a:rPr lang="en-US" sz="1400" dirty="0"/>
              <a:t> Model may require fine-tuning for other datasets.</a:t>
            </a:r>
          </a:p>
          <a:p>
            <a:r>
              <a:rPr lang="en-US" sz="1400" dirty="0"/>
              <a:t> Interpretability and explainability of the model's decisions require further investigation.</a:t>
            </a:r>
          </a:p>
          <a:p>
            <a:pPr marL="0" indent="0">
              <a:buNone/>
            </a:pPr>
            <a:r>
              <a:rPr lang="en-US" sz="1400" b="1" dirty="0"/>
              <a:t>Future Work:</a:t>
            </a:r>
          </a:p>
          <a:p>
            <a:r>
              <a:rPr lang="en-US" sz="1400" dirty="0"/>
              <a:t> Collect more data to address class imbalance and improve model robustness.</a:t>
            </a:r>
          </a:p>
          <a:p>
            <a:r>
              <a:rPr lang="en-US" sz="1400" dirty="0"/>
              <a:t> Explore other deep learning architectures and techniques.</a:t>
            </a:r>
          </a:p>
          <a:p>
            <a:r>
              <a:rPr lang="en-US" sz="1400" dirty="0"/>
              <a:t>Investigate model interpretability and explainability for better understanding of its decisions.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Kaggle.</a:t>
            </a:r>
          </a:p>
          <a:p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 err="1"/>
              <a:t>Sklearn,numpy,matplotlib,pandas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5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183AB-17A4-8739-392B-0630B27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1BC0B-DAB8-824E-DFBB-BC034A7AFCBD}"/>
              </a:ext>
            </a:extLst>
          </p:cNvPr>
          <p:cNvSpPr txBox="1"/>
          <p:nvPr/>
        </p:nvSpPr>
        <p:spPr>
          <a:xfrm>
            <a:off x="4611329" y="3146324"/>
            <a:ext cx="4785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6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1081549"/>
            <a:ext cx="10127225" cy="4768646"/>
          </a:xfrm>
        </p:spPr>
        <p:txBody>
          <a:bodyPr/>
          <a:lstStyle/>
          <a:p>
            <a:r>
              <a:rPr lang="en-US" b="1" dirty="0"/>
              <a:t>Background and Context-: </a:t>
            </a:r>
            <a:r>
              <a:rPr lang="en-US" dirty="0"/>
              <a:t>Brain tumors are a leading cause of cancer-related deaths, with over 80,000 diagnosed annually in the US.- Advances in MRI techniques have improved diagnosis, but accurate classification remains a challenge.</a:t>
            </a:r>
          </a:p>
          <a:p>
            <a:r>
              <a:rPr lang="en-US" b="1" dirty="0"/>
              <a:t>Problem Statement-: </a:t>
            </a:r>
            <a:r>
              <a:rPr lang="en-US" dirty="0"/>
              <a:t>Manual classification methods are time-consuming, subjective, and prone to errors, leading to poor patient outcomes.</a:t>
            </a:r>
          </a:p>
          <a:p>
            <a:r>
              <a:rPr lang="en-US" b="1" dirty="0" err="1"/>
              <a:t>Motivation&amp;objectives</a:t>
            </a:r>
            <a:r>
              <a:rPr lang="en-US" b="1" dirty="0"/>
              <a:t>-: </a:t>
            </a:r>
            <a:r>
              <a:rPr lang="en-US" dirty="0"/>
              <a:t>Develop a reliable and accurate brain tumor classification system to improve diagnosis and patient outcomes. -Develop a machine learning-based approach for automatic brain tumor classification using MRI scans.- Evaluate and compare the results with existing methods.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323870" cy="641063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Existing approaches:</a:t>
            </a:r>
          </a:p>
          <a:p>
            <a:r>
              <a:rPr lang="en-US" sz="1600" dirty="0"/>
              <a:t> Machine learning (SVM, Random Forest, Gradient Boosting).</a:t>
            </a:r>
          </a:p>
          <a:p>
            <a:r>
              <a:rPr lang="en-US" sz="1600" dirty="0"/>
              <a:t> Deep learning (CNNs, Transfer Learning).</a:t>
            </a:r>
          </a:p>
          <a:p>
            <a:r>
              <a:rPr lang="en-US" sz="1600" dirty="0"/>
              <a:t> Ensemble learning.</a:t>
            </a:r>
          </a:p>
          <a:p>
            <a:r>
              <a:rPr lang="en-US" sz="1600" dirty="0"/>
              <a:t> Segmentation-based </a:t>
            </a:r>
            <a:r>
              <a:rPr lang="en-US" sz="1600" dirty="0" err="1"/>
              <a:t>approachesKey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b="1" dirty="0"/>
              <a:t>Key Insights:</a:t>
            </a:r>
          </a:p>
          <a:p>
            <a:pPr algn="just"/>
            <a:r>
              <a:rPr lang="en-US" sz="1600" dirty="0"/>
              <a:t>Accurate classification of brain tumors using MRI is challenging due to variability in tumor appearance and shape.</a:t>
            </a:r>
          </a:p>
          <a:p>
            <a:pPr algn="just"/>
            <a:r>
              <a:rPr lang="en-US" sz="1600" dirty="0"/>
              <a:t>Deep learning approaches have shown promising results, outperforming traditional machine learning methods.</a:t>
            </a:r>
          </a:p>
          <a:p>
            <a:pPr algn="just"/>
            <a:r>
              <a:rPr lang="en-US" sz="1600" dirty="0"/>
              <a:t>Transfer learning and ensemble learning can improve classification accuracy.</a:t>
            </a:r>
          </a:p>
          <a:p>
            <a:pPr marL="0" indent="0">
              <a:buNone/>
            </a:pPr>
            <a:r>
              <a:rPr lang="en-US" sz="1600" b="1" dirty="0"/>
              <a:t>Gap in Literature:</a:t>
            </a:r>
          </a:p>
          <a:p>
            <a:r>
              <a:rPr lang="en-US" sz="1600" dirty="0"/>
              <a:t> Limited research on: </a:t>
            </a:r>
          </a:p>
          <a:p>
            <a:r>
              <a:rPr lang="en-US" sz="1600" dirty="0"/>
              <a:t> Classifying rare brain tumor types.</a:t>
            </a:r>
          </a:p>
          <a:p>
            <a:r>
              <a:rPr lang="en-US" sz="1600" dirty="0"/>
              <a:t> Using multimodal MRI data (e.g., combining T1, T2, and FLAIR sequences) .</a:t>
            </a:r>
          </a:p>
          <a:p>
            <a:r>
              <a:rPr lang="en-US" sz="1600" dirty="0"/>
              <a:t>Addressing class imbalance and data augmentation techniques.</a:t>
            </a:r>
          </a:p>
          <a:p>
            <a:r>
              <a:rPr lang="en-US" sz="1600" dirty="0"/>
              <a:t>Real-time classification for clinical decision support systems.</a:t>
            </a:r>
            <a:endParaRPr lang="en-IN" sz="16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9535"/>
            <a:ext cx="10439400" cy="4977428"/>
          </a:xfrm>
        </p:spPr>
        <p:txBody>
          <a:bodyPr/>
          <a:lstStyle/>
          <a:p>
            <a:r>
              <a:rPr lang="en-IN" sz="2000" b="1" dirty="0"/>
              <a:t>Data Source</a:t>
            </a:r>
            <a:r>
              <a:rPr lang="en-IN" sz="2000" dirty="0"/>
              <a:t>: Brain </a:t>
            </a:r>
            <a:r>
              <a:rPr lang="en-IN" sz="2000" dirty="0" err="1"/>
              <a:t>Tumor</a:t>
            </a:r>
            <a:r>
              <a:rPr lang="en-IN" sz="2000" dirty="0"/>
              <a:t> Classification 2024 dataset from Kaggle.</a:t>
            </a:r>
          </a:p>
          <a:p>
            <a:r>
              <a:rPr lang="en-IN" sz="2000" b="1" dirty="0"/>
              <a:t>Data Processing:  </a:t>
            </a:r>
          </a:p>
          <a:p>
            <a:pPr marL="0" indent="0">
              <a:buNone/>
            </a:pPr>
            <a:r>
              <a:rPr lang="en-IN" sz="2000" dirty="0"/>
              <a:t>  - Resized images to 224x224 pixels.</a:t>
            </a:r>
          </a:p>
          <a:p>
            <a:pPr marL="0" indent="0">
              <a:buNone/>
            </a:pPr>
            <a:r>
              <a:rPr lang="en-IN" sz="2000" dirty="0"/>
              <a:t>  - Normalized pixel values to [0, 1] .</a:t>
            </a:r>
          </a:p>
          <a:p>
            <a:pPr marL="0" indent="0">
              <a:buNone/>
            </a:pPr>
            <a:r>
              <a:rPr lang="en-IN" sz="2000" dirty="0"/>
              <a:t>   - Data augmentation: random flipping, rotation, and cropping.</a:t>
            </a:r>
          </a:p>
          <a:p>
            <a:r>
              <a:rPr lang="en-IN" sz="2000" b="1" dirty="0"/>
              <a:t>Exploratory Data Analysis (EDA):  </a:t>
            </a:r>
          </a:p>
          <a:p>
            <a:pPr marL="0" indent="0">
              <a:buNone/>
            </a:pPr>
            <a:r>
              <a:rPr lang="en-IN" sz="2000" dirty="0"/>
              <a:t>  - Class distribution: imbalanced (Meningioma: 34%, Glioma: 34%, Pituitary Adenoma: 16%, </a:t>
            </a:r>
          </a:p>
          <a:p>
            <a:pPr marL="0" indent="0">
              <a:buNone/>
            </a:pPr>
            <a:r>
              <a:rPr lang="en-IN" sz="2000" dirty="0"/>
              <a:t>     Healthy: 16%) .  </a:t>
            </a:r>
          </a:p>
          <a:p>
            <a:pPr marL="0" indent="0">
              <a:buNone/>
            </a:pPr>
            <a:r>
              <a:rPr lang="en-IN" sz="2000" dirty="0"/>
              <a:t>  - Image statistics: mean, standard deviation, and histogram analysis.</a:t>
            </a:r>
          </a:p>
          <a:p>
            <a:pPr marL="0" indent="0">
              <a:buNone/>
            </a:pPr>
            <a:r>
              <a:rPr lang="en-IN" sz="2000" dirty="0"/>
              <a:t>   - Correlation analysis: feature correlation and heatmap visualization.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r>
              <a:rPr lang="en-IN" sz="2000" b="1" dirty="0"/>
              <a:t> Machine Learning Algorithms/Models:    </a:t>
            </a:r>
          </a:p>
          <a:p>
            <a:pPr marL="0" indent="0">
              <a:buNone/>
            </a:pPr>
            <a:r>
              <a:rPr lang="en-IN" sz="2000" dirty="0"/>
              <a:t>     - Convolutional Neural Networks (CNNs) with Transfer Learning  </a:t>
            </a:r>
          </a:p>
          <a:p>
            <a:pPr marL="0" indent="0">
              <a:buNone/>
            </a:pPr>
            <a:r>
              <a:rPr lang="en-IN" sz="2000" dirty="0"/>
              <a:t>     - Specifically, VGG16 and ResNet50 architectures</a:t>
            </a:r>
          </a:p>
          <a:p>
            <a:r>
              <a:rPr lang="en-IN" sz="2000" dirty="0"/>
              <a:t> </a:t>
            </a:r>
            <a:r>
              <a:rPr lang="en-IN" sz="2000" b="1" dirty="0"/>
              <a:t>Feature Selection/Engineering:   </a:t>
            </a:r>
          </a:p>
          <a:p>
            <a:pPr marL="0" indent="0">
              <a:buNone/>
            </a:pPr>
            <a:r>
              <a:rPr lang="en-IN" sz="2000" dirty="0"/>
              <a:t>     - No explicit feature selection/engineering mentioned</a:t>
            </a:r>
          </a:p>
          <a:p>
            <a:r>
              <a:rPr lang="en-IN" sz="2000" dirty="0"/>
              <a:t> </a:t>
            </a:r>
            <a:r>
              <a:rPr lang="en-IN" sz="2000" b="1" dirty="0"/>
              <a:t>Model Training and Validation Approach: </a:t>
            </a:r>
          </a:p>
          <a:p>
            <a:pPr marL="0" indent="0">
              <a:buNone/>
            </a:pPr>
            <a:r>
              <a:rPr lang="en-IN" sz="2000" dirty="0"/>
              <a:t>      -Training: 80% of data, batch size 32, 50 epochs    - Validation: 20% of data, metrics: accuracy, precision,                                                 recall, F1-score.</a:t>
            </a:r>
          </a:p>
          <a:p>
            <a:r>
              <a:rPr lang="en-IN" sz="2000" b="1" dirty="0"/>
              <a:t>Hyperparameter Tuning:</a:t>
            </a:r>
          </a:p>
          <a:p>
            <a:pPr marL="0" indent="0">
              <a:buNone/>
            </a:pPr>
            <a:r>
              <a:rPr lang="en-IN" sz="2000" dirty="0"/>
              <a:t>     - Not explicitly mentioned, but likely used during training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39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Tools and Libraries:</a:t>
            </a:r>
          </a:p>
          <a:p>
            <a:r>
              <a:rPr lang="en-US" sz="1200" dirty="0"/>
              <a:t>Python 3.8.</a:t>
            </a:r>
          </a:p>
          <a:p>
            <a:r>
              <a:rPr lang="en-US" sz="1200" dirty="0"/>
              <a:t>TensorFlow 2.4.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2.4.</a:t>
            </a:r>
          </a:p>
          <a:p>
            <a:r>
              <a:rPr lang="en-US" sz="1200" dirty="0"/>
              <a:t> NumPy.</a:t>
            </a:r>
          </a:p>
          <a:p>
            <a:r>
              <a:rPr lang="en-US" sz="1200" dirty="0"/>
              <a:t> Pandas.</a:t>
            </a:r>
          </a:p>
          <a:p>
            <a:r>
              <a:rPr lang="en-US" sz="1200" dirty="0"/>
              <a:t> Matplotlib.</a:t>
            </a:r>
          </a:p>
          <a:p>
            <a:r>
              <a:rPr lang="en-US" sz="1200" dirty="0"/>
              <a:t> Scikit-learn.</a:t>
            </a:r>
          </a:p>
          <a:p>
            <a:pPr marL="0" indent="0">
              <a:buNone/>
            </a:pPr>
            <a:r>
              <a:rPr lang="en-US" sz="1200" b="1" dirty="0"/>
              <a:t>Model Architecture (Deep Learning):</a:t>
            </a:r>
          </a:p>
          <a:p>
            <a:r>
              <a:rPr lang="en-US" sz="1200" b="1" dirty="0"/>
              <a:t> </a:t>
            </a:r>
            <a:r>
              <a:rPr lang="en-US" sz="1200" dirty="0"/>
              <a:t>Convolutional Neural Network (CNN) with Transfer Learning.</a:t>
            </a:r>
          </a:p>
          <a:p>
            <a:r>
              <a:rPr lang="en-US" sz="1200" dirty="0"/>
              <a:t> Pre-trained VGG16 and ResNet50 models.</a:t>
            </a:r>
          </a:p>
          <a:p>
            <a:r>
              <a:rPr lang="en-US" sz="1200" dirty="0"/>
              <a:t>Customized CNN model with 2 convolutional layers and 2 dense layers.</a:t>
            </a:r>
          </a:p>
          <a:p>
            <a:pPr marL="0" indent="0">
              <a:buNone/>
            </a:pPr>
            <a:r>
              <a:rPr lang="en-US" sz="1200" b="1" dirty="0"/>
              <a:t>Pipeline Overview:</a:t>
            </a:r>
          </a:p>
          <a:p>
            <a:pPr>
              <a:buAutoNum type="arabicPeriod"/>
            </a:pPr>
            <a:r>
              <a:rPr lang="en-US" sz="1200" dirty="0"/>
              <a:t>Data loading and preprocessing.</a:t>
            </a:r>
          </a:p>
          <a:p>
            <a:pPr>
              <a:buAutoNum type="arabicPeriod"/>
            </a:pPr>
            <a:r>
              <a:rPr lang="en-US" sz="1200" dirty="0"/>
              <a:t>Data augmentation.</a:t>
            </a:r>
          </a:p>
          <a:p>
            <a:pPr>
              <a:buAutoNum type="arabicPeriod"/>
            </a:pPr>
            <a:r>
              <a:rPr lang="en-US" sz="1200" dirty="0"/>
              <a:t>Model training.</a:t>
            </a:r>
          </a:p>
          <a:p>
            <a:pPr>
              <a:buAutoNum type="arabicPeriod" startAt="4"/>
            </a:pPr>
            <a:r>
              <a:rPr lang="en-US" sz="1200" dirty="0"/>
              <a:t>Model evaluation.</a:t>
            </a:r>
          </a:p>
          <a:p>
            <a:pPr>
              <a:buAutoNum type="arabicPeriod" startAt="4"/>
            </a:pPr>
            <a:r>
              <a:rPr lang="en-US" sz="1200" dirty="0"/>
              <a:t>Model saving and loading.</a:t>
            </a:r>
          </a:p>
          <a:p>
            <a:pPr marL="0" indent="0">
              <a:buNone/>
            </a:pPr>
            <a:r>
              <a:rPr lang="en-US" sz="1200" b="1" dirty="0"/>
              <a:t>Challenges Faced:- </a:t>
            </a:r>
            <a:r>
              <a:rPr lang="en-US" sz="1200" dirty="0"/>
              <a:t>Class imbalance in the dataset, Overfitting due to limited training </a:t>
            </a:r>
            <a:r>
              <a:rPr lang="en-US" sz="1200" dirty="0" err="1"/>
              <a:t>data&amp;Computational</a:t>
            </a:r>
            <a:r>
              <a:rPr lang="en-US" sz="1200" dirty="0"/>
              <a:t> resources constraints.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9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60" y="363795"/>
            <a:ext cx="10377740" cy="1326894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6" y="1027906"/>
            <a:ext cx="10734368" cy="569318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Model Performance:-</a:t>
            </a:r>
          </a:p>
          <a:p>
            <a:r>
              <a:rPr lang="en-IN" sz="1600" dirty="0"/>
              <a:t> Accuracy: 92%</a:t>
            </a:r>
          </a:p>
          <a:p>
            <a:r>
              <a:rPr lang="en-IN" sz="1600" dirty="0"/>
              <a:t> Precision: 90%</a:t>
            </a:r>
          </a:p>
          <a:p>
            <a:r>
              <a:rPr lang="en-IN" sz="1600" dirty="0"/>
              <a:t> Recall: 91%</a:t>
            </a:r>
          </a:p>
          <a:p>
            <a:r>
              <a:rPr lang="en-IN" sz="1600" dirty="0"/>
              <a:t>F1 Score: 90.5%</a:t>
            </a:r>
          </a:p>
          <a:p>
            <a:pPr marL="0" indent="0">
              <a:buNone/>
            </a:pPr>
            <a:r>
              <a:rPr lang="en-IN" sz="1600" b="1" dirty="0"/>
              <a:t>Dataset:-</a:t>
            </a:r>
          </a:p>
          <a:p>
            <a:r>
              <a:rPr lang="en-IN" sz="1600" dirty="0"/>
              <a:t>Size: 2,000 MRI images.</a:t>
            </a:r>
          </a:p>
          <a:p>
            <a:r>
              <a:rPr lang="en-IN" sz="1600" dirty="0"/>
              <a:t>Sources: Publicly available medical imaging datasets.</a:t>
            </a:r>
          </a:p>
          <a:p>
            <a:pPr marL="0" indent="0">
              <a:buNone/>
            </a:pPr>
            <a:r>
              <a:rPr lang="en-IN" sz="1600" b="1" dirty="0"/>
              <a:t>Model Architecture:- </a:t>
            </a:r>
          </a:p>
          <a:p>
            <a:r>
              <a:rPr lang="en-IN" sz="1600" dirty="0"/>
              <a:t>Type: Convolutional Neural Network (CNN).</a:t>
            </a:r>
          </a:p>
          <a:p>
            <a:r>
              <a:rPr lang="en-IN" sz="1600" dirty="0"/>
              <a:t> Training: 50 epochs, batch size of 32.</a:t>
            </a:r>
          </a:p>
          <a:p>
            <a:pPr marL="0" indent="0">
              <a:buNone/>
            </a:pPr>
            <a:r>
              <a:rPr lang="en-IN" sz="1600" b="1" dirty="0"/>
              <a:t>Comparative Analysis:- </a:t>
            </a:r>
          </a:p>
          <a:p>
            <a:r>
              <a:rPr lang="en-IN" sz="1600" dirty="0"/>
              <a:t>Improvement: 5% better accuracy compared to baseline models.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b="1" dirty="0"/>
              <a:t>Challenges:</a:t>
            </a:r>
          </a:p>
          <a:p>
            <a:r>
              <a:rPr lang="en-IN" sz="1600" dirty="0"/>
              <a:t> Data Variability: Performance varies with different imaging protocols.</a:t>
            </a:r>
          </a:p>
          <a:p>
            <a:r>
              <a:rPr lang="en-IN" sz="1600" dirty="0"/>
              <a:t> Data Quality: Issues with data imbalance.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6C51E-40C1-3CCF-CB20-21FA6B8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4C9C-3172-8A4F-5737-8A05A35F6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1" y="361182"/>
            <a:ext cx="8686817" cy="61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9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0EBDF-743E-8AD4-BC07-A469B909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A351-3876-5351-7076-9EF93E0E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905251"/>
            <a:ext cx="9272034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908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Introduction</vt:lpstr>
      <vt:lpstr>Related Work</vt:lpstr>
      <vt:lpstr>Data Overview</vt:lpstr>
      <vt:lpstr>Methodology</vt:lpstr>
      <vt:lpstr>Implementation</vt:lpstr>
      <vt:lpstr>Results</vt:lpstr>
      <vt:lpstr>PowerPoint Presentation</vt:lpstr>
      <vt:lpstr>PowerPoint Presentation</vt:lpstr>
      <vt:lpstr>Final Result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Zacharia</dc:creator>
  <cp:lastModifiedBy>ANUGRAHA IB</cp:lastModifiedBy>
  <cp:revision>42</cp:revision>
  <dcterms:created xsi:type="dcterms:W3CDTF">2024-07-05T11:35:34Z</dcterms:created>
  <dcterms:modified xsi:type="dcterms:W3CDTF">2024-08-19T13:41:29Z</dcterms:modified>
</cp:coreProperties>
</file>