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302" r:id="rId3"/>
    <p:sldId id="259" r:id="rId4"/>
    <p:sldId id="288" r:id="rId5"/>
    <p:sldId id="290" r:id="rId6"/>
    <p:sldId id="285" r:id="rId7"/>
    <p:sldId id="289" r:id="rId8"/>
    <p:sldId id="306" r:id="rId9"/>
    <p:sldId id="284" r:id="rId10"/>
    <p:sldId id="286" r:id="rId11"/>
    <p:sldId id="292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4" r:id="rId21"/>
    <p:sldId id="287" r:id="rId22"/>
    <p:sldId id="305" r:id="rId23"/>
    <p:sldId id="291" r:id="rId24"/>
    <p:sldId id="279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3DC456-4E22-4783-B7CE-2C1BBF212770}">
  <a:tblStyle styleId="{4F3DC456-4E22-4783-B7CE-2C1BBF21277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Shape 5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605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Shape 5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389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Shape 5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924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Shape 5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042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Shape 5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403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Shape 5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934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Shape 5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5117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Shape 5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00700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034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Shape 7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926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269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519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642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29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926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193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2481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723692" y="4220090"/>
            <a:ext cx="794875" cy="985737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-58318" y="3053286"/>
            <a:ext cx="782014" cy="890356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4025101" y="3422420"/>
            <a:ext cx="370864" cy="809587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3078045" y="3128353"/>
            <a:ext cx="730670" cy="895810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5401647" y="3285712"/>
            <a:ext cx="805934" cy="750837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8364459" y="3346842"/>
            <a:ext cx="873792" cy="600259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4551116" y="3125540"/>
            <a:ext cx="657208" cy="679226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4419881" y="3994834"/>
            <a:ext cx="919681" cy="950907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2644911" y="4036537"/>
            <a:ext cx="890356" cy="706800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2116541" y="3186156"/>
            <a:ext cx="829754" cy="780162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347360" y="3186146"/>
            <a:ext cx="599145" cy="706812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2681614" y="4813558"/>
            <a:ext cx="816943" cy="313966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7146421" y="4508764"/>
            <a:ext cx="1040883" cy="730620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6430" y="3104431"/>
            <a:ext cx="684731" cy="721462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5262207" y="4729516"/>
            <a:ext cx="525045" cy="372666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8376371" y="4729061"/>
            <a:ext cx="508531" cy="324975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3808716" y="4429326"/>
            <a:ext cx="570934" cy="567281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7975390" y="3053271"/>
            <a:ext cx="541559" cy="67927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1570784" y="4028294"/>
            <a:ext cx="734323" cy="723314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247060" y="4094875"/>
            <a:ext cx="275433" cy="244207"/>
          </a:xfrm>
          <a:custGeom>
            <a:avLst/>
            <a:gdLst/>
            <a:ahLst/>
            <a:cxnLst/>
            <a:rect l="0" t="0" r="0" b="0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8516943" y="4082883"/>
            <a:ext cx="690236" cy="510383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859713" y="3417442"/>
            <a:ext cx="317619" cy="65900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Shape 184"/>
          <p:cNvSpPr/>
          <p:nvPr/>
        </p:nvSpPr>
        <p:spPr>
          <a:xfrm rot="1920742">
            <a:off x="5707037" y="4213989"/>
            <a:ext cx="884796" cy="750833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Shape 185"/>
          <p:cNvSpPr/>
          <p:nvPr/>
        </p:nvSpPr>
        <p:spPr>
          <a:xfrm rot="-3496844">
            <a:off x="115838" y="4509560"/>
            <a:ext cx="537852" cy="464440"/>
          </a:xfrm>
          <a:custGeom>
            <a:avLst/>
            <a:gdLst/>
            <a:ahLst/>
            <a:cxnLst/>
            <a:rect l="0" t="0" r="0" b="0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7518183" y="3966329"/>
            <a:ext cx="846268" cy="598458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Shape 187"/>
          <p:cNvSpPr/>
          <p:nvPr/>
        </p:nvSpPr>
        <p:spPr>
          <a:xfrm rot="-5400000">
            <a:off x="6496794" y="3021440"/>
            <a:ext cx="493819" cy="63153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6453205" y="3705906"/>
            <a:ext cx="666365" cy="752689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1866011" y="4742878"/>
            <a:ext cx="681078" cy="455286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6669805" y="4614394"/>
            <a:ext cx="308461" cy="330480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ctrTitle"/>
          </p:nvPr>
        </p:nvSpPr>
        <p:spPr>
          <a:xfrm>
            <a:off x="3210934" y="1661761"/>
            <a:ext cx="53015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SzPct val="100000"/>
              <a:defRPr sz="3700" b="0"/>
            </a:lvl1pPr>
            <a:lvl2pPr lvl="1" algn="r" rtl="0">
              <a:spcBef>
                <a:spcPts val="0"/>
              </a:spcBef>
              <a:buSzPct val="100000"/>
              <a:defRPr sz="3700" b="0"/>
            </a:lvl2pPr>
            <a:lvl3pPr lvl="2" algn="r" rtl="0">
              <a:spcBef>
                <a:spcPts val="0"/>
              </a:spcBef>
              <a:buSzPct val="100000"/>
              <a:defRPr sz="3700" b="0"/>
            </a:lvl3pPr>
            <a:lvl4pPr lvl="3" algn="r" rtl="0">
              <a:spcBef>
                <a:spcPts val="0"/>
              </a:spcBef>
              <a:buSzPct val="100000"/>
              <a:defRPr sz="3700" b="0"/>
            </a:lvl4pPr>
            <a:lvl5pPr lvl="4" algn="r" rtl="0">
              <a:spcBef>
                <a:spcPts val="0"/>
              </a:spcBef>
              <a:buSzPct val="100000"/>
              <a:defRPr sz="3700" b="0"/>
            </a:lvl5pPr>
            <a:lvl6pPr lvl="5" algn="r" rtl="0">
              <a:spcBef>
                <a:spcPts val="0"/>
              </a:spcBef>
              <a:buSzPct val="100000"/>
              <a:defRPr sz="3700" b="0"/>
            </a:lvl6pPr>
            <a:lvl7pPr lvl="6" algn="r" rtl="0">
              <a:spcBef>
                <a:spcPts val="0"/>
              </a:spcBef>
              <a:buSzPct val="100000"/>
              <a:defRPr sz="3700" b="0"/>
            </a:lvl7pPr>
            <a:lvl8pPr lvl="7" algn="r" rtl="0">
              <a:spcBef>
                <a:spcPts val="0"/>
              </a:spcBef>
              <a:buSzPct val="100000"/>
              <a:defRPr sz="3700" b="0"/>
            </a:lvl8pPr>
            <a:lvl9pPr lvl="8" algn="r" rtl="0">
              <a:spcBef>
                <a:spcPts val="0"/>
              </a:spcBef>
              <a:buSzPct val="100000"/>
              <a:defRPr sz="3700" b="0"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subTitle" idx="1"/>
          </p:nvPr>
        </p:nvSpPr>
        <p:spPr>
          <a:xfrm>
            <a:off x="3210884" y="2864176"/>
            <a:ext cx="53015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 rtl="0">
              <a:spcBef>
                <a:spcPts val="0"/>
              </a:spcBef>
              <a:buClr>
                <a:srgbClr val="1C4587"/>
              </a:buClr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4412080" y="4661638"/>
            <a:ext cx="450549" cy="558733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3968825" y="4000287"/>
            <a:ext cx="443259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6283364" y="42095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5746560" y="4042835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7063610" y="4132027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8742973" y="4166676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6581517" y="4041241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6507131" y="453396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5501053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5201566" y="4075598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4765584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55218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8052571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8052577" y="402927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6984573" y="4950383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6160714" y="4780233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85224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48922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88294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4489178" y="4206693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Shape 215"/>
          <p:cNvSpPr/>
          <p:nvPr/>
        </p:nvSpPr>
        <p:spPr>
          <a:xfrm rot="1920548">
            <a:off x="7236725" y="46581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8263292" y="4517804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Shape 217"/>
          <p:cNvSpPr/>
          <p:nvPr/>
        </p:nvSpPr>
        <p:spPr>
          <a:xfrm rot="-5400000">
            <a:off x="7684355" y="39822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76596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50595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7782420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1482764" y="42095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945960" y="4042835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2263010" y="4132027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1780917" y="4041241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1706531" y="453396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700454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400966" y="4075598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-35015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7212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3251972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3251977" y="402927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2183973" y="4950383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1360114" y="4780233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37218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916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40288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2703" y="4900230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Shape 239"/>
          <p:cNvSpPr/>
          <p:nvPr/>
        </p:nvSpPr>
        <p:spPr>
          <a:xfrm rot="1920548">
            <a:off x="2436125" y="46581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3462692" y="4517804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Shape 241"/>
          <p:cNvSpPr/>
          <p:nvPr/>
        </p:nvSpPr>
        <p:spPr>
          <a:xfrm rot="-5400000">
            <a:off x="2883754" y="39822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28590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2589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2981819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747925" y="1302836"/>
            <a:ext cx="6140399" cy="361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5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291" name="Shape 291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292" name="Shape 292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1" name="Shape 321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7302880" y="-294361"/>
            <a:ext cx="450549" cy="558733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-35374" y="3366962"/>
            <a:ext cx="443259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8817947" y="3439660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8742973" y="4166676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8360954" y="450691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-77078" y="1488018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8052571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8052577" y="413232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7430898" y="4873170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85224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88294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8963978" y="1338718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Shape 483"/>
          <p:cNvSpPr/>
          <p:nvPr/>
        </p:nvSpPr>
        <p:spPr>
          <a:xfrm rot="-2426120">
            <a:off x="7110131" y="4877011"/>
            <a:ext cx="279909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76596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8797587" y="3078732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7782420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346877" y="6086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645010" y="355961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-7" y="101336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8699356" y="17911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700454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258966" y="-86251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-35015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7212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-243127" y="5420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-38626" y="579045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955989" y="-57166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1333293" y="4678454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916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1525678" y="4911343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2703" y="4900230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Shape 505"/>
          <p:cNvSpPr/>
          <p:nvPr/>
        </p:nvSpPr>
        <p:spPr>
          <a:xfrm rot="1920548">
            <a:off x="8225550" y="6252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346867" y="4064142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Shape 507"/>
          <p:cNvSpPr/>
          <p:nvPr/>
        </p:nvSpPr>
        <p:spPr>
          <a:xfrm rot="-5400000">
            <a:off x="7996280" y="3169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8801760" y="790270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2589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8699345" y="1151406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6" y="-23"/>
            <a:ext cx="9143797" cy="5143377"/>
            <a:chOff x="239950" y="872550"/>
            <a:chExt cx="7042900" cy="3961625"/>
          </a:xfrm>
        </p:grpSpPr>
        <p:sp>
          <p:nvSpPr>
            <p:cNvPr id="7" name="Shape 7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0" t="0" r="0" b="0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0" t="0" r="0" b="0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3D4965"/>
              </a:buClr>
              <a:buSzPct val="1000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480"/>
              </a:spcBef>
              <a:buClr>
                <a:srgbClr val="3D4965"/>
              </a:buClr>
              <a:buSzPct val="100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480"/>
              </a:spcBef>
              <a:buClr>
                <a:srgbClr val="3D4965"/>
              </a:buClr>
              <a:buSzPct val="100000"/>
              <a:buFont typeface="Dosis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ndasanteori.com/2015/10/pengertian-transformasi-fourier-diskrit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ctrTitle"/>
          </p:nvPr>
        </p:nvSpPr>
        <p:spPr>
          <a:xfrm>
            <a:off x="537260" y="1161050"/>
            <a:ext cx="806948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d-ID" sz="4400" dirty="0"/>
              <a:t>Modul II: Fast Fourier Transform dan Filtering Frekuensi</a:t>
            </a:r>
            <a:br>
              <a:rPr lang="id-ID" sz="4400" dirty="0"/>
            </a:br>
            <a:r>
              <a:rPr lang="id-ID" sz="1600" dirty="0"/>
              <a:t>KELOMPOK II: Resty Riany M. 12814005 – Anugrah Noer H. 12814023 – Prana Kesuma S. 12814025 – Nurhayuni Dwi A. 12814028 – Hana Camelia 12814035</a:t>
            </a:r>
            <a:endParaRPr lang="en" sz="4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ctrTitle"/>
          </p:nvPr>
        </p:nvSpPr>
        <p:spPr>
          <a:xfrm>
            <a:off x="3210934" y="1661761"/>
            <a:ext cx="53015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/>
              <a:t>HASIL DAN PEMBAHASAN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997034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5947073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sz="2400" dirty="0"/>
              <a:t>Plot Data T, Td, dan RH Sta. Denpasar, Ngurah Rai Selama 5 Tahun</a:t>
            </a:r>
            <a:endParaRPr lang="en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77" y="1013661"/>
            <a:ext cx="6965149" cy="419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36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>
            <a:spLocks noGrp="1"/>
          </p:cNvSpPr>
          <p:nvPr>
            <p:ph type="title" idx="4294967295"/>
          </p:nvPr>
        </p:nvSpPr>
        <p:spPr>
          <a:xfrm>
            <a:off x="280950" y="4667015"/>
            <a:ext cx="8587499" cy="357710"/>
          </a:xfrm>
          <a:prstGeom prst="rect">
            <a:avLst/>
          </a:prstGeom>
          <a:solidFill>
            <a:srgbClr val="1155CC">
              <a:alpha val="49620"/>
            </a:srgbClr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d-ID" b="0" dirty="0">
                <a:solidFill>
                  <a:srgbClr val="FFFFFF"/>
                </a:solidFill>
              </a:rPr>
              <a:t>Periodogram T+Td dan RH Hasil FFT Terhadap Periode</a:t>
            </a:r>
            <a:endParaRPr lang="en" b="0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9900"/>
          <a:stretch/>
        </p:blipFill>
        <p:spPr>
          <a:xfrm>
            <a:off x="1080161" y="31803"/>
            <a:ext cx="7498079" cy="23271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50705"/>
          <a:stretch/>
        </p:blipFill>
        <p:spPr>
          <a:xfrm>
            <a:off x="1073427" y="2394102"/>
            <a:ext cx="7511546" cy="229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3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>
            <a:spLocks noGrp="1"/>
          </p:cNvSpPr>
          <p:nvPr>
            <p:ph type="title" idx="4294967295"/>
          </p:nvPr>
        </p:nvSpPr>
        <p:spPr>
          <a:xfrm>
            <a:off x="280950" y="4667015"/>
            <a:ext cx="8587499" cy="357710"/>
          </a:xfrm>
          <a:prstGeom prst="rect">
            <a:avLst/>
          </a:prstGeom>
          <a:solidFill>
            <a:srgbClr val="1155CC">
              <a:alpha val="49620"/>
            </a:srgbClr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d-ID" b="0" dirty="0">
                <a:solidFill>
                  <a:srgbClr val="FFFFFF"/>
                </a:solidFill>
              </a:rPr>
              <a:t>Periodogram T, Td, dan RH Hasil FFT Terhadap Frekuensi</a:t>
            </a:r>
            <a:endParaRPr lang="en" b="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50995"/>
          <a:stretch/>
        </p:blipFill>
        <p:spPr>
          <a:xfrm>
            <a:off x="1825827" y="0"/>
            <a:ext cx="5200972" cy="15789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50531"/>
          <a:stretch/>
        </p:blipFill>
        <p:spPr>
          <a:xfrm>
            <a:off x="1825826" y="1539156"/>
            <a:ext cx="5200974" cy="15938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b="51150"/>
          <a:stretch/>
        </p:blipFill>
        <p:spPr>
          <a:xfrm>
            <a:off x="1825119" y="3088980"/>
            <a:ext cx="5202388" cy="157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14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>
            <a:spLocks noGrp="1"/>
          </p:cNvSpPr>
          <p:nvPr>
            <p:ph type="title" idx="4294967295"/>
          </p:nvPr>
        </p:nvSpPr>
        <p:spPr>
          <a:xfrm>
            <a:off x="280950" y="4667015"/>
            <a:ext cx="8587499" cy="357710"/>
          </a:xfrm>
          <a:prstGeom prst="rect">
            <a:avLst/>
          </a:prstGeom>
          <a:solidFill>
            <a:srgbClr val="1155CC">
              <a:alpha val="49620"/>
            </a:srgbClr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d-ID" b="0" dirty="0">
                <a:solidFill>
                  <a:srgbClr val="FFFFFF"/>
                </a:solidFill>
              </a:rPr>
              <a:t>Periodogram T, Td, dan RH Hasil FFT Setelah Difilter Lowpass (Cutoff=1/2000)</a:t>
            </a:r>
            <a:endParaRPr lang="en" b="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685"/>
            <a:ext cx="4513649" cy="28201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649" y="241684"/>
            <a:ext cx="4513650" cy="2820151"/>
          </a:xfrm>
          <a:prstGeom prst="rect">
            <a:avLst/>
          </a:prstGeom>
        </p:spPr>
      </p:pic>
      <p:sp>
        <p:nvSpPr>
          <p:cNvPr id="12" name="Shape 647"/>
          <p:cNvSpPr txBox="1"/>
          <p:nvPr/>
        </p:nvSpPr>
        <p:spPr>
          <a:xfrm>
            <a:off x="219899" y="3554324"/>
            <a:ext cx="8587499" cy="31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d-ID" sz="20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Analisis:</a:t>
            </a:r>
            <a:endParaRPr lang="en-GB" sz="11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Grafik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diatas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menunjukan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periodogram parameter yang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diambil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setelah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Lowpass filtering,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dua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grafik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diatas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sebelum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difilter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dua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dibawah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setelah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difilter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Setelah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lowpass filtering,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dapat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dilihat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sinyal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pada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periode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waktu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satu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tahun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menonjol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T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Td,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maupun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RH,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kemudian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sinyal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periode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lebih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rendah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terlihat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tidak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lagi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besar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seperti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saat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sebelum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difilter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hal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terlihat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lebih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jelas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pada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periodogram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milik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Tdan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Td.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Selain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itu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periodogram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diatas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juga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menunjukan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pengaruh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sama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besarnya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datang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dari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sinyal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pada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periode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diatas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1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tahun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. Hal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terjadi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karena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Lowpass filtering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mengabaikan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frekuensi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sinyal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dibawah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cutoff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(1/2000),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sedangkan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tidak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berpengaruh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pada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periode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sinyal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ditas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cutoff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endParaRPr lang="en" sz="12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427559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>
            <a:spLocks noGrp="1"/>
          </p:cNvSpPr>
          <p:nvPr>
            <p:ph type="title" idx="4294967295"/>
          </p:nvPr>
        </p:nvSpPr>
        <p:spPr>
          <a:xfrm>
            <a:off x="280950" y="4667015"/>
            <a:ext cx="8587499" cy="357710"/>
          </a:xfrm>
          <a:prstGeom prst="rect">
            <a:avLst/>
          </a:prstGeom>
          <a:solidFill>
            <a:srgbClr val="1155CC">
              <a:alpha val="49620"/>
            </a:srgbClr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d-ID" b="0" dirty="0">
                <a:solidFill>
                  <a:srgbClr val="FFFFFF"/>
                </a:solidFill>
              </a:rPr>
              <a:t>Time Series T, Td, dan RH Hasil FFT Setelah Difilter Lowpass (Cutoff=1/2000)</a:t>
            </a:r>
            <a:endParaRPr lang="en" b="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55188"/>
          <a:stretch/>
        </p:blipFill>
        <p:spPr>
          <a:xfrm>
            <a:off x="124954" y="0"/>
            <a:ext cx="8899490" cy="2934031"/>
          </a:xfrm>
          <a:prstGeom prst="rect">
            <a:avLst/>
          </a:prstGeom>
        </p:spPr>
      </p:pic>
      <p:sp>
        <p:nvSpPr>
          <p:cNvPr id="9" name="Shape 647"/>
          <p:cNvSpPr txBox="1"/>
          <p:nvPr/>
        </p:nvSpPr>
        <p:spPr>
          <a:xfrm>
            <a:off x="280949" y="3324185"/>
            <a:ext cx="8587499" cy="31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d-ID" sz="20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Analisis:</a:t>
            </a:r>
            <a:endParaRPr lang="en-GB" sz="20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Setelah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pada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periodogram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didapat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sinyal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terkuat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pada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periode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tahunan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grafik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diatas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adalah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time series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T, Td,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RH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setelah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 Lowpass filtering yang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ditunjukan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dalam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keterangan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waktu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per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tahun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. 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Dapat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dilihat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jelas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bahwa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terdapat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pola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jelas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serupa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pada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seluruh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parameter.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Terdapat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sinyal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tinggi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pada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awal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akhir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tahun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sedangkan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mengalami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penurunan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pada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tengah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tahun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. Pola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tersebut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kemungkinan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disebabkan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oleh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fenomena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gerak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semu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matahari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temperature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fenomena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monsun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RH.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Pada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akhir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awal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tahun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posisi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matahari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condong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berada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di BBS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mengakibatkan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BBS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memiliki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temperatur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lebih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tinggi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Pada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tengah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tahun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posisi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matahari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cenderung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berada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pada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BBU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mengakibatkan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mengakibatkan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BBS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lebih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dingin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Sedangkan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uap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air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dari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pasifik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bergerak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ke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selatan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karena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perbedaan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tekanan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atau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monsun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barat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mengakibatkan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curah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hujan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tinggi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pada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akhir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awal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tahun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kemudian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mempengaruhi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RH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sehingga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mengalami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peningkatan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sebaliknya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pada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tengah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tahun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endParaRPr lang="en" sz="12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4005243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>
            <a:spLocks noGrp="1"/>
          </p:cNvSpPr>
          <p:nvPr>
            <p:ph type="title" idx="4294967295"/>
          </p:nvPr>
        </p:nvSpPr>
        <p:spPr>
          <a:xfrm>
            <a:off x="280950" y="4667015"/>
            <a:ext cx="8587499" cy="357710"/>
          </a:xfrm>
          <a:prstGeom prst="rect">
            <a:avLst/>
          </a:prstGeom>
          <a:solidFill>
            <a:srgbClr val="1155CC">
              <a:alpha val="49620"/>
            </a:srgbClr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d-ID" b="0" dirty="0">
                <a:solidFill>
                  <a:srgbClr val="FFFFFF"/>
                </a:solidFill>
              </a:rPr>
              <a:t>Periodogram T, Td, dan RH Hasil FFT Setelah Difilter Highpass (Cutoff=1/5)</a:t>
            </a:r>
            <a:endParaRPr lang="en" b="0" dirty="0">
              <a:solidFill>
                <a:srgbClr val="FFFFFF"/>
              </a:solidFill>
            </a:endParaRPr>
          </a:p>
        </p:txBody>
      </p:sp>
      <p:sp>
        <p:nvSpPr>
          <p:cNvPr id="12" name="Shape 647"/>
          <p:cNvSpPr txBox="1"/>
          <p:nvPr/>
        </p:nvSpPr>
        <p:spPr>
          <a:xfrm>
            <a:off x="222593" y="3518441"/>
            <a:ext cx="8587499" cy="31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d-ID" sz="20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Analisis:</a:t>
            </a:r>
            <a:endParaRPr lang="en-GB" sz="20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algn="just"/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Grafik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diatas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menunjukan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periodogram parameter yang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diambil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setelah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Highpass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filtering,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dua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grafik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diatas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sebelum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difilter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dua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dibawah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setelah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difilter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Setelah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Highpass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filtering,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dapat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dilihat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sinyal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pada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periode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waktu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setengah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harian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menonjol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T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Td,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maupun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RH,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kemudian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sinyal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periode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lebih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besar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terlihat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tidak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lagi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besar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seperti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saat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sebelum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difilter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Pada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periodogram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sebelum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difilter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dapat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dilihat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sinyal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dari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periode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setengah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harian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sangat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tinggi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sehingga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dipilih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cutoff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1/5.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Kemudian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karena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Highpass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filtering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mengabaikan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frekuensi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sinyal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diatas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cutoff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maka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tidak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didapati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lagi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pengaruh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dari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sinyal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diatas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periode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5.</a:t>
            </a:r>
            <a:endParaRPr lang="en" sz="12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344" y="134941"/>
            <a:ext cx="4467526" cy="27913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1" y="134941"/>
            <a:ext cx="4467522" cy="279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51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>
            <a:spLocks noGrp="1"/>
          </p:cNvSpPr>
          <p:nvPr>
            <p:ph type="title" idx="4294967295"/>
          </p:nvPr>
        </p:nvSpPr>
        <p:spPr>
          <a:xfrm>
            <a:off x="280950" y="4667015"/>
            <a:ext cx="8587499" cy="357710"/>
          </a:xfrm>
          <a:prstGeom prst="rect">
            <a:avLst/>
          </a:prstGeom>
          <a:solidFill>
            <a:srgbClr val="1155CC">
              <a:alpha val="49620"/>
            </a:srgbClr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d-ID" b="0" dirty="0">
                <a:solidFill>
                  <a:srgbClr val="FFFFFF"/>
                </a:solidFill>
              </a:rPr>
              <a:t>Time Series T, Td, dan RH Hasil FFT Setelah Difilter Highpass (Cutoff=1/5)</a:t>
            </a:r>
            <a:endParaRPr lang="en" b="0" dirty="0">
              <a:solidFill>
                <a:srgbClr val="FFFFFF"/>
              </a:solidFill>
            </a:endParaRPr>
          </a:p>
        </p:txBody>
      </p:sp>
      <p:sp>
        <p:nvSpPr>
          <p:cNvPr id="12" name="Shape 647"/>
          <p:cNvSpPr txBox="1"/>
          <p:nvPr/>
        </p:nvSpPr>
        <p:spPr>
          <a:xfrm>
            <a:off x="278250" y="3360864"/>
            <a:ext cx="8587499" cy="31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d-ID" sz="20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Analisis:</a:t>
            </a:r>
            <a:endParaRPr lang="en-GB" sz="12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lvl="0" algn="just"/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Setelah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pada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periodogram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didapat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sinyal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terkuat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pada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periode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setengah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harian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grafik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diatas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adalah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time series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T, Td,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RH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setelah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Highpass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filtering yang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ditunjukan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dalam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keterangan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waktu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per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hari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Sinyal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terkuat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terdapat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pada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periode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setengah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harian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dimungkinkan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karena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terjadinya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sistem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konvektif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terjadi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di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daerah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pesisir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. Hal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disebabkan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karena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terjadi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kombinasi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antara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sirkulasi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skala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sinoptik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local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seperti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dijlaskan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pada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paper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Trilaksono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dkk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. 2012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atau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Hadi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dkk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. 2006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kombinasi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tersebut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membentuk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system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konvektif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memungkinkan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terbentuknya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pola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semidiurnal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pada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temperatur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(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kombara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. 2015) </a:t>
            </a:r>
            <a:endParaRPr lang="en" sz="12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55343"/>
          <a:stretch/>
        </p:blipFill>
        <p:spPr>
          <a:xfrm>
            <a:off x="38764" y="6244"/>
            <a:ext cx="9066472" cy="297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56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>
            <a:spLocks noGrp="1"/>
          </p:cNvSpPr>
          <p:nvPr>
            <p:ph type="title" idx="4294967295"/>
          </p:nvPr>
        </p:nvSpPr>
        <p:spPr>
          <a:xfrm>
            <a:off x="280950" y="4667015"/>
            <a:ext cx="8587499" cy="357710"/>
          </a:xfrm>
          <a:prstGeom prst="rect">
            <a:avLst/>
          </a:prstGeom>
          <a:solidFill>
            <a:srgbClr val="1155CC">
              <a:alpha val="49620"/>
            </a:srgbClr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d-ID" b="0" dirty="0">
                <a:solidFill>
                  <a:srgbClr val="FFFFFF"/>
                </a:solidFill>
              </a:rPr>
              <a:t>Periodogram T, Td, dan RH Hasil FFT Setelah Difilter Bandpass (Cutoff=1/9, 1/5)</a:t>
            </a:r>
            <a:endParaRPr lang="en" b="0" dirty="0">
              <a:solidFill>
                <a:srgbClr val="FFFFFF"/>
              </a:solidFill>
            </a:endParaRPr>
          </a:p>
        </p:txBody>
      </p:sp>
      <p:sp>
        <p:nvSpPr>
          <p:cNvPr id="12" name="Shape 647"/>
          <p:cNvSpPr txBox="1"/>
          <p:nvPr/>
        </p:nvSpPr>
        <p:spPr>
          <a:xfrm>
            <a:off x="201329" y="3486542"/>
            <a:ext cx="8587499" cy="31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d-ID" sz="20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Analisis:</a:t>
            </a:r>
            <a:endParaRPr lang="en-GB" sz="20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algn="just"/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Grafik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diatas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menunjukan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periodogram parameter yang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diambil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setelah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Bandpass filtering,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dua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grafik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diatas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sebelum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difilter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dua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dibawah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setelah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difilter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Setelah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Bandpass filtering,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dapat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dilihat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sinyal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pada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periode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waktu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satu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hari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menonjol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T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Td,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maupun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RH,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kemudian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sinyal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periode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lebih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rendah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periode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lebih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tinggi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terlihat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tidak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lagi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besar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seperti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saat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sebelum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difilter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. Hal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terjadi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karena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Bandpass filtering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mengabaikan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frekuensi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sinyal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diluar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range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dari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cutoff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(1/9;1/5),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sehingga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memunculkan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sinyal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tinggi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pada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periode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harian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(1/8)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tidak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lagi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didapat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pengaruh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dari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luar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range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cutoff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endParaRPr lang="en" sz="12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lvl="0" algn="just" rtl="0">
              <a:spcBef>
                <a:spcPts val="0"/>
              </a:spcBef>
              <a:buNone/>
            </a:pPr>
            <a:endParaRPr lang="en" sz="12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699" y="139325"/>
            <a:ext cx="4460504" cy="27869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93" y="139325"/>
            <a:ext cx="4460506" cy="278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37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>
            <a:spLocks noGrp="1"/>
          </p:cNvSpPr>
          <p:nvPr>
            <p:ph type="title" idx="4294967295"/>
          </p:nvPr>
        </p:nvSpPr>
        <p:spPr>
          <a:xfrm>
            <a:off x="280950" y="4667015"/>
            <a:ext cx="8587499" cy="357710"/>
          </a:xfrm>
          <a:prstGeom prst="rect">
            <a:avLst/>
          </a:prstGeom>
          <a:solidFill>
            <a:srgbClr val="1155CC">
              <a:alpha val="49620"/>
            </a:srgbClr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d-ID" b="0" dirty="0">
                <a:solidFill>
                  <a:srgbClr val="FFFFFF"/>
                </a:solidFill>
              </a:rPr>
              <a:t>Time Series T, Td, dan RH Hasil FFT Setelah Difilter Bandpass (Cutoff=1/9, 1/5)</a:t>
            </a:r>
            <a:endParaRPr lang="en" b="0" dirty="0">
              <a:solidFill>
                <a:srgbClr val="FFFFFF"/>
              </a:solidFill>
            </a:endParaRPr>
          </a:p>
        </p:txBody>
      </p:sp>
      <p:sp>
        <p:nvSpPr>
          <p:cNvPr id="12" name="Shape 647"/>
          <p:cNvSpPr txBox="1"/>
          <p:nvPr/>
        </p:nvSpPr>
        <p:spPr>
          <a:xfrm>
            <a:off x="245178" y="3511504"/>
            <a:ext cx="8587499" cy="31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d-ID" sz="20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Analisis:</a:t>
            </a:r>
            <a:endParaRPr lang="en-GB" sz="20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algn="just"/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Setelah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pada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periodogram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didapat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sinyal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terkuat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pada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periode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harian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grafik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diatas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adalah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time series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T, Td,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RH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setelah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 Bandpass filtering yang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ditunjukan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dalam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keterangan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waktu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per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hari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. 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Dapat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dilihat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jelas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bahwa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terdapat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pola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jelas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serupa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pada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seluruh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parameter.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Terdapat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satu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gelombang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terjadi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dalam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satu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hari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. Pola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tersebut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kemungkinan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disebabkan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oleh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gerak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semu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harian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2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matahari</a:t>
            </a:r>
            <a:r>
              <a:rPr lang="en-GB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  <a:endParaRPr lang="en" sz="12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lvl="0" algn="just" rtl="0">
              <a:spcBef>
                <a:spcPts val="0"/>
              </a:spcBef>
              <a:buNone/>
            </a:pPr>
            <a:endParaRPr lang="en" sz="12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55652"/>
          <a:stretch/>
        </p:blipFill>
        <p:spPr>
          <a:xfrm>
            <a:off x="-119268" y="15064"/>
            <a:ext cx="9316393" cy="296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38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TUJUAN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dirty="0" err="1"/>
              <a:t>Menganalisis</a:t>
            </a:r>
            <a:r>
              <a:rPr lang="en-GB" dirty="0"/>
              <a:t> </a:t>
            </a:r>
            <a:r>
              <a:rPr lang="en-GB" dirty="0" err="1"/>
              <a:t>periode</a:t>
            </a:r>
            <a:r>
              <a:rPr lang="en-GB" dirty="0"/>
              <a:t> </a:t>
            </a:r>
            <a:r>
              <a:rPr lang="en-GB" dirty="0" err="1"/>
              <a:t>berapa</a:t>
            </a:r>
            <a:r>
              <a:rPr lang="en-GB" dirty="0"/>
              <a:t> </a:t>
            </a:r>
            <a:r>
              <a:rPr lang="en-GB" dirty="0" err="1"/>
              <a:t>saja</a:t>
            </a:r>
            <a:r>
              <a:rPr lang="en-GB" dirty="0"/>
              <a:t> yang </a:t>
            </a:r>
            <a:r>
              <a:rPr lang="en-GB" dirty="0" err="1"/>
              <a:t>mempengaruhi</a:t>
            </a:r>
            <a:r>
              <a:rPr lang="en-GB" dirty="0"/>
              <a:t> RH </a:t>
            </a:r>
            <a:r>
              <a:rPr lang="en-GB" dirty="0" err="1"/>
              <a:t>dan</a:t>
            </a:r>
            <a:r>
              <a:rPr lang="en-GB" dirty="0"/>
              <a:t> temperature di </a:t>
            </a:r>
            <a:r>
              <a:rPr lang="en-GB" dirty="0" err="1"/>
              <a:t>wilayah</a:t>
            </a:r>
            <a:r>
              <a:rPr lang="en-GB" dirty="0"/>
              <a:t> Bali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FFT.</a:t>
            </a:r>
          </a:p>
          <a:p>
            <a:pPr algn="just"/>
            <a:r>
              <a:rPr lang="en-GB" dirty="0"/>
              <a:t>  </a:t>
            </a:r>
            <a:r>
              <a:rPr lang="en-GB" dirty="0" err="1"/>
              <a:t>Menganalisis</a:t>
            </a:r>
            <a:r>
              <a:rPr lang="en-GB" dirty="0"/>
              <a:t> </a:t>
            </a:r>
            <a:r>
              <a:rPr lang="en-GB" dirty="0" err="1"/>
              <a:t>fenomena</a:t>
            </a:r>
            <a:r>
              <a:rPr lang="en-GB" dirty="0"/>
              <a:t> </a:t>
            </a:r>
            <a:r>
              <a:rPr lang="en-GB" dirty="0" err="1"/>
              <a:t>apa</a:t>
            </a:r>
            <a:r>
              <a:rPr lang="en-GB" dirty="0"/>
              <a:t> </a:t>
            </a:r>
            <a:r>
              <a:rPr lang="en-GB" dirty="0" err="1"/>
              <a:t>saja</a:t>
            </a:r>
            <a:r>
              <a:rPr lang="en-GB" dirty="0"/>
              <a:t> yang </a:t>
            </a:r>
            <a:r>
              <a:rPr lang="en-GB" dirty="0" err="1"/>
              <a:t>mempengaruhi</a:t>
            </a:r>
            <a:r>
              <a:rPr lang="en-GB" dirty="0"/>
              <a:t> RH </a:t>
            </a:r>
            <a:r>
              <a:rPr lang="en-GB" dirty="0" err="1"/>
              <a:t>dan</a:t>
            </a:r>
            <a:r>
              <a:rPr lang="en-GB" dirty="0"/>
              <a:t> temperature </a:t>
            </a:r>
            <a:r>
              <a:rPr lang="en-GB" dirty="0" err="1"/>
              <a:t>berdasarkan</a:t>
            </a:r>
            <a:r>
              <a:rPr lang="en-GB" dirty="0"/>
              <a:t> </a:t>
            </a:r>
            <a:r>
              <a:rPr lang="en-GB" dirty="0" err="1"/>
              <a:t>pengaruh</a:t>
            </a:r>
            <a:r>
              <a:rPr lang="en-GB" dirty="0"/>
              <a:t> </a:t>
            </a:r>
            <a:r>
              <a:rPr lang="en-GB" dirty="0" err="1"/>
              <a:t>periodenya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1974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Kesimpulan </a:t>
            </a:r>
            <a:r>
              <a:rPr lang="en-GB" dirty="0" err="1"/>
              <a:t>dan</a:t>
            </a:r>
            <a:r>
              <a:rPr lang="en-GB" dirty="0"/>
              <a:t> Saran</a:t>
            </a:r>
          </a:p>
        </p:txBody>
      </p:sp>
    </p:spTree>
    <p:extLst>
      <p:ext uri="{BB962C8B-B14F-4D97-AF65-F5344CB8AC3E}">
        <p14:creationId xmlns:p14="http://schemas.microsoft.com/office/powerpoint/2010/main" val="3648657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/>
              <a:t>SIMPULAN</a:t>
            </a:r>
            <a:endParaRPr lang="e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sz="1800" dirty="0" err="1"/>
              <a:t>Periode</a:t>
            </a:r>
            <a:r>
              <a:rPr lang="en-GB" sz="1800" dirty="0"/>
              <a:t> yang </a:t>
            </a:r>
            <a:r>
              <a:rPr lang="en-GB" sz="1800" dirty="0" err="1"/>
              <a:t>mempengaruhi</a:t>
            </a:r>
            <a:r>
              <a:rPr lang="en-GB" sz="1800" dirty="0"/>
              <a:t> RH </a:t>
            </a:r>
            <a:r>
              <a:rPr lang="en-GB" sz="1800" dirty="0" err="1"/>
              <a:t>dan</a:t>
            </a:r>
            <a:r>
              <a:rPr lang="en-GB" sz="1800" dirty="0"/>
              <a:t> </a:t>
            </a:r>
            <a:r>
              <a:rPr lang="en-GB" sz="1800" dirty="0" err="1"/>
              <a:t>Temperatur</a:t>
            </a:r>
            <a:r>
              <a:rPr lang="en-GB" sz="1800" dirty="0"/>
              <a:t> </a:t>
            </a:r>
            <a:r>
              <a:rPr lang="en-GB" sz="1800" dirty="0" err="1"/>
              <a:t>adalah</a:t>
            </a:r>
            <a:r>
              <a:rPr lang="en-GB" sz="1800" dirty="0"/>
              <a:t> </a:t>
            </a:r>
            <a:r>
              <a:rPr lang="en-GB" sz="1800" dirty="0" err="1"/>
              <a:t>setengah</a:t>
            </a:r>
            <a:r>
              <a:rPr lang="en-GB" sz="1800" dirty="0"/>
              <a:t> </a:t>
            </a:r>
            <a:r>
              <a:rPr lang="en-GB" sz="1800" dirty="0" err="1"/>
              <a:t>harian</a:t>
            </a:r>
            <a:r>
              <a:rPr lang="en-GB" sz="1800" dirty="0"/>
              <a:t>, </a:t>
            </a:r>
            <a:r>
              <a:rPr lang="en-GB" sz="1800" dirty="0" err="1"/>
              <a:t>harian</a:t>
            </a:r>
            <a:r>
              <a:rPr lang="en-GB" sz="1800" dirty="0"/>
              <a:t>, </a:t>
            </a:r>
            <a:r>
              <a:rPr lang="en-GB" sz="1800" dirty="0" err="1"/>
              <a:t>setengah</a:t>
            </a:r>
            <a:r>
              <a:rPr lang="en-GB" sz="1800" dirty="0"/>
              <a:t> </a:t>
            </a:r>
            <a:r>
              <a:rPr lang="en-GB" sz="1800" dirty="0" err="1"/>
              <a:t>tahunan</a:t>
            </a:r>
            <a:r>
              <a:rPr lang="en-GB" sz="1800" dirty="0"/>
              <a:t>, </a:t>
            </a:r>
            <a:r>
              <a:rPr lang="en-GB" sz="1800" dirty="0" err="1"/>
              <a:t>dan</a:t>
            </a:r>
            <a:r>
              <a:rPr lang="en-GB" sz="1800" dirty="0"/>
              <a:t> </a:t>
            </a:r>
            <a:r>
              <a:rPr lang="en-GB" sz="1800" dirty="0" err="1"/>
              <a:t>tahunan</a:t>
            </a:r>
            <a:r>
              <a:rPr lang="en-GB" sz="1800" dirty="0"/>
              <a:t>. </a:t>
            </a:r>
            <a:r>
              <a:rPr lang="en-GB" sz="1800" dirty="0" err="1"/>
              <a:t>Namun</a:t>
            </a:r>
            <a:r>
              <a:rPr lang="en-GB" sz="1800" dirty="0"/>
              <a:t> </a:t>
            </a:r>
            <a:r>
              <a:rPr lang="en-GB" sz="1800" dirty="0" err="1"/>
              <a:t>fenomena</a:t>
            </a:r>
            <a:r>
              <a:rPr lang="en-GB" sz="1800" dirty="0"/>
              <a:t> yang </a:t>
            </a:r>
            <a:r>
              <a:rPr lang="en-GB" sz="1800" dirty="0" err="1"/>
              <a:t>dianalisi</a:t>
            </a:r>
            <a:r>
              <a:rPr lang="en-GB" sz="1800" dirty="0"/>
              <a:t> </a:t>
            </a:r>
            <a:r>
              <a:rPr lang="en-GB" sz="1800" dirty="0" err="1"/>
              <a:t>adalah</a:t>
            </a:r>
            <a:r>
              <a:rPr lang="en-GB" sz="1800" dirty="0"/>
              <a:t> </a:t>
            </a:r>
            <a:r>
              <a:rPr lang="en-GB" sz="1800" dirty="0" err="1"/>
              <a:t>setengah</a:t>
            </a:r>
            <a:r>
              <a:rPr lang="en-GB" sz="1800" dirty="0"/>
              <a:t> </a:t>
            </a:r>
            <a:r>
              <a:rPr lang="en-GB" sz="1800" dirty="0" err="1"/>
              <a:t>harian</a:t>
            </a:r>
            <a:r>
              <a:rPr lang="en-GB" sz="1800" dirty="0"/>
              <a:t>, </a:t>
            </a:r>
            <a:r>
              <a:rPr lang="en-GB" sz="1800" dirty="0" err="1"/>
              <a:t>harian</a:t>
            </a:r>
            <a:r>
              <a:rPr lang="en-GB" sz="1800" dirty="0"/>
              <a:t>, </a:t>
            </a:r>
            <a:r>
              <a:rPr lang="en-GB" sz="1800" dirty="0" err="1"/>
              <a:t>dan</a:t>
            </a:r>
            <a:r>
              <a:rPr lang="en-GB" sz="1800" dirty="0"/>
              <a:t> </a:t>
            </a:r>
            <a:r>
              <a:rPr lang="en-GB" sz="1800" dirty="0" err="1"/>
              <a:t>tahunan</a:t>
            </a:r>
            <a:r>
              <a:rPr lang="en-GB" sz="1800" dirty="0"/>
              <a:t>.</a:t>
            </a:r>
          </a:p>
          <a:p>
            <a:pPr algn="just"/>
            <a:r>
              <a:rPr lang="en-GB" sz="1800" dirty="0" err="1"/>
              <a:t>Fenomena</a:t>
            </a:r>
            <a:r>
              <a:rPr lang="en-GB" sz="1800" dirty="0"/>
              <a:t> yang </a:t>
            </a:r>
            <a:r>
              <a:rPr lang="en-GB" sz="1800" dirty="0" err="1"/>
              <a:t>mempengaruhi</a:t>
            </a:r>
            <a:r>
              <a:rPr lang="en-GB" sz="1800" dirty="0"/>
              <a:t> RH </a:t>
            </a:r>
            <a:r>
              <a:rPr lang="en-GB" sz="1800" dirty="0" err="1"/>
              <a:t>dan</a:t>
            </a:r>
            <a:r>
              <a:rPr lang="en-GB" sz="1800" dirty="0"/>
              <a:t> temperature </a:t>
            </a:r>
            <a:r>
              <a:rPr lang="en-GB" sz="1800" dirty="0" err="1"/>
              <a:t>adalah</a:t>
            </a:r>
            <a:r>
              <a:rPr lang="en-GB" sz="1800" dirty="0"/>
              <a:t> system </a:t>
            </a:r>
            <a:r>
              <a:rPr lang="en-GB" sz="1800" dirty="0" err="1"/>
              <a:t>konveksi</a:t>
            </a:r>
            <a:r>
              <a:rPr lang="en-GB" sz="1800" dirty="0"/>
              <a:t> </a:t>
            </a:r>
            <a:r>
              <a:rPr lang="en-GB" sz="1800" dirty="0" err="1"/>
              <a:t>karena</a:t>
            </a:r>
            <a:r>
              <a:rPr lang="en-GB" sz="1800" dirty="0"/>
              <a:t> </a:t>
            </a:r>
            <a:r>
              <a:rPr lang="en-GB" sz="1800" dirty="0" err="1"/>
              <a:t>kombinasi</a:t>
            </a:r>
            <a:r>
              <a:rPr lang="en-GB" sz="1800" dirty="0"/>
              <a:t> </a:t>
            </a:r>
            <a:r>
              <a:rPr lang="en-GB" sz="1800" dirty="0" err="1"/>
              <a:t>dari</a:t>
            </a:r>
            <a:r>
              <a:rPr lang="en-GB" sz="1800" dirty="0"/>
              <a:t> </a:t>
            </a:r>
            <a:r>
              <a:rPr lang="en-GB" sz="1800" dirty="0" err="1"/>
              <a:t>sirkulasi</a:t>
            </a:r>
            <a:r>
              <a:rPr lang="en-GB" sz="1800" dirty="0"/>
              <a:t> </a:t>
            </a:r>
            <a:r>
              <a:rPr lang="en-GB" sz="1800" dirty="0" err="1"/>
              <a:t>skala</a:t>
            </a:r>
            <a:r>
              <a:rPr lang="en-GB" sz="1800" dirty="0"/>
              <a:t> </a:t>
            </a:r>
            <a:r>
              <a:rPr lang="en-GB" sz="1800" dirty="0" err="1"/>
              <a:t>sinoptik</a:t>
            </a:r>
            <a:r>
              <a:rPr lang="en-GB" sz="1800" dirty="0"/>
              <a:t> </a:t>
            </a:r>
            <a:r>
              <a:rPr lang="en-GB" sz="1800" dirty="0" err="1"/>
              <a:t>dan</a:t>
            </a:r>
            <a:r>
              <a:rPr lang="en-GB" sz="1800" dirty="0"/>
              <a:t> local (</a:t>
            </a:r>
            <a:r>
              <a:rPr lang="en-GB" sz="1800" dirty="0" err="1"/>
              <a:t>untuk</a:t>
            </a:r>
            <a:r>
              <a:rPr lang="en-GB" sz="1800" dirty="0"/>
              <a:t> </a:t>
            </a:r>
            <a:r>
              <a:rPr lang="en-GB" sz="1800" dirty="0" err="1"/>
              <a:t>setengah</a:t>
            </a:r>
            <a:r>
              <a:rPr lang="en-GB" sz="1800" dirty="0"/>
              <a:t> </a:t>
            </a:r>
            <a:r>
              <a:rPr lang="en-GB" sz="1800" dirty="0" err="1"/>
              <a:t>harian</a:t>
            </a:r>
            <a:r>
              <a:rPr lang="en-GB" sz="1800" dirty="0"/>
              <a:t>),  </a:t>
            </a:r>
            <a:r>
              <a:rPr lang="en-GB" sz="1800" dirty="0" err="1"/>
              <a:t>gerak</a:t>
            </a:r>
            <a:r>
              <a:rPr lang="en-GB" sz="1800" dirty="0"/>
              <a:t> </a:t>
            </a:r>
            <a:r>
              <a:rPr lang="en-GB" sz="1800" dirty="0" err="1"/>
              <a:t>semu</a:t>
            </a:r>
            <a:r>
              <a:rPr lang="en-GB" sz="1800" dirty="0"/>
              <a:t> </a:t>
            </a:r>
            <a:r>
              <a:rPr lang="en-GB" sz="1800" dirty="0" err="1"/>
              <a:t>harian</a:t>
            </a:r>
            <a:r>
              <a:rPr lang="en-GB" sz="1800" dirty="0"/>
              <a:t> </a:t>
            </a:r>
            <a:r>
              <a:rPr lang="en-GB" sz="1800" dirty="0" err="1"/>
              <a:t>matahari</a:t>
            </a:r>
            <a:r>
              <a:rPr lang="en-GB" sz="1800" dirty="0"/>
              <a:t> (</a:t>
            </a:r>
            <a:r>
              <a:rPr lang="en-GB" sz="1800" dirty="0" err="1"/>
              <a:t>untuk</a:t>
            </a:r>
            <a:r>
              <a:rPr lang="en-GB" sz="1800" dirty="0"/>
              <a:t> </a:t>
            </a:r>
            <a:r>
              <a:rPr lang="en-GB" sz="1800" dirty="0" err="1"/>
              <a:t>harian</a:t>
            </a:r>
            <a:r>
              <a:rPr lang="en-GB" sz="1800" dirty="0"/>
              <a:t>), </a:t>
            </a:r>
            <a:r>
              <a:rPr lang="en-GB" sz="1800" dirty="0" err="1"/>
              <a:t>serta</a:t>
            </a:r>
            <a:r>
              <a:rPr lang="en-GB" sz="1800" dirty="0"/>
              <a:t> </a:t>
            </a:r>
            <a:r>
              <a:rPr lang="en-GB" sz="1800" dirty="0" err="1"/>
              <a:t>gerak</a:t>
            </a:r>
            <a:r>
              <a:rPr lang="en-GB" sz="1800" dirty="0"/>
              <a:t> </a:t>
            </a:r>
            <a:r>
              <a:rPr lang="en-GB" sz="1800" dirty="0" err="1"/>
              <a:t>semu</a:t>
            </a:r>
            <a:r>
              <a:rPr lang="en-GB" sz="1800" dirty="0"/>
              <a:t> </a:t>
            </a:r>
            <a:r>
              <a:rPr lang="en-GB" sz="1800" dirty="0" err="1"/>
              <a:t>tahunan</a:t>
            </a:r>
            <a:r>
              <a:rPr lang="en-GB" sz="1800" dirty="0"/>
              <a:t> </a:t>
            </a:r>
            <a:r>
              <a:rPr lang="en-GB" sz="1800" dirty="0" err="1"/>
              <a:t>matahari</a:t>
            </a:r>
            <a:r>
              <a:rPr lang="en-GB" sz="1800" dirty="0"/>
              <a:t> </a:t>
            </a:r>
            <a:r>
              <a:rPr lang="en-GB" sz="1800" dirty="0" err="1"/>
              <a:t>dan</a:t>
            </a:r>
            <a:r>
              <a:rPr lang="en-GB" sz="1800" dirty="0"/>
              <a:t> </a:t>
            </a:r>
            <a:r>
              <a:rPr lang="en-GB" sz="1800" dirty="0" err="1"/>
              <a:t>monsun</a:t>
            </a:r>
            <a:r>
              <a:rPr lang="en-GB" sz="1800" dirty="0"/>
              <a:t> (</a:t>
            </a:r>
            <a:r>
              <a:rPr lang="en-GB" sz="1800" dirty="0" err="1"/>
              <a:t>untuk</a:t>
            </a:r>
            <a:r>
              <a:rPr lang="en-GB" sz="1800" dirty="0"/>
              <a:t> </a:t>
            </a:r>
            <a:r>
              <a:rPr lang="en-GB" sz="1800" dirty="0" err="1"/>
              <a:t>tahunan</a:t>
            </a:r>
            <a:r>
              <a:rPr lang="en-GB" sz="1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7356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Saran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melihat</a:t>
            </a:r>
            <a:r>
              <a:rPr lang="en-GB" dirty="0"/>
              <a:t> </a:t>
            </a:r>
            <a:r>
              <a:rPr lang="en-GB" dirty="0" err="1"/>
              <a:t>pola</a:t>
            </a:r>
            <a:r>
              <a:rPr lang="en-GB" dirty="0"/>
              <a:t> </a:t>
            </a:r>
            <a:r>
              <a:rPr lang="en-GB" dirty="0" err="1"/>
              <a:t>kejadian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fenomena</a:t>
            </a:r>
            <a:r>
              <a:rPr lang="en-GB" dirty="0"/>
              <a:t>, </a:t>
            </a:r>
            <a:r>
              <a:rPr lang="en-GB" dirty="0" err="1"/>
              <a:t>sebaiknya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band pass agar </a:t>
            </a:r>
            <a:r>
              <a:rPr lang="en-GB" dirty="0" err="1"/>
              <a:t>periode</a:t>
            </a:r>
            <a:r>
              <a:rPr lang="en-GB" dirty="0"/>
              <a:t> yang </a:t>
            </a:r>
            <a:r>
              <a:rPr lang="en-GB" dirty="0" err="1"/>
              <a:t>ingin</a:t>
            </a:r>
            <a:r>
              <a:rPr lang="en-GB" dirty="0"/>
              <a:t> </a:t>
            </a:r>
            <a:r>
              <a:rPr lang="en-GB" dirty="0" err="1"/>
              <a:t>kita</a:t>
            </a:r>
            <a:r>
              <a:rPr lang="en-GB" dirty="0"/>
              <a:t> </a:t>
            </a:r>
            <a:r>
              <a:rPr lang="en-GB" dirty="0" err="1"/>
              <a:t>lihat</a:t>
            </a:r>
            <a:r>
              <a:rPr lang="en-GB" dirty="0"/>
              <a:t>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terpengaruh</a:t>
            </a:r>
            <a:r>
              <a:rPr lang="en-GB" dirty="0"/>
              <a:t> </a:t>
            </a:r>
            <a:r>
              <a:rPr lang="en-GB" dirty="0" err="1"/>
              <a:t>oleh</a:t>
            </a:r>
            <a:r>
              <a:rPr lang="en-GB" dirty="0"/>
              <a:t> </a:t>
            </a:r>
            <a:r>
              <a:rPr lang="en-GB" dirty="0" err="1"/>
              <a:t>periode</a:t>
            </a:r>
            <a:r>
              <a:rPr lang="en-GB" dirty="0"/>
              <a:t> lain.</a:t>
            </a:r>
          </a:p>
        </p:txBody>
      </p:sp>
    </p:spTree>
    <p:extLst>
      <p:ext uri="{BB962C8B-B14F-4D97-AF65-F5344CB8AC3E}">
        <p14:creationId xmlns:p14="http://schemas.microsoft.com/office/powerpoint/2010/main" val="1499059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sz="2400" dirty="0"/>
              <a:t>Daftar Pustaka</a:t>
            </a:r>
            <a:endParaRPr lang="en" sz="2400" dirty="0"/>
          </a:p>
        </p:txBody>
      </p:sp>
      <p:sp>
        <p:nvSpPr>
          <p:cNvPr id="711" name="Shape 711"/>
          <p:cNvSpPr txBox="1">
            <a:spLocks noGrp="1"/>
          </p:cNvSpPr>
          <p:nvPr>
            <p:ph type="body" idx="1"/>
          </p:nvPr>
        </p:nvSpPr>
        <p:spPr>
          <a:xfrm>
            <a:off x="747925" y="1082425"/>
            <a:ext cx="8181390" cy="361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600" dirty="0">
                <a:solidFill>
                  <a:schemeClr val="tx1"/>
                </a:solidFill>
              </a:rPr>
              <a:t>http://hanif-roikhatul</a:t>
            </a:r>
            <a:r>
              <a:rPr lang="id-ID" sz="1600" dirty="0">
                <a:solidFill>
                  <a:schemeClr val="tx1"/>
                </a:solidFill>
              </a:rPr>
              <a:t>-</a:t>
            </a:r>
            <a:r>
              <a:rPr lang="en-US" sz="1600" dirty="0">
                <a:solidFill>
                  <a:schemeClr val="tx1"/>
                </a:solidFill>
              </a:rPr>
              <a:t>fst12.web.unair.ac.id/artikel_detail-137516-FISIKA%20KOMPUTASI%202015-FAST%20FOURIER%20TRANSFORM.html</a:t>
            </a:r>
            <a:endParaRPr lang="id-ID" sz="1600" dirty="0">
              <a:solidFill>
                <a:schemeClr val="tx1"/>
              </a:solidFill>
            </a:endParaRPr>
          </a:p>
          <a:p>
            <a:pPr>
              <a:buNone/>
            </a:pPr>
            <a:endParaRPr lang="id-ID" sz="16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hlinkClick r:id="rId3"/>
              </a:rPr>
              <a:t>http://www.landasanteori.com/2015/10/pengertian-transformasi-fourier-diskrit.htm</a:t>
            </a:r>
            <a:r>
              <a:rPr lang="id-ID" sz="1600" dirty="0">
                <a:solidFill>
                  <a:schemeClr val="tx1"/>
                </a:solidFill>
                <a:hlinkClick r:id="rId3"/>
              </a:rPr>
              <a:t>l</a:t>
            </a:r>
            <a:endParaRPr lang="en-GB" sz="1600" dirty="0">
              <a:solidFill>
                <a:schemeClr val="tx1"/>
              </a:solidFill>
            </a:endParaRPr>
          </a:p>
          <a:p>
            <a:pPr>
              <a:buNone/>
            </a:pPr>
            <a:endParaRPr lang="en-GB" sz="16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GB" sz="1600" dirty="0" err="1">
                <a:solidFill>
                  <a:schemeClr val="tx1"/>
                </a:solidFill>
              </a:rPr>
              <a:t>Trilaksono</a:t>
            </a:r>
            <a:r>
              <a:rPr lang="en-GB" sz="1600" dirty="0">
                <a:solidFill>
                  <a:schemeClr val="tx1"/>
                </a:solidFill>
              </a:rPr>
              <a:t>, N.J., Otsuka, S. </a:t>
            </a:r>
            <a:r>
              <a:rPr lang="en-GB" sz="1600" dirty="0" err="1">
                <a:solidFill>
                  <a:schemeClr val="tx1"/>
                </a:solidFill>
              </a:rPr>
              <a:t>dan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Yoden</a:t>
            </a:r>
            <a:r>
              <a:rPr lang="en-GB" sz="1600" dirty="0">
                <a:solidFill>
                  <a:schemeClr val="tx1"/>
                </a:solidFill>
              </a:rPr>
              <a:t>, S. (2012): A Time-Lagged Ensemble Simulation on the Modulation of Precipitation over West Java in January–February 2007, Monthly Weather Review, 140, 601-616.</a:t>
            </a:r>
          </a:p>
          <a:p>
            <a:pPr>
              <a:buNone/>
            </a:pPr>
            <a:endParaRPr lang="en-GB" sz="16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id-ID" sz="1600" dirty="0">
                <a:solidFill>
                  <a:schemeClr val="tx1"/>
                </a:solidFill>
              </a:rPr>
              <a:t>Hadi, T.W., Trilaksono, N.J. dan Junnaedhi, I.D.G. (2006): A Numerical Study of The Jakarta Flood Event of January/February 2002: Simulation of Convective Rainfall Using Regional Weather Model, ITB, Bandung.</a:t>
            </a:r>
          </a:p>
          <a:p>
            <a:pPr lvl="0" rtl="0">
              <a:spcBef>
                <a:spcPts val="0"/>
              </a:spcBef>
              <a:buNone/>
            </a:pPr>
            <a:endParaRPr lang="en" sz="1600" dirty="0">
              <a:solidFill>
                <a:schemeClr val="tx1"/>
              </a:solidFill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2325440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>
            <a:spLocks noGrp="1"/>
          </p:cNvSpPr>
          <p:nvPr>
            <p:ph type="ctrTitle" idx="4294967295"/>
          </p:nvPr>
        </p:nvSpPr>
        <p:spPr>
          <a:xfrm>
            <a:off x="3657037" y="1073100"/>
            <a:ext cx="32292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sp>
        <p:nvSpPr>
          <p:cNvPr id="704" name="Shape 704"/>
          <p:cNvSpPr txBox="1">
            <a:spLocks noGrp="1"/>
          </p:cNvSpPr>
          <p:nvPr>
            <p:ph type="body" idx="4294967295"/>
          </p:nvPr>
        </p:nvSpPr>
        <p:spPr>
          <a:xfrm>
            <a:off x="3657037" y="2119105"/>
            <a:ext cx="3229200" cy="24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Any questions?</a:t>
            </a:r>
          </a:p>
        </p:txBody>
      </p:sp>
      <p:sp>
        <p:nvSpPr>
          <p:cNvPr id="705" name="Shape 705"/>
          <p:cNvSpPr/>
          <p:nvPr/>
        </p:nvSpPr>
        <p:spPr>
          <a:xfrm>
            <a:off x="2257757" y="1402659"/>
            <a:ext cx="1180108" cy="1089974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ctrTitle"/>
          </p:nvPr>
        </p:nvSpPr>
        <p:spPr>
          <a:xfrm>
            <a:off x="3210934" y="1661761"/>
            <a:ext cx="53015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/>
              <a:t>PENDAHULUAN</a:t>
            </a:r>
            <a:endParaRPr lang="en" dirty="0"/>
          </a:p>
        </p:txBody>
      </p:sp>
      <p:sp>
        <p:nvSpPr>
          <p:cNvPr id="538" name="Shape 538"/>
          <p:cNvSpPr txBox="1">
            <a:spLocks noGrp="1"/>
          </p:cNvSpPr>
          <p:nvPr>
            <p:ph type="subTitle" idx="1"/>
          </p:nvPr>
        </p:nvSpPr>
        <p:spPr>
          <a:xfrm>
            <a:off x="2529840" y="2864176"/>
            <a:ext cx="5982643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/>
              <a:t>Teori tentang Transformasi FFT dan DFT</a:t>
            </a: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d-ID" sz="2400" dirty="0"/>
              <a:t>FFT (Fast Fourier Transform)</a:t>
            </a:r>
            <a:endParaRPr lang="en" sz="2400" dirty="0"/>
          </a:p>
        </p:txBody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580947" y="1082425"/>
            <a:ext cx="6651096" cy="361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 algn="just"/>
            <a:r>
              <a:rPr lang="en-US" sz="2000" i="1" dirty="0"/>
              <a:t>Fast Fourier Transform 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merepresentasikan</a:t>
            </a:r>
            <a:r>
              <a:rPr lang="en-US" sz="2000" dirty="0"/>
              <a:t> </a:t>
            </a:r>
            <a:r>
              <a:rPr lang="en-US" sz="2000" dirty="0" err="1"/>
              <a:t>sinyal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domain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diskrit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domain </a:t>
            </a:r>
            <a:r>
              <a:rPr lang="en-US" sz="2000" dirty="0" err="1"/>
              <a:t>frekuensi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menghitung</a:t>
            </a:r>
            <a:r>
              <a:rPr lang="en-US" sz="2000" dirty="0"/>
              <a:t> DFT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cepat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efisien</a:t>
            </a:r>
            <a:r>
              <a:rPr lang="en-US" sz="2000" dirty="0"/>
              <a:t>.</a:t>
            </a:r>
            <a:endParaRPr lang="id-ID" sz="2000" dirty="0"/>
          </a:p>
          <a:p>
            <a:pPr marL="228600" lvl="0" algn="just" rtl="0">
              <a:spcBef>
                <a:spcPts val="0"/>
              </a:spcBef>
              <a:buNone/>
            </a:pPr>
            <a:endParaRPr lang="de-DE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024" y="2495600"/>
            <a:ext cx="5492856" cy="12812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983" y="3625997"/>
            <a:ext cx="2495948" cy="136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97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d-ID" sz="2400" dirty="0"/>
              <a:t>DFT (Discrete Fourier Transform)</a:t>
            </a:r>
            <a:endParaRPr lang="e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Shape 54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47925" y="1010864"/>
                <a:ext cx="6902556" cy="3610800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269875" indent="-269875" algn="just"/>
                <a:r>
                  <a:rPr lang="en-US" sz="2000" dirty="0" err="1"/>
                  <a:t>Transformasi</a:t>
                </a:r>
                <a:r>
                  <a:rPr lang="en-US" sz="2000" dirty="0"/>
                  <a:t> Fourier </a:t>
                </a:r>
                <a:r>
                  <a:rPr lang="en-US" sz="2000" dirty="0" err="1"/>
                  <a:t>Diskrit</a:t>
                </a:r>
                <a:r>
                  <a:rPr lang="en-US" sz="2000" dirty="0"/>
                  <a:t> (Discrete Fourier Transform - DFT) </a:t>
                </a:r>
                <a:r>
                  <a:rPr lang="id-ID" sz="2000" dirty="0"/>
                  <a:t> </a:t>
                </a:r>
                <a:r>
                  <a:rPr lang="en-US" sz="2000" dirty="0" err="1"/>
                  <a:t>adalah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prosedur</a:t>
                </a:r>
                <a:r>
                  <a:rPr lang="en-US" sz="2000" dirty="0"/>
                  <a:t> yang paling </a:t>
                </a:r>
                <a:r>
                  <a:rPr lang="en-US" sz="2000" dirty="0" err="1"/>
                  <a:t>umum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kuat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pada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bidang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pemrosesan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sinyal</a:t>
                </a:r>
                <a:r>
                  <a:rPr lang="en-US" sz="2000" dirty="0"/>
                  <a:t> digital. DFT </a:t>
                </a:r>
                <a:r>
                  <a:rPr lang="en-US" sz="2000" dirty="0" err="1"/>
                  <a:t>memungkinkan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untuk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menganalisis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memanipulasi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dan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mensintesis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sinyal</a:t>
                </a:r>
                <a:r>
                  <a:rPr lang="en-US" sz="2000" dirty="0"/>
                  <a:t>  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cara</a:t>
                </a:r>
                <a:r>
                  <a:rPr lang="en-US" sz="2000" dirty="0"/>
                  <a:t> yang </a:t>
                </a:r>
                <a:r>
                  <a:rPr lang="en-US" sz="2000" dirty="0" err="1"/>
                  <a:t>tidak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mungkin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dilakukan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dalam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pemrosesan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sinyal</a:t>
                </a:r>
                <a:r>
                  <a:rPr lang="en-US" sz="2000" dirty="0"/>
                  <a:t> analog. (Lyons, Richard G. 1997. Understanding Digital Signal Processing. Prentice Hall PTR)</a:t>
                </a:r>
                <a:endParaRPr lang="id-ID" sz="2000" dirty="0"/>
              </a:p>
              <a:p>
                <a:pPr marL="182563" indent="-182563" algn="just"/>
                <a:r>
                  <a:rPr lang="id-ID" sz="2000" dirty="0"/>
                  <a:t> </a:t>
                </a:r>
                <a:r>
                  <a:rPr lang="fr-FR" sz="2000" dirty="0"/>
                  <a:t>DFT </a:t>
                </a:r>
                <a:r>
                  <a:rPr lang="fr-FR" sz="2000" dirty="0" err="1"/>
                  <a:t>didefinisikan</a:t>
                </a:r>
                <a:r>
                  <a:rPr lang="fr-FR" sz="2000" dirty="0"/>
                  <a:t> </a:t>
                </a:r>
                <a:r>
                  <a:rPr lang="fr-FR" sz="2000" dirty="0" err="1"/>
                  <a:t>dengan</a:t>
                </a:r>
                <a:r>
                  <a:rPr lang="fr-FR" sz="2000" dirty="0"/>
                  <a:t> :</a:t>
                </a:r>
                <a:endParaRPr lang="id-ID" sz="2000" dirty="0"/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fr-FR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𝑘𝑛</m:t>
                                  </m:r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id-ID" sz="2400" dirty="0"/>
              </a:p>
              <a:p>
                <a:pPr marL="457200" indent="-228600" algn="just"/>
                <a:endParaRPr lang="de-DE" sz="1200" dirty="0"/>
              </a:p>
            </p:txBody>
          </p:sp>
        </mc:Choice>
        <mc:Fallback xmlns="">
          <p:sp>
            <p:nvSpPr>
              <p:cNvPr id="549" name="Shape 54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47925" y="1010864"/>
                <a:ext cx="6902556" cy="3610800"/>
              </a:xfrm>
              <a:prstGeom prst="rect">
                <a:avLst/>
              </a:prstGeom>
              <a:blipFill>
                <a:blip r:embed="rId3"/>
                <a:stretch>
                  <a:fillRect l="-1237" t="-1014" r="-8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651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ctrTitle"/>
          </p:nvPr>
        </p:nvSpPr>
        <p:spPr>
          <a:xfrm>
            <a:off x="3210934" y="1661761"/>
            <a:ext cx="53015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/>
              <a:t>DATA DAN METODOLOGI</a:t>
            </a:r>
            <a:endParaRPr lang="en" dirty="0"/>
          </a:p>
        </p:txBody>
      </p:sp>
      <p:sp>
        <p:nvSpPr>
          <p:cNvPr id="538" name="Shape 538"/>
          <p:cNvSpPr txBox="1">
            <a:spLocks noGrp="1"/>
          </p:cNvSpPr>
          <p:nvPr>
            <p:ph type="subTitle" idx="1"/>
          </p:nvPr>
        </p:nvSpPr>
        <p:spPr>
          <a:xfrm>
            <a:off x="2529840" y="2864176"/>
            <a:ext cx="5982643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/>
              <a:t>Penjelasan tentang Data yang  Digunakan</a:t>
            </a:r>
          </a:p>
          <a:p>
            <a:pPr lvl="0" rtl="0">
              <a:spcBef>
                <a:spcPts val="0"/>
              </a:spcBef>
              <a:buNone/>
            </a:pPr>
            <a:r>
              <a:rPr lang="id-ID" dirty="0"/>
              <a:t>Langkah Pengerjaan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65551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d-ID" sz="2400" dirty="0"/>
              <a:t>Penjelasan tentang Data yang Digunakan</a:t>
            </a:r>
            <a:endParaRPr lang="en" sz="2400" dirty="0"/>
          </a:p>
        </p:txBody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747924" y="1082425"/>
            <a:ext cx="6140399" cy="361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id-ID" sz="2000" dirty="0"/>
              <a:t>Data Sta. Denpasar, Ngurah Rai tahun 2012, 2013, 2014, 2015, 2016.</a:t>
            </a:r>
            <a:endParaRPr lang="en-US" sz="2000" dirty="0"/>
          </a:p>
          <a:p>
            <a:pPr marL="457200" lvl="0" indent="-228600" rtl="0">
              <a:spcBef>
                <a:spcPts val="0"/>
              </a:spcBef>
            </a:pPr>
            <a:r>
              <a:rPr lang="id-ID" sz="2000" dirty="0"/>
              <a:t>Data T, Td, dan P.</a:t>
            </a:r>
            <a:endParaRPr lang="en-US" sz="2000" dirty="0"/>
          </a:p>
          <a:p>
            <a:pPr marL="457200" lvl="0" indent="-228600" rtl="0">
              <a:spcBef>
                <a:spcPts val="0"/>
              </a:spcBef>
            </a:pPr>
            <a:r>
              <a:rPr lang="id-ID" sz="2000" dirty="0"/>
              <a:t>Perhitungan RH:</a:t>
            </a:r>
          </a:p>
          <a:p>
            <a:pPr>
              <a:buNone/>
            </a:pPr>
            <a:r>
              <a:rPr lang="id-ID" sz="2000" dirty="0"/>
              <a:t>        </a:t>
            </a:r>
            <a:r>
              <a:rPr lang="de-DE" sz="2000" dirty="0"/>
              <a:t>ew</a:t>
            </a:r>
            <a:r>
              <a:rPr lang="id-ID" sz="2000" dirty="0"/>
              <a:t> </a:t>
            </a:r>
            <a:r>
              <a:rPr lang="de-DE" sz="2000" dirty="0"/>
              <a:t>=</a:t>
            </a:r>
            <a:r>
              <a:rPr lang="id-ID" sz="2000" dirty="0"/>
              <a:t> </a:t>
            </a:r>
            <a:r>
              <a:rPr lang="de-DE" sz="2000" dirty="0"/>
              <a:t>6.112</a:t>
            </a:r>
            <a:r>
              <a:rPr lang="de-DE" sz="2000" i="1" dirty="0"/>
              <a:t>exp((17.67</a:t>
            </a:r>
            <a:r>
              <a:rPr lang="de-DE" sz="2000" dirty="0"/>
              <a:t>Td)/(Td+243.3))</a:t>
            </a:r>
          </a:p>
          <a:p>
            <a:pPr>
              <a:buNone/>
            </a:pPr>
            <a:r>
              <a:rPr lang="id-ID" sz="2000" dirty="0"/>
              <a:t>        </a:t>
            </a:r>
            <a:r>
              <a:rPr lang="de-DE" sz="2000" dirty="0"/>
              <a:t>es</a:t>
            </a:r>
            <a:r>
              <a:rPr lang="id-ID" sz="2000" dirty="0"/>
              <a:t> </a:t>
            </a:r>
            <a:r>
              <a:rPr lang="de-DE" sz="2000" dirty="0"/>
              <a:t>=</a:t>
            </a:r>
            <a:r>
              <a:rPr lang="id-ID" sz="2000" dirty="0"/>
              <a:t> </a:t>
            </a:r>
            <a:r>
              <a:rPr lang="de-DE" sz="2000" dirty="0"/>
              <a:t>6.112</a:t>
            </a:r>
            <a:r>
              <a:rPr lang="de-DE" sz="2000" i="1" dirty="0"/>
              <a:t>exp((17.67</a:t>
            </a:r>
            <a:r>
              <a:rPr lang="de-DE" sz="2000" dirty="0"/>
              <a:t>T)/(T+243.3))</a:t>
            </a:r>
          </a:p>
          <a:p>
            <a:pPr>
              <a:buNone/>
            </a:pPr>
            <a:r>
              <a:rPr lang="id-ID" sz="2000" dirty="0"/>
              <a:t>        </a:t>
            </a:r>
            <a:r>
              <a:rPr lang="de-DE" sz="2000" dirty="0"/>
              <a:t>e</a:t>
            </a:r>
            <a:r>
              <a:rPr lang="id-ID" sz="2000" dirty="0"/>
              <a:t> </a:t>
            </a:r>
            <a:r>
              <a:rPr lang="de-DE" sz="2000" dirty="0"/>
              <a:t>=</a:t>
            </a:r>
            <a:r>
              <a:rPr lang="id-ID" sz="2000" dirty="0"/>
              <a:t> </a:t>
            </a:r>
            <a:r>
              <a:rPr lang="de-DE" sz="2000" dirty="0"/>
              <a:t>ew-(P</a:t>
            </a:r>
            <a:r>
              <a:rPr lang="de-DE" sz="2000" i="1" dirty="0"/>
              <a:t>(T-Td)</a:t>
            </a:r>
            <a:r>
              <a:rPr lang="de-DE" sz="2000" dirty="0"/>
              <a:t>0.00066</a:t>
            </a:r>
            <a:r>
              <a:rPr lang="de-DE" sz="2000" i="1" dirty="0"/>
              <a:t>(1+(0.00115</a:t>
            </a:r>
            <a:r>
              <a:rPr lang="de-DE" sz="2000" dirty="0"/>
              <a:t>Td)))</a:t>
            </a:r>
            <a:endParaRPr lang="id-ID" sz="2000" dirty="0"/>
          </a:p>
          <a:p>
            <a:pPr>
              <a:buNone/>
            </a:pPr>
            <a:r>
              <a:rPr lang="id-ID" sz="2000" dirty="0"/>
              <a:t>        </a:t>
            </a:r>
            <a:r>
              <a:rPr lang="de-DE" sz="2000" dirty="0"/>
              <a:t>RH</a:t>
            </a:r>
            <a:r>
              <a:rPr lang="id-ID" sz="2000" dirty="0"/>
              <a:t> </a:t>
            </a:r>
            <a:r>
              <a:rPr lang="de-DE" sz="2000" dirty="0"/>
              <a:t>=</a:t>
            </a:r>
            <a:r>
              <a:rPr lang="id-ID" sz="2000" dirty="0"/>
              <a:t> </a:t>
            </a:r>
            <a:r>
              <a:rPr lang="de-DE" sz="2000" dirty="0"/>
              <a:t>100*(e/es).</a:t>
            </a:r>
          </a:p>
        </p:txBody>
      </p:sp>
    </p:spTree>
    <p:extLst>
      <p:ext uri="{BB962C8B-B14F-4D97-AF65-F5344CB8AC3E}">
        <p14:creationId xmlns:p14="http://schemas.microsoft.com/office/powerpoint/2010/main" val="1492566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" y="1"/>
            <a:ext cx="9144000" cy="5143500"/>
            <a:chOff x="1" y="1"/>
            <a:chExt cx="9144000" cy="51435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" y="1"/>
              <a:ext cx="9144000" cy="5143500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4455044" y="3094081"/>
              <a:ext cx="1063256" cy="104199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25630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>
            <a:spLocks noGrp="1"/>
          </p:cNvSpPr>
          <p:nvPr>
            <p:ph type="title" idx="4294967295"/>
          </p:nvPr>
        </p:nvSpPr>
        <p:spPr>
          <a:xfrm>
            <a:off x="1387500" y="404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d-ID" sz="2400" dirty="0"/>
              <a:t>LANGKAH PENGERJAAN</a:t>
            </a:r>
            <a:endParaRPr lang="en" sz="2400" dirty="0"/>
          </a:p>
        </p:txBody>
      </p:sp>
      <p:cxnSp>
        <p:nvCxnSpPr>
          <p:cNvPr id="640" name="Shape 640"/>
          <p:cNvCxnSpPr/>
          <p:nvPr/>
        </p:nvCxnSpPr>
        <p:spPr>
          <a:xfrm>
            <a:off x="-4800" y="2643715"/>
            <a:ext cx="9153599" cy="0"/>
          </a:xfrm>
          <a:prstGeom prst="straightConnector1">
            <a:avLst/>
          </a:prstGeom>
          <a:noFill/>
          <a:ln w="19050" cap="rnd" cmpd="sng">
            <a:solidFill>
              <a:srgbClr val="1C4587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641" name="Shape 641"/>
          <p:cNvSpPr/>
          <p:nvPr/>
        </p:nvSpPr>
        <p:spPr>
          <a:xfrm rot="10800000" flipH="1">
            <a:off x="607545" y="2426687"/>
            <a:ext cx="419099" cy="419399"/>
          </a:xfrm>
          <a:prstGeom prst="donut">
            <a:avLst>
              <a:gd name="adj" fmla="val 24108"/>
            </a:avLst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42" name="Shape 642"/>
          <p:cNvCxnSpPr>
            <a:cxnSpLocks/>
          </p:cNvCxnSpPr>
          <p:nvPr/>
        </p:nvCxnSpPr>
        <p:spPr>
          <a:xfrm>
            <a:off x="817245" y="2621147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oval" w="lg" len="lg"/>
            <a:tailEnd type="diamond" w="lg" len="lg"/>
          </a:ln>
        </p:spPr>
      </p:cxnSp>
      <p:sp>
        <p:nvSpPr>
          <p:cNvPr id="643" name="Shape 643"/>
          <p:cNvSpPr/>
          <p:nvPr/>
        </p:nvSpPr>
        <p:spPr>
          <a:xfrm>
            <a:off x="2152650" y="2434015"/>
            <a:ext cx="419099" cy="419399"/>
          </a:xfrm>
          <a:prstGeom prst="donut">
            <a:avLst>
              <a:gd name="adj" fmla="val 24108"/>
            </a:avLst>
          </a:prstGeom>
          <a:solidFill>
            <a:srgbClr val="92D0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45" name="Shape 645"/>
          <p:cNvCxnSpPr>
            <a:cxnSpLocks/>
          </p:cNvCxnSpPr>
          <p:nvPr/>
        </p:nvCxnSpPr>
        <p:spPr>
          <a:xfrm flipV="1">
            <a:off x="2362200" y="1783080"/>
            <a:ext cx="0" cy="851110"/>
          </a:xfrm>
          <a:prstGeom prst="straightConnector1">
            <a:avLst/>
          </a:prstGeom>
          <a:noFill/>
          <a:ln w="19050" cap="flat" cmpd="sng">
            <a:solidFill>
              <a:srgbClr val="92D050"/>
            </a:solidFill>
            <a:prstDash val="solid"/>
            <a:round/>
            <a:headEnd type="oval" w="lg" len="lg"/>
            <a:tailEnd type="diamond" w="lg" len="lg"/>
          </a:ln>
        </p:spPr>
      </p:cxnSp>
      <p:sp>
        <p:nvSpPr>
          <p:cNvPr id="647" name="Shape 647"/>
          <p:cNvSpPr txBox="1"/>
          <p:nvPr/>
        </p:nvSpPr>
        <p:spPr>
          <a:xfrm>
            <a:off x="-65453" y="3713442"/>
            <a:ext cx="1765095" cy="4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d-ID" sz="1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1. Buka file excel data stasiun</a:t>
            </a:r>
            <a:endParaRPr lang="en" sz="16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48" name="Shape 648"/>
          <p:cNvSpPr txBox="1"/>
          <p:nvPr/>
        </p:nvSpPr>
        <p:spPr>
          <a:xfrm>
            <a:off x="1093469" y="1118706"/>
            <a:ext cx="2537460" cy="4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d-ID" sz="1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2. Membuka data T, Td, P dalam array + normalisasi</a:t>
            </a:r>
            <a:endParaRPr lang="en" sz="16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8" name="Shape 641"/>
          <p:cNvSpPr/>
          <p:nvPr/>
        </p:nvSpPr>
        <p:spPr>
          <a:xfrm rot="10800000" flipH="1">
            <a:off x="3574312" y="2434015"/>
            <a:ext cx="419099" cy="419399"/>
          </a:xfrm>
          <a:prstGeom prst="donut">
            <a:avLst>
              <a:gd name="adj" fmla="val 24108"/>
            </a:avLst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642"/>
          <p:cNvCxnSpPr>
            <a:cxnSpLocks/>
          </p:cNvCxnSpPr>
          <p:nvPr/>
        </p:nvCxnSpPr>
        <p:spPr>
          <a:xfrm>
            <a:off x="3784012" y="2620855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oval" w="lg" len="lg"/>
            <a:tailEnd type="diamond" w="lg" len="lg"/>
          </a:ln>
        </p:spPr>
      </p:cxnSp>
      <p:sp>
        <p:nvSpPr>
          <p:cNvPr id="20" name="Shape 647"/>
          <p:cNvSpPr txBox="1"/>
          <p:nvPr/>
        </p:nvSpPr>
        <p:spPr>
          <a:xfrm>
            <a:off x="2914649" y="3709615"/>
            <a:ext cx="1765095" cy="4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d-ID" sz="1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3. Menghitung RH + normalisasi</a:t>
            </a:r>
            <a:endParaRPr lang="en" sz="16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1" name="Shape 643"/>
          <p:cNvSpPr/>
          <p:nvPr/>
        </p:nvSpPr>
        <p:spPr>
          <a:xfrm>
            <a:off x="5051439" y="2458230"/>
            <a:ext cx="419099" cy="419399"/>
          </a:xfrm>
          <a:prstGeom prst="donut">
            <a:avLst>
              <a:gd name="adj" fmla="val 24108"/>
            </a:avLst>
          </a:prstGeom>
          <a:solidFill>
            <a:srgbClr val="92D0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2" name="Shape 645"/>
          <p:cNvCxnSpPr>
            <a:cxnSpLocks/>
          </p:cNvCxnSpPr>
          <p:nvPr/>
        </p:nvCxnSpPr>
        <p:spPr>
          <a:xfrm flipV="1">
            <a:off x="5260989" y="1800225"/>
            <a:ext cx="0" cy="851110"/>
          </a:xfrm>
          <a:prstGeom prst="straightConnector1">
            <a:avLst/>
          </a:prstGeom>
          <a:noFill/>
          <a:ln w="19050" cap="flat" cmpd="sng">
            <a:solidFill>
              <a:srgbClr val="92D050"/>
            </a:solidFill>
            <a:prstDash val="solid"/>
            <a:round/>
            <a:headEnd type="oval" w="lg" len="lg"/>
            <a:tailEnd type="diamond" w="lg" len="lg"/>
          </a:ln>
        </p:spPr>
      </p:cxnSp>
      <p:sp>
        <p:nvSpPr>
          <p:cNvPr id="23" name="Shape 648"/>
          <p:cNvSpPr txBox="1"/>
          <p:nvPr/>
        </p:nvSpPr>
        <p:spPr>
          <a:xfrm>
            <a:off x="4301477" y="1124484"/>
            <a:ext cx="2135277" cy="4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d-ID" sz="1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4. FFT + visualisasi dengan periodogram</a:t>
            </a:r>
            <a:endParaRPr lang="en" sz="16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" name="Shape 641"/>
          <p:cNvSpPr/>
          <p:nvPr/>
        </p:nvSpPr>
        <p:spPr>
          <a:xfrm rot="10800000" flipH="1">
            <a:off x="6592674" y="2452268"/>
            <a:ext cx="419099" cy="419399"/>
          </a:xfrm>
          <a:prstGeom prst="donut">
            <a:avLst>
              <a:gd name="adj" fmla="val 24108"/>
            </a:avLst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0" name="Shape 642"/>
          <p:cNvCxnSpPr>
            <a:cxnSpLocks/>
          </p:cNvCxnSpPr>
          <p:nvPr/>
        </p:nvCxnSpPr>
        <p:spPr>
          <a:xfrm>
            <a:off x="6799017" y="2639108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oval" w="lg" len="lg"/>
            <a:tailEnd type="diamond" w="lg" len="lg"/>
          </a:ln>
        </p:spPr>
      </p:cxnSp>
      <p:sp>
        <p:nvSpPr>
          <p:cNvPr id="31" name="Shape 647"/>
          <p:cNvSpPr txBox="1"/>
          <p:nvPr/>
        </p:nvSpPr>
        <p:spPr>
          <a:xfrm>
            <a:off x="5615591" y="3990511"/>
            <a:ext cx="2366851" cy="4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d-ID" sz="1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5. Low, high, bandpass filtering + plot periodogram + plot time series</a:t>
            </a:r>
            <a:endParaRPr lang="en" sz="16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2" name="Shape 643"/>
          <p:cNvSpPr/>
          <p:nvPr/>
        </p:nvSpPr>
        <p:spPr>
          <a:xfrm>
            <a:off x="8037799" y="2458780"/>
            <a:ext cx="419099" cy="419399"/>
          </a:xfrm>
          <a:prstGeom prst="donut">
            <a:avLst>
              <a:gd name="adj" fmla="val 24108"/>
            </a:avLst>
          </a:prstGeom>
          <a:solidFill>
            <a:srgbClr val="92D0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3" name="Shape 645"/>
          <p:cNvCxnSpPr>
            <a:cxnSpLocks/>
          </p:cNvCxnSpPr>
          <p:nvPr/>
        </p:nvCxnSpPr>
        <p:spPr>
          <a:xfrm flipV="1">
            <a:off x="8247349" y="1800225"/>
            <a:ext cx="0" cy="851110"/>
          </a:xfrm>
          <a:prstGeom prst="straightConnector1">
            <a:avLst/>
          </a:prstGeom>
          <a:noFill/>
          <a:ln w="19050" cap="flat" cmpd="sng">
            <a:solidFill>
              <a:srgbClr val="92D050"/>
            </a:solidFill>
            <a:prstDash val="solid"/>
            <a:round/>
            <a:headEnd type="oval" w="lg" len="lg"/>
            <a:tailEnd type="diamond" w="lg" len="lg"/>
          </a:ln>
        </p:spPr>
      </p:cxnSp>
      <p:sp>
        <p:nvSpPr>
          <p:cNvPr id="34" name="Shape 648"/>
          <p:cNvSpPr txBox="1"/>
          <p:nvPr/>
        </p:nvSpPr>
        <p:spPr>
          <a:xfrm>
            <a:off x="7302596" y="1137498"/>
            <a:ext cx="1889504" cy="4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d-ID" sz="1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6. Perbandingan + analisis</a:t>
            </a:r>
            <a:endParaRPr lang="en" sz="16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045402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1269</Words>
  <Application>Microsoft Office PowerPoint</Application>
  <PresentationFormat>On-screen Show (16:9)</PresentationFormat>
  <Paragraphs>68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Cambria Math</vt:lpstr>
      <vt:lpstr>Dosis</vt:lpstr>
      <vt:lpstr>Sniglet</vt:lpstr>
      <vt:lpstr>Friar template</vt:lpstr>
      <vt:lpstr>Modul II: Fast Fourier Transform dan Filtering Frekuensi KELOMPOK II: Resty Riany M. 12814005 – Anugrah Noer H. 12814023 – Prana Kesuma S. 12814025 – Nurhayuni Dwi A. 12814028 – Hana Camelia 12814035</vt:lpstr>
      <vt:lpstr>TUJUAN</vt:lpstr>
      <vt:lpstr>PENDAHULUAN</vt:lpstr>
      <vt:lpstr>FFT (Fast Fourier Transform)</vt:lpstr>
      <vt:lpstr>DFT (Discrete Fourier Transform)</vt:lpstr>
      <vt:lpstr>DATA DAN METODOLOGI</vt:lpstr>
      <vt:lpstr>Penjelasan tentang Data yang Digunakan</vt:lpstr>
      <vt:lpstr>PowerPoint Presentation</vt:lpstr>
      <vt:lpstr>LANGKAH PENGERJAAN</vt:lpstr>
      <vt:lpstr>HASIL DAN PEMBAHASAN</vt:lpstr>
      <vt:lpstr>Plot Data T, Td, dan RH Sta. Denpasar, Ngurah Rai Selama 5 Tahun</vt:lpstr>
      <vt:lpstr>Periodogram T+Td dan RH Hasil FFT Terhadap Periode</vt:lpstr>
      <vt:lpstr>Periodogram T, Td, dan RH Hasil FFT Terhadap Frekuensi</vt:lpstr>
      <vt:lpstr>Periodogram T, Td, dan RH Hasil FFT Setelah Difilter Lowpass (Cutoff=1/2000)</vt:lpstr>
      <vt:lpstr>Time Series T, Td, dan RH Hasil FFT Setelah Difilter Lowpass (Cutoff=1/2000)</vt:lpstr>
      <vt:lpstr>Periodogram T, Td, dan RH Hasil FFT Setelah Difilter Highpass (Cutoff=1/5)</vt:lpstr>
      <vt:lpstr>Time Series T, Td, dan RH Hasil FFT Setelah Difilter Highpass (Cutoff=1/5)</vt:lpstr>
      <vt:lpstr>Periodogram T, Td, dan RH Hasil FFT Setelah Difilter Bandpass (Cutoff=1/9, 1/5)</vt:lpstr>
      <vt:lpstr>Time Series T, Td, dan RH Hasil FFT Setelah Difilter Bandpass (Cutoff=1/9, 1/5)</vt:lpstr>
      <vt:lpstr>Kesimpulan dan Saran</vt:lpstr>
      <vt:lpstr>SIMPULAN</vt:lpstr>
      <vt:lpstr>Saran</vt:lpstr>
      <vt:lpstr>Daftar Pustaka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RINI</cp:lastModifiedBy>
  <cp:revision>53</cp:revision>
  <dcterms:modified xsi:type="dcterms:W3CDTF">2017-04-03T13:25:02Z</dcterms:modified>
</cp:coreProperties>
</file>