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8"/>
  </p:notesMasterIdLst>
  <p:sldIdLst>
    <p:sldId id="256" r:id="rId2"/>
    <p:sldId id="261" r:id="rId3"/>
    <p:sldId id="259" r:id="rId4"/>
    <p:sldId id="290" r:id="rId5"/>
    <p:sldId id="296" r:id="rId6"/>
    <p:sldId id="285" r:id="rId7"/>
    <p:sldId id="288" r:id="rId8"/>
    <p:sldId id="289" r:id="rId9"/>
    <p:sldId id="286" r:id="rId10"/>
    <p:sldId id="293" r:id="rId11"/>
    <p:sldId id="294" r:id="rId12"/>
    <p:sldId id="295" r:id="rId13"/>
    <p:sldId id="301" r:id="rId14"/>
    <p:sldId id="287" r:id="rId15"/>
    <p:sldId id="300" r:id="rId16"/>
    <p:sldId id="29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6CDB956-CC21-46F8-80B9-7C97BD9CC8B9}">
  <a:tblStyle styleId="{86CDB956-CC21-46F8-80B9-7C97BD9CC8B9}"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0053" autoAdjust="0"/>
  </p:normalViewPr>
  <p:slideViewPr>
    <p:cSldViewPr snapToGrid="0">
      <p:cViewPr varScale="1">
        <p:scale>
          <a:sx n="88" d="100"/>
          <a:sy n="88" d="100"/>
        </p:scale>
        <p:origin x="88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3" name="Shape 5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08752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3" name="Shape 5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id-ID" dirty="0"/>
              <a:t>Dari hasil plot diatas dapat dilihat bahwa di Ambon dan Jakarta memiliki pengaruh besar dalam periode 1 tahunan, namun terlihat lebih kuat di Jakarta. Fenomena ini merupakan monsun. Dapat dilihat di Ambon pengaruhnya dominan namun tidak sekuat di Jakarta, salah satu penyebabnya karena memang monsun yang kita kenal merupakan javasentris. Di ambon pengaruh monsun di ambon makin menurun dari 1920 – 2000.  </a:t>
            </a:r>
            <a:endParaRPr dirty="0"/>
          </a:p>
        </p:txBody>
      </p:sp>
    </p:spTree>
    <p:extLst>
      <p:ext uri="{BB962C8B-B14F-4D97-AF65-F5344CB8AC3E}">
        <p14:creationId xmlns:p14="http://schemas.microsoft.com/office/powerpoint/2010/main" val="3200399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3" name="Shape 5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id-ID" dirty="0"/>
              <a:t>Berdasarkan hasil plot dari tiga tipe wavelate yang berbeda menunjukkan adanya sinyal kuat pada periode 1 tahun. Perbedaan terletak pada representasi variansi rata-rata data. Tipe Morlet dan Paul menunjukkan tingkat variansi rata-rata yang lebih tinggi dibandingkan DOG. Hal ini dikarenakan perbedaan dari fungsi wavelet masing-masing tipe. </a:t>
            </a:r>
            <a:endParaRPr dirty="0"/>
          </a:p>
        </p:txBody>
      </p:sp>
    </p:spTree>
    <p:extLst>
      <p:ext uri="{BB962C8B-B14F-4D97-AF65-F5344CB8AC3E}">
        <p14:creationId xmlns:p14="http://schemas.microsoft.com/office/powerpoint/2010/main" val="1824543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Shape 5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3" name="Shape 5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11271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68179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5" name="Shape 5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99027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3366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32352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43227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86167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08117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85674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rot="10800000" flipH="1">
            <a:off x="3919993" y="3977033"/>
            <a:ext cx="1303500" cy="11283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0" name="Shape 10"/>
          <p:cNvSpPr/>
          <p:nvPr/>
        </p:nvSpPr>
        <p:spPr>
          <a:xfrm rot="5400000">
            <a:off x="3809056" y="-81000"/>
            <a:ext cx="1525499" cy="17616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Shape 11"/>
          <p:cNvSpPr txBox="1">
            <a:spLocks noGrp="1"/>
          </p:cNvSpPr>
          <p:nvPr>
            <p:ph type="ctrTitle"/>
          </p:nvPr>
        </p:nvSpPr>
        <p:spPr>
          <a:xfrm>
            <a:off x="1400175" y="1991825"/>
            <a:ext cx="6343500"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2" name="Shape 12"/>
          <p:cNvSpPr/>
          <p:nvPr/>
        </p:nvSpPr>
        <p:spPr>
          <a:xfrm rot="10800000" flipH="1">
            <a:off x="2809875" y="-172875"/>
            <a:ext cx="1111499" cy="962400"/>
          </a:xfrm>
          <a:prstGeom prst="hexagon">
            <a:avLst>
              <a:gd name="adj" fmla="val 28678"/>
              <a:gd name="vf" fmla="val 115470"/>
            </a:avLst>
          </a:prstGeom>
          <a:noFill/>
          <a:ln w="19050"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3602723" y="1360109"/>
            <a:ext cx="493799" cy="4274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flipH="1">
            <a:off x="5278914" y="855278"/>
            <a:ext cx="944700" cy="8181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flipH="1">
            <a:off x="5365798" y="352324"/>
            <a:ext cx="493799" cy="4271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16" name="Shape 16"/>
          <p:cNvGrpSpPr/>
          <p:nvPr/>
        </p:nvGrpSpPr>
        <p:grpSpPr>
          <a:xfrm>
            <a:off x="5549153" y="1029780"/>
            <a:ext cx="404640" cy="374058"/>
            <a:chOff x="5975075" y="2327500"/>
            <a:chExt cx="420100" cy="388350"/>
          </a:xfrm>
        </p:grpSpPr>
        <p:sp>
          <p:nvSpPr>
            <p:cNvPr id="17" name="Shape 17"/>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9" name="Shape 19"/>
          <p:cNvSpPr/>
          <p:nvPr/>
        </p:nvSpPr>
        <p:spPr>
          <a:xfrm>
            <a:off x="3253021" y="113273"/>
            <a:ext cx="225084" cy="389963"/>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20" name="Shape 20"/>
          <p:cNvGrpSpPr/>
          <p:nvPr/>
        </p:nvGrpSpPr>
        <p:grpSpPr>
          <a:xfrm>
            <a:off x="4380525" y="515192"/>
            <a:ext cx="382958" cy="607110"/>
            <a:chOff x="6718575" y="2318625"/>
            <a:chExt cx="256950" cy="407375"/>
          </a:xfrm>
        </p:grpSpPr>
        <p:sp>
          <p:nvSpPr>
            <p:cNvPr id="21" name="Shape 21"/>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9" name="Shape 29"/>
          <p:cNvGrpSpPr/>
          <p:nvPr/>
        </p:nvGrpSpPr>
        <p:grpSpPr>
          <a:xfrm>
            <a:off x="3199463" y="902958"/>
            <a:ext cx="395017" cy="403296"/>
            <a:chOff x="3951850" y="2985350"/>
            <a:chExt cx="407950" cy="416500"/>
          </a:xfrm>
        </p:grpSpPr>
        <p:sp>
          <p:nvSpPr>
            <p:cNvPr id="30" name="Shape 30"/>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4" name="Shape 34"/>
          <p:cNvSpPr/>
          <p:nvPr/>
        </p:nvSpPr>
        <p:spPr>
          <a:xfrm rot="10800000" flipH="1">
            <a:off x="5010533" y="4576647"/>
            <a:ext cx="1032900" cy="894600"/>
          </a:xfrm>
          <a:prstGeom prst="hexagon">
            <a:avLst>
              <a:gd name="adj" fmla="val 28678"/>
              <a:gd name="vf" fmla="val 115470"/>
            </a:avLst>
          </a:prstGeom>
          <a:noFill/>
          <a:ln w="19050"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rot="10800000" flipH="1">
            <a:off x="5133679" y="4056450"/>
            <a:ext cx="540000" cy="467399"/>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7" name="Shape 37"/>
          <p:cNvSpPr/>
          <p:nvPr/>
        </p:nvSpPr>
        <p:spPr>
          <a:xfrm rot="10800000" flipH="1">
            <a:off x="3530384" y="4576661"/>
            <a:ext cx="452100" cy="3912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5370704" y="4867760"/>
            <a:ext cx="312502"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39" name="Shape 39"/>
          <p:cNvGrpSpPr/>
          <p:nvPr/>
        </p:nvGrpSpPr>
        <p:grpSpPr>
          <a:xfrm>
            <a:off x="5772008" y="4056440"/>
            <a:ext cx="573942" cy="550550"/>
            <a:chOff x="5241175" y="4959100"/>
            <a:chExt cx="539775" cy="517775"/>
          </a:xfrm>
        </p:grpSpPr>
        <p:sp>
          <p:nvSpPr>
            <p:cNvPr id="40" name="Shape 40"/>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46" name="Shape 46"/>
          <p:cNvSpPr/>
          <p:nvPr/>
        </p:nvSpPr>
        <p:spPr>
          <a:xfrm>
            <a:off x="3429208" y="3904791"/>
            <a:ext cx="377838" cy="343684"/>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47"/>
        <p:cNvGrpSpPr/>
        <p:nvPr/>
      </p:nvGrpSpPr>
      <p:grpSpPr>
        <a:xfrm>
          <a:off x="0" y="0"/>
          <a:ext cx="0" cy="0"/>
          <a:chOff x="0" y="0"/>
          <a:chExt cx="0" cy="0"/>
        </a:xfrm>
      </p:grpSpPr>
      <p:sp>
        <p:nvSpPr>
          <p:cNvPr id="48" name="Shape 48"/>
          <p:cNvSpPr/>
          <p:nvPr/>
        </p:nvSpPr>
        <p:spPr>
          <a:xfrm rot="10800000" flipH="1">
            <a:off x="-94969" y="303826"/>
            <a:ext cx="1034700" cy="8958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49" name="Shape 49"/>
          <p:cNvSpPr/>
          <p:nvPr/>
        </p:nvSpPr>
        <p:spPr>
          <a:xfrm rot="5400000">
            <a:off x="559400" y="1538825"/>
            <a:ext cx="1788000" cy="20646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Shape 50"/>
          <p:cNvSpPr txBox="1">
            <a:spLocks noGrp="1"/>
          </p:cNvSpPr>
          <p:nvPr>
            <p:ph type="ctrTitle"/>
          </p:nvPr>
        </p:nvSpPr>
        <p:spPr>
          <a:xfrm>
            <a:off x="2743200" y="1735750"/>
            <a:ext cx="5638800" cy="1159799"/>
          </a:xfrm>
          <a:prstGeom prst="rect">
            <a:avLst/>
          </a:prstGeom>
        </p:spPr>
        <p:txBody>
          <a:bodyPr lIns="91425" tIns="91425" rIns="91425" bIns="91425" anchor="b" anchorCtr="0"/>
          <a:lstStyle>
            <a:lvl1pPr lvl="0" rtl="0">
              <a:spcBef>
                <a:spcPts val="0"/>
              </a:spcBef>
              <a:buSzPct val="100000"/>
              <a:defRPr sz="3600"/>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a:endParaRPr/>
          </a:p>
        </p:txBody>
      </p:sp>
      <p:sp>
        <p:nvSpPr>
          <p:cNvPr id="51" name="Shape 51"/>
          <p:cNvSpPr txBox="1">
            <a:spLocks noGrp="1"/>
          </p:cNvSpPr>
          <p:nvPr>
            <p:ph type="subTitle" idx="1"/>
          </p:nvPr>
        </p:nvSpPr>
        <p:spPr>
          <a:xfrm>
            <a:off x="2743200" y="2821004"/>
            <a:ext cx="5696099" cy="784799"/>
          </a:xfrm>
          <a:prstGeom prst="rect">
            <a:avLst/>
          </a:prstGeom>
        </p:spPr>
        <p:txBody>
          <a:bodyPr lIns="91425" tIns="91425" rIns="91425" bIns="91425" anchor="t" anchorCtr="0"/>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52" name="Shape 52"/>
          <p:cNvSpPr/>
          <p:nvPr/>
        </p:nvSpPr>
        <p:spPr>
          <a:xfrm rot="10800000" flipH="1">
            <a:off x="66674" y="313542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rot="10800000" flipH="1">
            <a:off x="828674" y="351654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61999" y="877950"/>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flipH="1">
            <a:off x="793851" y="4692801"/>
            <a:ext cx="517499" cy="4478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56" name="Shape 56"/>
          <p:cNvGrpSpPr/>
          <p:nvPr/>
        </p:nvGrpSpPr>
        <p:grpSpPr>
          <a:xfrm>
            <a:off x="996358" y="1070667"/>
            <a:ext cx="351203" cy="324660"/>
            <a:chOff x="5975075" y="2327500"/>
            <a:chExt cx="420100" cy="388350"/>
          </a:xfrm>
        </p:grpSpPr>
        <p:sp>
          <p:nvSpPr>
            <p:cNvPr id="57" name="Shape 57"/>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59" name="Shape 59"/>
          <p:cNvSpPr/>
          <p:nvPr/>
        </p:nvSpPr>
        <p:spPr>
          <a:xfrm>
            <a:off x="393600" y="334662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60" name="Shape 60"/>
          <p:cNvGrpSpPr/>
          <p:nvPr/>
        </p:nvGrpSpPr>
        <p:grpSpPr>
          <a:xfrm>
            <a:off x="305253" y="553855"/>
            <a:ext cx="247468" cy="392302"/>
            <a:chOff x="6718575" y="2318625"/>
            <a:chExt cx="256950" cy="407375"/>
          </a:xfrm>
        </p:grpSpPr>
        <p:sp>
          <p:nvSpPr>
            <p:cNvPr id="61" name="Shape 61"/>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 name="Shape 69"/>
          <p:cNvGrpSpPr/>
          <p:nvPr/>
        </p:nvGrpSpPr>
        <p:grpSpPr>
          <a:xfrm>
            <a:off x="1419984" y="3634331"/>
            <a:ext cx="342881" cy="350068"/>
            <a:chOff x="3951850" y="2985350"/>
            <a:chExt cx="407950" cy="416500"/>
          </a:xfrm>
        </p:grpSpPr>
        <p:sp>
          <p:nvSpPr>
            <p:cNvPr id="70" name="Shape 70"/>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4" name="Shape 74"/>
          <p:cNvSpPr/>
          <p:nvPr/>
        </p:nvSpPr>
        <p:spPr>
          <a:xfrm rot="10800000" flipH="1">
            <a:off x="733424" y="393602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flipH="1">
            <a:off x="738524" y="10084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rot="10800000" flipH="1">
            <a:off x="-291324" y="4148475"/>
            <a:ext cx="1182300" cy="10235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rot="10800000" flipH="1">
            <a:off x="420724" y="-65225"/>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1019338" y="416705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79" name="Shape 79"/>
          <p:cNvGrpSpPr/>
          <p:nvPr/>
        </p:nvGrpSpPr>
        <p:grpSpPr>
          <a:xfrm>
            <a:off x="-50284" y="1452794"/>
            <a:ext cx="624843" cy="599376"/>
            <a:chOff x="5241175" y="4959100"/>
            <a:chExt cx="539775" cy="517775"/>
          </a:xfrm>
        </p:grpSpPr>
        <p:sp>
          <p:nvSpPr>
            <p:cNvPr id="80" name="Shape 80"/>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1" name="Shape 81"/>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2" name="Shape 82"/>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3" name="Shape 83"/>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86" name="Shape 86"/>
          <p:cNvSpPr/>
          <p:nvPr/>
        </p:nvSpPr>
        <p:spPr>
          <a:xfrm>
            <a:off x="47198" y="4430470"/>
            <a:ext cx="505231" cy="459561"/>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27"/>
        <p:cNvGrpSpPr/>
        <p:nvPr/>
      </p:nvGrpSpPr>
      <p:grpSpPr>
        <a:xfrm>
          <a:off x="0" y="0"/>
          <a:ext cx="0" cy="0"/>
          <a:chOff x="0" y="0"/>
          <a:chExt cx="0" cy="0"/>
        </a:xfrm>
      </p:grpSpPr>
      <p:sp>
        <p:nvSpPr>
          <p:cNvPr id="128" name="Shape 128"/>
          <p:cNvSpPr/>
          <p:nvPr/>
        </p:nvSpPr>
        <p:spPr>
          <a:xfrm rot="10800000" flipH="1">
            <a:off x="7663675" y="3684808"/>
            <a:ext cx="1034700" cy="8958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9" name="Shape 129"/>
          <p:cNvSpPr/>
          <p:nvPr/>
        </p:nvSpPr>
        <p:spPr>
          <a:xfrm rot="5400000">
            <a:off x="499598" y="157099"/>
            <a:ext cx="1146000" cy="1323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0" name="Shape 130"/>
          <p:cNvSpPr txBox="1">
            <a:spLocks noGrp="1"/>
          </p:cNvSpPr>
          <p:nvPr>
            <p:ph type="title"/>
          </p:nvPr>
        </p:nvSpPr>
        <p:spPr>
          <a:xfrm>
            <a:off x="1732700" y="1735600"/>
            <a:ext cx="4944300" cy="6453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1" name="Shape 131"/>
          <p:cNvSpPr txBox="1">
            <a:spLocks noGrp="1"/>
          </p:cNvSpPr>
          <p:nvPr>
            <p:ph type="body" idx="1"/>
          </p:nvPr>
        </p:nvSpPr>
        <p:spPr>
          <a:xfrm>
            <a:off x="1732700" y="2255124"/>
            <a:ext cx="4944300" cy="1659900"/>
          </a:xfrm>
          <a:prstGeom prst="rect">
            <a:avLst/>
          </a:prstGeom>
        </p:spPr>
        <p:txBody>
          <a:bodyPr lIns="91425" tIns="91425" rIns="91425" bIns="91425" anchor="t" anchorCtr="0"/>
          <a:lstStyle>
            <a:lvl1pPr lvl="0">
              <a:spcBef>
                <a:spcPts val="0"/>
              </a:spcBef>
              <a:buFont typeface="Muli"/>
              <a:defRPr>
                <a:latin typeface="Muli"/>
                <a:ea typeface="Muli"/>
                <a:cs typeface="Muli"/>
                <a:sym typeface="Muli"/>
              </a:defRPr>
            </a:lvl1pPr>
            <a:lvl2pPr lvl="1">
              <a:spcBef>
                <a:spcPts val="0"/>
              </a:spcBef>
              <a:buFont typeface="Muli"/>
              <a:defRPr>
                <a:latin typeface="Muli"/>
                <a:ea typeface="Muli"/>
                <a:cs typeface="Muli"/>
                <a:sym typeface="Muli"/>
              </a:defRPr>
            </a:lvl2pPr>
            <a:lvl3pPr lvl="2">
              <a:spcBef>
                <a:spcPts val="0"/>
              </a:spcBef>
              <a:buFont typeface="Muli"/>
              <a:defRPr>
                <a:latin typeface="Muli"/>
                <a:ea typeface="Muli"/>
                <a:cs typeface="Muli"/>
                <a:sym typeface="Muli"/>
              </a:defRPr>
            </a:lvl3pPr>
            <a:lvl4pPr lvl="3">
              <a:spcBef>
                <a:spcPts val="0"/>
              </a:spcBef>
              <a:buFont typeface="Muli"/>
              <a:defRPr>
                <a:latin typeface="Muli"/>
                <a:ea typeface="Muli"/>
                <a:cs typeface="Muli"/>
                <a:sym typeface="Muli"/>
              </a:defRPr>
            </a:lvl4pPr>
            <a:lvl5pPr lvl="4">
              <a:spcBef>
                <a:spcPts val="0"/>
              </a:spcBef>
              <a:buFont typeface="Muli"/>
              <a:defRPr>
                <a:latin typeface="Muli"/>
                <a:ea typeface="Muli"/>
                <a:cs typeface="Muli"/>
                <a:sym typeface="Muli"/>
              </a:defRPr>
            </a:lvl5pPr>
            <a:lvl6pPr lvl="5">
              <a:spcBef>
                <a:spcPts val="0"/>
              </a:spcBef>
              <a:buFont typeface="Muli"/>
              <a:defRPr>
                <a:latin typeface="Muli"/>
                <a:ea typeface="Muli"/>
                <a:cs typeface="Muli"/>
                <a:sym typeface="Muli"/>
              </a:defRPr>
            </a:lvl6pPr>
            <a:lvl7pPr lvl="6">
              <a:spcBef>
                <a:spcPts val="0"/>
              </a:spcBef>
              <a:buFont typeface="Muli"/>
              <a:defRPr>
                <a:latin typeface="Muli"/>
                <a:ea typeface="Muli"/>
                <a:cs typeface="Muli"/>
                <a:sym typeface="Muli"/>
              </a:defRPr>
            </a:lvl7pPr>
            <a:lvl8pPr lvl="7">
              <a:spcBef>
                <a:spcPts val="0"/>
              </a:spcBef>
              <a:buFont typeface="Muli"/>
              <a:defRPr>
                <a:latin typeface="Muli"/>
                <a:ea typeface="Muli"/>
                <a:cs typeface="Muli"/>
                <a:sym typeface="Muli"/>
              </a:defRPr>
            </a:lvl8pPr>
            <a:lvl9pPr lvl="8">
              <a:spcBef>
                <a:spcPts val="0"/>
              </a:spcBef>
              <a:buFont typeface="Muli"/>
              <a:defRPr>
                <a:latin typeface="Muli"/>
                <a:ea typeface="Muli"/>
                <a:cs typeface="Muli"/>
                <a:sym typeface="Muli"/>
              </a:defRPr>
            </a:lvl9pPr>
          </a:lstStyle>
          <a:p>
            <a:endParaRPr/>
          </a:p>
        </p:txBody>
      </p:sp>
      <p:sp>
        <p:nvSpPr>
          <p:cNvPr id="132" name="Shape 132"/>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40" name="Shape 140"/>
          <p:cNvGrpSpPr/>
          <p:nvPr/>
        </p:nvGrpSpPr>
        <p:grpSpPr>
          <a:xfrm>
            <a:off x="1729783" y="61067"/>
            <a:ext cx="351203" cy="324660"/>
            <a:chOff x="5975075" y="2327500"/>
            <a:chExt cx="420100" cy="388350"/>
          </a:xfrm>
        </p:grpSpPr>
        <p:sp>
          <p:nvSpPr>
            <p:cNvPr id="141" name="Shape 14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43" name="Shape 143"/>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145" name="Shape 145"/>
          <p:cNvGrpSpPr/>
          <p:nvPr/>
        </p:nvGrpSpPr>
        <p:grpSpPr>
          <a:xfrm>
            <a:off x="7354067" y="3426714"/>
            <a:ext cx="455624" cy="437053"/>
            <a:chOff x="5241175" y="4959100"/>
            <a:chExt cx="539775" cy="517775"/>
          </a:xfrm>
        </p:grpSpPr>
        <p:sp>
          <p:nvSpPr>
            <p:cNvPr id="146" name="Shape 146"/>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47" name="Shape 147"/>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48" name="Shape 148"/>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152" name="Shape 152"/>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grpSp>
        <p:nvGrpSpPr>
          <p:cNvPr id="153" name="Shape 153"/>
          <p:cNvGrpSpPr/>
          <p:nvPr/>
        </p:nvGrpSpPr>
        <p:grpSpPr>
          <a:xfrm>
            <a:off x="904276" y="515192"/>
            <a:ext cx="382958" cy="607110"/>
            <a:chOff x="6718575" y="2318625"/>
            <a:chExt cx="256950" cy="407375"/>
          </a:xfrm>
        </p:grpSpPr>
        <p:sp>
          <p:nvSpPr>
            <p:cNvPr id="154" name="Shape 15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62" name="Shape 162"/>
          <p:cNvGrpSpPr/>
          <p:nvPr/>
        </p:nvGrpSpPr>
        <p:grpSpPr>
          <a:xfrm>
            <a:off x="335759" y="1840530"/>
            <a:ext cx="342881" cy="350068"/>
            <a:chOff x="3951850" y="2985350"/>
            <a:chExt cx="407950" cy="416500"/>
          </a:xfrm>
        </p:grpSpPr>
        <p:sp>
          <p:nvSpPr>
            <p:cNvPr id="163" name="Shape 16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4" name="Shape 16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5" name="Shape 16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6" name="Shape 16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36"/>
        <p:cNvGrpSpPr/>
        <p:nvPr/>
      </p:nvGrpSpPr>
      <p:grpSpPr>
        <a:xfrm>
          <a:off x="0" y="0"/>
          <a:ext cx="0" cy="0"/>
          <a:chOff x="0" y="0"/>
          <a:chExt cx="0" cy="0"/>
        </a:xfrm>
      </p:grpSpPr>
      <p:sp>
        <p:nvSpPr>
          <p:cNvPr id="237" name="Shape 237"/>
          <p:cNvSpPr/>
          <p:nvPr/>
        </p:nvSpPr>
        <p:spPr>
          <a:xfrm rot="10800000" flipH="1">
            <a:off x="7663675" y="3684808"/>
            <a:ext cx="1034700" cy="8958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38" name="Shape 238"/>
          <p:cNvSpPr/>
          <p:nvPr/>
        </p:nvSpPr>
        <p:spPr>
          <a:xfrm rot="5400000">
            <a:off x="499598" y="157099"/>
            <a:ext cx="1146000" cy="1323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39" name="Shape 239"/>
          <p:cNvSpPr txBox="1">
            <a:spLocks noGrp="1"/>
          </p:cNvSpPr>
          <p:nvPr>
            <p:ph type="title"/>
          </p:nvPr>
        </p:nvSpPr>
        <p:spPr>
          <a:xfrm>
            <a:off x="1732700" y="821200"/>
            <a:ext cx="4944300" cy="645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0" name="Shape 240"/>
          <p:cNvSpPr/>
          <p:nvPr/>
        </p:nvSpPr>
        <p:spPr>
          <a:xfrm rot="10800000" flipH="1">
            <a:off x="-123825" y="1058975"/>
            <a:ext cx="819899" cy="710099"/>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1" name="Shape 241"/>
          <p:cNvSpPr/>
          <p:nvPr/>
        </p:nvSpPr>
        <p:spPr>
          <a:xfrm rot="10800000" flipH="1">
            <a:off x="638174" y="1440099"/>
            <a:ext cx="428700" cy="371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42" name="Shape 242"/>
          <p:cNvSpPr/>
          <p:nvPr/>
        </p:nvSpPr>
        <p:spPr>
          <a:xfrm rot="10800000" flipH="1">
            <a:off x="1495424" y="-131649"/>
            <a:ext cx="819899" cy="710099"/>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3" name="Shape 243"/>
          <p:cNvSpPr/>
          <p:nvPr/>
        </p:nvSpPr>
        <p:spPr>
          <a:xfrm rot="10800000" flipH="1">
            <a:off x="327799" y="88924"/>
            <a:ext cx="358799" cy="310500"/>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grpSp>
        <p:nvGrpSpPr>
          <p:cNvPr id="244" name="Shape 244"/>
          <p:cNvGrpSpPr/>
          <p:nvPr/>
        </p:nvGrpSpPr>
        <p:grpSpPr>
          <a:xfrm>
            <a:off x="1729783" y="61067"/>
            <a:ext cx="351203" cy="324660"/>
            <a:chOff x="5975075" y="2327500"/>
            <a:chExt cx="420100" cy="388350"/>
          </a:xfrm>
        </p:grpSpPr>
        <p:sp>
          <p:nvSpPr>
            <p:cNvPr id="245" name="Shape 245"/>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46" name="Shape 246"/>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247" name="Shape 247"/>
          <p:cNvSpPr/>
          <p:nvPr/>
        </p:nvSpPr>
        <p:spPr>
          <a:xfrm>
            <a:off x="203100" y="1270176"/>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lIns="91425" tIns="91425" rIns="91425" bIns="91425" anchor="ctr" anchorCtr="0">
            <a:noAutofit/>
          </a:bodyPr>
          <a:lstStyle/>
          <a:p>
            <a:pPr lvl="0">
              <a:spcBef>
                <a:spcPts val="0"/>
              </a:spcBef>
              <a:buNone/>
            </a:pPr>
            <a:endParaRPr/>
          </a:p>
        </p:txBody>
      </p:sp>
      <p:grpSp>
        <p:nvGrpSpPr>
          <p:cNvPr id="248" name="Shape 248"/>
          <p:cNvGrpSpPr/>
          <p:nvPr/>
        </p:nvGrpSpPr>
        <p:grpSpPr>
          <a:xfrm>
            <a:off x="904276" y="515192"/>
            <a:ext cx="382958" cy="607110"/>
            <a:chOff x="6718575" y="2318625"/>
            <a:chExt cx="256950" cy="407375"/>
          </a:xfrm>
        </p:grpSpPr>
        <p:sp>
          <p:nvSpPr>
            <p:cNvPr id="249" name="Shape 24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0" name="Shape 25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1" name="Shape 25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2" name="Shape 25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3" name="Shape 25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4" name="Shape 25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5" name="Shape 25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6" name="Shape 256"/>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57" name="Shape 257"/>
          <p:cNvGrpSpPr/>
          <p:nvPr/>
        </p:nvGrpSpPr>
        <p:grpSpPr>
          <a:xfrm>
            <a:off x="335759" y="1840530"/>
            <a:ext cx="342881" cy="350068"/>
            <a:chOff x="3951850" y="2985350"/>
            <a:chExt cx="407950" cy="416500"/>
          </a:xfrm>
        </p:grpSpPr>
        <p:sp>
          <p:nvSpPr>
            <p:cNvPr id="258" name="Shape 258"/>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9" name="Shape 259"/>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0" name="Shape 260"/>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 name="Shape 261"/>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262" name="Shape 262"/>
          <p:cNvSpPr/>
          <p:nvPr/>
        </p:nvSpPr>
        <p:spPr>
          <a:xfrm rot="10800000" flipH="1">
            <a:off x="8486774" y="4230775"/>
            <a:ext cx="819899" cy="710099"/>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3" name="Shape 263"/>
          <p:cNvSpPr/>
          <p:nvPr/>
        </p:nvSpPr>
        <p:spPr>
          <a:xfrm rot="10800000" flipH="1">
            <a:off x="8124824" y="4615699"/>
            <a:ext cx="428700" cy="3711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264" name="Shape 264"/>
          <p:cNvSpPr/>
          <p:nvPr/>
        </p:nvSpPr>
        <p:spPr>
          <a:xfrm rot="10800000" flipH="1">
            <a:off x="7821347" y="2935400"/>
            <a:ext cx="819899" cy="709799"/>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65" name="Shape 265"/>
          <p:cNvSpPr/>
          <p:nvPr/>
        </p:nvSpPr>
        <p:spPr>
          <a:xfrm rot="10800000" flipH="1">
            <a:off x="8486775" y="3512174"/>
            <a:ext cx="358799" cy="310500"/>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6" name="Shape 266"/>
          <p:cNvSpPr/>
          <p:nvPr/>
        </p:nvSpPr>
        <p:spPr>
          <a:xfrm>
            <a:off x="8772688" y="4461807"/>
            <a:ext cx="248072" cy="248057"/>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nvGrpSpPr>
          <p:cNvPr id="267" name="Shape 267"/>
          <p:cNvGrpSpPr/>
          <p:nvPr/>
        </p:nvGrpSpPr>
        <p:grpSpPr>
          <a:xfrm>
            <a:off x="7354067" y="3426714"/>
            <a:ext cx="455624" cy="437053"/>
            <a:chOff x="5241175" y="4959100"/>
            <a:chExt cx="539775" cy="517775"/>
          </a:xfrm>
        </p:grpSpPr>
        <p:sp>
          <p:nvSpPr>
            <p:cNvPr id="268" name="Shape 268"/>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69" name="Shape 269"/>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70" name="Shape 270"/>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71" name="Shape 271"/>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72" name="Shape 272"/>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sp>
          <p:nvSpPr>
            <p:cNvPr id="273" name="Shape 273"/>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lIns="91425" tIns="91425" rIns="91425" bIns="91425" anchor="ctr" anchorCtr="0">
              <a:noAutofit/>
            </a:bodyPr>
            <a:lstStyle/>
            <a:p>
              <a:pPr lvl="0">
                <a:spcBef>
                  <a:spcPts val="0"/>
                </a:spcBef>
                <a:buNone/>
              </a:pPr>
              <a:endParaRPr/>
            </a:p>
          </p:txBody>
        </p:sp>
      </p:grpSp>
      <p:sp>
        <p:nvSpPr>
          <p:cNvPr id="274" name="Shape 274"/>
          <p:cNvSpPr/>
          <p:nvPr/>
        </p:nvSpPr>
        <p:spPr>
          <a:xfrm>
            <a:off x="8081325" y="3153875"/>
            <a:ext cx="299951"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14"/>
        <p:cNvGrpSpPr/>
        <p:nvPr/>
      </p:nvGrpSpPr>
      <p:grpSpPr>
        <a:xfrm>
          <a:off x="0" y="0"/>
          <a:ext cx="0" cy="0"/>
          <a:chOff x="0" y="0"/>
          <a:chExt cx="0" cy="0"/>
        </a:xfrm>
      </p:grpSpPr>
      <p:sp>
        <p:nvSpPr>
          <p:cNvPr id="315" name="Shape 315"/>
          <p:cNvSpPr/>
          <p:nvPr/>
        </p:nvSpPr>
        <p:spPr>
          <a:xfrm rot="10800000" flipH="1">
            <a:off x="8218351" y="4121458"/>
            <a:ext cx="685200" cy="5934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16" name="Shape 316"/>
          <p:cNvSpPr/>
          <p:nvPr/>
        </p:nvSpPr>
        <p:spPr>
          <a:xfrm rot="5400000">
            <a:off x="388487" y="105212"/>
            <a:ext cx="944100" cy="10902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17" name="Shape 317"/>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8" name="Shape 318"/>
          <p:cNvSpPr/>
          <p:nvPr/>
        </p:nvSpPr>
        <p:spPr>
          <a:xfrm rot="10800000" flipH="1">
            <a:off x="503115" y="1161450"/>
            <a:ext cx="352800" cy="3054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19" name="Shape 319"/>
          <p:cNvSpPr/>
          <p:nvPr/>
        </p:nvSpPr>
        <p:spPr>
          <a:xfrm rot="10800000" flipH="1">
            <a:off x="1208423" y="-131812"/>
            <a:ext cx="674400" cy="584400"/>
          </a:xfrm>
          <a:prstGeom prst="hexagon">
            <a:avLst>
              <a:gd name="adj" fmla="val 28678"/>
              <a:gd name="vf" fmla="val 115470"/>
            </a:avLst>
          </a:prstGeom>
          <a:noFill/>
          <a:ln w="76200" cap="flat" cmpd="sng">
            <a:solidFill>
              <a:srgbClr val="184769"/>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0" name="Shape 320"/>
          <p:cNvSpPr/>
          <p:nvPr/>
        </p:nvSpPr>
        <p:spPr>
          <a:xfrm rot="10800000" flipH="1">
            <a:off x="247753" y="49692"/>
            <a:ext cx="295199" cy="255599"/>
          </a:xfrm>
          <a:prstGeom prst="hexagon">
            <a:avLst>
              <a:gd name="adj" fmla="val 28678"/>
              <a:gd name="vf" fmla="val 115470"/>
            </a:avLst>
          </a:prstGeom>
          <a:solidFill>
            <a:srgbClr val="00E1C6"/>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rot="10800000" flipH="1">
            <a:off x="8763567" y="4485979"/>
            <a:ext cx="542999" cy="470400"/>
          </a:xfrm>
          <a:prstGeom prst="hexagon">
            <a:avLst>
              <a:gd name="adj" fmla="val 28678"/>
              <a:gd name="vf" fmla="val 115470"/>
            </a:avLst>
          </a:prstGeom>
          <a:noFill/>
          <a:ln w="9525" cap="flat" cmpd="sng">
            <a:solidFill>
              <a:srgbClr val="184769"/>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2" name="Shape 322"/>
          <p:cNvSpPr/>
          <p:nvPr/>
        </p:nvSpPr>
        <p:spPr>
          <a:xfrm rot="10800000" flipH="1">
            <a:off x="8523810" y="4741099"/>
            <a:ext cx="284100" cy="245700"/>
          </a:xfrm>
          <a:prstGeom prst="hexagon">
            <a:avLst>
              <a:gd name="adj" fmla="val 28678"/>
              <a:gd name="vf" fmla="val 115470"/>
            </a:avLst>
          </a:prstGeom>
          <a:solidFill>
            <a:srgbClr val="3292E1"/>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rot="10800000" flipH="1">
            <a:off x="8322785" y="3628022"/>
            <a:ext cx="542999" cy="470100"/>
          </a:xfrm>
          <a:prstGeom prst="hexagon">
            <a:avLst>
              <a:gd name="adj" fmla="val 28678"/>
              <a:gd name="vf" fmla="val 115470"/>
            </a:avLst>
          </a:prstGeom>
          <a:solidFill>
            <a:srgbClr val="184769"/>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rot="10800000" flipH="1">
            <a:off x="8763568" y="4009882"/>
            <a:ext cx="237599" cy="205799"/>
          </a:xfrm>
          <a:prstGeom prst="hexagon">
            <a:avLst>
              <a:gd name="adj" fmla="val 28678"/>
              <a:gd name="vf" fmla="val 115470"/>
            </a:avLst>
          </a:prstGeom>
          <a:noFill/>
          <a:ln w="19050" cap="flat" cmpd="sng">
            <a:solidFill>
              <a:srgbClr val="00E1C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732700" y="1735600"/>
            <a:ext cx="4944300" cy="645300"/>
          </a:xfrm>
          <a:prstGeom prst="rect">
            <a:avLst/>
          </a:prstGeom>
          <a:noFill/>
          <a:ln>
            <a:noFill/>
          </a:ln>
        </p:spPr>
        <p:txBody>
          <a:bodyPr lIns="91425" tIns="91425" rIns="91425" bIns="91425" anchor="b" anchorCtr="0"/>
          <a:lstStyle>
            <a:lvl1pPr lvl="0">
              <a:spcBef>
                <a:spcPts val="0"/>
              </a:spcBef>
              <a:buClr>
                <a:srgbClr val="19BBD5"/>
              </a:buClr>
              <a:buSzPct val="100000"/>
              <a:buFont typeface="Nixie One"/>
              <a:buNone/>
              <a:defRPr sz="4000">
                <a:solidFill>
                  <a:srgbClr val="19BBD5"/>
                </a:solidFill>
                <a:latin typeface="Nixie One"/>
                <a:ea typeface="Nixie One"/>
                <a:cs typeface="Nixie One"/>
                <a:sym typeface="Nixie One"/>
              </a:defRPr>
            </a:lvl1pPr>
            <a:lvl2pPr lvl="1">
              <a:spcBef>
                <a:spcPts val="0"/>
              </a:spcBef>
              <a:buClr>
                <a:srgbClr val="19BBD5"/>
              </a:buClr>
              <a:buSzPct val="100000"/>
              <a:buFont typeface="Nixie One"/>
              <a:buNone/>
              <a:defRPr sz="4000">
                <a:solidFill>
                  <a:srgbClr val="19BBD5"/>
                </a:solidFill>
                <a:latin typeface="Nixie One"/>
                <a:ea typeface="Nixie One"/>
                <a:cs typeface="Nixie One"/>
                <a:sym typeface="Nixie One"/>
              </a:defRPr>
            </a:lvl2pPr>
            <a:lvl3pPr lvl="2">
              <a:spcBef>
                <a:spcPts val="0"/>
              </a:spcBef>
              <a:buClr>
                <a:srgbClr val="19BBD5"/>
              </a:buClr>
              <a:buSzPct val="100000"/>
              <a:buFont typeface="Nixie One"/>
              <a:buNone/>
              <a:defRPr sz="4000">
                <a:solidFill>
                  <a:srgbClr val="19BBD5"/>
                </a:solidFill>
                <a:latin typeface="Nixie One"/>
                <a:ea typeface="Nixie One"/>
                <a:cs typeface="Nixie One"/>
                <a:sym typeface="Nixie One"/>
              </a:defRPr>
            </a:lvl3pPr>
            <a:lvl4pPr lvl="3">
              <a:spcBef>
                <a:spcPts val="0"/>
              </a:spcBef>
              <a:buClr>
                <a:srgbClr val="19BBD5"/>
              </a:buClr>
              <a:buSzPct val="100000"/>
              <a:buFont typeface="Nixie One"/>
              <a:buNone/>
              <a:defRPr sz="4000">
                <a:solidFill>
                  <a:srgbClr val="19BBD5"/>
                </a:solidFill>
                <a:latin typeface="Nixie One"/>
                <a:ea typeface="Nixie One"/>
                <a:cs typeface="Nixie One"/>
                <a:sym typeface="Nixie One"/>
              </a:defRPr>
            </a:lvl4pPr>
            <a:lvl5pPr lvl="4">
              <a:spcBef>
                <a:spcPts val="0"/>
              </a:spcBef>
              <a:buClr>
                <a:srgbClr val="19BBD5"/>
              </a:buClr>
              <a:buSzPct val="100000"/>
              <a:buFont typeface="Nixie One"/>
              <a:buNone/>
              <a:defRPr sz="4000">
                <a:solidFill>
                  <a:srgbClr val="19BBD5"/>
                </a:solidFill>
                <a:latin typeface="Nixie One"/>
                <a:ea typeface="Nixie One"/>
                <a:cs typeface="Nixie One"/>
                <a:sym typeface="Nixie One"/>
              </a:defRPr>
            </a:lvl5pPr>
            <a:lvl6pPr lvl="5">
              <a:spcBef>
                <a:spcPts val="0"/>
              </a:spcBef>
              <a:buClr>
                <a:srgbClr val="19BBD5"/>
              </a:buClr>
              <a:buSzPct val="100000"/>
              <a:buFont typeface="Nixie One"/>
              <a:buNone/>
              <a:defRPr sz="4000">
                <a:solidFill>
                  <a:srgbClr val="19BBD5"/>
                </a:solidFill>
                <a:latin typeface="Nixie One"/>
                <a:ea typeface="Nixie One"/>
                <a:cs typeface="Nixie One"/>
                <a:sym typeface="Nixie One"/>
              </a:defRPr>
            </a:lvl6pPr>
            <a:lvl7pPr lvl="6">
              <a:spcBef>
                <a:spcPts val="0"/>
              </a:spcBef>
              <a:buClr>
                <a:srgbClr val="19BBD5"/>
              </a:buClr>
              <a:buSzPct val="100000"/>
              <a:buFont typeface="Nixie One"/>
              <a:buNone/>
              <a:defRPr sz="4000">
                <a:solidFill>
                  <a:srgbClr val="19BBD5"/>
                </a:solidFill>
                <a:latin typeface="Nixie One"/>
                <a:ea typeface="Nixie One"/>
                <a:cs typeface="Nixie One"/>
                <a:sym typeface="Nixie One"/>
              </a:defRPr>
            </a:lvl7pPr>
            <a:lvl8pPr lvl="7">
              <a:spcBef>
                <a:spcPts val="0"/>
              </a:spcBef>
              <a:buClr>
                <a:srgbClr val="19BBD5"/>
              </a:buClr>
              <a:buSzPct val="100000"/>
              <a:buFont typeface="Nixie One"/>
              <a:buNone/>
              <a:defRPr sz="4000">
                <a:solidFill>
                  <a:srgbClr val="19BBD5"/>
                </a:solidFill>
                <a:latin typeface="Nixie One"/>
                <a:ea typeface="Nixie One"/>
                <a:cs typeface="Nixie One"/>
                <a:sym typeface="Nixie One"/>
              </a:defRPr>
            </a:lvl8pPr>
            <a:lvl9pPr lvl="8">
              <a:spcBef>
                <a:spcPts val="0"/>
              </a:spcBef>
              <a:buClr>
                <a:srgbClr val="19BBD5"/>
              </a:buClr>
              <a:buSzPct val="100000"/>
              <a:buFont typeface="Nixie One"/>
              <a:buNone/>
              <a:defRPr sz="4000">
                <a:solidFill>
                  <a:srgbClr val="19BBD5"/>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1732700" y="2255124"/>
            <a:ext cx="4944300" cy="1659900"/>
          </a:xfrm>
          <a:prstGeom prst="rect">
            <a:avLst/>
          </a:prstGeom>
          <a:noFill/>
          <a:ln>
            <a:noFill/>
          </a:ln>
        </p:spPr>
        <p:txBody>
          <a:bodyPr lIns="91425" tIns="91425" rIns="91425" bIns="91425" anchor="t" anchorCtr="0"/>
          <a:lstStyle>
            <a:lvl1pPr lvl="0">
              <a:spcBef>
                <a:spcPts val="600"/>
              </a:spcBef>
              <a:buClr>
                <a:srgbClr val="19BBD5"/>
              </a:buClr>
              <a:buFont typeface="Muli"/>
              <a:buChar char="◇"/>
              <a:defRPr>
                <a:solidFill>
                  <a:srgbClr val="C6DAEC"/>
                </a:solidFill>
                <a:latin typeface="Muli"/>
                <a:ea typeface="Muli"/>
                <a:cs typeface="Muli"/>
                <a:sym typeface="Muli"/>
              </a:defRPr>
            </a:lvl1pPr>
            <a:lvl2pPr lvl="1">
              <a:spcBef>
                <a:spcPts val="480"/>
              </a:spcBef>
              <a:buClr>
                <a:srgbClr val="19BBD5"/>
              </a:buClr>
              <a:buFont typeface="Muli"/>
              <a:buChar char="￭"/>
              <a:defRPr>
                <a:solidFill>
                  <a:srgbClr val="C6DAEC"/>
                </a:solidFill>
                <a:latin typeface="Muli"/>
                <a:ea typeface="Muli"/>
                <a:cs typeface="Muli"/>
                <a:sym typeface="Muli"/>
              </a:defRPr>
            </a:lvl2pPr>
            <a:lvl3pPr lvl="2">
              <a:spcBef>
                <a:spcPts val="480"/>
              </a:spcBef>
              <a:buClr>
                <a:srgbClr val="19BBD5"/>
              </a:buClr>
              <a:buFont typeface="Muli"/>
              <a:buChar char="￮"/>
              <a:defRPr>
                <a:solidFill>
                  <a:srgbClr val="C6DAEC"/>
                </a:solidFill>
                <a:latin typeface="Muli"/>
                <a:ea typeface="Muli"/>
                <a:cs typeface="Muli"/>
                <a:sym typeface="Muli"/>
              </a:defRPr>
            </a:lvl3pPr>
            <a:lvl4pPr lvl="3">
              <a:spcBef>
                <a:spcPts val="360"/>
              </a:spcBef>
              <a:buClr>
                <a:srgbClr val="19BBD5"/>
              </a:buClr>
              <a:buFont typeface="Muli"/>
              <a:defRPr>
                <a:solidFill>
                  <a:srgbClr val="C6DAEC"/>
                </a:solidFill>
                <a:latin typeface="Muli"/>
                <a:ea typeface="Muli"/>
                <a:cs typeface="Muli"/>
                <a:sym typeface="Muli"/>
              </a:defRPr>
            </a:lvl4pPr>
            <a:lvl5pPr lvl="4">
              <a:spcBef>
                <a:spcPts val="360"/>
              </a:spcBef>
              <a:buClr>
                <a:srgbClr val="19BBD5"/>
              </a:buClr>
              <a:buFont typeface="Muli"/>
              <a:defRPr>
                <a:solidFill>
                  <a:srgbClr val="C6DAEC"/>
                </a:solidFill>
                <a:latin typeface="Muli"/>
                <a:ea typeface="Muli"/>
                <a:cs typeface="Muli"/>
                <a:sym typeface="Muli"/>
              </a:defRPr>
            </a:lvl5pPr>
            <a:lvl6pPr lvl="5">
              <a:spcBef>
                <a:spcPts val="360"/>
              </a:spcBef>
              <a:buClr>
                <a:srgbClr val="C6DAEC"/>
              </a:buClr>
              <a:buFont typeface="Muli"/>
              <a:defRPr>
                <a:solidFill>
                  <a:srgbClr val="C6DAEC"/>
                </a:solidFill>
                <a:latin typeface="Muli"/>
                <a:ea typeface="Muli"/>
                <a:cs typeface="Muli"/>
                <a:sym typeface="Muli"/>
              </a:defRPr>
            </a:lvl6pPr>
            <a:lvl7pPr lvl="6">
              <a:spcBef>
                <a:spcPts val="360"/>
              </a:spcBef>
              <a:buClr>
                <a:srgbClr val="C6DAEC"/>
              </a:buClr>
              <a:buFont typeface="Muli"/>
              <a:defRPr>
                <a:solidFill>
                  <a:srgbClr val="C6DAEC"/>
                </a:solidFill>
                <a:latin typeface="Muli"/>
                <a:ea typeface="Muli"/>
                <a:cs typeface="Muli"/>
                <a:sym typeface="Muli"/>
              </a:defRPr>
            </a:lvl7pPr>
            <a:lvl8pPr lvl="7">
              <a:spcBef>
                <a:spcPts val="360"/>
              </a:spcBef>
              <a:buClr>
                <a:srgbClr val="C6DAEC"/>
              </a:buClr>
              <a:buFont typeface="Muli"/>
              <a:defRPr>
                <a:solidFill>
                  <a:srgbClr val="C6DAEC"/>
                </a:solidFill>
                <a:latin typeface="Muli"/>
                <a:ea typeface="Muli"/>
                <a:cs typeface="Muli"/>
                <a:sym typeface="Muli"/>
              </a:defRPr>
            </a:lvl8pPr>
            <a:lvl9pPr lvl="8">
              <a:spcBef>
                <a:spcPts val="360"/>
              </a:spcBef>
              <a:buClr>
                <a:srgbClr val="C6DAEC"/>
              </a:buClr>
              <a:buFont typeface="Muli"/>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kamusmeteorology.blogspot.co.id/2012/10/mengenal-monsoon-muson.html"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ctrTitle"/>
          </p:nvPr>
        </p:nvSpPr>
        <p:spPr>
          <a:xfrm>
            <a:off x="847262" y="1991825"/>
            <a:ext cx="7449477" cy="1159799"/>
          </a:xfrm>
          <a:prstGeom prst="rect">
            <a:avLst/>
          </a:prstGeom>
        </p:spPr>
        <p:txBody>
          <a:bodyPr lIns="91425" tIns="91425" rIns="91425" bIns="91425" anchor="ctr" anchorCtr="0">
            <a:noAutofit/>
          </a:bodyPr>
          <a:lstStyle/>
          <a:p>
            <a:pPr lvl="0">
              <a:spcBef>
                <a:spcPts val="0"/>
              </a:spcBef>
              <a:buNone/>
            </a:pPr>
            <a:r>
              <a:rPr lang="id-ID" sz="4400" b="1" dirty="0"/>
              <a:t>MODUL 3: WAVELET ANALYSIS</a:t>
            </a:r>
            <a:br>
              <a:rPr lang="id-ID" sz="4400" dirty="0"/>
            </a:br>
            <a:r>
              <a:rPr lang="id-ID" sz="1600" dirty="0">
                <a:solidFill>
                  <a:schemeClr val="bg1"/>
                </a:solidFill>
              </a:rPr>
              <a:t>KELOMPOK 2: </a:t>
            </a:r>
            <a:br>
              <a:rPr lang="id-ID" sz="1600" dirty="0">
                <a:solidFill>
                  <a:schemeClr val="bg1"/>
                </a:solidFill>
              </a:rPr>
            </a:br>
            <a:r>
              <a:rPr lang="id-ID" sz="1600" dirty="0">
                <a:solidFill>
                  <a:schemeClr val="bg1"/>
                </a:solidFill>
              </a:rPr>
              <a:t>RESTY RIANY M. 12814005 – ANUGRAH NOER H. 12814023 – PRANA KESUMA S. 12814025 – NURHAYUNI DWI A. 12814028 – HANA CAMELIA 12814035</a:t>
            </a:r>
            <a:endParaRPr lang="en" sz="4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BBD5"/>
        </a:solidFill>
        <a:effectLst/>
      </p:bgPr>
    </p:bg>
    <p:spTree>
      <p:nvGrpSpPr>
        <p:cNvPr id="1" name="Shape 564"/>
        <p:cNvGrpSpPr/>
        <p:nvPr/>
      </p:nvGrpSpPr>
      <p:grpSpPr>
        <a:xfrm>
          <a:off x="0" y="0"/>
          <a:ext cx="0" cy="0"/>
          <a:chOff x="0" y="0"/>
          <a:chExt cx="0" cy="0"/>
        </a:xfrm>
      </p:grpSpPr>
      <p:sp>
        <p:nvSpPr>
          <p:cNvPr id="6" name="TextBox 5"/>
          <p:cNvSpPr txBox="1"/>
          <p:nvPr/>
        </p:nvSpPr>
        <p:spPr>
          <a:xfrm>
            <a:off x="3400169" y="291655"/>
            <a:ext cx="3697356" cy="400110"/>
          </a:xfrm>
          <a:prstGeom prst="rect">
            <a:avLst/>
          </a:prstGeom>
          <a:noFill/>
        </p:spPr>
        <p:txBody>
          <a:bodyPr wrap="square" rtlCol="0">
            <a:spAutoFit/>
          </a:bodyPr>
          <a:lstStyle/>
          <a:p>
            <a:r>
              <a:rPr lang="id-ID" sz="2000" dirty="0"/>
              <a:t>Time Series Curah Hujan</a:t>
            </a:r>
          </a:p>
        </p:txBody>
      </p:sp>
      <p:pic>
        <p:nvPicPr>
          <p:cNvPr id="4" name="Picture 3"/>
          <p:cNvPicPr>
            <a:picLocks noChangeAspect="1"/>
          </p:cNvPicPr>
          <p:nvPr/>
        </p:nvPicPr>
        <p:blipFill rotWithShape="1">
          <a:blip r:embed="rId3"/>
          <a:srcRect b="77566"/>
          <a:stretch/>
        </p:blipFill>
        <p:spPr>
          <a:xfrm>
            <a:off x="-76404" y="914401"/>
            <a:ext cx="4812938" cy="1796142"/>
          </a:xfrm>
          <a:prstGeom prst="rect">
            <a:avLst/>
          </a:prstGeom>
        </p:spPr>
      </p:pic>
      <p:pic>
        <p:nvPicPr>
          <p:cNvPr id="9" name="Picture 8"/>
          <p:cNvPicPr>
            <a:picLocks noChangeAspect="1"/>
          </p:cNvPicPr>
          <p:nvPr/>
        </p:nvPicPr>
        <p:blipFill rotWithShape="1">
          <a:blip r:embed="rId4"/>
          <a:srcRect b="77566"/>
          <a:stretch/>
        </p:blipFill>
        <p:spPr>
          <a:xfrm>
            <a:off x="0" y="2933178"/>
            <a:ext cx="4736534" cy="1767629"/>
          </a:xfrm>
          <a:prstGeom prst="rect">
            <a:avLst/>
          </a:prstGeom>
        </p:spPr>
      </p:pic>
      <p:sp>
        <p:nvSpPr>
          <p:cNvPr id="5" name="TextBox 4"/>
          <p:cNvSpPr txBox="1"/>
          <p:nvPr/>
        </p:nvSpPr>
        <p:spPr>
          <a:xfrm>
            <a:off x="5347252" y="1603272"/>
            <a:ext cx="2965475" cy="1323439"/>
          </a:xfrm>
          <a:prstGeom prst="rect">
            <a:avLst/>
          </a:prstGeom>
          <a:noFill/>
        </p:spPr>
        <p:txBody>
          <a:bodyPr wrap="square" rtlCol="0">
            <a:spAutoFit/>
          </a:bodyPr>
          <a:lstStyle/>
          <a:p>
            <a:r>
              <a:rPr lang="id-ID" sz="1600" dirty="0"/>
              <a:t>Hasil plot time series curah hujan di Jakarta dan Ambon secara umum menunjukkan fluktuasi yang besar sehingga dipilihlah tipe wavelet Morlet.</a:t>
            </a:r>
          </a:p>
        </p:txBody>
      </p:sp>
    </p:spTree>
    <p:extLst>
      <p:ext uri="{BB962C8B-B14F-4D97-AF65-F5344CB8AC3E}">
        <p14:creationId xmlns:p14="http://schemas.microsoft.com/office/powerpoint/2010/main" val="1140416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9BBD5"/>
        </a:solidFill>
        <a:effectLst/>
      </p:bgPr>
    </p:bg>
    <p:spTree>
      <p:nvGrpSpPr>
        <p:cNvPr id="1" name="Shape 564"/>
        <p:cNvGrpSpPr/>
        <p:nvPr/>
      </p:nvGrpSpPr>
      <p:grpSpPr>
        <a:xfrm>
          <a:off x="0" y="0"/>
          <a:ext cx="0" cy="0"/>
          <a:chOff x="0" y="0"/>
          <a:chExt cx="0" cy="0"/>
        </a:xfrm>
      </p:grpSpPr>
      <p:sp>
        <p:nvSpPr>
          <p:cNvPr id="8" name="TextBox 7"/>
          <p:cNvSpPr txBox="1"/>
          <p:nvPr/>
        </p:nvSpPr>
        <p:spPr>
          <a:xfrm rot="16200000">
            <a:off x="-244300" y="2403453"/>
            <a:ext cx="1280160" cy="369332"/>
          </a:xfrm>
          <a:prstGeom prst="rect">
            <a:avLst/>
          </a:prstGeom>
          <a:noFill/>
        </p:spPr>
        <p:txBody>
          <a:bodyPr wrap="square" rtlCol="0">
            <a:spAutoFit/>
          </a:bodyPr>
          <a:lstStyle/>
          <a:p>
            <a:r>
              <a:rPr lang="id-ID" sz="1800" b="1" dirty="0"/>
              <a:t>JAKARTA</a:t>
            </a:r>
          </a:p>
        </p:txBody>
      </p:sp>
      <p:sp>
        <p:nvSpPr>
          <p:cNvPr id="9" name="TextBox 8"/>
          <p:cNvSpPr txBox="1"/>
          <p:nvPr/>
        </p:nvSpPr>
        <p:spPr>
          <a:xfrm rot="16200000">
            <a:off x="4387888" y="2244427"/>
            <a:ext cx="1280160" cy="369332"/>
          </a:xfrm>
          <a:prstGeom prst="rect">
            <a:avLst/>
          </a:prstGeom>
          <a:noFill/>
        </p:spPr>
        <p:txBody>
          <a:bodyPr wrap="square" rtlCol="0">
            <a:spAutoFit/>
          </a:bodyPr>
          <a:lstStyle/>
          <a:p>
            <a:r>
              <a:rPr lang="id-ID" sz="1800" b="1" dirty="0"/>
              <a:t>AMBON</a:t>
            </a:r>
          </a:p>
        </p:txBody>
      </p:sp>
      <p:pic>
        <p:nvPicPr>
          <p:cNvPr id="3" name="Picture 2"/>
          <p:cNvPicPr>
            <a:picLocks noChangeAspect="1"/>
          </p:cNvPicPr>
          <p:nvPr/>
        </p:nvPicPr>
        <p:blipFill rotWithShape="1">
          <a:blip r:embed="rId3"/>
          <a:srcRect t="22151"/>
          <a:stretch/>
        </p:blipFill>
        <p:spPr>
          <a:xfrm>
            <a:off x="580446" y="130628"/>
            <a:ext cx="3870864" cy="5012871"/>
          </a:xfrm>
          <a:prstGeom prst="rect">
            <a:avLst/>
          </a:prstGeom>
        </p:spPr>
      </p:pic>
      <p:sp>
        <p:nvSpPr>
          <p:cNvPr id="13" name="Rectangle 12"/>
          <p:cNvSpPr/>
          <p:nvPr/>
        </p:nvSpPr>
        <p:spPr>
          <a:xfrm>
            <a:off x="882595" y="577134"/>
            <a:ext cx="3768918" cy="3657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15"/>
          <p:cNvSpPr/>
          <p:nvPr/>
        </p:nvSpPr>
        <p:spPr>
          <a:xfrm>
            <a:off x="796457" y="2462918"/>
            <a:ext cx="3768918" cy="3657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 name="Picture 5"/>
          <p:cNvPicPr>
            <a:picLocks noChangeAspect="1"/>
          </p:cNvPicPr>
          <p:nvPr/>
        </p:nvPicPr>
        <p:blipFill rotWithShape="1">
          <a:blip r:embed="rId4"/>
          <a:srcRect t="22010"/>
          <a:stretch/>
        </p:blipFill>
        <p:spPr>
          <a:xfrm>
            <a:off x="5144397" y="137203"/>
            <a:ext cx="3858819" cy="5006295"/>
          </a:xfrm>
          <a:prstGeom prst="rect">
            <a:avLst/>
          </a:prstGeom>
        </p:spPr>
      </p:pic>
      <p:sp>
        <p:nvSpPr>
          <p:cNvPr id="17" name="Rectangle 16"/>
          <p:cNvSpPr/>
          <p:nvPr/>
        </p:nvSpPr>
        <p:spPr>
          <a:xfrm>
            <a:off x="5344601" y="606947"/>
            <a:ext cx="3768918" cy="3657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17"/>
          <p:cNvSpPr/>
          <p:nvPr/>
        </p:nvSpPr>
        <p:spPr>
          <a:xfrm>
            <a:off x="5344599" y="2436124"/>
            <a:ext cx="3768918" cy="3657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701864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9BBD5"/>
        </a:solidFill>
        <a:effectLst/>
      </p:bgPr>
    </p:bg>
    <p:spTree>
      <p:nvGrpSpPr>
        <p:cNvPr id="1" name="Shape 564"/>
        <p:cNvGrpSpPr/>
        <p:nvPr/>
      </p:nvGrpSpPr>
      <p:grpSpPr>
        <a:xfrm>
          <a:off x="0" y="0"/>
          <a:ext cx="0" cy="0"/>
          <a:chOff x="0" y="0"/>
          <a:chExt cx="0" cy="0"/>
        </a:xfrm>
      </p:grpSpPr>
      <p:sp>
        <p:nvSpPr>
          <p:cNvPr id="8" name="TextBox 7"/>
          <p:cNvSpPr txBox="1"/>
          <p:nvPr/>
        </p:nvSpPr>
        <p:spPr>
          <a:xfrm rot="16200000">
            <a:off x="2961162" y="2622127"/>
            <a:ext cx="842807" cy="369332"/>
          </a:xfrm>
          <a:prstGeom prst="rect">
            <a:avLst/>
          </a:prstGeom>
          <a:noFill/>
        </p:spPr>
        <p:txBody>
          <a:bodyPr wrap="square" rtlCol="0">
            <a:spAutoFit/>
          </a:bodyPr>
          <a:lstStyle/>
          <a:p>
            <a:r>
              <a:rPr lang="id-ID" sz="1800" b="1" dirty="0"/>
              <a:t>PAUL</a:t>
            </a:r>
          </a:p>
        </p:txBody>
      </p:sp>
      <p:sp>
        <p:nvSpPr>
          <p:cNvPr id="9" name="TextBox 8"/>
          <p:cNvSpPr txBox="1"/>
          <p:nvPr/>
        </p:nvSpPr>
        <p:spPr>
          <a:xfrm rot="16200000">
            <a:off x="5852816" y="2451176"/>
            <a:ext cx="866662" cy="369332"/>
          </a:xfrm>
          <a:prstGeom prst="rect">
            <a:avLst/>
          </a:prstGeom>
          <a:noFill/>
        </p:spPr>
        <p:txBody>
          <a:bodyPr wrap="square" rtlCol="0">
            <a:spAutoFit/>
          </a:bodyPr>
          <a:lstStyle/>
          <a:p>
            <a:r>
              <a:rPr lang="id-ID" sz="1800" b="1" dirty="0"/>
              <a:t>DOG</a:t>
            </a:r>
          </a:p>
        </p:txBody>
      </p:sp>
      <p:sp>
        <p:nvSpPr>
          <p:cNvPr id="12" name="TextBox 11"/>
          <p:cNvSpPr txBox="1"/>
          <p:nvPr/>
        </p:nvSpPr>
        <p:spPr>
          <a:xfrm rot="16200000">
            <a:off x="-275060" y="2507496"/>
            <a:ext cx="1297357" cy="369332"/>
          </a:xfrm>
          <a:prstGeom prst="rect">
            <a:avLst/>
          </a:prstGeom>
          <a:noFill/>
        </p:spPr>
        <p:txBody>
          <a:bodyPr wrap="square" rtlCol="0">
            <a:spAutoFit/>
          </a:bodyPr>
          <a:lstStyle/>
          <a:p>
            <a:r>
              <a:rPr lang="id-ID" sz="1800" b="1" dirty="0"/>
              <a:t>MORLET</a:t>
            </a:r>
          </a:p>
        </p:txBody>
      </p:sp>
      <p:pic>
        <p:nvPicPr>
          <p:cNvPr id="4" name="Picture 3"/>
          <p:cNvPicPr>
            <a:picLocks noChangeAspect="1"/>
          </p:cNvPicPr>
          <p:nvPr/>
        </p:nvPicPr>
        <p:blipFill>
          <a:blip r:embed="rId3"/>
          <a:stretch>
            <a:fillRect/>
          </a:stretch>
        </p:blipFill>
        <p:spPr>
          <a:xfrm>
            <a:off x="414032" y="621591"/>
            <a:ext cx="2783867" cy="4521909"/>
          </a:xfrm>
          <a:prstGeom prst="rect">
            <a:avLst/>
          </a:prstGeom>
        </p:spPr>
      </p:pic>
      <p:sp>
        <p:nvSpPr>
          <p:cNvPr id="22" name="Rectangle 21"/>
          <p:cNvSpPr/>
          <p:nvPr/>
        </p:nvSpPr>
        <p:spPr>
          <a:xfrm>
            <a:off x="616864" y="1943711"/>
            <a:ext cx="2566367" cy="2806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a:off x="616862" y="3251114"/>
            <a:ext cx="2566367" cy="2806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1" name="Picture 10"/>
          <p:cNvPicPr>
            <a:picLocks noChangeAspect="1"/>
          </p:cNvPicPr>
          <p:nvPr/>
        </p:nvPicPr>
        <p:blipFill>
          <a:blip r:embed="rId4"/>
          <a:stretch>
            <a:fillRect/>
          </a:stretch>
        </p:blipFill>
        <p:spPr>
          <a:xfrm>
            <a:off x="3382565" y="621591"/>
            <a:ext cx="2696049" cy="4484914"/>
          </a:xfrm>
          <a:prstGeom prst="rect">
            <a:avLst/>
          </a:prstGeom>
        </p:spPr>
      </p:pic>
      <p:sp>
        <p:nvSpPr>
          <p:cNvPr id="24" name="Rectangle 23"/>
          <p:cNvSpPr/>
          <p:nvPr/>
        </p:nvSpPr>
        <p:spPr>
          <a:xfrm>
            <a:off x="3577777" y="1867511"/>
            <a:ext cx="2566367" cy="2806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24"/>
          <p:cNvSpPr/>
          <p:nvPr/>
        </p:nvSpPr>
        <p:spPr>
          <a:xfrm>
            <a:off x="3556010" y="3097599"/>
            <a:ext cx="2566367" cy="2806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4" name="Picture 13"/>
          <p:cNvPicPr>
            <a:picLocks noChangeAspect="1"/>
          </p:cNvPicPr>
          <p:nvPr/>
        </p:nvPicPr>
        <p:blipFill>
          <a:blip r:embed="rId5"/>
          <a:stretch>
            <a:fillRect/>
          </a:stretch>
        </p:blipFill>
        <p:spPr>
          <a:xfrm>
            <a:off x="6317584" y="621591"/>
            <a:ext cx="2651353" cy="4464864"/>
          </a:xfrm>
          <a:prstGeom prst="rect">
            <a:avLst/>
          </a:prstGeom>
        </p:spPr>
      </p:pic>
      <p:sp>
        <p:nvSpPr>
          <p:cNvPr id="26" name="Rectangle 25"/>
          <p:cNvSpPr/>
          <p:nvPr/>
        </p:nvSpPr>
        <p:spPr>
          <a:xfrm>
            <a:off x="6484263" y="1704225"/>
            <a:ext cx="2566367" cy="2806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ectangle 26"/>
          <p:cNvSpPr/>
          <p:nvPr/>
        </p:nvSpPr>
        <p:spPr>
          <a:xfrm>
            <a:off x="6495149" y="2836338"/>
            <a:ext cx="2566367" cy="4765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50136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9BBD5"/>
        </a:solidFill>
        <a:effectLst/>
      </p:bgPr>
    </p:bg>
    <p:spTree>
      <p:nvGrpSpPr>
        <p:cNvPr id="1" name="Shape 564"/>
        <p:cNvGrpSpPr/>
        <p:nvPr/>
      </p:nvGrpSpPr>
      <p:grpSpPr>
        <a:xfrm>
          <a:off x="0" y="0"/>
          <a:ext cx="0" cy="0"/>
          <a:chOff x="0" y="0"/>
          <a:chExt cx="0" cy="0"/>
        </a:xfrm>
      </p:grpSpPr>
      <p:sp>
        <p:nvSpPr>
          <p:cNvPr id="6" name="TextBox 5"/>
          <p:cNvSpPr txBox="1"/>
          <p:nvPr/>
        </p:nvSpPr>
        <p:spPr>
          <a:xfrm>
            <a:off x="722284" y="454938"/>
            <a:ext cx="46008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Pola Curah </a:t>
            </a:r>
            <a:r>
              <a:rPr lang="en-US" sz="1600" dirty="0" err="1"/>
              <a:t>Hujan</a:t>
            </a:r>
            <a:r>
              <a:rPr lang="en-US" sz="1600" dirty="0"/>
              <a:t> Jakarta </a:t>
            </a:r>
            <a:r>
              <a:rPr lang="en-US" sz="1600" dirty="0" err="1"/>
              <a:t>dengan</a:t>
            </a:r>
            <a:r>
              <a:rPr lang="en-US" sz="1600" dirty="0"/>
              <a:t> </a:t>
            </a:r>
            <a:r>
              <a:rPr lang="en-US" sz="1600" dirty="0" err="1"/>
              <a:t>Indeks</a:t>
            </a:r>
            <a:r>
              <a:rPr lang="en-US" sz="1600" dirty="0"/>
              <a:t> AUSMI </a:t>
            </a:r>
            <a:endParaRPr kumimoji="0" lang="id-ID"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3" name="Picture 2"/>
          <p:cNvPicPr>
            <a:picLocks noChangeAspect="1"/>
          </p:cNvPicPr>
          <p:nvPr/>
        </p:nvPicPr>
        <p:blipFill rotWithShape="1">
          <a:blip r:embed="rId3"/>
          <a:srcRect l="7857" r="3333"/>
          <a:stretch/>
        </p:blipFill>
        <p:spPr>
          <a:xfrm>
            <a:off x="239484" y="809344"/>
            <a:ext cx="5236029" cy="1907718"/>
          </a:xfrm>
          <a:prstGeom prst="rect">
            <a:avLst/>
          </a:prstGeom>
        </p:spPr>
      </p:pic>
      <p:sp>
        <p:nvSpPr>
          <p:cNvPr id="8" name="TextBox 7"/>
          <p:cNvSpPr txBox="1"/>
          <p:nvPr/>
        </p:nvSpPr>
        <p:spPr>
          <a:xfrm>
            <a:off x="733166" y="2773586"/>
            <a:ext cx="460082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Pola Curah </a:t>
            </a:r>
            <a:r>
              <a:rPr lang="en-US" sz="1600" dirty="0" err="1"/>
              <a:t>Hujan</a:t>
            </a:r>
            <a:r>
              <a:rPr lang="en-US" sz="1600" dirty="0"/>
              <a:t> Ambon </a:t>
            </a:r>
            <a:r>
              <a:rPr lang="en-US" sz="1600" dirty="0" err="1"/>
              <a:t>dengan</a:t>
            </a:r>
            <a:r>
              <a:rPr lang="en-US" sz="1600" dirty="0"/>
              <a:t> </a:t>
            </a:r>
            <a:r>
              <a:rPr lang="en-US" sz="1600" dirty="0" err="1"/>
              <a:t>Indeks</a:t>
            </a:r>
            <a:r>
              <a:rPr lang="en-US" sz="1600" dirty="0"/>
              <a:t> ISMI </a:t>
            </a:r>
            <a:endParaRPr kumimoji="0" lang="id-ID"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10" name="Picture 9"/>
          <p:cNvPicPr>
            <a:picLocks noChangeAspect="1"/>
          </p:cNvPicPr>
          <p:nvPr/>
        </p:nvPicPr>
        <p:blipFill rotWithShape="1">
          <a:blip r:embed="rId4"/>
          <a:srcRect l="7024" r="4524"/>
          <a:stretch/>
        </p:blipFill>
        <p:spPr>
          <a:xfrm>
            <a:off x="189003" y="3103349"/>
            <a:ext cx="5286510" cy="1951388"/>
          </a:xfrm>
          <a:prstGeom prst="rect">
            <a:avLst/>
          </a:prstGeom>
        </p:spPr>
      </p:pic>
      <p:sp>
        <p:nvSpPr>
          <p:cNvPr id="11" name="TextBox 10"/>
          <p:cNvSpPr txBox="1"/>
          <p:nvPr/>
        </p:nvSpPr>
        <p:spPr>
          <a:xfrm>
            <a:off x="5584372" y="653139"/>
            <a:ext cx="3124200" cy="3539430"/>
          </a:xfrm>
          <a:prstGeom prst="rect">
            <a:avLst/>
          </a:prstGeom>
          <a:noFill/>
        </p:spPr>
        <p:txBody>
          <a:bodyPr wrap="square" rtlCol="0">
            <a:spAutoFit/>
          </a:bodyPr>
          <a:lstStyle/>
          <a:p>
            <a:r>
              <a:rPr lang="en-US" dirty="0" err="1"/>
              <a:t>Analisis</a:t>
            </a:r>
            <a:r>
              <a:rPr lang="en-US" dirty="0"/>
              <a:t>:</a:t>
            </a:r>
          </a:p>
          <a:p>
            <a:endParaRPr lang="en-US" dirty="0"/>
          </a:p>
          <a:p>
            <a:r>
              <a:rPr lang="sv-SE" dirty="0"/>
              <a:t>Korelasi indeks AUSMI dengan curah hujan jakarta adalah 0.5607. Sedangkan dengan indeks ISMI adalah-0.6314. Sehingga pola curah hujan kota Jakarta lebih besar dipengaruhi oleh Monsun Australia.</a:t>
            </a:r>
            <a:endParaRPr lang="en-US" dirty="0"/>
          </a:p>
          <a:p>
            <a:endParaRPr lang="en-US" dirty="0"/>
          </a:p>
          <a:p>
            <a:r>
              <a:rPr lang="en-US" dirty="0" err="1"/>
              <a:t>Korelasi</a:t>
            </a:r>
            <a:r>
              <a:rPr lang="en-US" dirty="0"/>
              <a:t> </a:t>
            </a:r>
            <a:r>
              <a:rPr lang="en-US" dirty="0" err="1"/>
              <a:t>indeks</a:t>
            </a:r>
            <a:r>
              <a:rPr lang="en-US" dirty="0"/>
              <a:t> AUSMI </a:t>
            </a:r>
            <a:r>
              <a:rPr lang="en-US" dirty="0" err="1"/>
              <a:t>dengan</a:t>
            </a:r>
            <a:r>
              <a:rPr lang="en-US" dirty="0"/>
              <a:t> </a:t>
            </a:r>
            <a:r>
              <a:rPr lang="en-US" dirty="0" err="1"/>
              <a:t>curah</a:t>
            </a:r>
            <a:r>
              <a:rPr lang="en-US" dirty="0"/>
              <a:t> </a:t>
            </a:r>
            <a:r>
              <a:rPr lang="en-US" dirty="0" err="1"/>
              <a:t>hujan</a:t>
            </a:r>
            <a:r>
              <a:rPr lang="en-US" dirty="0"/>
              <a:t> </a:t>
            </a:r>
            <a:r>
              <a:rPr lang="en-US" dirty="0" err="1"/>
              <a:t>kota</a:t>
            </a:r>
            <a:r>
              <a:rPr lang="en-US" dirty="0"/>
              <a:t> Ambon </a:t>
            </a:r>
            <a:r>
              <a:rPr lang="en-US" dirty="0" err="1"/>
              <a:t>adalah</a:t>
            </a:r>
            <a:r>
              <a:rPr lang="en-US" dirty="0"/>
              <a:t> </a:t>
            </a:r>
          </a:p>
          <a:p>
            <a:r>
              <a:rPr lang="en-US" dirty="0"/>
              <a:t>-0.3433. </a:t>
            </a:r>
            <a:r>
              <a:rPr lang="en-US" dirty="0" err="1"/>
              <a:t>Sedangkan</a:t>
            </a:r>
            <a:r>
              <a:rPr lang="en-US" dirty="0"/>
              <a:t> </a:t>
            </a:r>
            <a:r>
              <a:rPr lang="en-US" dirty="0" err="1"/>
              <a:t>dengan</a:t>
            </a:r>
            <a:r>
              <a:rPr lang="en-US" dirty="0"/>
              <a:t> </a:t>
            </a:r>
            <a:r>
              <a:rPr lang="en-US" dirty="0" err="1"/>
              <a:t>indeks</a:t>
            </a:r>
            <a:r>
              <a:rPr lang="en-US" dirty="0"/>
              <a:t> ISMI </a:t>
            </a:r>
            <a:r>
              <a:rPr lang="en-US" dirty="0" err="1"/>
              <a:t>adalah</a:t>
            </a:r>
            <a:r>
              <a:rPr lang="en-US" dirty="0"/>
              <a:t> 0.1987. </a:t>
            </a:r>
            <a:r>
              <a:rPr lang="en-US" dirty="0" err="1"/>
              <a:t>Sehingga</a:t>
            </a:r>
            <a:r>
              <a:rPr lang="en-US" dirty="0"/>
              <a:t> </a:t>
            </a:r>
            <a:r>
              <a:rPr lang="en-US" dirty="0" err="1"/>
              <a:t>pola</a:t>
            </a:r>
            <a:r>
              <a:rPr lang="en-US" dirty="0"/>
              <a:t> </a:t>
            </a:r>
            <a:r>
              <a:rPr lang="en-US" dirty="0" err="1"/>
              <a:t>curah</a:t>
            </a:r>
            <a:r>
              <a:rPr lang="en-US" dirty="0"/>
              <a:t> </a:t>
            </a:r>
            <a:r>
              <a:rPr lang="en-US" dirty="0" err="1"/>
              <a:t>hujan</a:t>
            </a:r>
            <a:r>
              <a:rPr lang="en-US" dirty="0"/>
              <a:t> di </a:t>
            </a:r>
            <a:r>
              <a:rPr lang="en-US" dirty="0" err="1"/>
              <a:t>kota</a:t>
            </a:r>
            <a:r>
              <a:rPr lang="en-US" dirty="0"/>
              <a:t> Ambon </a:t>
            </a:r>
            <a:r>
              <a:rPr lang="en-US" dirty="0" err="1"/>
              <a:t>lebih</a:t>
            </a:r>
            <a:r>
              <a:rPr lang="en-US" dirty="0"/>
              <a:t> </a:t>
            </a:r>
            <a:r>
              <a:rPr lang="en-US" dirty="0" err="1"/>
              <a:t>besar</a:t>
            </a:r>
            <a:r>
              <a:rPr lang="en-US" dirty="0"/>
              <a:t>  </a:t>
            </a:r>
            <a:r>
              <a:rPr lang="en-US" dirty="0" err="1"/>
              <a:t>dipengaruhi</a:t>
            </a:r>
            <a:r>
              <a:rPr lang="en-US" dirty="0"/>
              <a:t> </a:t>
            </a:r>
            <a:r>
              <a:rPr lang="en-US" dirty="0" err="1"/>
              <a:t>oleh</a:t>
            </a:r>
            <a:r>
              <a:rPr lang="en-US" dirty="0"/>
              <a:t> </a:t>
            </a:r>
            <a:r>
              <a:rPr lang="en-US" dirty="0" err="1"/>
              <a:t>Monsun</a:t>
            </a:r>
            <a:r>
              <a:rPr lang="en-US" dirty="0"/>
              <a:t> India (Asia) </a:t>
            </a:r>
          </a:p>
        </p:txBody>
      </p:sp>
    </p:spTree>
    <p:extLst>
      <p:ext uri="{BB962C8B-B14F-4D97-AF65-F5344CB8AC3E}">
        <p14:creationId xmlns:p14="http://schemas.microsoft.com/office/powerpoint/2010/main" val="4173123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ctrTitle"/>
          </p:nvPr>
        </p:nvSpPr>
        <p:spPr>
          <a:xfrm>
            <a:off x="2743200" y="1735750"/>
            <a:ext cx="5638800" cy="1159799"/>
          </a:xfrm>
          <a:prstGeom prst="rect">
            <a:avLst/>
          </a:prstGeom>
        </p:spPr>
        <p:txBody>
          <a:bodyPr lIns="91425" tIns="91425" rIns="91425" bIns="91425" anchor="b" anchorCtr="0">
            <a:noAutofit/>
          </a:bodyPr>
          <a:lstStyle/>
          <a:p>
            <a:pPr lvl="0" rtl="0">
              <a:spcBef>
                <a:spcPts val="0"/>
              </a:spcBef>
              <a:buNone/>
            </a:pPr>
            <a:r>
              <a:rPr lang="id-ID" dirty="0"/>
              <a:t>Kesimpulan</a:t>
            </a:r>
            <a:endParaRPr lang="en" dirty="0"/>
          </a:p>
        </p:txBody>
      </p:sp>
      <p:sp>
        <p:nvSpPr>
          <p:cNvPr id="352" name="Shape 352"/>
          <p:cNvSpPr txBox="1"/>
          <p:nvPr/>
        </p:nvSpPr>
        <p:spPr>
          <a:xfrm>
            <a:off x="409575" y="1676400"/>
            <a:ext cx="2067000" cy="1771800"/>
          </a:xfrm>
          <a:prstGeom prst="rect">
            <a:avLst/>
          </a:prstGeom>
          <a:noFill/>
          <a:ln>
            <a:noFill/>
          </a:ln>
        </p:spPr>
        <p:txBody>
          <a:bodyPr lIns="91425" tIns="91425" rIns="91425" bIns="91425" anchor="ctr" anchorCtr="0">
            <a:noAutofit/>
          </a:bodyPr>
          <a:lstStyle/>
          <a:p>
            <a:pPr lvl="0" algn="ctr">
              <a:spcBef>
                <a:spcPts val="0"/>
              </a:spcBef>
              <a:buNone/>
            </a:pPr>
            <a:r>
              <a:rPr lang="id-ID" sz="4800" b="1" dirty="0">
                <a:solidFill>
                  <a:srgbClr val="FFFFFF"/>
                </a:solidFill>
                <a:latin typeface="Nixie One"/>
                <a:ea typeface="Nixie One"/>
                <a:cs typeface="Nixie One"/>
                <a:sym typeface="Nixie One"/>
              </a:rPr>
              <a:t>4</a:t>
            </a:r>
            <a:endParaRPr lang="en" sz="4800" b="1" dirty="0">
              <a:solidFill>
                <a:srgbClr val="FFFFFF"/>
              </a:solidFill>
              <a:latin typeface="Nixie One"/>
              <a:ea typeface="Nixie One"/>
              <a:cs typeface="Nixie One"/>
              <a:sym typeface="Nixie One"/>
            </a:endParaRPr>
          </a:p>
        </p:txBody>
      </p:sp>
    </p:spTree>
    <p:extLst>
      <p:ext uri="{BB962C8B-B14F-4D97-AF65-F5344CB8AC3E}">
        <p14:creationId xmlns:p14="http://schemas.microsoft.com/office/powerpoint/2010/main" val="126004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732700" y="922713"/>
            <a:ext cx="5607438" cy="3765665"/>
          </a:xfrm>
        </p:spPr>
        <p:txBody>
          <a:bodyPr/>
          <a:lstStyle/>
          <a:p>
            <a:pPr marL="266700" indent="-266700"/>
            <a:r>
              <a:rPr lang="id-ID" sz="1600" dirty="0"/>
              <a:t> Variabilitas curah hujan di Jakarta dan Ambon sangatlah fluktuatif sehingga tipe wavelet yang cocok adalah Morlet dan Paul.</a:t>
            </a:r>
          </a:p>
          <a:p>
            <a:pPr>
              <a:buNone/>
            </a:pPr>
            <a:endParaRPr lang="id-ID" sz="1600" dirty="0"/>
          </a:p>
          <a:p>
            <a:pPr marL="266700" indent="-266700"/>
            <a:r>
              <a:rPr lang="id-ID" sz="1600" dirty="0"/>
              <a:t>Penyebab munculnya sinyal kuat pada periode </a:t>
            </a:r>
            <a:r>
              <a:rPr lang="en-US" sz="1600" dirty="0"/>
              <a:t>1 </a:t>
            </a:r>
            <a:r>
              <a:rPr lang="en-US" sz="1600" dirty="0" err="1"/>
              <a:t>tahunan</a:t>
            </a:r>
            <a:r>
              <a:rPr lang="en-US" sz="1600" dirty="0"/>
              <a:t> </a:t>
            </a:r>
            <a:r>
              <a:rPr lang="en-US" sz="1600" dirty="0" err="1"/>
              <a:t>adalah</a:t>
            </a:r>
            <a:r>
              <a:rPr lang="en-US" sz="1600" dirty="0"/>
              <a:t> monsoon</a:t>
            </a:r>
            <a:r>
              <a:rPr lang="id-ID" sz="1600" dirty="0"/>
              <a:t>.</a:t>
            </a:r>
            <a:r>
              <a:rPr lang="en-US" sz="1600" dirty="0"/>
              <a:t> Pola </a:t>
            </a:r>
            <a:r>
              <a:rPr lang="en-US" sz="1600" dirty="0" err="1"/>
              <a:t>curah</a:t>
            </a:r>
            <a:r>
              <a:rPr lang="en-US" sz="1600" dirty="0"/>
              <a:t> </a:t>
            </a:r>
            <a:r>
              <a:rPr lang="en-US" sz="1600" dirty="0" err="1"/>
              <a:t>hujan</a:t>
            </a:r>
            <a:r>
              <a:rPr lang="en-US" sz="1600" dirty="0"/>
              <a:t> </a:t>
            </a:r>
            <a:r>
              <a:rPr lang="en-US" sz="1600" dirty="0" err="1"/>
              <a:t>kota</a:t>
            </a:r>
            <a:r>
              <a:rPr lang="en-US" sz="1600" dirty="0"/>
              <a:t> Jakarta </a:t>
            </a:r>
            <a:r>
              <a:rPr lang="en-US" sz="1600" dirty="0" err="1"/>
              <a:t>dipengaruhi</a:t>
            </a:r>
            <a:r>
              <a:rPr lang="en-US" sz="1600" dirty="0"/>
              <a:t> </a:t>
            </a:r>
            <a:r>
              <a:rPr lang="en-US" sz="1600" dirty="0" err="1"/>
              <a:t>oleh</a:t>
            </a:r>
            <a:r>
              <a:rPr lang="en-US" sz="1600" dirty="0"/>
              <a:t> </a:t>
            </a:r>
            <a:r>
              <a:rPr lang="en-US" sz="1600" dirty="0" err="1"/>
              <a:t>Monsun</a:t>
            </a:r>
            <a:r>
              <a:rPr lang="en-US" sz="1600" dirty="0"/>
              <a:t> Australia, </a:t>
            </a:r>
            <a:r>
              <a:rPr lang="en-US" sz="1600" dirty="0" err="1"/>
              <a:t>sedangkan</a:t>
            </a:r>
            <a:r>
              <a:rPr lang="en-US" sz="1600" dirty="0"/>
              <a:t> </a:t>
            </a:r>
            <a:r>
              <a:rPr lang="en-US" sz="1600" dirty="0" err="1"/>
              <a:t>pola</a:t>
            </a:r>
            <a:r>
              <a:rPr lang="en-US" sz="1600" dirty="0"/>
              <a:t> </a:t>
            </a:r>
            <a:r>
              <a:rPr lang="en-US" sz="1600" dirty="0" err="1"/>
              <a:t>curah</a:t>
            </a:r>
            <a:r>
              <a:rPr lang="en-US" sz="1600" dirty="0"/>
              <a:t> </a:t>
            </a:r>
            <a:r>
              <a:rPr lang="en-US" sz="1600" dirty="0" err="1"/>
              <a:t>hujan</a:t>
            </a:r>
            <a:r>
              <a:rPr lang="en-US" sz="1600" dirty="0"/>
              <a:t> di </a:t>
            </a:r>
            <a:r>
              <a:rPr lang="en-US" sz="1600" dirty="0" err="1"/>
              <a:t>kota</a:t>
            </a:r>
            <a:r>
              <a:rPr lang="en-US" sz="1600" dirty="0"/>
              <a:t> Ambon </a:t>
            </a:r>
            <a:r>
              <a:rPr lang="en-US" sz="1600" dirty="0" err="1"/>
              <a:t>dipengaruhi</a:t>
            </a:r>
            <a:r>
              <a:rPr lang="en-US" sz="1600" dirty="0"/>
              <a:t> </a:t>
            </a:r>
            <a:r>
              <a:rPr lang="en-US" sz="1600" dirty="0" err="1"/>
              <a:t>oleh</a:t>
            </a:r>
            <a:r>
              <a:rPr lang="en-US" sz="1600" dirty="0"/>
              <a:t> </a:t>
            </a:r>
            <a:r>
              <a:rPr lang="en-US" sz="1600" dirty="0" err="1"/>
              <a:t>Monsun</a:t>
            </a:r>
            <a:r>
              <a:rPr lang="en-US" sz="1600" dirty="0"/>
              <a:t> India.</a:t>
            </a:r>
            <a:endParaRPr lang="id-ID" sz="1600" dirty="0"/>
          </a:p>
          <a:p>
            <a:pPr>
              <a:buNone/>
            </a:pPr>
            <a:endParaRPr lang="id-ID" sz="1600" dirty="0"/>
          </a:p>
          <a:p>
            <a:pPr marL="266700" indent="-266700"/>
            <a:r>
              <a:rPr lang="id-ID" sz="1600" dirty="0"/>
              <a:t>Pengaruh dari tipe wavelet yang berbeda adalah pada representasi dari variansi data time series curah hujan.</a:t>
            </a:r>
            <a:r>
              <a:rPr lang="en-US" sz="1600" dirty="0"/>
              <a:t> </a:t>
            </a:r>
            <a:r>
              <a:rPr lang="id-ID" sz="1600" dirty="0"/>
              <a:t>Fungsi wavelet kompleks seperti Morlet dan Paul menggambarkan variansi yang lebih baik dan lebih sesuai dengan grafik </a:t>
            </a:r>
            <a:r>
              <a:rPr lang="en-US" sz="1600" dirty="0" err="1"/>
              <a:t>indeks</a:t>
            </a:r>
            <a:r>
              <a:rPr lang="en-US" sz="1600" dirty="0"/>
              <a:t> </a:t>
            </a:r>
            <a:r>
              <a:rPr lang="en-US" sz="1600" dirty="0" err="1"/>
              <a:t>Monsun</a:t>
            </a:r>
            <a:r>
              <a:rPr lang="en-US" sz="1600" dirty="0"/>
              <a:t>.</a:t>
            </a:r>
            <a:endParaRPr lang="id-ID" sz="1600" dirty="0"/>
          </a:p>
          <a:p>
            <a:endParaRPr lang="id-ID" sz="1600" dirty="0"/>
          </a:p>
          <a:p>
            <a:endParaRPr lang="id-ID" sz="1600" dirty="0"/>
          </a:p>
        </p:txBody>
      </p:sp>
    </p:spTree>
    <p:extLst>
      <p:ext uri="{BB962C8B-B14F-4D97-AF65-F5344CB8AC3E}">
        <p14:creationId xmlns:p14="http://schemas.microsoft.com/office/powerpoint/2010/main" val="106229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Shape 557"/>
          <p:cNvSpPr txBox="1">
            <a:spLocks noGrp="1"/>
          </p:cNvSpPr>
          <p:nvPr>
            <p:ph type="title" idx="4294967295"/>
          </p:nvPr>
        </p:nvSpPr>
        <p:spPr>
          <a:xfrm>
            <a:off x="1732700" y="706900"/>
            <a:ext cx="6258899" cy="645300"/>
          </a:xfrm>
          <a:prstGeom prst="rect">
            <a:avLst/>
          </a:prstGeom>
        </p:spPr>
        <p:txBody>
          <a:bodyPr lIns="91425" tIns="91425" rIns="91425" bIns="91425" anchor="b" anchorCtr="0">
            <a:noAutofit/>
          </a:bodyPr>
          <a:lstStyle/>
          <a:p>
            <a:pPr lvl="0" rtl="0">
              <a:spcBef>
                <a:spcPts val="0"/>
              </a:spcBef>
              <a:buNone/>
            </a:pPr>
            <a:r>
              <a:rPr lang="id-ID" dirty="0">
                <a:solidFill>
                  <a:srgbClr val="19BBD5"/>
                </a:solidFill>
              </a:rPr>
              <a:t>Daftar Pustaka</a:t>
            </a:r>
            <a:endParaRPr lang="en" dirty="0">
              <a:solidFill>
                <a:srgbClr val="19BBD5"/>
              </a:solidFill>
            </a:endParaRPr>
          </a:p>
        </p:txBody>
      </p:sp>
      <p:sp>
        <p:nvSpPr>
          <p:cNvPr id="558" name="Shape 558"/>
          <p:cNvSpPr txBox="1">
            <a:spLocks noGrp="1"/>
          </p:cNvSpPr>
          <p:nvPr>
            <p:ph type="body" idx="4294967295"/>
          </p:nvPr>
        </p:nvSpPr>
        <p:spPr>
          <a:xfrm>
            <a:off x="1732700" y="1285875"/>
            <a:ext cx="6954000" cy="2581200"/>
          </a:xfrm>
          <a:prstGeom prst="rect">
            <a:avLst/>
          </a:prstGeom>
        </p:spPr>
        <p:txBody>
          <a:bodyPr lIns="91425" tIns="91425" rIns="91425" bIns="91425" anchor="t" anchorCtr="0">
            <a:noAutofit/>
          </a:bodyPr>
          <a:lstStyle/>
          <a:p>
            <a:pPr lvl="0">
              <a:spcBef>
                <a:spcPts val="0"/>
              </a:spcBef>
              <a:buNone/>
            </a:pPr>
            <a:r>
              <a:rPr lang="en-US" dirty="0" err="1">
                <a:solidFill>
                  <a:schemeClr val="bg1"/>
                </a:solidFill>
              </a:rPr>
              <a:t>Torrence</a:t>
            </a:r>
            <a:r>
              <a:rPr lang="en-US" dirty="0">
                <a:solidFill>
                  <a:schemeClr val="bg1"/>
                </a:solidFill>
              </a:rPr>
              <a:t>, C., Compo, Gilbert P. 1998. A Practical Guide to Wavelet Analysis. Colorado: Program in Atmospheric and Oceanic Sciences University of Colorado. </a:t>
            </a:r>
            <a:endParaRPr lang="id-ID" dirty="0">
              <a:solidFill>
                <a:schemeClr val="bg1"/>
              </a:solidFill>
            </a:endParaRPr>
          </a:p>
          <a:p>
            <a:pPr lvl="0">
              <a:spcBef>
                <a:spcPts val="0"/>
              </a:spcBef>
              <a:buNone/>
            </a:pPr>
            <a:endParaRPr lang="id-ID" dirty="0">
              <a:solidFill>
                <a:schemeClr val="bg1"/>
              </a:solidFill>
            </a:endParaRPr>
          </a:p>
          <a:p>
            <a:pPr lvl="0">
              <a:spcBef>
                <a:spcPts val="0"/>
              </a:spcBef>
              <a:buNone/>
            </a:pPr>
            <a:r>
              <a:rPr lang="id-ID" dirty="0">
                <a:solidFill>
                  <a:schemeClr val="bg1"/>
                </a:solidFill>
              </a:rPr>
              <a:t>http://paos.colorado.edu/research/wavelets/wave_idl/wavelet.pro diakses pada 19 April 2017 pukul 15.35 WIB.</a:t>
            </a:r>
          </a:p>
          <a:p>
            <a:pPr lvl="0">
              <a:spcBef>
                <a:spcPts val="0"/>
              </a:spcBef>
              <a:buNone/>
            </a:pPr>
            <a:endParaRPr lang="id-ID" dirty="0">
              <a:solidFill>
                <a:schemeClr val="bg1"/>
              </a:solidFill>
            </a:endParaRPr>
          </a:p>
          <a:p>
            <a:pPr lvl="0">
              <a:spcBef>
                <a:spcPts val="0"/>
              </a:spcBef>
              <a:buNone/>
            </a:pPr>
            <a:r>
              <a:rPr lang="id-ID" dirty="0">
                <a:solidFill>
                  <a:schemeClr val="bg1"/>
                </a:solidFill>
              </a:rPr>
              <a:t>https://id.wikipedia.org/wiki/El_Ni%C3%B1o%E2%80%93Osilasi_Selatan diakses pada 19 April 2017 pukul 17.30 WIB.</a:t>
            </a:r>
            <a:endParaRPr lang="en-US" dirty="0">
              <a:solidFill>
                <a:schemeClr val="bg1"/>
              </a:solidFill>
            </a:endParaRPr>
          </a:p>
          <a:p>
            <a:pPr lvl="0">
              <a:spcBef>
                <a:spcPts val="0"/>
              </a:spcBef>
              <a:buNone/>
            </a:pPr>
            <a:endParaRPr lang="en-US" dirty="0">
              <a:solidFill>
                <a:schemeClr val="bg1"/>
              </a:solidFill>
              <a:highlight>
                <a:srgbClr val="C6DAEC"/>
              </a:highlight>
            </a:endParaRPr>
          </a:p>
          <a:p>
            <a:pPr lvl="0">
              <a:spcBef>
                <a:spcPts val="0"/>
              </a:spcBef>
              <a:buNone/>
            </a:pPr>
            <a:r>
              <a:rPr lang="en-US" dirty="0">
                <a:solidFill>
                  <a:schemeClr val="bg1"/>
                </a:solidFill>
                <a:hlinkClick r:id="rId3"/>
              </a:rPr>
              <a:t>http://kamusmeteorology.blogspot.co.id/2012/10/mengenal-monsoon-muson.html</a:t>
            </a:r>
            <a:r>
              <a:rPr lang="en-US" dirty="0">
                <a:solidFill>
                  <a:schemeClr val="bg1"/>
                </a:solidFill>
              </a:rPr>
              <a:t> </a:t>
            </a:r>
            <a:r>
              <a:rPr lang="en-US" dirty="0" err="1">
                <a:solidFill>
                  <a:schemeClr val="bg1"/>
                </a:solidFill>
              </a:rPr>
              <a:t>diakses</a:t>
            </a:r>
            <a:r>
              <a:rPr lang="en-US" dirty="0">
                <a:solidFill>
                  <a:schemeClr val="bg1"/>
                </a:solidFill>
              </a:rPr>
              <a:t> </a:t>
            </a:r>
            <a:r>
              <a:rPr lang="en-US" dirty="0" err="1">
                <a:solidFill>
                  <a:schemeClr val="bg1"/>
                </a:solidFill>
              </a:rPr>
              <a:t>pada</a:t>
            </a:r>
            <a:r>
              <a:rPr lang="en-US" dirty="0">
                <a:solidFill>
                  <a:schemeClr val="bg1"/>
                </a:solidFill>
              </a:rPr>
              <a:t> 20 April 2017 </a:t>
            </a:r>
            <a:r>
              <a:rPr lang="en-US" dirty="0" err="1">
                <a:solidFill>
                  <a:schemeClr val="bg1"/>
                </a:solidFill>
              </a:rPr>
              <a:t>pukul</a:t>
            </a:r>
            <a:r>
              <a:rPr lang="en-US" dirty="0">
                <a:solidFill>
                  <a:schemeClr val="bg1"/>
                </a:solidFill>
              </a:rPr>
              <a:t> 1:30</a:t>
            </a:r>
            <a:endParaRPr lang="en" dirty="0">
              <a:solidFill>
                <a:schemeClr val="bg1"/>
              </a:solidFill>
              <a:highlight>
                <a:srgbClr val="C6DAEC"/>
              </a:highlight>
            </a:endParaRPr>
          </a:p>
        </p:txBody>
      </p:sp>
    </p:spTree>
    <p:extLst>
      <p:ext uri="{BB962C8B-B14F-4D97-AF65-F5344CB8AC3E}">
        <p14:creationId xmlns:p14="http://schemas.microsoft.com/office/powerpoint/2010/main" val="175615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313145" y="741684"/>
            <a:ext cx="4944300" cy="645300"/>
          </a:xfrm>
          <a:prstGeom prst="rect">
            <a:avLst/>
          </a:prstGeom>
        </p:spPr>
        <p:txBody>
          <a:bodyPr lIns="91425" tIns="91425" rIns="91425" bIns="91425" anchor="b" anchorCtr="0">
            <a:noAutofit/>
          </a:bodyPr>
          <a:lstStyle/>
          <a:p>
            <a:pPr lvl="0">
              <a:spcBef>
                <a:spcPts val="0"/>
              </a:spcBef>
              <a:buNone/>
            </a:pPr>
            <a:r>
              <a:rPr lang="id-ID" dirty="0"/>
              <a:t>Tujuan</a:t>
            </a:r>
            <a:endParaRPr lang="en" dirty="0"/>
          </a:p>
        </p:txBody>
      </p:sp>
      <p:sp>
        <p:nvSpPr>
          <p:cNvPr id="363" name="Shape 363"/>
          <p:cNvSpPr txBox="1">
            <a:spLocks noGrp="1"/>
          </p:cNvSpPr>
          <p:nvPr>
            <p:ph type="body" idx="1"/>
          </p:nvPr>
        </p:nvSpPr>
        <p:spPr>
          <a:xfrm>
            <a:off x="1931483" y="1483848"/>
            <a:ext cx="5325962" cy="3040444"/>
          </a:xfrm>
          <a:prstGeom prst="rect">
            <a:avLst/>
          </a:prstGeom>
        </p:spPr>
        <p:txBody>
          <a:bodyPr lIns="91425" tIns="91425" rIns="91425" bIns="91425" anchor="t" anchorCtr="0">
            <a:noAutofit/>
          </a:bodyPr>
          <a:lstStyle/>
          <a:p>
            <a:pPr marL="541338" lvl="0" indent="-312738"/>
            <a:r>
              <a:rPr lang="id-ID" sz="1600" dirty="0"/>
              <a:t>Menganalisis variabilitas curah hujan berdasarkan data curah hujan bulanan di kota Jakarta dan Ambon dengan metode wavelet analysis.</a:t>
            </a:r>
          </a:p>
          <a:p>
            <a:pPr marL="541338" lvl="0" indent="-312738"/>
            <a:endParaRPr lang="id-ID" sz="1600" dirty="0"/>
          </a:p>
          <a:p>
            <a:pPr marL="541338" lvl="0" indent="-312738"/>
            <a:r>
              <a:rPr lang="id-ID" sz="1600" dirty="0"/>
              <a:t>Menganalisis penyebab munculnya sinyal kuat pada data curah hujan kota Jakarta dan Ambon.</a:t>
            </a:r>
          </a:p>
          <a:p>
            <a:pPr marL="228600" lvl="0">
              <a:buNone/>
            </a:pPr>
            <a:endParaRPr lang="id-ID" sz="1600" dirty="0"/>
          </a:p>
          <a:p>
            <a:pPr marL="541338" lvl="0" indent="-312738"/>
            <a:r>
              <a:rPr lang="id-ID" sz="1600" dirty="0"/>
              <a:t>Menganalisis pengaruh penggunaan tipe wavelet yang berbeda terhadap analisis variabilitas curah hujan.</a:t>
            </a:r>
          </a:p>
          <a:p>
            <a:pPr marL="541338" lvl="0" indent="-312738"/>
            <a:endParaRPr lang="id-ID" sz="1600" dirty="0"/>
          </a:p>
          <a:p>
            <a:pPr marL="541338" lvl="0" indent="-312738"/>
            <a:endParaRPr lang="id-ID" sz="1600" dirty="0"/>
          </a:p>
          <a:p>
            <a:pPr marL="541338" lvl="0" indent="-312738"/>
            <a:endParaRPr lang="id-ID" sz="1600" dirty="0"/>
          </a:p>
          <a:p>
            <a:pPr marL="541338" lvl="0" indent="-312738"/>
            <a:endParaRPr lang="e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ctrTitle"/>
          </p:nvPr>
        </p:nvSpPr>
        <p:spPr>
          <a:xfrm>
            <a:off x="2743200" y="1735750"/>
            <a:ext cx="5638800" cy="1159799"/>
          </a:xfrm>
          <a:prstGeom prst="rect">
            <a:avLst/>
          </a:prstGeom>
        </p:spPr>
        <p:txBody>
          <a:bodyPr lIns="91425" tIns="91425" rIns="91425" bIns="91425" anchor="b" anchorCtr="0">
            <a:noAutofit/>
          </a:bodyPr>
          <a:lstStyle/>
          <a:p>
            <a:pPr lvl="0" rtl="0">
              <a:spcBef>
                <a:spcPts val="0"/>
              </a:spcBef>
              <a:buNone/>
            </a:pPr>
            <a:r>
              <a:rPr lang="id-ID" dirty="0"/>
              <a:t>Kajian Pustaka</a:t>
            </a:r>
            <a:endParaRPr lang="en" dirty="0"/>
          </a:p>
        </p:txBody>
      </p:sp>
      <p:sp>
        <p:nvSpPr>
          <p:cNvPr id="352" name="Shape 352"/>
          <p:cNvSpPr txBox="1"/>
          <p:nvPr/>
        </p:nvSpPr>
        <p:spPr>
          <a:xfrm>
            <a:off x="409575" y="1676400"/>
            <a:ext cx="2067000" cy="1771800"/>
          </a:xfrm>
          <a:prstGeom prst="rect">
            <a:avLst/>
          </a:prstGeom>
          <a:noFill/>
          <a:ln>
            <a:noFill/>
          </a:ln>
        </p:spPr>
        <p:txBody>
          <a:bodyPr lIns="91425" tIns="91425" rIns="91425" bIns="91425" anchor="ctr" anchorCtr="0">
            <a:noAutofit/>
          </a:bodyPr>
          <a:lstStyle/>
          <a:p>
            <a:pPr lvl="0" algn="ctr">
              <a:spcBef>
                <a:spcPts val="0"/>
              </a:spcBef>
              <a:buNone/>
            </a:pPr>
            <a:r>
              <a:rPr lang="en" sz="4800" b="1">
                <a:solidFill>
                  <a:srgbClr val="FFFFFF"/>
                </a:solidFill>
                <a:latin typeface="Nixie One"/>
                <a:ea typeface="Nixie One"/>
                <a:cs typeface="Nixie One"/>
                <a:sym typeface="Nixie One"/>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313145" y="741684"/>
            <a:ext cx="4944300" cy="645300"/>
          </a:xfrm>
          <a:prstGeom prst="rect">
            <a:avLst/>
          </a:prstGeom>
        </p:spPr>
        <p:txBody>
          <a:bodyPr lIns="91425" tIns="91425" rIns="91425" bIns="91425" anchor="b" anchorCtr="0">
            <a:noAutofit/>
          </a:bodyPr>
          <a:lstStyle/>
          <a:p>
            <a:pPr lvl="0">
              <a:spcBef>
                <a:spcPts val="0"/>
              </a:spcBef>
              <a:buNone/>
            </a:pPr>
            <a:r>
              <a:rPr lang="id-ID" dirty="0"/>
              <a:t>Kajian Pustaka</a:t>
            </a:r>
            <a:endParaRPr lang="en" dirty="0"/>
          </a:p>
        </p:txBody>
      </p:sp>
      <p:sp>
        <p:nvSpPr>
          <p:cNvPr id="363" name="Shape 363"/>
          <p:cNvSpPr txBox="1">
            <a:spLocks noGrp="1"/>
          </p:cNvSpPr>
          <p:nvPr>
            <p:ph type="body" idx="1"/>
          </p:nvPr>
        </p:nvSpPr>
        <p:spPr>
          <a:xfrm>
            <a:off x="954738" y="1386984"/>
            <a:ext cx="5325962" cy="1659900"/>
          </a:xfrm>
          <a:prstGeom prst="rect">
            <a:avLst/>
          </a:prstGeom>
        </p:spPr>
        <p:txBody>
          <a:bodyPr lIns="91425" tIns="91425" rIns="91425" bIns="91425" anchor="t" anchorCtr="0">
            <a:noAutofit/>
          </a:bodyPr>
          <a:lstStyle/>
          <a:p>
            <a:pPr marL="541338" lvl="0" indent="-312738"/>
            <a:r>
              <a:rPr lang="id-ID" sz="1600" dirty="0"/>
              <a:t>Wavelet Transform adalah metode tranformasi yang mengadopsi metode Fourier Transform dan Short Time Fourier Transform (STFT). Seperti halnya STFT, Wavelet Transform mentransformasi signal dalam domain waktu menjadi signal dalam domain waktu dan frekuensi (yang dalam hal ini dibentuk menjadi domain translation and scale).  </a:t>
            </a:r>
          </a:p>
          <a:p>
            <a:pPr marL="228600" lvl="0">
              <a:buNone/>
            </a:pPr>
            <a:endParaRPr lang="id-ID" sz="1600" dirty="0"/>
          </a:p>
          <a:p>
            <a:pPr marL="541338" lvl="0" indent="-312738"/>
            <a:r>
              <a:rPr lang="id-ID" sz="1600" dirty="0"/>
              <a:t>Wavelet Transform dapat digunakan untuk menganalisa time series yang mengandung sinyal kuat yang tidak stasioner di berbagai frekuensi (Daubechies, 1990).  </a:t>
            </a:r>
          </a:p>
        </p:txBody>
      </p:sp>
      <p:pic>
        <p:nvPicPr>
          <p:cNvPr id="4" name="Picture 3"/>
          <p:cNvPicPr>
            <a:picLocks noChangeAspect="1"/>
          </p:cNvPicPr>
          <p:nvPr/>
        </p:nvPicPr>
        <p:blipFill>
          <a:blip r:embed="rId3"/>
          <a:stretch>
            <a:fillRect/>
          </a:stretch>
        </p:blipFill>
        <p:spPr>
          <a:xfrm>
            <a:off x="6416523" y="163656"/>
            <a:ext cx="2445168" cy="4846080"/>
          </a:xfrm>
          <a:prstGeom prst="rect">
            <a:avLst/>
          </a:prstGeom>
        </p:spPr>
      </p:pic>
    </p:spTree>
    <p:extLst>
      <p:ext uri="{BB962C8B-B14F-4D97-AF65-F5344CB8AC3E}">
        <p14:creationId xmlns:p14="http://schemas.microsoft.com/office/powerpoint/2010/main" val="928931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344318" y="6889"/>
            <a:ext cx="4944300" cy="645300"/>
          </a:xfrm>
          <a:prstGeom prst="rect">
            <a:avLst/>
          </a:prstGeom>
        </p:spPr>
        <p:txBody>
          <a:bodyPr lIns="91425" tIns="91425" rIns="91425" bIns="91425" anchor="b" anchorCtr="0">
            <a:noAutofit/>
          </a:bodyPr>
          <a:lstStyle/>
          <a:p>
            <a:pPr lvl="0">
              <a:spcBef>
                <a:spcPts val="0"/>
              </a:spcBef>
              <a:buNone/>
            </a:pPr>
            <a:r>
              <a:rPr lang="en-US" dirty="0"/>
              <a:t>MONSOON</a:t>
            </a:r>
            <a:endParaRPr lang="en" dirty="0"/>
          </a:p>
        </p:txBody>
      </p:sp>
      <p:sp>
        <p:nvSpPr>
          <p:cNvPr id="363" name="Shape 363"/>
          <p:cNvSpPr txBox="1">
            <a:spLocks noGrp="1"/>
          </p:cNvSpPr>
          <p:nvPr>
            <p:ph type="body" idx="1"/>
          </p:nvPr>
        </p:nvSpPr>
        <p:spPr>
          <a:xfrm>
            <a:off x="2344318" y="569436"/>
            <a:ext cx="5395425" cy="4477472"/>
          </a:xfrm>
          <a:prstGeom prst="rect">
            <a:avLst/>
          </a:prstGeom>
        </p:spPr>
        <p:txBody>
          <a:bodyPr lIns="91425" tIns="91425" rIns="91425" bIns="91425" anchor="t" anchorCtr="0">
            <a:noAutofit/>
          </a:bodyPr>
          <a:lstStyle/>
          <a:p>
            <a:pPr marL="541338" lvl="0" indent="-312738"/>
            <a:r>
              <a:rPr lang="en-US" b="1" dirty="0"/>
              <a:t>Monsoon </a:t>
            </a:r>
            <a:r>
              <a:rPr lang="en-US" dirty="0" err="1"/>
              <a:t>merupakan</a:t>
            </a:r>
            <a:r>
              <a:rPr lang="en-US" dirty="0"/>
              <a:t> </a:t>
            </a:r>
            <a:r>
              <a:rPr lang="en-US" dirty="0" err="1"/>
              <a:t>sirkulasi</a:t>
            </a:r>
            <a:r>
              <a:rPr lang="en-US" dirty="0"/>
              <a:t> </a:t>
            </a:r>
            <a:r>
              <a:rPr lang="en-US" dirty="0" err="1"/>
              <a:t>tahunan</a:t>
            </a:r>
            <a:r>
              <a:rPr lang="en-US" dirty="0"/>
              <a:t> yang </a:t>
            </a:r>
            <a:r>
              <a:rPr lang="en-US" dirty="0" err="1"/>
              <a:t>sangat</a:t>
            </a:r>
            <a:r>
              <a:rPr lang="en-US" dirty="0"/>
              <a:t> </a:t>
            </a:r>
            <a:r>
              <a:rPr lang="en-US" dirty="0" err="1"/>
              <a:t>mempengaruhi</a:t>
            </a:r>
            <a:r>
              <a:rPr lang="en-US" dirty="0"/>
              <a:t> </a:t>
            </a:r>
            <a:r>
              <a:rPr lang="en-US" b="1" dirty="0" err="1"/>
              <a:t>pola</a:t>
            </a:r>
            <a:r>
              <a:rPr lang="en-US" b="1" dirty="0"/>
              <a:t> </a:t>
            </a:r>
            <a:r>
              <a:rPr lang="en-US" b="1" dirty="0" err="1"/>
              <a:t>cuaca</a:t>
            </a:r>
            <a:r>
              <a:rPr lang="en-US" dirty="0"/>
              <a:t> di </a:t>
            </a:r>
            <a:r>
              <a:rPr lang="en-US" b="1" dirty="0" err="1"/>
              <a:t>wilayah</a:t>
            </a:r>
            <a:r>
              <a:rPr lang="en-US" b="1" dirty="0"/>
              <a:t> </a:t>
            </a:r>
            <a:r>
              <a:rPr lang="en-US" b="1" dirty="0" err="1"/>
              <a:t>tropis</a:t>
            </a:r>
            <a:r>
              <a:rPr lang="en-US" dirty="0"/>
              <a:t> </a:t>
            </a:r>
            <a:r>
              <a:rPr lang="en-US" dirty="0" err="1"/>
              <a:t>dan</a:t>
            </a:r>
            <a:r>
              <a:rPr lang="en-US" dirty="0"/>
              <a:t> </a:t>
            </a:r>
            <a:r>
              <a:rPr lang="en-US" dirty="0" err="1"/>
              <a:t>umumnya</a:t>
            </a:r>
            <a:r>
              <a:rPr lang="en-US" dirty="0"/>
              <a:t> </a:t>
            </a:r>
            <a:r>
              <a:rPr lang="en-US" dirty="0" err="1"/>
              <a:t>berkaitan</a:t>
            </a:r>
            <a:r>
              <a:rPr lang="en-US" dirty="0"/>
              <a:t> </a:t>
            </a:r>
            <a:r>
              <a:rPr lang="en-US" dirty="0" err="1"/>
              <a:t>dengan</a:t>
            </a:r>
            <a:r>
              <a:rPr lang="en-US" dirty="0"/>
              <a:t> </a:t>
            </a:r>
            <a:r>
              <a:rPr lang="en-US" b="1" dirty="0" err="1"/>
              <a:t>musim</a:t>
            </a:r>
            <a:r>
              <a:rPr lang="en-US" b="1" dirty="0"/>
              <a:t> </a:t>
            </a:r>
            <a:r>
              <a:rPr lang="en-US" b="1" dirty="0" err="1"/>
              <a:t>hujan</a:t>
            </a:r>
            <a:r>
              <a:rPr lang="en-US" b="1" dirty="0"/>
              <a:t> </a:t>
            </a:r>
            <a:r>
              <a:rPr lang="en-US" b="1" dirty="0" err="1"/>
              <a:t>dan</a:t>
            </a:r>
            <a:r>
              <a:rPr lang="en-US" b="1" dirty="0"/>
              <a:t> </a:t>
            </a:r>
            <a:r>
              <a:rPr lang="en-US" b="1" dirty="0" err="1"/>
              <a:t>kemarau</a:t>
            </a:r>
            <a:r>
              <a:rPr lang="en-US" dirty="0"/>
              <a:t>.</a:t>
            </a:r>
          </a:p>
          <a:p>
            <a:pPr marL="541338" lvl="0" indent="-312738"/>
            <a:r>
              <a:rPr lang="en-US" dirty="0" err="1"/>
              <a:t>Istilah</a:t>
            </a:r>
            <a:r>
              <a:rPr lang="en-US" dirty="0"/>
              <a:t> monsoon </a:t>
            </a:r>
            <a:r>
              <a:rPr lang="en-US" dirty="0" err="1"/>
              <a:t>pertama</a:t>
            </a:r>
            <a:r>
              <a:rPr lang="en-US" dirty="0"/>
              <a:t> kali </a:t>
            </a:r>
            <a:r>
              <a:rPr lang="en-US" dirty="0" err="1"/>
              <a:t>digunakan</a:t>
            </a:r>
            <a:r>
              <a:rPr lang="en-US" dirty="0"/>
              <a:t> </a:t>
            </a:r>
            <a:r>
              <a:rPr lang="en-US" dirty="0" err="1"/>
              <a:t>untuk</a:t>
            </a:r>
            <a:r>
              <a:rPr lang="en-US" dirty="0"/>
              <a:t> </a:t>
            </a:r>
            <a:r>
              <a:rPr lang="en-US" dirty="0" err="1"/>
              <a:t>menyebutkan</a:t>
            </a:r>
            <a:r>
              <a:rPr lang="en-US" dirty="0"/>
              <a:t> </a:t>
            </a:r>
            <a:r>
              <a:rPr lang="en-US" dirty="0" err="1"/>
              <a:t>perubahan</a:t>
            </a:r>
            <a:r>
              <a:rPr lang="en-US" dirty="0"/>
              <a:t> </a:t>
            </a:r>
            <a:r>
              <a:rPr lang="en-US" dirty="0" err="1"/>
              <a:t>musiman</a:t>
            </a:r>
            <a:r>
              <a:rPr lang="en-US" dirty="0"/>
              <a:t> </a:t>
            </a:r>
            <a:r>
              <a:rPr lang="en-US" dirty="0" err="1"/>
              <a:t>angin</a:t>
            </a:r>
            <a:r>
              <a:rPr lang="en-US" dirty="0"/>
              <a:t> </a:t>
            </a:r>
            <a:r>
              <a:rPr lang="en-US" dirty="0" err="1"/>
              <a:t>permukaan</a:t>
            </a:r>
            <a:r>
              <a:rPr lang="en-US" dirty="0"/>
              <a:t> </a:t>
            </a:r>
            <a:r>
              <a:rPr lang="en-US" dirty="0" err="1"/>
              <a:t>umum</a:t>
            </a:r>
            <a:r>
              <a:rPr lang="en-US" dirty="0"/>
              <a:t> di </a:t>
            </a:r>
            <a:r>
              <a:rPr lang="en-US" dirty="0" err="1"/>
              <a:t>atas</a:t>
            </a:r>
            <a:r>
              <a:rPr lang="en-US" dirty="0"/>
              <a:t> </a:t>
            </a:r>
            <a:r>
              <a:rPr lang="en-US" dirty="0" err="1"/>
              <a:t>asia</a:t>
            </a:r>
            <a:r>
              <a:rPr lang="en-US" dirty="0"/>
              <a:t> </a:t>
            </a:r>
            <a:r>
              <a:rPr lang="en-US" dirty="0" err="1"/>
              <a:t>selatan</a:t>
            </a:r>
            <a:r>
              <a:rPr lang="en-US" dirty="0"/>
              <a:t> </a:t>
            </a:r>
            <a:r>
              <a:rPr lang="en-US" dirty="0" err="1"/>
              <a:t>dan</a:t>
            </a:r>
            <a:r>
              <a:rPr lang="en-US" dirty="0"/>
              <a:t> </a:t>
            </a:r>
            <a:r>
              <a:rPr lang="en-US" dirty="0" err="1"/>
              <a:t>samudera</a:t>
            </a:r>
            <a:r>
              <a:rPr lang="en-US" dirty="0"/>
              <a:t> </a:t>
            </a:r>
            <a:r>
              <a:rPr lang="en-US" dirty="0" err="1"/>
              <a:t>Hindia</a:t>
            </a:r>
            <a:r>
              <a:rPr lang="en-US" dirty="0"/>
              <a:t>. Di Indonesia </a:t>
            </a:r>
            <a:r>
              <a:rPr lang="en-US" dirty="0" err="1"/>
              <a:t>sendiri</a:t>
            </a:r>
            <a:r>
              <a:rPr lang="en-US" dirty="0"/>
              <a:t> </a:t>
            </a:r>
            <a:r>
              <a:rPr lang="en-US" dirty="0" err="1"/>
              <a:t>perubahan</a:t>
            </a:r>
            <a:r>
              <a:rPr lang="en-US" dirty="0"/>
              <a:t> </a:t>
            </a:r>
            <a:r>
              <a:rPr lang="en-US" dirty="0" err="1"/>
              <a:t>arah</a:t>
            </a:r>
            <a:r>
              <a:rPr lang="en-US" dirty="0"/>
              <a:t> </a:t>
            </a:r>
            <a:r>
              <a:rPr lang="en-US" dirty="0" err="1"/>
              <a:t>angin</a:t>
            </a:r>
            <a:r>
              <a:rPr lang="en-US" dirty="0"/>
              <a:t> </a:t>
            </a:r>
            <a:r>
              <a:rPr lang="en-US" dirty="0" err="1"/>
              <a:t>ini</a:t>
            </a:r>
            <a:r>
              <a:rPr lang="en-US" dirty="0"/>
              <a:t> </a:t>
            </a:r>
            <a:r>
              <a:rPr lang="en-US" dirty="0" err="1"/>
              <a:t>berdampak</a:t>
            </a:r>
            <a:r>
              <a:rPr lang="en-US" dirty="0"/>
              <a:t> </a:t>
            </a:r>
            <a:r>
              <a:rPr lang="en-US" dirty="0" err="1"/>
              <a:t>pada</a:t>
            </a:r>
            <a:r>
              <a:rPr lang="en-US" dirty="0"/>
              <a:t> </a:t>
            </a:r>
            <a:r>
              <a:rPr lang="en-US" dirty="0" err="1"/>
              <a:t>banyaknya</a:t>
            </a:r>
            <a:r>
              <a:rPr lang="en-US" dirty="0"/>
              <a:t> </a:t>
            </a:r>
            <a:r>
              <a:rPr lang="en-US" b="1" dirty="0" err="1"/>
              <a:t>curah</a:t>
            </a:r>
            <a:r>
              <a:rPr lang="en-US" b="1" dirty="0"/>
              <a:t> </a:t>
            </a:r>
            <a:r>
              <a:rPr lang="en-US" b="1" dirty="0" err="1"/>
              <a:t>hujan</a:t>
            </a:r>
            <a:r>
              <a:rPr lang="en-US" dirty="0"/>
              <a:t> yang </a:t>
            </a:r>
            <a:r>
              <a:rPr lang="en-US" dirty="0" err="1"/>
              <a:t>terjadi</a:t>
            </a:r>
            <a:r>
              <a:rPr lang="en-US" dirty="0"/>
              <a:t>.</a:t>
            </a:r>
          </a:p>
          <a:p>
            <a:pPr marL="541338" lvl="0" indent="-312738"/>
            <a:r>
              <a:rPr lang="en-US" b="1" dirty="0"/>
              <a:t>Monsoon</a:t>
            </a:r>
            <a:r>
              <a:rPr lang="en-US" dirty="0"/>
              <a:t> yang </a:t>
            </a:r>
            <a:r>
              <a:rPr lang="en-US" dirty="0" err="1"/>
              <a:t>mempengaruhi</a:t>
            </a:r>
            <a:r>
              <a:rPr lang="en-US" dirty="0"/>
              <a:t> Indonesia </a:t>
            </a:r>
            <a:r>
              <a:rPr lang="en-US" dirty="0" err="1"/>
              <a:t>disebut</a:t>
            </a:r>
            <a:r>
              <a:rPr lang="en-US" dirty="0"/>
              <a:t> </a:t>
            </a:r>
            <a:r>
              <a:rPr lang="en-US" b="1" dirty="0"/>
              <a:t>monsoon Asia-Australia</a:t>
            </a:r>
            <a:r>
              <a:rPr lang="en-US" dirty="0"/>
              <a:t>. </a:t>
            </a:r>
            <a:r>
              <a:rPr lang="en-US" dirty="0" err="1"/>
              <a:t>Terjadi</a:t>
            </a:r>
            <a:r>
              <a:rPr lang="en-US" dirty="0"/>
              <a:t> </a:t>
            </a:r>
            <a:r>
              <a:rPr lang="en-US" dirty="0" err="1"/>
              <a:t>perubahan</a:t>
            </a:r>
            <a:r>
              <a:rPr lang="en-US" dirty="0"/>
              <a:t> </a:t>
            </a:r>
            <a:r>
              <a:rPr lang="en-US" dirty="0" err="1"/>
              <a:t>tahunan</a:t>
            </a:r>
            <a:r>
              <a:rPr lang="en-US" dirty="0"/>
              <a:t> </a:t>
            </a:r>
            <a:r>
              <a:rPr lang="en-US" dirty="0" err="1"/>
              <a:t>dari</a:t>
            </a:r>
            <a:r>
              <a:rPr lang="en-US" dirty="0"/>
              <a:t> </a:t>
            </a:r>
            <a:r>
              <a:rPr lang="en-US" b="1" dirty="0" err="1"/>
              <a:t>arah</a:t>
            </a:r>
            <a:r>
              <a:rPr lang="en-US" b="1" dirty="0"/>
              <a:t> </a:t>
            </a:r>
            <a:r>
              <a:rPr lang="en-US" b="1" dirty="0" err="1"/>
              <a:t>angin</a:t>
            </a:r>
            <a:r>
              <a:rPr lang="en-US" dirty="0"/>
              <a:t> yang </a:t>
            </a:r>
            <a:r>
              <a:rPr lang="en-US" dirty="0" err="1"/>
              <a:t>menimbulkan</a:t>
            </a:r>
            <a:r>
              <a:rPr lang="en-US" dirty="0"/>
              <a:t> </a:t>
            </a:r>
            <a:r>
              <a:rPr lang="en-US" dirty="0" err="1"/>
              <a:t>perubahan</a:t>
            </a:r>
            <a:r>
              <a:rPr lang="en-US" dirty="0"/>
              <a:t> </a:t>
            </a:r>
            <a:r>
              <a:rPr lang="en-US" dirty="0" err="1"/>
              <a:t>dua</a:t>
            </a:r>
            <a:r>
              <a:rPr lang="en-US" dirty="0"/>
              <a:t> </a:t>
            </a:r>
            <a:r>
              <a:rPr lang="en-US" dirty="0" err="1"/>
              <a:t>musim</a:t>
            </a:r>
            <a:r>
              <a:rPr lang="en-US" dirty="0"/>
              <a:t>, </a:t>
            </a:r>
            <a:r>
              <a:rPr lang="en-US" dirty="0" err="1"/>
              <a:t>yakni</a:t>
            </a:r>
            <a:r>
              <a:rPr lang="en-US" dirty="0"/>
              <a:t> </a:t>
            </a:r>
            <a:r>
              <a:rPr lang="en-US" b="1" dirty="0" err="1"/>
              <a:t>musim</a:t>
            </a:r>
            <a:r>
              <a:rPr lang="en-US" b="1" dirty="0"/>
              <a:t> </a:t>
            </a:r>
            <a:r>
              <a:rPr lang="en-US" b="1" dirty="0" err="1"/>
              <a:t>penghujan</a:t>
            </a:r>
            <a:r>
              <a:rPr lang="en-US" b="1" dirty="0"/>
              <a:t> </a:t>
            </a:r>
            <a:r>
              <a:rPr lang="en-US" dirty="0"/>
              <a:t>(</a:t>
            </a:r>
            <a:r>
              <a:rPr lang="en-US" dirty="0" err="1"/>
              <a:t>basah</a:t>
            </a:r>
            <a:r>
              <a:rPr lang="en-US" dirty="0"/>
              <a:t>) </a:t>
            </a:r>
            <a:r>
              <a:rPr lang="en-US" dirty="0" err="1"/>
              <a:t>dan</a:t>
            </a:r>
            <a:r>
              <a:rPr lang="en-US" dirty="0"/>
              <a:t> </a:t>
            </a:r>
            <a:r>
              <a:rPr lang="en-US" b="1" dirty="0" err="1"/>
              <a:t>musim</a:t>
            </a:r>
            <a:r>
              <a:rPr lang="en-US" b="1" dirty="0"/>
              <a:t> </a:t>
            </a:r>
            <a:r>
              <a:rPr lang="en-US" b="1" dirty="0" err="1"/>
              <a:t>kemarau</a:t>
            </a:r>
            <a:r>
              <a:rPr lang="en-US" b="1" dirty="0"/>
              <a:t> </a:t>
            </a:r>
            <a:r>
              <a:rPr lang="en-US" dirty="0"/>
              <a:t>(</a:t>
            </a:r>
            <a:r>
              <a:rPr lang="en-US" dirty="0" err="1"/>
              <a:t>kering</a:t>
            </a:r>
            <a:r>
              <a:rPr lang="en-US" dirty="0"/>
              <a:t>).</a:t>
            </a:r>
          </a:p>
          <a:p>
            <a:pPr marL="541338" lvl="0" indent="-312738"/>
            <a:r>
              <a:rPr lang="en-US" dirty="0" err="1"/>
              <a:t>Hingga</a:t>
            </a:r>
            <a:r>
              <a:rPr lang="en-US" dirty="0"/>
              <a:t> </a:t>
            </a:r>
            <a:r>
              <a:rPr lang="en-US" dirty="0" err="1"/>
              <a:t>saat</a:t>
            </a:r>
            <a:r>
              <a:rPr lang="en-US" dirty="0"/>
              <a:t> </a:t>
            </a:r>
            <a:r>
              <a:rPr lang="en-US" dirty="0" err="1"/>
              <a:t>ini</a:t>
            </a:r>
            <a:r>
              <a:rPr lang="en-US" dirty="0"/>
              <a:t> </a:t>
            </a:r>
            <a:r>
              <a:rPr lang="en-US" dirty="0" err="1"/>
              <a:t>terdapat</a:t>
            </a:r>
            <a:r>
              <a:rPr lang="en-US" dirty="0"/>
              <a:t> </a:t>
            </a:r>
            <a:r>
              <a:rPr lang="en-US" dirty="0" err="1"/>
              <a:t>dua</a:t>
            </a:r>
            <a:r>
              <a:rPr lang="en-US" dirty="0"/>
              <a:t> </a:t>
            </a:r>
            <a:r>
              <a:rPr lang="en-US" dirty="0" err="1"/>
              <a:t>indeks</a:t>
            </a:r>
            <a:r>
              <a:rPr lang="en-US" dirty="0"/>
              <a:t> </a:t>
            </a:r>
            <a:r>
              <a:rPr lang="en-US" dirty="0" err="1"/>
              <a:t>monsun</a:t>
            </a:r>
            <a:r>
              <a:rPr lang="en-US" dirty="0"/>
              <a:t> global yang </a:t>
            </a:r>
            <a:r>
              <a:rPr lang="en-US" dirty="0" err="1"/>
              <a:t>digunakan</a:t>
            </a:r>
            <a:r>
              <a:rPr lang="en-US" dirty="0"/>
              <a:t>, </a:t>
            </a:r>
            <a:r>
              <a:rPr lang="en-US" dirty="0" err="1"/>
              <a:t>indeks</a:t>
            </a:r>
            <a:r>
              <a:rPr lang="en-US" dirty="0"/>
              <a:t> </a:t>
            </a:r>
            <a:r>
              <a:rPr lang="en-US" dirty="0" err="1"/>
              <a:t>Monsun</a:t>
            </a:r>
            <a:r>
              <a:rPr lang="en-US" dirty="0"/>
              <a:t> Asia yang </a:t>
            </a:r>
            <a:r>
              <a:rPr lang="en-US" dirty="0" err="1"/>
              <a:t>diwakili</a:t>
            </a:r>
            <a:r>
              <a:rPr lang="en-US" dirty="0"/>
              <a:t> </a:t>
            </a:r>
            <a:r>
              <a:rPr lang="en-US" dirty="0" err="1"/>
              <a:t>oleh</a:t>
            </a:r>
            <a:r>
              <a:rPr lang="en-US" dirty="0"/>
              <a:t> ISMI (Indian Summer Monsoon </a:t>
            </a:r>
            <a:r>
              <a:rPr lang="en-US" dirty="0" err="1"/>
              <a:t>Indeks</a:t>
            </a:r>
            <a:r>
              <a:rPr lang="en-US" dirty="0"/>
              <a:t>) </a:t>
            </a:r>
            <a:r>
              <a:rPr lang="en-US" dirty="0" err="1"/>
              <a:t>dan</a:t>
            </a:r>
            <a:r>
              <a:rPr lang="en-US" dirty="0"/>
              <a:t> </a:t>
            </a:r>
            <a:r>
              <a:rPr lang="en-US" dirty="0" err="1"/>
              <a:t>indeks</a:t>
            </a:r>
            <a:r>
              <a:rPr lang="en-US" dirty="0"/>
              <a:t> </a:t>
            </a:r>
            <a:r>
              <a:rPr lang="en-US" dirty="0" err="1"/>
              <a:t>Monsun</a:t>
            </a:r>
            <a:r>
              <a:rPr lang="en-US" dirty="0"/>
              <a:t> Australia yang </a:t>
            </a:r>
            <a:r>
              <a:rPr lang="en-US" dirty="0" err="1"/>
              <a:t>diwakili</a:t>
            </a:r>
            <a:r>
              <a:rPr lang="en-US" dirty="0"/>
              <a:t> </a:t>
            </a:r>
            <a:r>
              <a:rPr lang="en-US" dirty="0" err="1"/>
              <a:t>oleh</a:t>
            </a:r>
            <a:r>
              <a:rPr lang="en-US" dirty="0"/>
              <a:t> AUSMI (Australian Monsoon </a:t>
            </a:r>
            <a:r>
              <a:rPr lang="en-US" dirty="0" err="1"/>
              <a:t>Indeks</a:t>
            </a:r>
            <a:r>
              <a:rPr lang="en-US" dirty="0"/>
              <a:t>). </a:t>
            </a:r>
            <a:r>
              <a:rPr lang="en-US" dirty="0" err="1"/>
              <a:t>Ketika</a:t>
            </a:r>
            <a:r>
              <a:rPr lang="en-US" dirty="0"/>
              <a:t> </a:t>
            </a:r>
            <a:r>
              <a:rPr lang="en-US" dirty="0" err="1"/>
              <a:t>korelasi</a:t>
            </a:r>
            <a:r>
              <a:rPr lang="en-US" dirty="0"/>
              <a:t> </a:t>
            </a:r>
            <a:r>
              <a:rPr lang="en-US" dirty="0" err="1"/>
              <a:t>curah</a:t>
            </a:r>
            <a:r>
              <a:rPr lang="en-US" dirty="0"/>
              <a:t> </a:t>
            </a:r>
            <a:r>
              <a:rPr lang="en-US" dirty="0" err="1"/>
              <a:t>hujan</a:t>
            </a:r>
            <a:r>
              <a:rPr lang="en-US" dirty="0"/>
              <a:t> </a:t>
            </a:r>
            <a:r>
              <a:rPr lang="en-US" dirty="0" err="1"/>
              <a:t>dan</a:t>
            </a:r>
            <a:r>
              <a:rPr lang="en-US" dirty="0"/>
              <a:t> AUSMI </a:t>
            </a:r>
            <a:r>
              <a:rPr lang="en-US" dirty="0" err="1"/>
              <a:t>menunjukkan</a:t>
            </a:r>
            <a:r>
              <a:rPr lang="en-US" dirty="0"/>
              <a:t> </a:t>
            </a:r>
            <a:r>
              <a:rPr lang="en-US" dirty="0" err="1"/>
              <a:t>nilai</a:t>
            </a:r>
            <a:r>
              <a:rPr lang="en-US" dirty="0"/>
              <a:t> yang </a:t>
            </a:r>
            <a:r>
              <a:rPr lang="en-US" dirty="0" err="1"/>
              <a:t>tinggi</a:t>
            </a:r>
            <a:r>
              <a:rPr lang="en-US" dirty="0"/>
              <a:t> </a:t>
            </a:r>
            <a:r>
              <a:rPr lang="en-US" dirty="0" err="1"/>
              <a:t>maka</a:t>
            </a:r>
            <a:r>
              <a:rPr lang="en-US" dirty="0"/>
              <a:t> </a:t>
            </a:r>
            <a:r>
              <a:rPr lang="en-US" dirty="0" err="1"/>
              <a:t>pengaruh</a:t>
            </a:r>
            <a:r>
              <a:rPr lang="en-US" dirty="0"/>
              <a:t> </a:t>
            </a:r>
            <a:r>
              <a:rPr lang="en-US" dirty="0" err="1"/>
              <a:t>Monsun</a:t>
            </a:r>
            <a:r>
              <a:rPr lang="en-US" dirty="0"/>
              <a:t> Australia </a:t>
            </a:r>
            <a:r>
              <a:rPr lang="en-US" dirty="0" err="1"/>
              <a:t>lebih</a:t>
            </a:r>
            <a:r>
              <a:rPr lang="en-US" dirty="0"/>
              <a:t> </a:t>
            </a:r>
            <a:r>
              <a:rPr lang="en-US" dirty="0" err="1"/>
              <a:t>kuat</a:t>
            </a:r>
            <a:r>
              <a:rPr lang="en-US" dirty="0"/>
              <a:t>. </a:t>
            </a:r>
            <a:r>
              <a:rPr lang="en-US" dirty="0" err="1"/>
              <a:t>Sebaliknya</a:t>
            </a:r>
            <a:r>
              <a:rPr lang="en-US" dirty="0"/>
              <a:t>, </a:t>
            </a:r>
            <a:r>
              <a:rPr lang="en-US" dirty="0" err="1"/>
              <a:t>ketika</a:t>
            </a:r>
            <a:r>
              <a:rPr lang="en-US" dirty="0"/>
              <a:t> </a:t>
            </a:r>
            <a:r>
              <a:rPr lang="en-US" dirty="0" err="1"/>
              <a:t>korelasi</a:t>
            </a:r>
            <a:r>
              <a:rPr lang="en-US" dirty="0"/>
              <a:t> </a:t>
            </a:r>
            <a:r>
              <a:rPr lang="en-US" dirty="0" err="1"/>
              <a:t>curah</a:t>
            </a:r>
            <a:r>
              <a:rPr lang="en-US" dirty="0"/>
              <a:t> </a:t>
            </a:r>
            <a:r>
              <a:rPr lang="en-US" dirty="0" err="1"/>
              <a:t>hujan</a:t>
            </a:r>
            <a:r>
              <a:rPr lang="en-US" dirty="0"/>
              <a:t> </a:t>
            </a:r>
            <a:r>
              <a:rPr lang="en-US" dirty="0" err="1"/>
              <a:t>dengan</a:t>
            </a:r>
            <a:r>
              <a:rPr lang="en-US" dirty="0"/>
              <a:t> ISMI </a:t>
            </a:r>
            <a:r>
              <a:rPr lang="en-US" dirty="0" err="1"/>
              <a:t>menujukkan</a:t>
            </a:r>
            <a:r>
              <a:rPr lang="en-US" dirty="0"/>
              <a:t> </a:t>
            </a:r>
            <a:r>
              <a:rPr lang="en-US" dirty="0" err="1"/>
              <a:t>nilai</a:t>
            </a:r>
            <a:r>
              <a:rPr lang="en-US" dirty="0"/>
              <a:t> yang </a:t>
            </a:r>
            <a:r>
              <a:rPr lang="en-US" dirty="0" err="1"/>
              <a:t>tinggi</a:t>
            </a:r>
            <a:r>
              <a:rPr lang="en-US" dirty="0"/>
              <a:t> </a:t>
            </a:r>
            <a:r>
              <a:rPr lang="en-US" dirty="0" err="1"/>
              <a:t>maka</a:t>
            </a:r>
            <a:r>
              <a:rPr lang="en-US" dirty="0"/>
              <a:t> </a:t>
            </a:r>
            <a:r>
              <a:rPr lang="en-US" dirty="0" err="1"/>
              <a:t>pengaruh</a:t>
            </a:r>
            <a:r>
              <a:rPr lang="en-US" dirty="0"/>
              <a:t> </a:t>
            </a:r>
            <a:r>
              <a:rPr lang="en-US" dirty="0" err="1"/>
              <a:t>Monsun</a:t>
            </a:r>
            <a:r>
              <a:rPr lang="en-US" dirty="0"/>
              <a:t> Asia </a:t>
            </a:r>
            <a:r>
              <a:rPr lang="en-US" dirty="0" err="1"/>
              <a:t>lebih</a:t>
            </a:r>
            <a:r>
              <a:rPr lang="en-US" dirty="0"/>
              <a:t> </a:t>
            </a:r>
            <a:r>
              <a:rPr lang="en-US" dirty="0" err="1"/>
              <a:t>kuat</a:t>
            </a:r>
            <a:r>
              <a:rPr lang="en-US" dirty="0"/>
              <a:t>.</a:t>
            </a:r>
          </a:p>
          <a:p>
            <a:pPr marL="541338" lvl="0" indent="-312738"/>
            <a:endParaRPr lang="en-US" dirty="0"/>
          </a:p>
          <a:p>
            <a:pPr marL="541338" lvl="0" indent="-312738"/>
            <a:endParaRPr lang="id-ID" sz="1600" dirty="0"/>
          </a:p>
        </p:txBody>
      </p:sp>
      <p:pic>
        <p:nvPicPr>
          <p:cNvPr id="7" name="Picture 6"/>
          <p:cNvPicPr>
            <a:picLocks noChangeAspect="1"/>
          </p:cNvPicPr>
          <p:nvPr/>
        </p:nvPicPr>
        <p:blipFill rotWithShape="1">
          <a:blip r:embed="rId3"/>
          <a:srcRect r="49699"/>
          <a:stretch/>
        </p:blipFill>
        <p:spPr>
          <a:xfrm>
            <a:off x="211396" y="791198"/>
            <a:ext cx="2051040" cy="2045451"/>
          </a:xfrm>
          <a:prstGeom prst="rect">
            <a:avLst/>
          </a:prstGeom>
        </p:spPr>
      </p:pic>
      <p:pic>
        <p:nvPicPr>
          <p:cNvPr id="8" name="Picture 7"/>
          <p:cNvPicPr>
            <a:picLocks noChangeAspect="1"/>
          </p:cNvPicPr>
          <p:nvPr/>
        </p:nvPicPr>
        <p:blipFill rotWithShape="1">
          <a:blip r:embed="rId3"/>
          <a:srcRect l="49258"/>
          <a:stretch/>
        </p:blipFill>
        <p:spPr>
          <a:xfrm>
            <a:off x="254940" y="2975659"/>
            <a:ext cx="2051040" cy="2027705"/>
          </a:xfrm>
          <a:prstGeom prst="rect">
            <a:avLst/>
          </a:prstGeom>
        </p:spPr>
      </p:pic>
    </p:spTree>
    <p:extLst>
      <p:ext uri="{BB962C8B-B14F-4D97-AF65-F5344CB8AC3E}">
        <p14:creationId xmlns:p14="http://schemas.microsoft.com/office/powerpoint/2010/main" val="3750622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ctrTitle"/>
          </p:nvPr>
        </p:nvSpPr>
        <p:spPr>
          <a:xfrm>
            <a:off x="2743200" y="1735750"/>
            <a:ext cx="5638800" cy="1159799"/>
          </a:xfrm>
          <a:prstGeom prst="rect">
            <a:avLst/>
          </a:prstGeom>
        </p:spPr>
        <p:txBody>
          <a:bodyPr lIns="91425" tIns="91425" rIns="91425" bIns="91425" anchor="b" anchorCtr="0">
            <a:noAutofit/>
          </a:bodyPr>
          <a:lstStyle/>
          <a:p>
            <a:pPr lvl="0" rtl="0">
              <a:spcBef>
                <a:spcPts val="0"/>
              </a:spcBef>
              <a:buNone/>
            </a:pPr>
            <a:r>
              <a:rPr lang="id-ID" dirty="0"/>
              <a:t>Data dan Metode</a:t>
            </a:r>
            <a:endParaRPr lang="en" dirty="0"/>
          </a:p>
        </p:txBody>
      </p:sp>
      <p:sp>
        <p:nvSpPr>
          <p:cNvPr id="352" name="Shape 352"/>
          <p:cNvSpPr txBox="1"/>
          <p:nvPr/>
        </p:nvSpPr>
        <p:spPr>
          <a:xfrm>
            <a:off x="409575" y="1676400"/>
            <a:ext cx="2067000" cy="1771800"/>
          </a:xfrm>
          <a:prstGeom prst="rect">
            <a:avLst/>
          </a:prstGeom>
          <a:noFill/>
          <a:ln>
            <a:noFill/>
          </a:ln>
        </p:spPr>
        <p:txBody>
          <a:bodyPr lIns="91425" tIns="91425" rIns="91425" bIns="91425" anchor="ctr" anchorCtr="0">
            <a:noAutofit/>
          </a:bodyPr>
          <a:lstStyle/>
          <a:p>
            <a:pPr lvl="0" algn="ctr">
              <a:spcBef>
                <a:spcPts val="0"/>
              </a:spcBef>
              <a:buNone/>
            </a:pPr>
            <a:r>
              <a:rPr lang="id-ID" sz="4800" b="1" dirty="0">
                <a:solidFill>
                  <a:srgbClr val="FFFFFF"/>
                </a:solidFill>
                <a:latin typeface="Nixie One"/>
                <a:ea typeface="Nixie One"/>
                <a:cs typeface="Nixie One"/>
                <a:sym typeface="Nixie One"/>
              </a:rPr>
              <a:t>2</a:t>
            </a:r>
            <a:endParaRPr lang="en" sz="4800" b="1" dirty="0">
              <a:solidFill>
                <a:srgbClr val="FFFFFF"/>
              </a:solidFill>
              <a:latin typeface="Nixie One"/>
              <a:ea typeface="Nixie One"/>
              <a:cs typeface="Nixie One"/>
              <a:sym typeface="Nixie One"/>
            </a:endParaRPr>
          </a:p>
        </p:txBody>
      </p:sp>
    </p:spTree>
    <p:extLst>
      <p:ext uri="{BB962C8B-B14F-4D97-AF65-F5344CB8AC3E}">
        <p14:creationId xmlns:p14="http://schemas.microsoft.com/office/powerpoint/2010/main" val="243422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2313145" y="741684"/>
            <a:ext cx="4944300" cy="645300"/>
          </a:xfrm>
          <a:prstGeom prst="rect">
            <a:avLst/>
          </a:prstGeom>
        </p:spPr>
        <p:txBody>
          <a:bodyPr lIns="91425" tIns="91425" rIns="91425" bIns="91425" anchor="b" anchorCtr="0">
            <a:noAutofit/>
          </a:bodyPr>
          <a:lstStyle/>
          <a:p>
            <a:pPr lvl="0">
              <a:spcBef>
                <a:spcPts val="0"/>
              </a:spcBef>
              <a:buNone/>
            </a:pPr>
            <a:r>
              <a:rPr lang="id-ID" dirty="0"/>
              <a:t>Data</a:t>
            </a:r>
            <a:endParaRPr lang="en" dirty="0"/>
          </a:p>
        </p:txBody>
      </p:sp>
      <p:sp>
        <p:nvSpPr>
          <p:cNvPr id="363" name="Shape 363"/>
          <p:cNvSpPr txBox="1">
            <a:spLocks noGrp="1"/>
          </p:cNvSpPr>
          <p:nvPr>
            <p:ph type="body" idx="1"/>
          </p:nvPr>
        </p:nvSpPr>
        <p:spPr>
          <a:xfrm>
            <a:off x="1931483" y="1483848"/>
            <a:ext cx="5325962" cy="1659900"/>
          </a:xfrm>
          <a:prstGeom prst="rect">
            <a:avLst/>
          </a:prstGeom>
        </p:spPr>
        <p:txBody>
          <a:bodyPr lIns="91425" tIns="91425" rIns="91425" bIns="91425" anchor="t" anchorCtr="0">
            <a:noAutofit/>
          </a:bodyPr>
          <a:lstStyle/>
          <a:p>
            <a:pPr marL="541338" lvl="0" indent="-312738"/>
            <a:r>
              <a:rPr lang="id-ID" sz="1600" dirty="0"/>
              <a:t>Data yang digunakan merupakan data curah hujan </a:t>
            </a:r>
            <a:r>
              <a:rPr lang="en-US" sz="1600" dirty="0"/>
              <a:t>G</a:t>
            </a:r>
            <a:r>
              <a:rPr lang="id-ID" sz="1600" dirty="0"/>
              <a:t>PCC tahun 1901-2013 kota Jakarta dan Ambon.</a:t>
            </a:r>
            <a:endParaRPr lang="en" sz="1600" dirty="0"/>
          </a:p>
        </p:txBody>
      </p:sp>
    </p:spTree>
    <p:extLst>
      <p:ext uri="{BB962C8B-B14F-4D97-AF65-F5344CB8AC3E}">
        <p14:creationId xmlns:p14="http://schemas.microsoft.com/office/powerpoint/2010/main" val="4116412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1732700" y="821200"/>
            <a:ext cx="4944300" cy="645300"/>
          </a:xfrm>
          <a:prstGeom prst="rect">
            <a:avLst/>
          </a:prstGeom>
        </p:spPr>
        <p:txBody>
          <a:bodyPr lIns="91425" tIns="91425" rIns="91425" bIns="91425" anchor="t" anchorCtr="0">
            <a:noAutofit/>
          </a:bodyPr>
          <a:lstStyle/>
          <a:p>
            <a:pPr lvl="0" rtl="0">
              <a:spcBef>
                <a:spcPts val="0"/>
              </a:spcBef>
              <a:buNone/>
            </a:pPr>
            <a:r>
              <a:rPr lang="id-ID" dirty="0"/>
              <a:t>Metode</a:t>
            </a:r>
            <a:endParaRPr lang="en" dirty="0"/>
          </a:p>
        </p:txBody>
      </p:sp>
      <p:sp>
        <p:nvSpPr>
          <p:cNvPr id="457" name="Shape 457"/>
          <p:cNvSpPr/>
          <p:nvPr/>
        </p:nvSpPr>
        <p:spPr>
          <a:xfrm>
            <a:off x="923925" y="1947350"/>
            <a:ext cx="1946099" cy="1325100"/>
          </a:xfrm>
          <a:prstGeom prst="homePlate">
            <a:avLst>
              <a:gd name="adj" fmla="val 30129"/>
            </a:avLst>
          </a:prstGeom>
          <a:noFill/>
          <a:ln w="114300" cap="flat" cmpd="sng">
            <a:solidFill>
              <a:srgbClr val="00E1C6"/>
            </a:solidFill>
            <a:prstDash val="solid"/>
            <a:miter/>
            <a:headEnd type="none" w="med" len="med"/>
            <a:tailEnd type="none" w="med" len="med"/>
          </a:ln>
        </p:spPr>
        <p:txBody>
          <a:bodyPr lIns="91425" tIns="91425" rIns="91425" bIns="91425" anchor="ctr" anchorCtr="0">
            <a:noAutofit/>
          </a:bodyPr>
          <a:lstStyle/>
          <a:p>
            <a:pPr lvl="0" algn="ctr">
              <a:spcBef>
                <a:spcPts val="0"/>
              </a:spcBef>
              <a:buNone/>
            </a:pPr>
            <a:r>
              <a:rPr lang="id-ID" dirty="0">
                <a:solidFill>
                  <a:srgbClr val="00E1C6"/>
                </a:solidFill>
                <a:latin typeface="Muli"/>
                <a:ea typeface="Muli"/>
                <a:cs typeface="Muli"/>
                <a:sym typeface="Muli"/>
              </a:rPr>
              <a:t>Membuka modules, data, dan normalisasi data</a:t>
            </a:r>
            <a:endParaRPr lang="en" dirty="0">
              <a:solidFill>
                <a:srgbClr val="00E1C6"/>
              </a:solidFill>
              <a:latin typeface="Muli"/>
              <a:ea typeface="Muli"/>
              <a:cs typeface="Muli"/>
              <a:sym typeface="Muli"/>
            </a:endParaRPr>
          </a:p>
        </p:txBody>
      </p:sp>
      <p:sp>
        <p:nvSpPr>
          <p:cNvPr id="458" name="Shape 458"/>
          <p:cNvSpPr/>
          <p:nvPr/>
        </p:nvSpPr>
        <p:spPr>
          <a:xfrm>
            <a:off x="2675596" y="1947350"/>
            <a:ext cx="1983599" cy="1325100"/>
          </a:xfrm>
          <a:prstGeom prst="chevron">
            <a:avLst>
              <a:gd name="adj" fmla="val 29853"/>
            </a:avLst>
          </a:prstGeom>
          <a:noFill/>
          <a:ln w="114300" cap="flat" cmpd="sng">
            <a:solidFill>
              <a:srgbClr val="19BBD5"/>
            </a:solidFill>
            <a:prstDash val="solid"/>
            <a:miter/>
            <a:headEnd type="none" w="med" len="med"/>
            <a:tailEnd type="none" w="med" len="med"/>
          </a:ln>
        </p:spPr>
        <p:txBody>
          <a:bodyPr lIns="91425" tIns="91425" rIns="91425" bIns="91425" anchor="ctr" anchorCtr="0">
            <a:noAutofit/>
          </a:bodyPr>
          <a:lstStyle/>
          <a:p>
            <a:pPr lvl="0" algn="ctr">
              <a:spcBef>
                <a:spcPts val="0"/>
              </a:spcBef>
              <a:buNone/>
            </a:pPr>
            <a:r>
              <a:rPr lang="id-ID" dirty="0">
                <a:solidFill>
                  <a:srgbClr val="19BBD5"/>
                </a:solidFill>
                <a:latin typeface="Muli"/>
                <a:ea typeface="Muli"/>
                <a:cs typeface="Muli"/>
                <a:sym typeface="Muli"/>
              </a:rPr>
              <a:t>Plot data sebagai time series</a:t>
            </a:r>
            <a:endParaRPr lang="en" dirty="0">
              <a:solidFill>
                <a:srgbClr val="19BBD5"/>
              </a:solidFill>
              <a:latin typeface="Muli"/>
              <a:ea typeface="Muli"/>
              <a:cs typeface="Muli"/>
              <a:sym typeface="Muli"/>
            </a:endParaRPr>
          </a:p>
        </p:txBody>
      </p:sp>
      <p:sp>
        <p:nvSpPr>
          <p:cNvPr id="459" name="Shape 459"/>
          <p:cNvSpPr/>
          <p:nvPr/>
        </p:nvSpPr>
        <p:spPr>
          <a:xfrm>
            <a:off x="4464693" y="1947350"/>
            <a:ext cx="1983599" cy="1325100"/>
          </a:xfrm>
          <a:prstGeom prst="chevron">
            <a:avLst>
              <a:gd name="adj" fmla="val 29853"/>
            </a:avLst>
          </a:prstGeom>
          <a:noFill/>
          <a:ln w="114300" cap="flat" cmpd="sng">
            <a:solidFill>
              <a:srgbClr val="3292E1"/>
            </a:solidFill>
            <a:prstDash val="solid"/>
            <a:miter/>
            <a:headEnd type="none" w="med" len="med"/>
            <a:tailEnd type="none" w="med" len="med"/>
          </a:ln>
        </p:spPr>
        <p:txBody>
          <a:bodyPr lIns="91425" tIns="91425" rIns="91425" bIns="91425" anchor="ctr" anchorCtr="0">
            <a:noAutofit/>
          </a:bodyPr>
          <a:lstStyle/>
          <a:p>
            <a:pPr lvl="0" algn="ctr">
              <a:spcBef>
                <a:spcPts val="0"/>
              </a:spcBef>
              <a:buNone/>
            </a:pPr>
            <a:r>
              <a:rPr lang="id-ID" dirty="0">
                <a:solidFill>
                  <a:srgbClr val="3292E1"/>
                </a:solidFill>
                <a:latin typeface="Muli"/>
                <a:ea typeface="Muli"/>
                <a:cs typeface="Muli"/>
                <a:sym typeface="Muli"/>
              </a:rPr>
              <a:t>Pilih tipe gelombang wavelet yang sesuai dengan plot time series</a:t>
            </a:r>
            <a:endParaRPr lang="en" dirty="0">
              <a:solidFill>
                <a:srgbClr val="3292E1"/>
              </a:solidFill>
              <a:latin typeface="Muli"/>
              <a:ea typeface="Muli"/>
              <a:cs typeface="Muli"/>
              <a:sym typeface="Muli"/>
            </a:endParaRPr>
          </a:p>
        </p:txBody>
      </p:sp>
      <p:sp>
        <p:nvSpPr>
          <p:cNvPr id="6" name="Shape 459"/>
          <p:cNvSpPr/>
          <p:nvPr/>
        </p:nvSpPr>
        <p:spPr>
          <a:xfrm>
            <a:off x="2658094" y="3496750"/>
            <a:ext cx="1983599" cy="1325100"/>
          </a:xfrm>
          <a:prstGeom prst="chevron">
            <a:avLst>
              <a:gd name="adj" fmla="val 29853"/>
            </a:avLst>
          </a:prstGeom>
          <a:noFill/>
          <a:ln w="114300" cap="flat" cmpd="sng">
            <a:solidFill>
              <a:schemeClr val="accent4">
                <a:lumMod val="75000"/>
              </a:schemeClr>
            </a:solidFill>
            <a:prstDash val="solid"/>
            <a:miter/>
            <a:headEnd type="none" w="med" len="med"/>
            <a:tailEnd type="none" w="med" len="med"/>
          </a:ln>
        </p:spPr>
        <p:txBody>
          <a:bodyPr lIns="91425" tIns="91425" rIns="91425" bIns="91425" anchor="ctr" anchorCtr="0">
            <a:noAutofit/>
          </a:bodyPr>
          <a:lstStyle/>
          <a:p>
            <a:pPr lvl="0" algn="ctr">
              <a:spcBef>
                <a:spcPts val="0"/>
              </a:spcBef>
              <a:buNone/>
            </a:pPr>
            <a:r>
              <a:rPr lang="id-ID" i="1" dirty="0">
                <a:solidFill>
                  <a:srgbClr val="3292E1"/>
                </a:solidFill>
                <a:latin typeface="Muli"/>
                <a:ea typeface="Muli"/>
                <a:cs typeface="Muli"/>
                <a:sym typeface="Muli"/>
              </a:rPr>
              <a:t>Wavelet transform </a:t>
            </a:r>
            <a:endParaRPr lang="en" i="1" dirty="0">
              <a:solidFill>
                <a:srgbClr val="3292E1"/>
              </a:solidFill>
              <a:latin typeface="Muli"/>
              <a:ea typeface="Muli"/>
              <a:cs typeface="Muli"/>
              <a:sym typeface="Muli"/>
            </a:endParaRPr>
          </a:p>
        </p:txBody>
      </p:sp>
      <p:sp>
        <p:nvSpPr>
          <p:cNvPr id="7" name="Shape 459"/>
          <p:cNvSpPr/>
          <p:nvPr/>
        </p:nvSpPr>
        <p:spPr>
          <a:xfrm>
            <a:off x="4415851" y="3496750"/>
            <a:ext cx="2032441" cy="1325100"/>
          </a:xfrm>
          <a:prstGeom prst="chevron">
            <a:avLst>
              <a:gd name="adj" fmla="val 29853"/>
            </a:avLst>
          </a:prstGeom>
          <a:noFill/>
          <a:ln w="114300" cap="flat" cmpd="sng">
            <a:solidFill>
              <a:schemeClr val="accent4">
                <a:lumMod val="60000"/>
                <a:lumOff val="40000"/>
              </a:schemeClr>
            </a:solidFill>
            <a:prstDash val="solid"/>
            <a:miter/>
            <a:headEnd type="none" w="med" len="med"/>
            <a:tailEnd type="none" w="med" len="med"/>
          </a:ln>
        </p:spPr>
        <p:txBody>
          <a:bodyPr lIns="91425" tIns="91425" rIns="91425" bIns="91425" anchor="ctr" anchorCtr="0">
            <a:noAutofit/>
          </a:bodyPr>
          <a:lstStyle/>
          <a:p>
            <a:pPr lvl="0" algn="ctr">
              <a:spcBef>
                <a:spcPts val="0"/>
              </a:spcBef>
              <a:buNone/>
            </a:pPr>
            <a:r>
              <a:rPr lang="id-ID" dirty="0">
                <a:solidFill>
                  <a:srgbClr val="3292E1"/>
                </a:solidFill>
                <a:latin typeface="Muli"/>
                <a:ea typeface="Muli"/>
                <a:cs typeface="Muli"/>
                <a:sym typeface="Muli"/>
              </a:rPr>
              <a:t>Pengkoreksian bias</a:t>
            </a:r>
            <a:endParaRPr lang="en" dirty="0">
              <a:solidFill>
                <a:srgbClr val="3292E1"/>
              </a:solidFill>
              <a:latin typeface="Muli"/>
              <a:ea typeface="Muli"/>
              <a:cs typeface="Muli"/>
              <a:sym typeface="Muli"/>
            </a:endParaRPr>
          </a:p>
        </p:txBody>
      </p:sp>
      <p:cxnSp>
        <p:nvCxnSpPr>
          <p:cNvPr id="3" name="Connector: Elbow 2"/>
          <p:cNvCxnSpPr>
            <a:cxnSpLocks/>
          </p:cNvCxnSpPr>
          <p:nvPr/>
        </p:nvCxnSpPr>
        <p:spPr>
          <a:xfrm>
            <a:off x="923925" y="3642834"/>
            <a:ext cx="1522942" cy="516466"/>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77000" y="2609900"/>
            <a:ext cx="934533"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63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ctrTitle"/>
          </p:nvPr>
        </p:nvSpPr>
        <p:spPr>
          <a:xfrm>
            <a:off x="2743200" y="1735750"/>
            <a:ext cx="5638800" cy="1159799"/>
          </a:xfrm>
          <a:prstGeom prst="rect">
            <a:avLst/>
          </a:prstGeom>
        </p:spPr>
        <p:txBody>
          <a:bodyPr lIns="91425" tIns="91425" rIns="91425" bIns="91425" anchor="b" anchorCtr="0">
            <a:noAutofit/>
          </a:bodyPr>
          <a:lstStyle/>
          <a:p>
            <a:pPr lvl="0" rtl="0">
              <a:spcBef>
                <a:spcPts val="0"/>
              </a:spcBef>
              <a:buNone/>
            </a:pPr>
            <a:r>
              <a:rPr lang="id-ID" dirty="0"/>
              <a:t>Analisis</a:t>
            </a:r>
            <a:endParaRPr lang="en" dirty="0"/>
          </a:p>
        </p:txBody>
      </p:sp>
      <p:sp>
        <p:nvSpPr>
          <p:cNvPr id="352" name="Shape 352"/>
          <p:cNvSpPr txBox="1"/>
          <p:nvPr/>
        </p:nvSpPr>
        <p:spPr>
          <a:xfrm>
            <a:off x="409575" y="1676400"/>
            <a:ext cx="2067000" cy="1771800"/>
          </a:xfrm>
          <a:prstGeom prst="rect">
            <a:avLst/>
          </a:prstGeom>
          <a:noFill/>
          <a:ln>
            <a:noFill/>
          </a:ln>
        </p:spPr>
        <p:txBody>
          <a:bodyPr lIns="91425" tIns="91425" rIns="91425" bIns="91425" anchor="ctr" anchorCtr="0">
            <a:noAutofit/>
          </a:bodyPr>
          <a:lstStyle/>
          <a:p>
            <a:pPr lvl="0" algn="ctr">
              <a:spcBef>
                <a:spcPts val="0"/>
              </a:spcBef>
              <a:buNone/>
            </a:pPr>
            <a:r>
              <a:rPr lang="id-ID" sz="4800" b="1" dirty="0">
                <a:solidFill>
                  <a:srgbClr val="FFFFFF"/>
                </a:solidFill>
                <a:latin typeface="Nixie One"/>
                <a:ea typeface="Nixie One"/>
                <a:cs typeface="Nixie One"/>
                <a:sym typeface="Nixie One"/>
              </a:rPr>
              <a:t>3</a:t>
            </a:r>
            <a:endParaRPr lang="en" sz="4800" b="1" dirty="0">
              <a:solidFill>
                <a:srgbClr val="FFFFFF"/>
              </a:solidFill>
              <a:latin typeface="Nixie One"/>
              <a:ea typeface="Nixie One"/>
              <a:cs typeface="Nixie One"/>
              <a:sym typeface="Nixie One"/>
            </a:endParaRPr>
          </a:p>
        </p:txBody>
      </p:sp>
    </p:spTree>
    <p:extLst>
      <p:ext uri="{BB962C8B-B14F-4D97-AF65-F5344CB8AC3E}">
        <p14:creationId xmlns:p14="http://schemas.microsoft.com/office/powerpoint/2010/main" val="3800957812"/>
      </p:ext>
    </p:extLst>
  </p:cSld>
  <p:clrMapOvr>
    <a:masterClrMapping/>
  </p:clrMapOvr>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1219</TotalTime>
  <Words>614</Words>
  <Application>Microsoft Office PowerPoint</Application>
  <PresentationFormat>On-screen Show (16:9)</PresentationFormat>
  <Paragraphs>64</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Helvetica Neue</vt:lpstr>
      <vt:lpstr>Muli</vt:lpstr>
      <vt:lpstr>Nixie One</vt:lpstr>
      <vt:lpstr>Imogen template</vt:lpstr>
      <vt:lpstr>MODUL 3: WAVELET ANALYSIS KELOMPOK 2:  RESTY RIANY M. 12814005 – ANUGRAH NOER H. 12814023 – PRANA KESUMA S. 12814025 – NURHAYUNI DWI A. 12814028 – HANA CAMELIA 12814035</vt:lpstr>
      <vt:lpstr>Tujuan</vt:lpstr>
      <vt:lpstr>Kajian Pustaka</vt:lpstr>
      <vt:lpstr>Kajian Pustaka</vt:lpstr>
      <vt:lpstr>MONSOON</vt:lpstr>
      <vt:lpstr>Data dan Metode</vt:lpstr>
      <vt:lpstr>Data</vt:lpstr>
      <vt:lpstr>Metode</vt:lpstr>
      <vt:lpstr>Analisis</vt:lpstr>
      <vt:lpstr>PowerPoint Presentation</vt:lpstr>
      <vt:lpstr>PowerPoint Presentation</vt:lpstr>
      <vt:lpstr>PowerPoint Presentation</vt:lpstr>
      <vt:lpstr>PowerPoint Presentation</vt:lpstr>
      <vt:lpstr>Kesimpulan</vt:lpstr>
      <vt:lpstr>PowerPoint Presentation</vt:lpstr>
      <vt:lpstr>Daftar Pustaka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3: WAVELET ANALYSIS KELOMPOK 2:  RESTY RIANY M. 12814005 – ANUGRAH NOER H. 12814023 – PRANA KESUMA S. 12814025 – NURHAYUNI DWI A. 12814028 – HANA CAMELIA 12814035</dc:title>
  <dc:creator>user</dc:creator>
  <cp:lastModifiedBy>Resty Riany Muslim</cp:lastModifiedBy>
  <cp:revision>60</cp:revision>
  <dcterms:modified xsi:type="dcterms:W3CDTF">2017-04-20T09:47:13Z</dcterms:modified>
</cp:coreProperties>
</file>