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24"/>
  </p:notesMasterIdLst>
  <p:sldIdLst>
    <p:sldId id="256" r:id="rId2"/>
    <p:sldId id="257" r:id="rId3"/>
    <p:sldId id="274" r:id="rId4"/>
    <p:sldId id="264" r:id="rId5"/>
    <p:sldId id="258" r:id="rId6"/>
    <p:sldId id="259" r:id="rId7"/>
    <p:sldId id="260" r:id="rId8"/>
    <p:sldId id="279" r:id="rId9"/>
    <p:sldId id="275" r:id="rId10"/>
    <p:sldId id="276" r:id="rId11"/>
    <p:sldId id="277" r:id="rId12"/>
    <p:sldId id="278" r:id="rId13"/>
    <p:sldId id="281" r:id="rId14"/>
    <p:sldId id="269" r:id="rId15"/>
    <p:sldId id="271" r:id="rId16"/>
    <p:sldId id="273" r:id="rId17"/>
    <p:sldId id="280" r:id="rId18"/>
    <p:sldId id="270" r:id="rId19"/>
    <p:sldId id="282" r:id="rId20"/>
    <p:sldId id="272" r:id="rId21"/>
    <p:sldId id="261" r:id="rId22"/>
    <p:sldId id="283" r:id="rId23"/>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C5B2D2-D9A2-4ACF-9107-17CCFD30FDE3}" v="38" dt="2024-10-20T17:59:06.2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9500" autoAdjust="0"/>
  </p:normalViewPr>
  <p:slideViewPr>
    <p:cSldViewPr snapToGrid="0">
      <p:cViewPr varScale="1">
        <p:scale>
          <a:sx n="78" d="100"/>
          <a:sy n="78" d="100"/>
        </p:scale>
        <p:origin x="878" y="5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7"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8"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11/10/2024</a:t>
            </a:fld>
            <a:endParaRPr lang="zh-CN" altLang="en-US" sz="1200">
              <a:latin typeface="Calibri" charset="0"/>
              <a:ea typeface="等线" charset="0"/>
              <a:cs typeface="Calibri" charset="0"/>
            </a:endParaRPr>
          </a:p>
        </p:txBody>
      </p:sp>
      <p:sp>
        <p:nvSpPr>
          <p:cNvPr id="9" name="对象"/>
          <p:cNvSpPr>
            <a:spLocks noGrp="1" noRot="1" noChangeAspect="1"/>
          </p:cNvSpPr>
          <p:nvPr>
            <p:ph type="sldImg" idx="2"/>
          </p:nvPr>
        </p:nvSpPr>
        <p:spPr>
          <a:xfrm>
            <a:off x="685800" y="1143000"/>
            <a:ext cx="5486400" cy="3086100"/>
          </a:xfrm>
          <a:prstGeom prst="rect">
            <a:avLst/>
          </a:prstGeom>
          <a:noFill/>
          <a:ln w="12700" cap="flat" cmpd="sng">
            <a:solidFill>
              <a:srgbClr val="000000"/>
            </a:solidFill>
            <a:prstDash val="solid"/>
            <a:round/>
          </a:ln>
        </p:spPr>
      </p:sp>
      <p:sp>
        <p:nvSpPr>
          <p:cNvPr id="10" name="文本框"/>
          <p:cNvSpPr>
            <a:spLocks noGrp="1"/>
          </p:cNvSpPr>
          <p:nvPr>
            <p:ph type="body" idx="3"/>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1" name="文本框"/>
          <p:cNvSpPr>
            <a:spLocks noGrp="1"/>
          </p:cNvSpPr>
          <p:nvPr>
            <p:ph type="ftr" idx="4"/>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71770189"/>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96934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07848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48185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35130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68935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66379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13" name="文本框"/>
          <p:cNvSpPr>
            <a:spLocks noGrp="1"/>
          </p:cNvSpPr>
          <p:nvPr>
            <p:ph type="ctrTitle"/>
          </p:nvPr>
        </p:nvSpPr>
        <p:spPr>
          <a:xfrm>
            <a:off x="1524000" y="1122363"/>
            <a:ext cx="9144000" cy="23876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90000"/>
              </a:lnSpc>
              <a:spcBef>
                <a:spcPts val="0"/>
              </a:spcBef>
              <a:spcAft>
                <a:spcPts val="0"/>
              </a:spcAft>
              <a:buNone/>
            </a:pPr>
            <a:r>
              <a:rPr lang="en-US" altLang="zh-CN" sz="6000" b="0" i="0" u="none" strike="noStrike" kern="1200" cap="none" spc="0" baseline="0">
                <a:solidFill>
                  <a:schemeClr val="tx1"/>
                </a:solidFill>
                <a:latin typeface="Calibri Light" charset="0"/>
                <a:ea typeface="等线 Light" charset="0"/>
                <a:cs typeface="Lucida Sans"/>
              </a:rPr>
              <a:t>Click to edit Master title style</a:t>
            </a:r>
            <a:endParaRPr lang="zh-CN" altLang="en-US" sz="6000" b="0" i="0" u="none" strike="noStrike" kern="1200" cap="none" spc="0" baseline="0">
              <a:solidFill>
                <a:schemeClr val="tx1"/>
              </a:solidFill>
              <a:latin typeface="Calibri Light" charset="0"/>
              <a:ea typeface="等线 Light" charset="0"/>
              <a:cs typeface="Lucida Sans"/>
            </a:endParaRPr>
          </a:p>
        </p:txBody>
      </p:sp>
      <p:sp>
        <p:nvSpPr>
          <p:cNvPr id="14" name="文本框"/>
          <p:cNvSpPr>
            <a:spLocks noGrp="1"/>
          </p:cNvSpPr>
          <p:nvPr>
            <p:ph type="subTitle" idx="1"/>
          </p:nvPr>
        </p:nvSpPr>
        <p:spPr>
          <a:xfrm>
            <a:off x="1524000" y="3602038"/>
            <a:ext cx="9144000" cy="16557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a:lnSpc>
                <a:spcPct val="90000"/>
              </a:lnSpc>
              <a:spcBef>
                <a:spcPts val="1000"/>
              </a:spcBef>
              <a:spcAft>
                <a:spcPts val="0"/>
              </a:spcAft>
              <a:buNone/>
            </a:pPr>
            <a:r>
              <a:rPr lang="en-US" altLang="zh-CN" sz="2400" b="0" i="0" u="none" strike="noStrike" kern="1200" cap="none" spc="0" baseline="0">
                <a:solidFill>
                  <a:schemeClr val="tx1"/>
                </a:solidFill>
                <a:latin typeface="Calibri" charset="0"/>
                <a:ea typeface="等线" charset="0"/>
                <a:cs typeface="Lucida Sans"/>
              </a:rPr>
              <a:t>Click to edit Master subtitle style</a:t>
            </a:r>
            <a:endParaRPr lang="zh-CN" altLang="en-US" sz="2400" b="0" i="0" u="none" strike="noStrike" kern="1200" cap="none" spc="0" baseline="0">
              <a:solidFill>
                <a:schemeClr val="tx1"/>
              </a:solidFill>
              <a:latin typeface="Calibri" charset="0"/>
              <a:ea typeface="等线" charset="0"/>
              <a:cs typeface="Lucida Sans"/>
            </a:endParaRPr>
          </a:p>
        </p:txBody>
      </p:sp>
      <p:sp>
        <p:nvSpPr>
          <p:cNvPr id="15" name="文本框"/>
          <p:cNvSpPr>
            <a:spLocks noGrp="1"/>
          </p:cNvSpPr>
          <p:nvPr>
            <p:ph type="dt" idx="10"/>
          </p:nvPr>
        </p:nvSpPr>
        <p:spPr>
          <a:xfrm>
            <a:off x="838200" y="6356349"/>
            <a:ext cx="27432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fld id="{CAD2D6BD-DE1B-4B5F-8B41-2702339687B9}" type="datetime1">
              <a:rPr lang="en-US" altLang="zh-CN" sz="1200" b="0" i="0" u="none" strike="noStrike" kern="1200" cap="none" spc="0" baseline="0">
                <a:solidFill>
                  <a:srgbClr val="898989"/>
                </a:solidFill>
                <a:latin typeface="Calibri" charset="0"/>
                <a:ea typeface="等线" charset="0"/>
                <a:cs typeface="Calibri" charset="0"/>
              </a:rPr>
              <a:t>11/10/2024</a:t>
            </a:fld>
            <a:endParaRPr lang="zh-CN" altLang="en-US" sz="1200" b="0" i="0" u="none" strike="noStrike" kern="1200" cap="none" spc="0" baseline="0">
              <a:solidFill>
                <a:srgbClr val="898989"/>
              </a:solidFill>
              <a:latin typeface="Calibri" charset="0"/>
              <a:ea typeface="等线" charset="0"/>
              <a:cs typeface="Calibri" charset="0"/>
            </a:endParaRPr>
          </a:p>
        </p:txBody>
      </p:sp>
      <p:sp>
        <p:nvSpPr>
          <p:cNvPr id="16" name="文本框"/>
          <p:cNvSpPr>
            <a:spLocks noGrp="1"/>
          </p:cNvSpPr>
          <p:nvPr>
            <p:ph type="ftr"/>
          </p:nvPr>
        </p:nvSpPr>
        <p:spPr>
          <a:xfrm>
            <a:off x="4038600" y="6356349"/>
            <a:ext cx="41148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endParaRPr lang="zh-CN" altLang="en-US" sz="1200" b="0" i="0" u="none" strike="noStrike" kern="1200" cap="none" spc="0" baseline="0">
              <a:solidFill>
                <a:srgbClr val="898989"/>
              </a:solidFill>
              <a:latin typeface="Calibri" charset="0"/>
              <a:ea typeface="等线" charset="0"/>
              <a:cs typeface="Calibri" charset="0"/>
            </a:endParaRPr>
          </a:p>
        </p:txBody>
      </p:sp>
      <p:sp>
        <p:nvSpPr>
          <p:cNvPr id="17" name="文本框"/>
          <p:cNvSpPr>
            <a:spLocks noGrp="1"/>
          </p:cNvSpPr>
          <p:nvPr>
            <p:ph type="sldNum"/>
          </p:nvPr>
        </p:nvSpPr>
        <p:spPr>
          <a:xfrm>
            <a:off x="8610600" y="6356349"/>
            <a:ext cx="27432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charset="0"/>
                <a:ea typeface="等线" charset="0"/>
                <a:cs typeface="Calibri" charset="0"/>
              </a:rPr>
              <a:t>‹#›</a:t>
            </a:fld>
            <a:endParaRPr lang="zh-CN" altLang="en-US" sz="1200" b="0" i="0" u="none" strike="noStrike" kern="1200" cap="none" spc="0" baseline="0">
              <a:solidFill>
                <a:srgbClr val="898989"/>
              </a:solidFill>
              <a:latin typeface="Calibri" charset="0"/>
              <a:ea typeface="等线" charset="0"/>
              <a:cs typeface="Calibri" charset="0"/>
            </a:endParaRPr>
          </a:p>
        </p:txBody>
      </p:sp>
    </p:spTree>
    <p:extLst>
      <p:ext uri="{BB962C8B-B14F-4D97-AF65-F5344CB8AC3E}">
        <p14:creationId xmlns:p14="http://schemas.microsoft.com/office/powerpoint/2010/main" val="880169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2024/11/10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6390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2024/11/10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52173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1"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title style</a:t>
            </a:r>
            <a:endParaRPr lang="zh-CN" altLang="en-US"/>
          </a:p>
        </p:txBody>
      </p:sp>
      <p:sp>
        <p:nvSpPr>
          <p:cNvPr id="22"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3" name="文本框"/>
          <p:cNvSpPr>
            <a:spLocks noGrp="1"/>
          </p:cNvSpPr>
          <p:nvPr>
            <p:ph type="dt" idx="10"/>
          </p:nvPr>
        </p:nvSpPr>
        <p:spPr>
          <a:xfrm>
            <a:off x="838200" y="6356349"/>
            <a:ext cx="27432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l"/>
            <a:fld id="{CAD2D6BD-DE1B-4B5F-8B41-2702339687B9}" type="datetime1">
              <a:rPr lang="en-US" altLang="zh-CN" sz="1200">
                <a:solidFill>
                  <a:srgbClr val="898989"/>
                </a:solidFill>
                <a:latin typeface="Calibri" charset="0"/>
                <a:ea typeface="等线" charset="0"/>
                <a:cs typeface="Calibri" charset="0"/>
              </a:rPr>
              <a:t>11/10/2024</a:t>
            </a:fld>
            <a:endParaRPr lang="zh-CN" altLang="en-US" sz="1200">
              <a:solidFill>
                <a:srgbClr val="898989"/>
              </a:solidFill>
              <a:latin typeface="Calibri" charset="0"/>
              <a:ea typeface="等线" charset="0"/>
              <a:cs typeface="Calibri" charset="0"/>
            </a:endParaRPr>
          </a:p>
        </p:txBody>
      </p:sp>
      <p:sp>
        <p:nvSpPr>
          <p:cNvPr id="24" name="文本框"/>
          <p:cNvSpPr>
            <a:spLocks noGrp="1"/>
          </p:cNvSpPr>
          <p:nvPr>
            <p:ph type="ftr"/>
          </p:nvPr>
        </p:nvSpPr>
        <p:spPr>
          <a:xfrm>
            <a:off x="4038600" y="6356349"/>
            <a:ext cx="41148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898989"/>
              </a:solidFill>
              <a:latin typeface="Calibri" charset="0"/>
              <a:ea typeface="等线" charset="0"/>
              <a:cs typeface="Calibri" charset="0"/>
            </a:endParaRPr>
          </a:p>
        </p:txBody>
      </p:sp>
      <p:sp>
        <p:nvSpPr>
          <p:cNvPr id="25" name="文本框"/>
          <p:cNvSpPr>
            <a:spLocks noGrp="1"/>
          </p:cNvSpPr>
          <p:nvPr>
            <p:ph type="sldNum"/>
          </p:nvPr>
        </p:nvSpPr>
        <p:spPr>
          <a:xfrm>
            <a:off x="8610600" y="6356349"/>
            <a:ext cx="27432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898989"/>
                </a:solidFill>
                <a:latin typeface="Calibri" charset="0"/>
                <a:ea typeface="等线" charset="0"/>
                <a:cs typeface="Calibri" charset="0"/>
              </a:rPr>
              <a:t>‹#›</a:t>
            </a:fld>
            <a:endParaRPr lang="zh-CN" altLang="en-US" sz="1200">
              <a:solidFill>
                <a:srgbClr val="898989"/>
              </a:solidFill>
              <a:latin typeface="Calibri" charset="0"/>
              <a:ea typeface="等线" charset="0"/>
              <a:cs typeface="Calibri" charset="0"/>
            </a:endParaRPr>
          </a:p>
        </p:txBody>
      </p:sp>
    </p:spTree>
    <p:extLst>
      <p:ext uri="{BB962C8B-B14F-4D97-AF65-F5344CB8AC3E}">
        <p14:creationId xmlns:p14="http://schemas.microsoft.com/office/powerpoint/2010/main" val="1619175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2024/11/10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7850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2024/11/10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9267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2024/11/10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1796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2024/11/10</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66602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2024/11/10</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65390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2024/11/10</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34546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2024/11/10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38731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2024/11/10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88180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838200" y="6356349"/>
            <a:ext cx="27432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fld id="{CAD2D6BD-DE1B-4B5F-8B41-2702339687B9}" type="datetime1">
              <a:rPr lang="en-US" altLang="zh-CN" sz="1200">
                <a:solidFill>
                  <a:srgbClr val="898989"/>
                </a:solidFill>
                <a:latin typeface="Calibri" charset="0"/>
                <a:ea typeface="等线" charset="0"/>
                <a:cs typeface="Calibri" charset="0"/>
              </a:rPr>
              <a:t>11/10/2024</a:t>
            </a:fld>
            <a:endParaRPr lang="zh-CN" altLang="en-US" sz="1200">
              <a:solidFill>
                <a:srgbClr val="898989"/>
              </a:solidFill>
              <a:latin typeface="Calibri" charset="0"/>
              <a:ea typeface="等线" charset="0"/>
              <a:cs typeface="Calibri" charset="0"/>
            </a:endParaRPr>
          </a:p>
        </p:txBody>
      </p:sp>
      <p:sp>
        <p:nvSpPr>
          <p:cNvPr id="5" name="文本框"/>
          <p:cNvSpPr>
            <a:spLocks noGrp="1"/>
          </p:cNvSpPr>
          <p:nvPr>
            <p:ph type="ftr" idx="3"/>
          </p:nvPr>
        </p:nvSpPr>
        <p:spPr>
          <a:xfrm>
            <a:off x="4038600" y="6356349"/>
            <a:ext cx="41148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898989"/>
              </a:solidFill>
              <a:latin typeface="Calibri" charset="0"/>
              <a:ea typeface="等线" charset="0"/>
              <a:cs typeface="Calibri" charset="0"/>
            </a:endParaRPr>
          </a:p>
        </p:txBody>
      </p:sp>
      <p:sp>
        <p:nvSpPr>
          <p:cNvPr id="6" name="文本框"/>
          <p:cNvSpPr>
            <a:spLocks noGrp="1"/>
          </p:cNvSpPr>
          <p:nvPr>
            <p:ph type="sldNum" idx="4"/>
          </p:nvPr>
        </p:nvSpPr>
        <p:spPr>
          <a:xfrm>
            <a:off x="8610600" y="6356349"/>
            <a:ext cx="27432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898989"/>
                </a:solidFill>
                <a:latin typeface="Calibri" charset="0"/>
                <a:ea typeface="等线" charset="0"/>
                <a:cs typeface="Calibri" charset="0"/>
              </a:rPr>
              <a:t>‹#›</a:t>
            </a:fld>
            <a:endParaRPr lang="zh-CN" altLang="en-US" sz="1200">
              <a:solidFill>
                <a:srgbClr val="898989"/>
              </a:solidFill>
              <a:latin typeface="Calibri" charset="0"/>
              <a:ea typeface="等线" charset="0"/>
              <a:cs typeface="Calibri" charset="0"/>
            </a:endParaRPr>
          </a:p>
        </p:txBody>
      </p:sp>
    </p:spTree>
    <p:extLst>
      <p:ext uri="{BB962C8B-B14F-4D97-AF65-F5344CB8AC3E}">
        <p14:creationId xmlns:p14="http://schemas.microsoft.com/office/powerpoint/2010/main" val="180055515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Calibri Light" charset="0"/>
          <a:ea typeface="等线 Light" charset="0"/>
          <a:cs typeface="Calibri Light"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Calibri" charset="0"/>
          <a:ea typeface="等线" charset="0"/>
          <a:cs typeface="Calibri"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Calibri" charset="0"/>
          <a:ea typeface="等线" charset="0"/>
          <a:cs typeface="Calibri"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alibri" charset="0"/>
          <a:ea typeface="等线" charset="0"/>
          <a:cs typeface="Calibri"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hyperlink" Target="https://www.freecodecamp.org/news/developing-an-ethereum-decentralized-voting-application-a99de24992d9/" TargetMode="External"/><Relationship Id="rId3" Type="http://schemas.openxmlformats.org/officeDocument/2006/relationships/hyperlink" Target="https://ieeexplore.ieee.org/author/37086523323" TargetMode="External"/><Relationship Id="rId7" Type="http://schemas.openxmlformats.org/officeDocument/2006/relationships/hyperlink" Target="https://skemman.is/bitstream/1946/31161/1/Research-Paper-BBEVS.pdf"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hyperlink" Target="https://www.ijert.org/research/e-voting-system-using-blockchain-technology-IJERTV12IS050175.pdf" TargetMode="External"/><Relationship Id="rId5" Type="http://schemas.openxmlformats.org/officeDocument/2006/relationships/hyperlink" Target="https://ieeexplore.ieee.org/abstract/document/10607660" TargetMode="External"/><Relationship Id="rId4" Type="http://schemas.openxmlformats.org/officeDocument/2006/relationships/hyperlink" Target="https://ieeexplore.ieee.org/author/126598116994225"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pixabay.com/en/thank-you-letters-2204269/" TargetMode="External"/><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文本框"/>
          <p:cNvSpPr>
            <a:spLocks noGrp="1"/>
          </p:cNvSpPr>
          <p:nvPr>
            <p:ph type="ctrTitle"/>
          </p:nvPr>
        </p:nvSpPr>
        <p:spPr>
          <a:xfrm>
            <a:off x="973393" y="447041"/>
            <a:ext cx="9950245" cy="23876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90000"/>
              </a:lnSpc>
              <a:spcBef>
                <a:spcPts val="0"/>
              </a:spcBef>
              <a:spcAft>
                <a:spcPts val="0"/>
              </a:spcAft>
              <a:buNone/>
            </a:pPr>
            <a:r>
              <a:rPr lang="en-IN" altLang="zh-CN" sz="4800" b="1" dirty="0">
                <a:latin typeface="Times New Roman" pitchFamily="18" charset="0"/>
                <a:cs typeface="Times New Roman" pitchFamily="18" charset="0"/>
              </a:rPr>
              <a:t>BLOCKCHAIN VOTING SYSTEM</a:t>
            </a:r>
            <a:endParaRPr lang="zh-CN" altLang="en-US" sz="4800" b="1" i="0" u="none" strike="noStrike" kern="1200" cap="none" spc="0" baseline="0" dirty="0">
              <a:solidFill>
                <a:schemeClr val="tx1"/>
              </a:solidFill>
              <a:latin typeface="Times New Roman" pitchFamily="18" charset="0"/>
              <a:ea typeface="等线 Light" charset="0"/>
              <a:cs typeface="Times New Roman" pitchFamily="18" charset="0"/>
            </a:endParaRPr>
          </a:p>
        </p:txBody>
      </p:sp>
      <p:sp>
        <p:nvSpPr>
          <p:cNvPr id="19" name="文本框"/>
          <p:cNvSpPr>
            <a:spLocks noGrp="1"/>
          </p:cNvSpPr>
          <p:nvPr>
            <p:ph type="subTitle" idx="1"/>
          </p:nvPr>
        </p:nvSpPr>
        <p:spPr>
          <a:xfrm>
            <a:off x="1524000" y="4023359"/>
            <a:ext cx="9144000" cy="153337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r">
              <a:lnSpc>
                <a:spcPct val="70000"/>
              </a:lnSpc>
              <a:spcBef>
                <a:spcPts val="1000"/>
              </a:spcBef>
              <a:spcAft>
                <a:spcPts val="0"/>
              </a:spcAft>
              <a:buNone/>
            </a:pPr>
            <a:r>
              <a:rPr lang="en-US" altLang="zh-CN" sz="2200" b="0" i="0" u="none" strike="noStrike" kern="1200" cap="none" spc="0" baseline="0" dirty="0">
                <a:solidFill>
                  <a:schemeClr val="tx1"/>
                </a:solidFill>
                <a:latin typeface="Times New Roman" pitchFamily="18" charset="0"/>
                <a:ea typeface="等线" charset="0"/>
                <a:cs typeface="Times New Roman" pitchFamily="18" charset="0"/>
              </a:rPr>
              <a:t>PROJECT GUIDE:                                                                   PRESENTED BY:</a:t>
            </a:r>
            <a:endParaRPr lang="en-US" altLang="zh-CN" sz="2200" dirty="0">
              <a:latin typeface="Times New Roman" pitchFamily="18" charset="0"/>
              <a:cs typeface="Times New Roman" pitchFamily="18" charset="0"/>
            </a:endParaRPr>
          </a:p>
          <a:p>
            <a:pPr marL="0" indent="0">
              <a:lnSpc>
                <a:spcPct val="70000"/>
              </a:lnSpc>
              <a:buNone/>
            </a:pPr>
            <a:r>
              <a:rPr lang="en-US" altLang="zh-CN" sz="2200" b="0" i="0" u="none" strike="noStrike" kern="1200" cap="none" spc="0" baseline="0" dirty="0" err="1">
                <a:solidFill>
                  <a:schemeClr val="tx1"/>
                </a:solidFill>
                <a:latin typeface="Times New Roman" pitchFamily="18" charset="0"/>
                <a:ea typeface="等线" charset="0"/>
                <a:cs typeface="Times New Roman" pitchFamily="18" charset="0"/>
              </a:rPr>
              <a:t>Smt.Premy</a:t>
            </a:r>
            <a:r>
              <a:rPr lang="en-US" altLang="zh-CN" sz="2200" b="0" i="0" u="none" strike="noStrike" kern="1200" cap="none" spc="0" baseline="0" dirty="0">
                <a:solidFill>
                  <a:schemeClr val="tx1"/>
                </a:solidFill>
                <a:latin typeface="Times New Roman" pitchFamily="18" charset="0"/>
                <a:ea typeface="等线" charset="0"/>
                <a:cs typeface="Times New Roman" pitchFamily="18" charset="0"/>
              </a:rPr>
              <a:t> P J</a:t>
            </a:r>
            <a:r>
              <a:rPr lang="en-IN" altLang="zh-CN" sz="2200" b="0" i="0" u="none" strike="noStrike" kern="1200" cap="none" spc="0" baseline="0" dirty="0" err="1">
                <a:solidFill>
                  <a:schemeClr val="tx1"/>
                </a:solidFill>
                <a:latin typeface="Times New Roman" pitchFamily="18" charset="0"/>
                <a:ea typeface="等线" charset="0"/>
                <a:cs typeface="Times New Roman" pitchFamily="18" charset="0"/>
              </a:rPr>
              <a:t>acob</a:t>
            </a:r>
            <a:r>
              <a:rPr lang="zh-CN" altLang="en-US" sz="2200" dirty="0">
                <a:latin typeface="Times New Roman" pitchFamily="18" charset="0"/>
                <a:cs typeface="Times New Roman" pitchFamily="18" charset="0"/>
              </a:rPr>
              <a:t>                                  </a:t>
            </a:r>
            <a:r>
              <a:rPr lang="en-US" altLang="zh-CN" sz="2200" b="0" i="0" u="none" strike="noStrike" kern="1200" cap="none" spc="0" baseline="0" dirty="0">
                <a:solidFill>
                  <a:schemeClr val="tx1"/>
                </a:solidFill>
                <a:latin typeface="Times New Roman" pitchFamily="18" charset="0"/>
                <a:ea typeface="等线" charset="0"/>
                <a:cs typeface="Times New Roman" pitchFamily="18" charset="0"/>
              </a:rPr>
              <a:t>                                   </a:t>
            </a:r>
            <a:r>
              <a:rPr lang="en-US" altLang="zh-CN" sz="2200" dirty="0">
                <a:latin typeface="Times New Roman" pitchFamily="18" charset="0"/>
                <a:cs typeface="Times New Roman" pitchFamily="18" charset="0"/>
              </a:rPr>
              <a:t>ANUGRAH R K</a:t>
            </a:r>
            <a:r>
              <a:rPr lang="en-US" altLang="zh-CN" sz="2200" b="0" i="0" u="none" strike="noStrike" kern="1200" cap="none" spc="0" baseline="0" dirty="0">
                <a:solidFill>
                  <a:schemeClr val="tx1"/>
                </a:solidFill>
                <a:latin typeface="Times New Roman" pitchFamily="18" charset="0"/>
                <a:ea typeface="等线" charset="0"/>
                <a:cs typeface="Times New Roman" pitchFamily="18" charset="0"/>
              </a:rPr>
              <a:t>                                                                          </a:t>
            </a:r>
          </a:p>
          <a:p>
            <a:pPr marL="0" indent="0" algn="l">
              <a:lnSpc>
                <a:spcPct val="70000"/>
              </a:lnSpc>
              <a:spcBef>
                <a:spcPts val="1000"/>
              </a:spcBef>
              <a:spcAft>
                <a:spcPts val="0"/>
              </a:spcAft>
              <a:buNone/>
            </a:pPr>
            <a:r>
              <a:rPr lang="en-US" altLang="zh-CN" sz="2200" b="0" i="0" u="none" strike="noStrike" kern="1200" cap="none" spc="0" baseline="0" dirty="0">
                <a:solidFill>
                  <a:schemeClr val="tx1"/>
                </a:solidFill>
                <a:latin typeface="Times New Roman" pitchFamily="18" charset="0"/>
                <a:ea typeface="等线" charset="0"/>
                <a:cs typeface="Times New Roman" pitchFamily="18" charset="0"/>
              </a:rPr>
              <a:t>                                                                                                          ROLL NO:</a:t>
            </a:r>
            <a:r>
              <a:rPr lang="en-US" altLang="zh-CN" sz="2200" dirty="0">
                <a:latin typeface="Times New Roman" pitchFamily="18" charset="0"/>
                <a:cs typeface="Times New Roman" pitchFamily="18" charset="0"/>
              </a:rPr>
              <a:t>12</a:t>
            </a:r>
            <a:endParaRPr lang="en-US" altLang="zh-CN" sz="2200" b="0" i="0" u="none" strike="noStrike" kern="1200" cap="none" spc="0" baseline="0" dirty="0">
              <a:solidFill>
                <a:schemeClr val="tx1"/>
              </a:solidFill>
              <a:latin typeface="Times New Roman" pitchFamily="18" charset="0"/>
              <a:ea typeface="等线" charset="0"/>
              <a:cs typeface="Times New Roman" pitchFamily="18" charset="0"/>
            </a:endParaRPr>
          </a:p>
          <a:p>
            <a:pPr marL="0" indent="0" algn="r">
              <a:lnSpc>
                <a:spcPct val="70000"/>
              </a:lnSpc>
              <a:spcBef>
                <a:spcPts val="1000"/>
              </a:spcBef>
              <a:spcAft>
                <a:spcPts val="0"/>
              </a:spcAft>
              <a:buNone/>
            </a:pPr>
            <a:r>
              <a:rPr lang="en-US" altLang="zh-CN" sz="2200" b="0" i="0" u="none" strike="noStrike" kern="1200" cap="none" spc="0" baseline="0" dirty="0">
                <a:solidFill>
                  <a:schemeClr val="tx1"/>
                </a:solidFill>
                <a:latin typeface="Times New Roman" pitchFamily="18" charset="0"/>
                <a:ea typeface="等线" charset="0"/>
                <a:cs typeface="Times New Roman" pitchFamily="18" charset="0"/>
              </a:rPr>
              <a:t>MCA-S3</a:t>
            </a:r>
            <a:endParaRPr lang="en-US" altLang="zh-CN" sz="2200" dirty="0">
              <a:latin typeface="Times New Roman" pitchFamily="18" charset="0"/>
              <a:cs typeface="Times New Roman" pitchFamily="18" charset="0"/>
            </a:endParaRPr>
          </a:p>
        </p:txBody>
      </p:sp>
    </p:spTree>
    <p:extLst>
      <p:ext uri="{BB962C8B-B14F-4D97-AF65-F5344CB8AC3E}">
        <p14:creationId xmlns:p14="http://schemas.microsoft.com/office/powerpoint/2010/main" val="461015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FA45F-1FE8-5F77-32F8-543845ACAFA7}"/>
              </a:ext>
            </a:extLst>
          </p:cNvPr>
          <p:cNvSpPr>
            <a:spLocks noGrp="1"/>
          </p:cNvSpPr>
          <p:nvPr>
            <p:ph type="title"/>
          </p:nvPr>
        </p:nvSpPr>
        <p:spPr>
          <a:xfrm>
            <a:off x="4063179" y="108155"/>
            <a:ext cx="10515600" cy="1325562"/>
          </a:xfrm>
        </p:spPr>
        <p:txBody>
          <a:bodyPr/>
          <a:lstStyle/>
          <a:p>
            <a:r>
              <a:rPr lang="en-US" sz="4400" b="1" u="sng" kern="1200" dirty="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DFD(Level-0)</a:t>
            </a:r>
            <a:endParaRPr lang="en-IN" dirty="0">
              <a:effectLst>
                <a:outerShdw blurRad="38100" dist="38100" dir="2700000" algn="tl">
                  <a:srgbClr val="000000">
                    <a:alpha val="43137"/>
                  </a:srgbClr>
                </a:outerShdw>
              </a:effectLst>
            </a:endParaRPr>
          </a:p>
        </p:txBody>
      </p:sp>
      <p:pic>
        <p:nvPicPr>
          <p:cNvPr id="5" name="Picture 4" descr="A diagram of a blockchain voting system&#10;&#10;Description automatically generated">
            <a:extLst>
              <a:ext uri="{FF2B5EF4-FFF2-40B4-BE49-F238E27FC236}">
                <a16:creationId xmlns:a16="http://schemas.microsoft.com/office/drawing/2014/main" id="{438AC6F7-6D06-EB3F-D1B3-33F31555F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160" y="1228864"/>
            <a:ext cx="9281652" cy="5345351"/>
          </a:xfrm>
          <a:prstGeom prst="rect">
            <a:avLst/>
          </a:prstGeom>
        </p:spPr>
      </p:pic>
    </p:spTree>
    <p:extLst>
      <p:ext uri="{BB962C8B-B14F-4D97-AF65-F5344CB8AC3E}">
        <p14:creationId xmlns:p14="http://schemas.microsoft.com/office/powerpoint/2010/main" val="2361518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B0DC9-684F-7C1B-A55B-77C29650C617}"/>
              </a:ext>
            </a:extLst>
          </p:cNvPr>
          <p:cNvSpPr>
            <a:spLocks noGrp="1"/>
          </p:cNvSpPr>
          <p:nvPr>
            <p:ph type="title"/>
          </p:nvPr>
        </p:nvSpPr>
        <p:spPr>
          <a:xfrm>
            <a:off x="3158613" y="158646"/>
            <a:ext cx="10515600" cy="1325562"/>
          </a:xfrm>
        </p:spPr>
        <p:txBody>
          <a:bodyPr/>
          <a:lstStyle/>
          <a:p>
            <a:r>
              <a:rPr lang="en-US" sz="4400" b="1" u="sng" kern="1200" dirty="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DFD-Admin(Level-1)</a:t>
            </a:r>
            <a:endParaRPr lang="en-IN" dirty="0">
              <a:effectLst>
                <a:outerShdw blurRad="38100" dist="38100" dir="2700000" algn="tl">
                  <a:srgbClr val="000000">
                    <a:alpha val="43137"/>
                  </a:srgbClr>
                </a:outerShdw>
              </a:effectLst>
            </a:endParaRPr>
          </a:p>
        </p:txBody>
      </p:sp>
      <p:pic>
        <p:nvPicPr>
          <p:cNvPr id="5" name="Picture 4" descr="A diagram of a diagram&#10;&#10;Description automatically generated">
            <a:extLst>
              <a:ext uri="{FF2B5EF4-FFF2-40B4-BE49-F238E27FC236}">
                <a16:creationId xmlns:a16="http://schemas.microsoft.com/office/drawing/2014/main" id="{019D2E9D-FF2B-6320-B022-333BF192EB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689" y="1248698"/>
            <a:ext cx="10842622" cy="4965290"/>
          </a:xfrm>
          <a:prstGeom prst="rect">
            <a:avLst/>
          </a:prstGeom>
        </p:spPr>
      </p:pic>
    </p:spTree>
    <p:extLst>
      <p:ext uri="{BB962C8B-B14F-4D97-AF65-F5344CB8AC3E}">
        <p14:creationId xmlns:p14="http://schemas.microsoft.com/office/powerpoint/2010/main" val="1983721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F01EB-B3BD-2E72-DE73-1EAE3B1C16B2}"/>
              </a:ext>
            </a:extLst>
          </p:cNvPr>
          <p:cNvSpPr>
            <a:spLocks noGrp="1"/>
          </p:cNvSpPr>
          <p:nvPr>
            <p:ph type="title"/>
          </p:nvPr>
        </p:nvSpPr>
        <p:spPr>
          <a:xfrm>
            <a:off x="3355258" y="116252"/>
            <a:ext cx="10515600" cy="1325562"/>
          </a:xfrm>
        </p:spPr>
        <p:txBody>
          <a:bodyPr/>
          <a:lstStyle/>
          <a:p>
            <a:r>
              <a:rPr lang="en-US" sz="4400" b="1" u="sng" kern="1200" dirty="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DFD-Voter(level-1)</a:t>
            </a:r>
            <a:endParaRPr lang="en-IN" dirty="0">
              <a:effectLst>
                <a:outerShdw blurRad="38100" dist="38100" dir="2700000" algn="tl">
                  <a:srgbClr val="000000">
                    <a:alpha val="43137"/>
                  </a:srgbClr>
                </a:outerShdw>
              </a:effectLst>
            </a:endParaRPr>
          </a:p>
        </p:txBody>
      </p:sp>
      <p:pic>
        <p:nvPicPr>
          <p:cNvPr id="5" name="Picture 4" descr="A diagram of a system&#10;&#10;Description automatically generated">
            <a:extLst>
              <a:ext uri="{FF2B5EF4-FFF2-40B4-BE49-F238E27FC236}">
                <a16:creationId xmlns:a16="http://schemas.microsoft.com/office/drawing/2014/main" id="{56C33C26-BAF4-9A91-BFC2-CD40F42500B2}"/>
              </a:ext>
            </a:extLst>
          </p:cNvPr>
          <p:cNvPicPr>
            <a:picLocks noChangeAspect="1"/>
          </p:cNvPicPr>
          <p:nvPr/>
        </p:nvPicPr>
        <p:blipFill>
          <a:blip r:embed="rId2">
            <a:extLst>
              <a:ext uri="{28A0092B-C50C-407E-A947-70E740481C1C}">
                <a14:useLocalDpi xmlns:a14="http://schemas.microsoft.com/office/drawing/2010/main" val="0"/>
              </a:ext>
            </a:extLst>
          </a:blip>
          <a:srcRect b="902"/>
          <a:stretch/>
        </p:blipFill>
        <p:spPr>
          <a:xfrm>
            <a:off x="2782529" y="1485762"/>
            <a:ext cx="6292645" cy="5372238"/>
          </a:xfrm>
          <a:prstGeom prst="rect">
            <a:avLst/>
          </a:prstGeom>
        </p:spPr>
      </p:pic>
    </p:spTree>
    <p:extLst>
      <p:ext uri="{BB962C8B-B14F-4D97-AF65-F5344CB8AC3E}">
        <p14:creationId xmlns:p14="http://schemas.microsoft.com/office/powerpoint/2010/main" val="175319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3CAFC-7614-A77B-E1D4-3AFDFB1FDDD0}"/>
              </a:ext>
            </a:extLst>
          </p:cNvPr>
          <p:cNvSpPr>
            <a:spLocks noGrp="1"/>
          </p:cNvSpPr>
          <p:nvPr>
            <p:ph type="title"/>
          </p:nvPr>
        </p:nvSpPr>
        <p:spPr>
          <a:xfrm>
            <a:off x="3846871" y="-167632"/>
            <a:ext cx="10515600" cy="1325562"/>
          </a:xfrm>
        </p:spPr>
        <p:txBody>
          <a:bodyPr/>
          <a:lstStyle/>
          <a:p>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TEST CASES</a:t>
            </a:r>
          </a:p>
        </p:txBody>
      </p:sp>
      <p:graphicFrame>
        <p:nvGraphicFramePr>
          <p:cNvPr id="4" name="Table 3">
            <a:extLst>
              <a:ext uri="{FF2B5EF4-FFF2-40B4-BE49-F238E27FC236}">
                <a16:creationId xmlns:a16="http://schemas.microsoft.com/office/drawing/2014/main" id="{6CCC88B3-61AE-8DF3-64FC-5C86F0AFC81A}"/>
              </a:ext>
            </a:extLst>
          </p:cNvPr>
          <p:cNvGraphicFramePr>
            <a:graphicFrameLocks noGrp="1"/>
          </p:cNvGraphicFramePr>
          <p:nvPr>
            <p:extLst>
              <p:ext uri="{D42A27DB-BD31-4B8C-83A1-F6EECF244321}">
                <p14:modId xmlns:p14="http://schemas.microsoft.com/office/powerpoint/2010/main" val="1746735581"/>
              </p:ext>
            </p:extLst>
          </p:nvPr>
        </p:nvGraphicFramePr>
        <p:xfrm>
          <a:off x="1248697" y="1640712"/>
          <a:ext cx="9606115" cy="5035392"/>
        </p:xfrm>
        <a:graphic>
          <a:graphicData uri="http://schemas.openxmlformats.org/drawingml/2006/table">
            <a:tbl>
              <a:tblPr firstRow="1" bandRow="1">
                <a:tableStyleId>{073A0DAA-6AF3-43AB-8588-CEC1D06C72B9}</a:tableStyleId>
              </a:tblPr>
              <a:tblGrid>
                <a:gridCol w="2455645">
                  <a:extLst>
                    <a:ext uri="{9D8B030D-6E8A-4147-A177-3AD203B41FA5}">
                      <a16:colId xmlns:a16="http://schemas.microsoft.com/office/drawing/2014/main" val="2003145100"/>
                    </a:ext>
                  </a:extLst>
                </a:gridCol>
                <a:gridCol w="2383490">
                  <a:extLst>
                    <a:ext uri="{9D8B030D-6E8A-4147-A177-3AD203B41FA5}">
                      <a16:colId xmlns:a16="http://schemas.microsoft.com/office/drawing/2014/main" val="997753819"/>
                    </a:ext>
                  </a:extLst>
                </a:gridCol>
                <a:gridCol w="2637911">
                  <a:extLst>
                    <a:ext uri="{9D8B030D-6E8A-4147-A177-3AD203B41FA5}">
                      <a16:colId xmlns:a16="http://schemas.microsoft.com/office/drawing/2014/main" val="896358076"/>
                    </a:ext>
                  </a:extLst>
                </a:gridCol>
                <a:gridCol w="2129069">
                  <a:extLst>
                    <a:ext uri="{9D8B030D-6E8A-4147-A177-3AD203B41FA5}">
                      <a16:colId xmlns:a16="http://schemas.microsoft.com/office/drawing/2014/main" val="3096417696"/>
                    </a:ext>
                  </a:extLst>
                </a:gridCol>
              </a:tblGrid>
              <a:tr h="986682">
                <a:tc>
                  <a:txBody>
                    <a:bodyPr/>
                    <a:lstStyle/>
                    <a:p>
                      <a:endParaRPr lang="en-IN" dirty="0"/>
                    </a:p>
                    <a:p>
                      <a:r>
                        <a:rPr lang="en-IN" dirty="0"/>
                        <a:t>Test Case</a:t>
                      </a:r>
                    </a:p>
                  </a:txBody>
                  <a:tcPr/>
                </a:tc>
                <a:tc>
                  <a:txBody>
                    <a:bodyPr/>
                    <a:lstStyle/>
                    <a:p>
                      <a:r>
                        <a:rPr lang="en-IN" dirty="0"/>
                        <a:t>Description</a:t>
                      </a:r>
                    </a:p>
                  </a:txBody>
                  <a:tcPr anchor="ctr"/>
                </a:tc>
                <a:tc>
                  <a:txBody>
                    <a:bodyPr/>
                    <a:lstStyle/>
                    <a:p>
                      <a:endParaRPr lang="en-IN" dirty="0"/>
                    </a:p>
                    <a:p>
                      <a:r>
                        <a:rPr lang="en-IN" dirty="0"/>
                        <a:t>Steps</a:t>
                      </a:r>
                    </a:p>
                  </a:txBody>
                  <a:tcPr/>
                </a:tc>
                <a:tc>
                  <a:txBody>
                    <a:bodyPr/>
                    <a:lstStyle/>
                    <a:p>
                      <a:endParaRPr lang="en-IN" dirty="0"/>
                    </a:p>
                    <a:p>
                      <a:r>
                        <a:rPr lang="en-IN" dirty="0"/>
                        <a:t>Expected Result</a:t>
                      </a:r>
                    </a:p>
                  </a:txBody>
                  <a:tcPr/>
                </a:tc>
                <a:extLst>
                  <a:ext uri="{0D108BD9-81ED-4DB2-BD59-A6C34878D82A}">
                    <a16:rowId xmlns:a16="http://schemas.microsoft.com/office/drawing/2014/main" val="3290814436"/>
                  </a:ext>
                </a:extLst>
              </a:tr>
              <a:tr h="1253172">
                <a:tc>
                  <a:txBody>
                    <a:bodyPr/>
                    <a:lstStyle/>
                    <a:p>
                      <a:r>
                        <a:rPr lang="en-IN" dirty="0"/>
                        <a:t>1. User Registration</a:t>
                      </a:r>
                    </a:p>
                  </a:txBody>
                  <a:tcPr/>
                </a:tc>
                <a:tc>
                  <a:txBody>
                    <a:bodyPr/>
                    <a:lstStyle/>
                    <a:p>
                      <a:r>
                        <a:rPr lang="en-US" dirty="0"/>
                        <a:t>Verify that a new user can register successfully.</a:t>
                      </a:r>
                      <a:endParaRPr lang="en-IN" dirty="0"/>
                    </a:p>
                  </a:txBody>
                  <a:tcPr/>
                </a:tc>
                <a:tc>
                  <a:txBody>
                    <a:bodyPr/>
                    <a:lstStyle/>
                    <a:p>
                      <a:r>
                        <a:rPr lang="en-US" dirty="0"/>
                        <a:t>1. Navigate to the registration page. </a:t>
                      </a:r>
                      <a:br>
                        <a:rPr lang="en-US" dirty="0"/>
                      </a:br>
                      <a:r>
                        <a:rPr lang="en-US" dirty="0"/>
                        <a:t>2. Enter valid details and submit.</a:t>
                      </a:r>
                      <a:endParaRPr lang="en-IN" dirty="0"/>
                    </a:p>
                  </a:txBody>
                  <a:tcPr/>
                </a:tc>
                <a:tc>
                  <a:txBody>
                    <a:bodyPr/>
                    <a:lstStyle/>
                    <a:p>
                      <a:r>
                        <a:rPr lang="en-US" dirty="0"/>
                        <a:t>User is registered successfully and redirected to login page.</a:t>
                      </a:r>
                      <a:endParaRPr lang="en-IN" dirty="0"/>
                    </a:p>
                  </a:txBody>
                  <a:tcPr/>
                </a:tc>
                <a:extLst>
                  <a:ext uri="{0D108BD9-81ED-4DB2-BD59-A6C34878D82A}">
                    <a16:rowId xmlns:a16="http://schemas.microsoft.com/office/drawing/2014/main" val="3683575621"/>
                  </a:ext>
                </a:extLst>
              </a:tr>
              <a:tr h="1542366">
                <a:tc>
                  <a:txBody>
                    <a:bodyPr/>
                    <a:lstStyle/>
                    <a:p>
                      <a:r>
                        <a:rPr lang="en-IN" dirty="0"/>
                        <a:t>2. User Login</a:t>
                      </a:r>
                    </a:p>
                  </a:txBody>
                  <a:tcPr/>
                </a:tc>
                <a:tc>
                  <a:txBody>
                    <a:bodyPr/>
                    <a:lstStyle/>
                    <a:p>
                      <a:r>
                        <a:rPr lang="en-US" dirty="0"/>
                        <a:t>Ensure only registered users can log in.</a:t>
                      </a:r>
                      <a:endParaRPr lang="en-IN" dirty="0"/>
                    </a:p>
                  </a:txBody>
                  <a:tcPr/>
                </a:tc>
                <a:tc>
                  <a:txBody>
                    <a:bodyPr/>
                    <a:lstStyle/>
                    <a:p>
                      <a:r>
                        <a:rPr lang="en-US" dirty="0"/>
                        <a:t>1. Go to login page. </a:t>
                      </a:r>
                      <a:br>
                        <a:rPr lang="en-US" dirty="0"/>
                      </a:br>
                      <a:r>
                        <a:rPr lang="en-US" dirty="0"/>
                        <a:t>2. Enter valid credentials and submit.</a:t>
                      </a:r>
                      <a:endParaRPr lang="en-IN" dirty="0"/>
                    </a:p>
                  </a:txBody>
                  <a:tcPr/>
                </a:tc>
                <a:tc>
                  <a:txBody>
                    <a:bodyPr/>
                    <a:lstStyle/>
                    <a:p>
                      <a:r>
                        <a:rPr lang="en-US" dirty="0"/>
                        <a:t>User is successfully logged in and redirected to home page.</a:t>
                      </a:r>
                      <a:endParaRPr lang="en-IN" dirty="0"/>
                    </a:p>
                  </a:txBody>
                  <a:tcPr/>
                </a:tc>
                <a:extLst>
                  <a:ext uri="{0D108BD9-81ED-4DB2-BD59-A6C34878D82A}">
                    <a16:rowId xmlns:a16="http://schemas.microsoft.com/office/drawing/2014/main" val="3199449770"/>
                  </a:ext>
                </a:extLst>
              </a:tr>
              <a:tr h="1253172">
                <a:tc>
                  <a:txBody>
                    <a:bodyPr/>
                    <a:lstStyle/>
                    <a:p>
                      <a:r>
                        <a:rPr lang="en-IN" dirty="0"/>
                        <a:t>3. Admin Login</a:t>
                      </a:r>
                    </a:p>
                  </a:txBody>
                  <a:tcPr/>
                </a:tc>
                <a:tc>
                  <a:txBody>
                    <a:bodyPr/>
                    <a:lstStyle/>
                    <a:p>
                      <a:r>
                        <a:rPr lang="en-US" dirty="0"/>
                        <a:t>Verify that only an admin can access the admin dashboard.</a:t>
                      </a:r>
                      <a:endParaRPr lang="en-IN" dirty="0"/>
                    </a:p>
                  </a:txBody>
                  <a:tcPr/>
                </a:tc>
                <a:tc>
                  <a:txBody>
                    <a:bodyPr/>
                    <a:lstStyle/>
                    <a:p>
                      <a:r>
                        <a:rPr lang="en-US" dirty="0"/>
                        <a:t>1. Log in with an admin account. </a:t>
                      </a:r>
                      <a:br>
                        <a:rPr lang="en-US" dirty="0"/>
                      </a:br>
                      <a:r>
                        <a:rPr lang="en-US" dirty="0"/>
                        <a:t>2. Check access to the admin dashboard.</a:t>
                      </a:r>
                      <a:endParaRPr lang="en-IN" dirty="0"/>
                    </a:p>
                  </a:txBody>
                  <a:tcPr/>
                </a:tc>
                <a:tc>
                  <a:txBody>
                    <a:bodyPr/>
                    <a:lstStyle/>
                    <a:p>
                      <a:r>
                        <a:rPr lang="en-US" dirty="0"/>
                        <a:t>Admin has access; non-admin users do not.</a:t>
                      </a:r>
                      <a:endParaRPr lang="en-IN" dirty="0"/>
                    </a:p>
                  </a:txBody>
                  <a:tcPr/>
                </a:tc>
                <a:extLst>
                  <a:ext uri="{0D108BD9-81ED-4DB2-BD59-A6C34878D82A}">
                    <a16:rowId xmlns:a16="http://schemas.microsoft.com/office/drawing/2014/main" val="1156283941"/>
                  </a:ext>
                </a:extLst>
              </a:tr>
            </a:tbl>
          </a:graphicData>
        </a:graphic>
      </p:graphicFrame>
      <p:sp>
        <p:nvSpPr>
          <p:cNvPr id="5" name="TextBox 4">
            <a:extLst>
              <a:ext uri="{FF2B5EF4-FFF2-40B4-BE49-F238E27FC236}">
                <a16:creationId xmlns:a16="http://schemas.microsoft.com/office/drawing/2014/main" id="{25F76D06-B653-B7C1-37A8-8EC439DFBBD8}"/>
              </a:ext>
            </a:extLst>
          </p:cNvPr>
          <p:cNvSpPr txBox="1"/>
          <p:nvPr/>
        </p:nvSpPr>
        <p:spPr>
          <a:xfrm>
            <a:off x="1612489" y="1079756"/>
            <a:ext cx="6548285"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User Authentication and Authorization</a:t>
            </a:r>
          </a:p>
        </p:txBody>
      </p:sp>
    </p:spTree>
    <p:extLst>
      <p:ext uri="{BB962C8B-B14F-4D97-AF65-F5344CB8AC3E}">
        <p14:creationId xmlns:p14="http://schemas.microsoft.com/office/powerpoint/2010/main" val="1692992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D2AB2-0301-1FC6-E994-9A8CAAC5B796}"/>
              </a:ext>
            </a:extLst>
          </p:cNvPr>
          <p:cNvSpPr>
            <a:spLocks noGrp="1"/>
          </p:cNvSpPr>
          <p:nvPr>
            <p:ph type="title"/>
          </p:nvPr>
        </p:nvSpPr>
        <p:spPr>
          <a:xfrm>
            <a:off x="2794819" y="296300"/>
            <a:ext cx="9397181" cy="726257"/>
          </a:xfrm>
        </p:spPr>
        <p:txBody>
          <a:bodyPr/>
          <a:lstStyle/>
          <a:p>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Work Done (Screenshots)</a:t>
            </a:r>
          </a:p>
        </p:txBody>
      </p:sp>
      <p:pic>
        <p:nvPicPr>
          <p:cNvPr id="5" name="Picture 4">
            <a:extLst>
              <a:ext uri="{FF2B5EF4-FFF2-40B4-BE49-F238E27FC236}">
                <a16:creationId xmlns:a16="http://schemas.microsoft.com/office/drawing/2014/main" id="{156588BC-6414-F172-AF30-EE380626A3DA}"/>
              </a:ext>
            </a:extLst>
          </p:cNvPr>
          <p:cNvPicPr>
            <a:picLocks noChangeAspect="1"/>
          </p:cNvPicPr>
          <p:nvPr/>
        </p:nvPicPr>
        <p:blipFill>
          <a:blip r:embed="rId2">
            <a:extLst>
              <a:ext uri="{28A0092B-C50C-407E-A947-70E740481C1C}">
                <a14:useLocalDpi xmlns:a14="http://schemas.microsoft.com/office/drawing/2010/main" val="0"/>
              </a:ext>
            </a:extLst>
          </a:blip>
          <a:srcRect t="167" b="167"/>
          <a:stretch/>
        </p:blipFill>
        <p:spPr>
          <a:xfrm>
            <a:off x="1545978" y="2022420"/>
            <a:ext cx="9100043" cy="4388356"/>
          </a:xfrm>
          <a:prstGeom prst="rect">
            <a:avLst/>
          </a:prstGeom>
        </p:spPr>
      </p:pic>
      <p:sp>
        <p:nvSpPr>
          <p:cNvPr id="8" name="TextBox 7">
            <a:extLst>
              <a:ext uri="{FF2B5EF4-FFF2-40B4-BE49-F238E27FC236}">
                <a16:creationId xmlns:a16="http://schemas.microsoft.com/office/drawing/2014/main" id="{2F597CE6-D7C2-61C3-82EE-AC2A7457C0E3}"/>
              </a:ext>
            </a:extLst>
          </p:cNvPr>
          <p:cNvSpPr txBox="1"/>
          <p:nvPr/>
        </p:nvSpPr>
        <p:spPr>
          <a:xfrm>
            <a:off x="1545978" y="1246130"/>
            <a:ext cx="3878826" cy="523220"/>
          </a:xfrm>
          <a:prstGeom prst="rect">
            <a:avLst/>
          </a:prstGeom>
          <a:noFill/>
        </p:spPr>
        <p:txBody>
          <a:bodyPr wrap="square" rtlCol="0">
            <a:spAutoFit/>
          </a:bodyPr>
          <a:lstStyle/>
          <a:p>
            <a:pPr marL="285750" indent="-285750">
              <a:buFont typeface="Arial" panose="020B0604020202020204" pitchFamily="34" charset="0"/>
              <a:buChar char="•"/>
            </a:pPr>
            <a:r>
              <a:rPr lang="en-IN" sz="2800" dirty="0">
                <a:latin typeface="Calibri" panose="020F0502020204030204" pitchFamily="34" charset="0"/>
                <a:ea typeface="Calibri" panose="020F0502020204030204" pitchFamily="34" charset="0"/>
                <a:cs typeface="Calibri" panose="020F0502020204030204" pitchFamily="34" charset="0"/>
              </a:rPr>
              <a:t>Home page</a:t>
            </a:r>
          </a:p>
        </p:txBody>
      </p:sp>
    </p:spTree>
    <p:extLst>
      <p:ext uri="{BB962C8B-B14F-4D97-AF65-F5344CB8AC3E}">
        <p14:creationId xmlns:p14="http://schemas.microsoft.com/office/powerpoint/2010/main" val="2472315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937F3-93B9-BF70-DFFE-5DADA39C1A62}"/>
              </a:ext>
            </a:extLst>
          </p:cNvPr>
          <p:cNvSpPr>
            <a:spLocks noGrp="1"/>
          </p:cNvSpPr>
          <p:nvPr>
            <p:ph type="ctrTitle"/>
          </p:nvPr>
        </p:nvSpPr>
        <p:spPr>
          <a:xfrm>
            <a:off x="2893271" y="315951"/>
            <a:ext cx="9144000" cy="782805"/>
          </a:xfrm>
        </p:spPr>
        <p:txBody>
          <a:bodyPr/>
          <a:lstStyle/>
          <a:p>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Work Done (Screenshots)</a:t>
            </a:r>
          </a:p>
        </p:txBody>
      </p:sp>
      <p:sp>
        <p:nvSpPr>
          <p:cNvPr id="3" name="Subtitle 2">
            <a:extLst>
              <a:ext uri="{FF2B5EF4-FFF2-40B4-BE49-F238E27FC236}">
                <a16:creationId xmlns:a16="http://schemas.microsoft.com/office/drawing/2014/main" id="{155A6D54-F81B-E7F7-7AE0-F2037757719E}"/>
              </a:ext>
            </a:extLst>
          </p:cNvPr>
          <p:cNvSpPr>
            <a:spLocks noGrp="1"/>
          </p:cNvSpPr>
          <p:nvPr>
            <p:ph type="subTitle" idx="1"/>
          </p:nvPr>
        </p:nvSpPr>
        <p:spPr>
          <a:xfrm>
            <a:off x="1432919" y="1288568"/>
            <a:ext cx="9609221" cy="576754"/>
          </a:xfrm>
        </p:spPr>
        <p:txBody>
          <a:bodyPr/>
          <a:lstStyle/>
          <a:p>
            <a:r>
              <a:rPr lang="en-IN" dirty="0"/>
              <a:t>Voter Registration Page</a:t>
            </a:r>
          </a:p>
        </p:txBody>
      </p:sp>
      <p:pic>
        <p:nvPicPr>
          <p:cNvPr id="5" name="Picture 4">
            <a:extLst>
              <a:ext uri="{FF2B5EF4-FFF2-40B4-BE49-F238E27FC236}">
                <a16:creationId xmlns:a16="http://schemas.microsoft.com/office/drawing/2014/main" id="{0EDD653F-9E0F-85FE-E0BD-E086CD8AE91C}"/>
              </a:ext>
            </a:extLst>
          </p:cNvPr>
          <p:cNvPicPr>
            <a:picLocks noChangeAspect="1"/>
          </p:cNvPicPr>
          <p:nvPr/>
        </p:nvPicPr>
        <p:blipFill>
          <a:blip r:embed="rId2">
            <a:extLst>
              <a:ext uri="{28A0092B-C50C-407E-A947-70E740481C1C}">
                <a14:useLocalDpi xmlns:a14="http://schemas.microsoft.com/office/drawing/2010/main" val="0"/>
              </a:ext>
            </a:extLst>
          </a:blip>
          <a:srcRect l="854" t="2351" r="1098" b="2351"/>
          <a:stretch/>
        </p:blipFill>
        <p:spPr>
          <a:xfrm>
            <a:off x="1512712" y="2055134"/>
            <a:ext cx="9144000" cy="4295665"/>
          </a:xfrm>
          <a:prstGeom prst="rect">
            <a:avLst/>
          </a:prstGeom>
        </p:spPr>
      </p:pic>
    </p:spTree>
    <p:extLst>
      <p:ext uri="{BB962C8B-B14F-4D97-AF65-F5344CB8AC3E}">
        <p14:creationId xmlns:p14="http://schemas.microsoft.com/office/powerpoint/2010/main" val="3538743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F3618-5D1F-12DD-4876-6C1F038E7B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831248-0F1C-110B-5E41-4BF7B4B7091A}"/>
              </a:ext>
            </a:extLst>
          </p:cNvPr>
          <p:cNvSpPr>
            <a:spLocks noGrp="1"/>
          </p:cNvSpPr>
          <p:nvPr>
            <p:ph type="ctrTitle"/>
          </p:nvPr>
        </p:nvSpPr>
        <p:spPr>
          <a:xfrm>
            <a:off x="3048000" y="277287"/>
            <a:ext cx="9144000" cy="782805"/>
          </a:xfrm>
        </p:spPr>
        <p:txBody>
          <a:bodyPr/>
          <a:lstStyle/>
          <a:p>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Work Done (Screenshots)</a:t>
            </a:r>
          </a:p>
        </p:txBody>
      </p:sp>
      <p:sp>
        <p:nvSpPr>
          <p:cNvPr id="3" name="Subtitle 2">
            <a:extLst>
              <a:ext uri="{FF2B5EF4-FFF2-40B4-BE49-F238E27FC236}">
                <a16:creationId xmlns:a16="http://schemas.microsoft.com/office/drawing/2014/main" id="{D1FF4D5B-AEBA-7EC0-2716-60FE8BB01249}"/>
              </a:ext>
            </a:extLst>
          </p:cNvPr>
          <p:cNvSpPr>
            <a:spLocks noGrp="1"/>
          </p:cNvSpPr>
          <p:nvPr>
            <p:ph type="subTitle" idx="1"/>
          </p:nvPr>
        </p:nvSpPr>
        <p:spPr>
          <a:xfrm>
            <a:off x="1291389" y="1191099"/>
            <a:ext cx="9609221" cy="576754"/>
          </a:xfrm>
        </p:spPr>
        <p:txBody>
          <a:bodyPr/>
          <a:lstStyle/>
          <a:p>
            <a:r>
              <a:rPr lang="en-IN" dirty="0"/>
              <a:t>Start Election Page</a:t>
            </a:r>
          </a:p>
        </p:txBody>
      </p:sp>
      <p:pic>
        <p:nvPicPr>
          <p:cNvPr id="5" name="Picture 4">
            <a:extLst>
              <a:ext uri="{FF2B5EF4-FFF2-40B4-BE49-F238E27FC236}">
                <a16:creationId xmlns:a16="http://schemas.microsoft.com/office/drawing/2014/main" id="{BDACBC2D-3873-3D85-A8C2-38929D820B3E}"/>
              </a:ext>
            </a:extLst>
          </p:cNvPr>
          <p:cNvPicPr>
            <a:picLocks noChangeAspect="1"/>
          </p:cNvPicPr>
          <p:nvPr/>
        </p:nvPicPr>
        <p:blipFill>
          <a:blip r:embed="rId2">
            <a:extLst>
              <a:ext uri="{28A0092B-C50C-407E-A947-70E740481C1C}">
                <a14:useLocalDpi xmlns:a14="http://schemas.microsoft.com/office/drawing/2010/main" val="0"/>
              </a:ext>
            </a:extLst>
          </a:blip>
          <a:srcRect l="1119" t="2910" r="1941" b="5648"/>
          <a:stretch/>
        </p:blipFill>
        <p:spPr>
          <a:xfrm>
            <a:off x="1345776" y="1898860"/>
            <a:ext cx="9420547" cy="4290450"/>
          </a:xfrm>
          <a:prstGeom prst="rect">
            <a:avLst/>
          </a:prstGeom>
        </p:spPr>
      </p:pic>
    </p:spTree>
    <p:extLst>
      <p:ext uri="{BB962C8B-B14F-4D97-AF65-F5344CB8AC3E}">
        <p14:creationId xmlns:p14="http://schemas.microsoft.com/office/powerpoint/2010/main" val="717469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6D177-3027-A9DF-2CC3-FAB44A86EC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18B52A-286C-07F4-0CF5-F0C8A773B24B}"/>
              </a:ext>
            </a:extLst>
          </p:cNvPr>
          <p:cNvSpPr>
            <a:spLocks noGrp="1"/>
          </p:cNvSpPr>
          <p:nvPr>
            <p:ph type="ctrTitle"/>
          </p:nvPr>
        </p:nvSpPr>
        <p:spPr>
          <a:xfrm>
            <a:off x="3048000" y="277287"/>
            <a:ext cx="9144000" cy="782805"/>
          </a:xfrm>
        </p:spPr>
        <p:txBody>
          <a:bodyPr/>
          <a:lstStyle/>
          <a:p>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Work Done (Screenshots)</a:t>
            </a:r>
          </a:p>
        </p:txBody>
      </p:sp>
      <p:sp>
        <p:nvSpPr>
          <p:cNvPr id="3" name="Subtitle 2">
            <a:extLst>
              <a:ext uri="{FF2B5EF4-FFF2-40B4-BE49-F238E27FC236}">
                <a16:creationId xmlns:a16="http://schemas.microsoft.com/office/drawing/2014/main" id="{83A9DDA0-D0A4-02D6-23EC-7FCB87C0CD0B}"/>
              </a:ext>
            </a:extLst>
          </p:cNvPr>
          <p:cNvSpPr>
            <a:spLocks noGrp="1"/>
          </p:cNvSpPr>
          <p:nvPr>
            <p:ph type="subTitle" idx="1"/>
          </p:nvPr>
        </p:nvSpPr>
        <p:spPr>
          <a:xfrm>
            <a:off x="1291389" y="1191099"/>
            <a:ext cx="9609221" cy="576754"/>
          </a:xfrm>
        </p:spPr>
        <p:txBody>
          <a:bodyPr/>
          <a:lstStyle/>
          <a:p>
            <a:r>
              <a:rPr lang="en-IN" dirty="0"/>
              <a:t>Voting Page</a:t>
            </a:r>
          </a:p>
        </p:txBody>
      </p:sp>
      <p:pic>
        <p:nvPicPr>
          <p:cNvPr id="5" name="Picture 4">
            <a:extLst>
              <a:ext uri="{FF2B5EF4-FFF2-40B4-BE49-F238E27FC236}">
                <a16:creationId xmlns:a16="http://schemas.microsoft.com/office/drawing/2014/main" id="{28480C0D-C33A-C51A-82EF-C36DEF3D7F41}"/>
              </a:ext>
            </a:extLst>
          </p:cNvPr>
          <p:cNvPicPr>
            <a:picLocks noChangeAspect="1"/>
          </p:cNvPicPr>
          <p:nvPr/>
        </p:nvPicPr>
        <p:blipFill>
          <a:blip r:embed="rId2">
            <a:extLst>
              <a:ext uri="{28A0092B-C50C-407E-A947-70E740481C1C}">
                <a14:useLocalDpi xmlns:a14="http://schemas.microsoft.com/office/drawing/2010/main" val="0"/>
              </a:ext>
            </a:extLst>
          </a:blip>
          <a:srcRect l="1053" t="2528" r="1523" b="2528"/>
          <a:stretch/>
        </p:blipFill>
        <p:spPr>
          <a:xfrm>
            <a:off x="1444979" y="1898860"/>
            <a:ext cx="9177866" cy="4290450"/>
          </a:xfrm>
          <a:prstGeom prst="rect">
            <a:avLst/>
          </a:prstGeom>
        </p:spPr>
      </p:pic>
    </p:spTree>
    <p:extLst>
      <p:ext uri="{BB962C8B-B14F-4D97-AF65-F5344CB8AC3E}">
        <p14:creationId xmlns:p14="http://schemas.microsoft.com/office/powerpoint/2010/main" val="3138079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1FA76-B672-D9F6-A8DD-7A6FCE361094}"/>
              </a:ext>
            </a:extLst>
          </p:cNvPr>
          <p:cNvSpPr>
            <a:spLocks noGrp="1"/>
          </p:cNvSpPr>
          <p:nvPr>
            <p:ph type="title"/>
          </p:nvPr>
        </p:nvSpPr>
        <p:spPr>
          <a:xfrm>
            <a:off x="3846871" y="196941"/>
            <a:ext cx="7922342" cy="775418"/>
          </a:xfrm>
        </p:spPr>
        <p:txBody>
          <a:bodyPr/>
          <a:lstStyle/>
          <a:p>
            <a:r>
              <a:rPr lang="en-IN" b="1" u="sng"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Github</a:t>
            </a:r>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History</a:t>
            </a:r>
          </a:p>
        </p:txBody>
      </p:sp>
      <p:pic>
        <p:nvPicPr>
          <p:cNvPr id="5" name="Picture 4">
            <a:extLst>
              <a:ext uri="{FF2B5EF4-FFF2-40B4-BE49-F238E27FC236}">
                <a16:creationId xmlns:a16="http://schemas.microsoft.com/office/drawing/2014/main" id="{7ABFA78C-79D6-619F-8267-2AD7CE342A5F}"/>
              </a:ext>
            </a:extLst>
          </p:cNvPr>
          <p:cNvPicPr>
            <a:picLocks noChangeAspect="1"/>
          </p:cNvPicPr>
          <p:nvPr/>
        </p:nvPicPr>
        <p:blipFill>
          <a:blip r:embed="rId2">
            <a:extLst>
              <a:ext uri="{28A0092B-C50C-407E-A947-70E740481C1C}">
                <a14:useLocalDpi xmlns:a14="http://schemas.microsoft.com/office/drawing/2010/main" val="0"/>
              </a:ext>
            </a:extLst>
          </a:blip>
          <a:srcRect t="9505" r="1739" b="7626"/>
          <a:stretch/>
        </p:blipFill>
        <p:spPr>
          <a:xfrm>
            <a:off x="753170" y="1410385"/>
            <a:ext cx="10685659" cy="5069074"/>
          </a:xfrm>
          <a:prstGeom prst="rect">
            <a:avLst/>
          </a:prstGeom>
        </p:spPr>
      </p:pic>
    </p:spTree>
    <p:extLst>
      <p:ext uri="{BB962C8B-B14F-4D97-AF65-F5344CB8AC3E}">
        <p14:creationId xmlns:p14="http://schemas.microsoft.com/office/powerpoint/2010/main" val="269594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19739-6C3D-4C0B-284D-91093E8958AF}"/>
              </a:ext>
            </a:extLst>
          </p:cNvPr>
          <p:cNvSpPr>
            <a:spLocks noGrp="1"/>
          </p:cNvSpPr>
          <p:nvPr>
            <p:ph type="title"/>
          </p:nvPr>
        </p:nvSpPr>
        <p:spPr>
          <a:xfrm>
            <a:off x="3492910" y="175572"/>
            <a:ext cx="10515600" cy="1325562"/>
          </a:xfrm>
        </p:spPr>
        <p:txBody>
          <a:bodyPr/>
          <a:lstStyle/>
          <a:p>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Scope</a:t>
            </a:r>
          </a:p>
        </p:txBody>
      </p:sp>
      <p:sp>
        <p:nvSpPr>
          <p:cNvPr id="3" name="Text Placeholder 2">
            <a:extLst>
              <a:ext uri="{FF2B5EF4-FFF2-40B4-BE49-F238E27FC236}">
                <a16:creationId xmlns:a16="http://schemas.microsoft.com/office/drawing/2014/main" id="{FA0B2330-E9B1-7649-1282-723014781D21}"/>
              </a:ext>
            </a:extLst>
          </p:cNvPr>
          <p:cNvSpPr>
            <a:spLocks noGrp="1"/>
          </p:cNvSpPr>
          <p:nvPr>
            <p:ph type="body" idx="1"/>
          </p:nvPr>
        </p:nvSpPr>
        <p:spPr>
          <a:xfrm>
            <a:off x="838200" y="1992774"/>
            <a:ext cx="10515600" cy="4351338"/>
          </a:xfrm>
        </p:spPr>
        <p:txBody>
          <a:bodyPr/>
          <a:lstStyle/>
          <a:p>
            <a:pPr>
              <a:lnSpc>
                <a:spcPct val="100000"/>
              </a:lnSpc>
            </a:pPr>
            <a:r>
              <a:rPr lang="en-IN" dirty="0"/>
              <a:t>Improved Scalability and Performance</a:t>
            </a:r>
          </a:p>
          <a:p>
            <a:r>
              <a:rPr lang="en-IN" dirty="0"/>
              <a:t>Enhanced User Verification</a:t>
            </a:r>
          </a:p>
          <a:p>
            <a:r>
              <a:rPr lang="en-IN" dirty="0"/>
              <a:t>Integration with Multi-Blockchain Networks</a:t>
            </a:r>
          </a:p>
          <a:p>
            <a:r>
              <a:rPr lang="en-IN" dirty="0"/>
              <a:t>Voter Privacy and Anonymity</a:t>
            </a:r>
          </a:p>
          <a:p>
            <a:r>
              <a:rPr lang="en-IN" dirty="0"/>
              <a:t>Mobile and Accessibility Enhancements</a:t>
            </a:r>
          </a:p>
          <a:p>
            <a:r>
              <a:rPr lang="en-US" dirty="0"/>
              <a:t>Integration with Government and Corporate Elections</a:t>
            </a:r>
            <a:endParaRPr lang="en-IN" dirty="0"/>
          </a:p>
        </p:txBody>
      </p:sp>
    </p:spTree>
    <p:extLst>
      <p:ext uri="{BB962C8B-B14F-4D97-AF65-F5344CB8AC3E}">
        <p14:creationId xmlns:p14="http://schemas.microsoft.com/office/powerpoint/2010/main" val="3239422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文本框"/>
          <p:cNvSpPr>
            <a:spLocks noGrp="1"/>
          </p:cNvSpPr>
          <p:nvPr>
            <p:ph type="title"/>
          </p:nvPr>
        </p:nvSpPr>
        <p:spPr>
          <a:xfrm>
            <a:off x="3569109" y="273529"/>
            <a:ext cx="11451087" cy="18994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IN" altLang="zh-CN" sz="4400" b="1" i="0" u="sng" strike="noStrike" kern="1200" cap="none" spc="0" baseline="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zh-CN" altLang="en-US" sz="4400" b="1" i="0" u="sng" strike="noStrike" kern="1200" cap="none" spc="0" baseline="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7" name="文本框"/>
          <p:cNvSpPr>
            <a:spLocks noGrp="1"/>
          </p:cNvSpPr>
          <p:nvPr>
            <p:ph type="body" idx="1"/>
          </p:nvPr>
        </p:nvSpPr>
        <p:spPr>
          <a:xfrm>
            <a:off x="690716" y="2615310"/>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sz="2800" b="0" i="0" u="none" strike="noStrike" kern="1200" cap="none" spc="0" baseline="0" dirty="0">
                <a:solidFill>
                  <a:schemeClr val="tx1"/>
                </a:solidFill>
                <a:latin typeface="Times New Roman" pitchFamily="18" charset="0"/>
                <a:ea typeface="等线" charset="0"/>
                <a:cs typeface="Times New Roman" pitchFamily="18" charset="0"/>
              </a:rPr>
              <a:t>This project presents an online voting system leveraging blockchain technology to enhance security, transparency, and trust in electoral processes. This approach offers a promising solution for free and fair elections, addressing key challenges in traditional voting systems.</a:t>
            </a:r>
            <a:endParaRPr lang="zh-CN" altLang="en-US" sz="2800" b="0" i="0" u="none" strike="noStrike" kern="1200" cap="none" spc="0" baseline="0" dirty="0">
              <a:solidFill>
                <a:schemeClr val="tx1"/>
              </a:solidFill>
              <a:latin typeface="Times New Roman" pitchFamily="18" charset="0"/>
              <a:ea typeface="等线" charset="0"/>
              <a:cs typeface="Times New Roman" pitchFamily="18" charset="0"/>
            </a:endParaRPr>
          </a:p>
        </p:txBody>
      </p:sp>
    </p:spTree>
    <p:extLst>
      <p:ext uri="{BB962C8B-B14F-4D97-AF65-F5344CB8AC3E}">
        <p14:creationId xmlns:p14="http://schemas.microsoft.com/office/powerpoint/2010/main" val="1856387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FA44A-F5DA-CE37-1DB0-1B4CE1342F1B}"/>
              </a:ext>
            </a:extLst>
          </p:cNvPr>
          <p:cNvSpPr>
            <a:spLocks noGrp="1"/>
          </p:cNvSpPr>
          <p:nvPr>
            <p:ph type="ctrTitle"/>
          </p:nvPr>
        </p:nvSpPr>
        <p:spPr>
          <a:xfrm>
            <a:off x="4060722" y="399823"/>
            <a:ext cx="9144000" cy="1102895"/>
          </a:xfrm>
        </p:spPr>
        <p:txBody>
          <a:bodyPr/>
          <a:lstStyle/>
          <a:p>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C17F9D0F-8F4F-5DB0-4449-B719BE5A1967}"/>
              </a:ext>
            </a:extLst>
          </p:cNvPr>
          <p:cNvSpPr>
            <a:spLocks noGrp="1"/>
          </p:cNvSpPr>
          <p:nvPr>
            <p:ph type="subTitle" idx="1"/>
          </p:nvPr>
        </p:nvSpPr>
        <p:spPr>
          <a:xfrm>
            <a:off x="1524000" y="2310581"/>
            <a:ext cx="9144000" cy="3596148"/>
          </a:xfrm>
        </p:spPr>
        <p:txBody>
          <a:bodyPr/>
          <a:lstStyle/>
          <a:p>
            <a:r>
              <a:rPr lang="en-US" dirty="0"/>
              <a:t>In conclusion, implementing a blockchain-based voting system presents a transformative solution to many of the challenges associated with traditional voting methods. By leveraging the decentralized, transparent, and secure nature of blockchain technology, such a system can enhance voter trust, ensure data integrity, protect privacy, and streamline the voting process. </a:t>
            </a:r>
            <a:endParaRPr lang="en-IN" dirty="0"/>
          </a:p>
        </p:txBody>
      </p:sp>
    </p:spTree>
    <p:extLst>
      <p:ext uri="{BB962C8B-B14F-4D97-AF65-F5344CB8AC3E}">
        <p14:creationId xmlns:p14="http://schemas.microsoft.com/office/powerpoint/2010/main" val="423956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0D2603-BDBE-EE4E-F14C-41EBD1E8FF76}"/>
              </a:ext>
            </a:extLst>
          </p:cNvPr>
          <p:cNvSpPr txBox="1"/>
          <p:nvPr/>
        </p:nvSpPr>
        <p:spPr>
          <a:xfrm>
            <a:off x="4242360" y="507203"/>
            <a:ext cx="7587916" cy="769441"/>
          </a:xfrm>
          <a:prstGeom prst="rect">
            <a:avLst/>
          </a:prstGeom>
          <a:noFill/>
        </p:spPr>
        <p:txBody>
          <a:bodyPr wrap="square" rtlCol="0">
            <a:spAutoFit/>
          </a:bodyPr>
          <a:lstStyle/>
          <a:p>
            <a:r>
              <a:rPr lang="en-IN" sz="4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8161C818-1250-09A6-92DD-8FD237BB497E}"/>
              </a:ext>
            </a:extLst>
          </p:cNvPr>
          <p:cNvSpPr txBox="1"/>
          <p:nvPr/>
        </p:nvSpPr>
        <p:spPr>
          <a:xfrm>
            <a:off x="852948" y="1718254"/>
            <a:ext cx="10805652" cy="4524315"/>
          </a:xfrm>
          <a:prstGeom prst="rect">
            <a:avLst/>
          </a:prstGeom>
          <a:noFill/>
        </p:spPr>
        <p:txBody>
          <a:bodyPr wrap="square" rtlCol="0">
            <a:spAutoFit/>
          </a:bodyPr>
          <a:lstStyle/>
          <a:p>
            <a:pPr marL="342900" indent="-342900">
              <a:buFont typeface="Arial" panose="020B0604020202020204" pitchFamily="34" charset="0"/>
              <a:buChar char="•"/>
            </a:pPr>
            <a:r>
              <a:rPr lang="en-US" b="1" i="0" dirty="0">
                <a:solidFill>
                  <a:srgbClr val="333333"/>
                </a:solidFill>
                <a:effectLst/>
                <a:latin typeface="HelveticaNeue Regular"/>
              </a:rPr>
              <a:t> Blockchain based Secure Voting System, </a:t>
            </a:r>
            <a:r>
              <a:rPr lang="en-IN" b="0" i="0" u="none" strike="noStrike" dirty="0">
                <a:solidFill>
                  <a:srgbClr val="006699"/>
                </a:solidFill>
                <a:effectLst/>
                <a:latin typeface="HelveticaNeue Regular"/>
                <a:hlinkClick r:id="rId3"/>
              </a:rPr>
              <a:t>Divya Kumari</a:t>
            </a:r>
            <a:r>
              <a:rPr lang="en-IN" b="0" i="0" dirty="0">
                <a:solidFill>
                  <a:srgbClr val="333333"/>
                </a:solidFill>
                <a:effectLst/>
                <a:latin typeface="HelveticaNeue Regular"/>
              </a:rPr>
              <a:t>; </a:t>
            </a:r>
            <a:r>
              <a:rPr lang="en-IN" b="0" i="0" u="none" strike="noStrike" dirty="0">
                <a:solidFill>
                  <a:srgbClr val="006699"/>
                </a:solidFill>
                <a:effectLst/>
                <a:latin typeface="HelveticaNeue Regular"/>
                <a:hlinkClick r:id="rId4"/>
              </a:rPr>
              <a:t>Nitish </a:t>
            </a:r>
            <a:r>
              <a:rPr lang="en-IN" b="0" i="0" u="none" strike="noStrike" dirty="0" err="1">
                <a:solidFill>
                  <a:srgbClr val="006699"/>
                </a:solidFill>
                <a:effectLst/>
                <a:latin typeface="HelveticaNeue Regular"/>
                <a:hlinkClick r:id="rId4"/>
              </a:rPr>
              <a:t>Veni</a:t>
            </a:r>
            <a:endParaRPr lang="en-US" b="1" i="0" dirty="0">
              <a:solidFill>
                <a:srgbClr val="333333"/>
              </a:solidFill>
              <a:effectLst/>
              <a:latin typeface="HelveticaNeue Regular"/>
            </a:endParaRPr>
          </a:p>
          <a:p>
            <a:r>
              <a:rPr lang="en-US" b="1" dirty="0">
                <a:solidFill>
                  <a:srgbClr val="333333"/>
                </a:solidFill>
                <a:latin typeface="HelveticaNeue Regular"/>
              </a:rPr>
              <a:t>	</a:t>
            </a:r>
            <a:r>
              <a:rPr lang="en-US" dirty="0" err="1">
                <a:hlinkClick r:id="rId5"/>
              </a:rPr>
              <a:t>Votereum</a:t>
            </a:r>
            <a:r>
              <a:rPr lang="en-US" dirty="0">
                <a:hlinkClick r:id="rId5"/>
              </a:rPr>
              <a:t>: Blockchain based Secure Voting System | IEEE Conference Publication | IEEE Xplore</a:t>
            </a:r>
            <a:r>
              <a:rPr lang="en-US" b="1" dirty="0">
                <a:solidFill>
                  <a:srgbClr val="333333"/>
                </a:solidFill>
                <a:latin typeface="HelveticaNeue Regular"/>
              </a:rPr>
              <a:t>	</a:t>
            </a:r>
          </a:p>
          <a:p>
            <a:endParaRPr lang="en-US" b="1" dirty="0">
              <a:solidFill>
                <a:srgbClr val="333333"/>
              </a:solidFill>
              <a:latin typeface="HelveticaNeue Regular"/>
            </a:endParaRPr>
          </a:p>
          <a:p>
            <a:pPr marL="342900" indent="-342900">
              <a:buFont typeface="Arial" panose="020B0604020202020204" pitchFamily="34" charset="0"/>
              <a:buChar char="•"/>
            </a:pPr>
            <a:r>
              <a:rPr lang="en-US" b="1" dirty="0">
                <a:latin typeface="HelveticaNeue Regular"/>
              </a:rPr>
              <a:t>E-Voting System Using Blockchain Technology,</a:t>
            </a:r>
            <a:r>
              <a:rPr lang="en-IN" b="1" dirty="0">
                <a:latin typeface="HelveticaNeue Regular"/>
              </a:rPr>
              <a:t> </a:t>
            </a:r>
            <a:r>
              <a:rPr lang="en-IN" dirty="0"/>
              <a:t>Abhishek </a:t>
            </a:r>
            <a:r>
              <a:rPr lang="en-IN" dirty="0" err="1"/>
              <a:t>Tekade</a:t>
            </a:r>
            <a:r>
              <a:rPr lang="en-IN" dirty="0"/>
              <a:t> BE-CS Savitribai Phule Pune University, Pune </a:t>
            </a:r>
          </a:p>
          <a:p>
            <a:r>
              <a:rPr lang="en-IN" dirty="0"/>
              <a:t>	</a:t>
            </a:r>
            <a:r>
              <a:rPr lang="en-US" dirty="0">
                <a:hlinkClick r:id="rId6"/>
              </a:rPr>
              <a:t>“E-Voting System Using Blockchain Technology”</a:t>
            </a:r>
            <a:endParaRPr lang="en-US" dirty="0"/>
          </a:p>
          <a:p>
            <a:endParaRPr lang="en-US" dirty="0"/>
          </a:p>
          <a:p>
            <a:pPr marL="342900" indent="-342900">
              <a:buFont typeface="+mj-lt"/>
              <a:buAutoNum type="arabicPeriod"/>
            </a:pPr>
            <a:endParaRPr lang="en-US" b="1" i="0" dirty="0">
              <a:solidFill>
                <a:srgbClr val="333333"/>
              </a:solidFill>
              <a:effectLst/>
              <a:latin typeface="HelveticaNeue Regular"/>
            </a:endParaRPr>
          </a:p>
          <a:p>
            <a:pPr marL="342900" indent="-342900">
              <a:buFont typeface="Arial" panose="020B0604020202020204" pitchFamily="34" charset="0"/>
              <a:buChar char="•"/>
            </a:pPr>
            <a:r>
              <a:rPr lang="en-US" b="1" i="0" dirty="0">
                <a:solidFill>
                  <a:srgbClr val="333333"/>
                </a:solidFill>
                <a:effectLst/>
                <a:latin typeface="HelveticaNeue Regular"/>
              </a:rPr>
              <a:t>Blockchain-Based E-Voting System, </a:t>
            </a:r>
            <a:r>
              <a:rPr lang="en-IN" dirty="0" err="1"/>
              <a:t>Friðrik</a:t>
            </a:r>
            <a:r>
              <a:rPr lang="en-IN" dirty="0"/>
              <a:t> Þ. </a:t>
            </a:r>
            <a:r>
              <a:rPr lang="en-IN" dirty="0" err="1"/>
              <a:t>Hjálmarsson</a:t>
            </a:r>
            <a:r>
              <a:rPr lang="en-IN" dirty="0"/>
              <a:t>, </a:t>
            </a:r>
            <a:r>
              <a:rPr lang="en-IN" dirty="0" err="1"/>
              <a:t>Gunnlaugur</a:t>
            </a:r>
            <a:r>
              <a:rPr lang="en-IN" dirty="0"/>
              <a:t> K. </a:t>
            </a:r>
            <a:r>
              <a:rPr lang="en-IN" dirty="0" err="1"/>
              <a:t>Hreiðarsson</a:t>
            </a:r>
            <a:r>
              <a:rPr lang="en-IN" dirty="0"/>
              <a:t> School of Computer Science Reykjavik University, Iceland</a:t>
            </a:r>
            <a:endParaRPr lang="en-US" b="1" i="0" dirty="0">
              <a:solidFill>
                <a:srgbClr val="333333"/>
              </a:solidFill>
              <a:effectLst/>
              <a:latin typeface="HelveticaNeue Regular"/>
            </a:endParaRPr>
          </a:p>
          <a:p>
            <a:r>
              <a:rPr lang="en-US" b="1" i="0" dirty="0">
                <a:solidFill>
                  <a:srgbClr val="333333"/>
                </a:solidFill>
                <a:effectLst/>
                <a:latin typeface="HelveticaNeue Regular"/>
              </a:rPr>
              <a:t>	</a:t>
            </a:r>
            <a:r>
              <a:rPr lang="en-IN" dirty="0">
                <a:hlinkClick r:id="rId7"/>
              </a:rPr>
              <a:t>Research-Paper-BBEVS.pdf</a:t>
            </a:r>
            <a:endParaRPr lang="en-US" b="1" i="0" dirty="0">
              <a:solidFill>
                <a:srgbClr val="333333"/>
              </a:solidFill>
              <a:effectLst/>
              <a:latin typeface="HelveticaNeue Regular"/>
            </a:endParaRPr>
          </a:p>
          <a:p>
            <a:pPr marL="342900" indent="-342900">
              <a:buFont typeface="+mj-lt"/>
              <a:buAutoNum type="arabicPeriod"/>
            </a:pPr>
            <a:endParaRPr lang="en-US" b="1" dirty="0">
              <a:solidFill>
                <a:srgbClr val="333333"/>
              </a:solidFill>
              <a:latin typeface="HelveticaNeue Regular"/>
            </a:endParaRPr>
          </a:p>
          <a:p>
            <a:pPr marL="342900" indent="-342900">
              <a:buFont typeface="Arial" panose="020B0604020202020204" pitchFamily="34" charset="0"/>
              <a:buChar char="•"/>
            </a:pPr>
            <a:r>
              <a:rPr lang="en-US" b="1" i="0" dirty="0">
                <a:solidFill>
                  <a:srgbClr val="333333"/>
                </a:solidFill>
                <a:effectLst/>
                <a:latin typeface="HelveticaNeue Regular"/>
              </a:rPr>
              <a:t>A guide to developing an Ethereum decentralized voting application,</a:t>
            </a:r>
            <a:r>
              <a:rPr lang="en-US" i="0" dirty="0">
                <a:solidFill>
                  <a:srgbClr val="333333"/>
                </a:solidFill>
                <a:effectLst/>
                <a:latin typeface="HelveticaNeue Regular"/>
              </a:rPr>
              <a:t> </a:t>
            </a:r>
            <a:r>
              <a:rPr lang="en-IN" b="0" i="0" dirty="0">
                <a:solidFill>
                  <a:srgbClr val="0A0A23"/>
                </a:solidFill>
                <a:effectLst/>
                <a:latin typeface="Lato" panose="020F0502020204030203" pitchFamily="34" charset="0"/>
              </a:rPr>
              <a:t>By Timothy Ko</a:t>
            </a:r>
            <a:endParaRPr lang="en-US" b="1" i="0" dirty="0">
              <a:solidFill>
                <a:srgbClr val="333333"/>
              </a:solidFill>
              <a:effectLst/>
              <a:latin typeface="HelveticaNeue Regular"/>
            </a:endParaRPr>
          </a:p>
          <a:p>
            <a:r>
              <a:rPr lang="en-US" b="1" i="0" dirty="0">
                <a:solidFill>
                  <a:srgbClr val="333333"/>
                </a:solidFill>
                <a:effectLst/>
                <a:latin typeface="HelveticaNeue Regular"/>
              </a:rPr>
              <a:t>	</a:t>
            </a:r>
            <a:r>
              <a:rPr lang="en-US" dirty="0">
                <a:hlinkClick r:id="rId8"/>
              </a:rPr>
              <a:t>A guide to developing an Ethereum decentralized voting application</a:t>
            </a:r>
            <a:endParaRPr lang="en-US" b="1" i="0" dirty="0">
              <a:solidFill>
                <a:srgbClr val="333333"/>
              </a:solidFill>
              <a:effectLst/>
              <a:latin typeface="HelveticaNeue Regular"/>
            </a:endParaRPr>
          </a:p>
          <a:p>
            <a:pPr marL="342900" indent="-342900">
              <a:buFont typeface="+mj-lt"/>
              <a:buAutoNum type="arabicPeriod"/>
            </a:pPr>
            <a:endParaRPr lang="en-IN" dirty="0"/>
          </a:p>
        </p:txBody>
      </p:sp>
    </p:spTree>
    <p:extLst>
      <p:ext uri="{BB962C8B-B14F-4D97-AF65-F5344CB8AC3E}">
        <p14:creationId xmlns:p14="http://schemas.microsoft.com/office/powerpoint/2010/main" val="1769962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yellow text with a exclamation mark&#10;&#10;Description automatically generated">
            <a:extLst>
              <a:ext uri="{FF2B5EF4-FFF2-40B4-BE49-F238E27FC236}">
                <a16:creationId xmlns:a16="http://schemas.microsoft.com/office/drawing/2014/main" id="{B25A3B46-7FF2-9F51-8FC9-7873B78881C7}"/>
              </a:ext>
            </a:extLst>
          </p:cNvPr>
          <p:cNvPicPr>
            <a:picLocks noChangeAspect="1"/>
          </p:cNvPicPr>
          <p:nvPr/>
        </p:nvPicPr>
        <p:blipFill>
          <a:blip r:embed="rId2">
            <a:biLevel thresh="75000"/>
            <a:alphaModFix amt="85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048000" y="381000"/>
            <a:ext cx="6096000" cy="6096000"/>
          </a:xfrm>
          <a:prstGeom prst="rect">
            <a:avLst/>
          </a:prstGeom>
        </p:spPr>
      </p:pic>
    </p:spTree>
    <p:extLst>
      <p:ext uri="{BB962C8B-B14F-4D97-AF65-F5344CB8AC3E}">
        <p14:creationId xmlns:p14="http://schemas.microsoft.com/office/powerpoint/2010/main" val="1738003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47568-DB39-34E8-2A6F-B1983AC1AB75}"/>
              </a:ext>
            </a:extLst>
          </p:cNvPr>
          <p:cNvSpPr>
            <a:spLocks noGrp="1"/>
          </p:cNvSpPr>
          <p:nvPr>
            <p:ph type="title"/>
          </p:nvPr>
        </p:nvSpPr>
        <p:spPr>
          <a:xfrm>
            <a:off x="3168444" y="237305"/>
            <a:ext cx="10515600" cy="1325562"/>
          </a:xfrm>
        </p:spPr>
        <p:txBody>
          <a:bodyPr/>
          <a:lstStyle/>
          <a:p>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review</a:t>
            </a:r>
          </a:p>
        </p:txBody>
      </p:sp>
      <p:sp>
        <p:nvSpPr>
          <p:cNvPr id="3" name="Text Placeholder 2">
            <a:extLst>
              <a:ext uri="{FF2B5EF4-FFF2-40B4-BE49-F238E27FC236}">
                <a16:creationId xmlns:a16="http://schemas.microsoft.com/office/drawing/2014/main" id="{CCB90F0F-CAF5-4B3A-4A57-A148E3CB10EE}"/>
              </a:ext>
            </a:extLst>
          </p:cNvPr>
          <p:cNvSpPr>
            <a:spLocks noGrp="1"/>
          </p:cNvSpPr>
          <p:nvPr>
            <p:ph type="body" idx="1"/>
          </p:nvPr>
        </p:nvSpPr>
        <p:spPr/>
        <p:txBody>
          <a:bodyPr/>
          <a:lstStyle/>
          <a:p>
            <a:pPr marL="514350" indent="-514350">
              <a:buFont typeface="+mj-lt"/>
              <a:buAutoNum type="arabicPeriod"/>
            </a:pPr>
            <a:r>
              <a:rPr lang="en-US" dirty="0"/>
              <a:t>Blockchain-Based E-Voting Systems: A Technology Review(2023)</a:t>
            </a:r>
          </a:p>
          <a:p>
            <a:pPr marL="514350" indent="-514350">
              <a:buFont typeface="+mj-lt"/>
              <a:buAutoNum type="arabicPeriod"/>
            </a:pPr>
            <a:r>
              <a:rPr lang="en-US" dirty="0"/>
              <a:t>E-Voting Using Blockchain: A Systematic Literature Re-view (2020)</a:t>
            </a:r>
          </a:p>
          <a:p>
            <a:pPr marL="514350" indent="-514350">
              <a:buFont typeface="+mj-lt"/>
              <a:buAutoNum type="arabicPeriod"/>
            </a:pPr>
            <a:r>
              <a:rPr lang="en-US" dirty="0"/>
              <a:t>Blockchain-Based Electronic Voting System Design with </a:t>
            </a:r>
            <a:r>
              <a:rPr lang="en-US" dirty="0" err="1"/>
              <a:t>SmartContracts</a:t>
            </a:r>
            <a:r>
              <a:rPr lang="en-US" dirty="0"/>
              <a:t> (2021)</a:t>
            </a:r>
          </a:p>
          <a:p>
            <a:pPr marL="514350" indent="-514350">
              <a:buFont typeface="+mj-lt"/>
              <a:buAutoNum type="arabicPeriod"/>
            </a:pPr>
            <a:r>
              <a:rPr lang="en-US" dirty="0"/>
              <a:t>Security Challenges and Solutions for Blockchain in E-</a:t>
            </a:r>
            <a:r>
              <a:rPr lang="en-US" dirty="0" err="1"/>
              <a:t>VotingSystems</a:t>
            </a:r>
            <a:r>
              <a:rPr lang="en-US" dirty="0"/>
              <a:t> (2020)</a:t>
            </a:r>
          </a:p>
          <a:p>
            <a:pPr marL="514350" indent="-514350">
              <a:buFont typeface="+mj-lt"/>
              <a:buAutoNum type="arabicPeriod"/>
            </a:pPr>
            <a:r>
              <a:rPr lang="en-US" dirty="0"/>
              <a:t>Blockchain-Based Voting Systems: Enhancing Security </a:t>
            </a:r>
            <a:r>
              <a:rPr lang="en-US" dirty="0" err="1"/>
              <a:t>andTransparency</a:t>
            </a:r>
            <a:r>
              <a:rPr lang="en-US" dirty="0"/>
              <a:t> in Online Elections (2022)</a:t>
            </a:r>
            <a:endParaRPr lang="en-IN" dirty="0"/>
          </a:p>
        </p:txBody>
      </p:sp>
    </p:spTree>
    <p:extLst>
      <p:ext uri="{BB962C8B-B14F-4D97-AF65-F5344CB8AC3E}">
        <p14:creationId xmlns:p14="http://schemas.microsoft.com/office/powerpoint/2010/main" val="1196754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60E3C-96EE-3ADC-957A-ABC37E259612}"/>
              </a:ext>
            </a:extLst>
          </p:cNvPr>
          <p:cNvSpPr>
            <a:spLocks noGrp="1"/>
          </p:cNvSpPr>
          <p:nvPr>
            <p:ph type="ctrTitle"/>
          </p:nvPr>
        </p:nvSpPr>
        <p:spPr>
          <a:xfrm>
            <a:off x="3286563" y="588963"/>
            <a:ext cx="9144000" cy="898942"/>
          </a:xfrm>
        </p:spPr>
        <p:txBody>
          <a:bodyPr/>
          <a:lstStyle/>
          <a:p>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a:t>
            </a:r>
            <a:r>
              <a:rPr lang="en-IN" b="1" i="1" u="sng" dirty="0">
                <a:effectLst>
                  <a:outerShdw blurRad="38100" dist="38100" dir="2700000" algn="tl">
                    <a:srgbClr val="000000">
                      <a:alpha val="43137"/>
                    </a:srgbClr>
                  </a:outerShdw>
                </a:effectLst>
              </a:rPr>
              <a:t> </a:t>
            </a:r>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Statement</a:t>
            </a:r>
          </a:p>
        </p:txBody>
      </p:sp>
      <p:sp>
        <p:nvSpPr>
          <p:cNvPr id="3" name="Subtitle 2">
            <a:extLst>
              <a:ext uri="{FF2B5EF4-FFF2-40B4-BE49-F238E27FC236}">
                <a16:creationId xmlns:a16="http://schemas.microsoft.com/office/drawing/2014/main" id="{FA723B40-DA71-CC9D-94E5-927150D2748D}"/>
              </a:ext>
            </a:extLst>
          </p:cNvPr>
          <p:cNvSpPr>
            <a:spLocks noGrp="1"/>
          </p:cNvSpPr>
          <p:nvPr>
            <p:ph type="subTitle" idx="1"/>
          </p:nvPr>
        </p:nvSpPr>
        <p:spPr>
          <a:xfrm>
            <a:off x="1387642" y="2197769"/>
            <a:ext cx="9416716" cy="3172326"/>
          </a:xfrm>
        </p:spPr>
        <p:txBody>
          <a:bodyPr/>
          <a:lstStyle/>
          <a:p>
            <a:r>
              <a:rPr lang="en-US" dirty="0"/>
              <a:t>Traditional voting systems face significant challenges related to trust, transparency, and security, with concerns about vote tampering, fraud, and mismanagement. Protecting voter privacy and ensuring the security of sensitive voting data is difficult, and many systems fail to offer adequate accessibility for all voters, particularly those in remote areas or with disabilities. </a:t>
            </a:r>
            <a:endParaRPr lang="en-IN" dirty="0"/>
          </a:p>
        </p:txBody>
      </p:sp>
    </p:spTree>
    <p:extLst>
      <p:ext uri="{BB962C8B-B14F-4D97-AF65-F5344CB8AC3E}">
        <p14:creationId xmlns:p14="http://schemas.microsoft.com/office/powerpoint/2010/main" val="2979004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文本框"/>
          <p:cNvSpPr>
            <a:spLocks noGrp="1"/>
          </p:cNvSpPr>
          <p:nvPr>
            <p:ph type="title"/>
          </p:nvPr>
        </p:nvSpPr>
        <p:spPr>
          <a:xfrm>
            <a:off x="3048388" y="407041"/>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4400" b="1" i="0" u="sng" strike="noStrike" kern="1200" cap="none" spc="0" baseline="0" dirty="0">
                <a:solidFill>
                  <a:schemeClr val="tx1"/>
                </a:solidFill>
                <a:latin typeface="Times New Roman" pitchFamily="18" charset="0"/>
                <a:ea typeface="等线 Light" charset="0"/>
                <a:cs typeface="Times New Roman" pitchFamily="18" charset="0"/>
              </a:rPr>
              <a:t>EXISTING SYSTEM:</a:t>
            </a:r>
            <a:endParaRPr lang="zh-CN" altLang="en-US" sz="4400" b="1" i="0" u="sng" strike="noStrike" kern="1200" cap="none" spc="0" baseline="0" dirty="0">
              <a:solidFill>
                <a:schemeClr val="tx1"/>
              </a:solidFill>
              <a:latin typeface="Times New Roman" pitchFamily="18" charset="0"/>
              <a:ea typeface="等线 Light" charset="0"/>
              <a:cs typeface="Times New Roman" pitchFamily="18" charset="0"/>
            </a:endParaRPr>
          </a:p>
        </p:txBody>
      </p:sp>
      <p:sp>
        <p:nvSpPr>
          <p:cNvPr id="30" name="文本框"/>
          <p:cNvSpPr>
            <a:spLocks noGrp="1"/>
          </p:cNvSpPr>
          <p:nvPr>
            <p:ph type="body" idx="1"/>
          </p:nvPr>
        </p:nvSpPr>
        <p:spPr>
          <a:xfrm>
            <a:off x="1136273" y="2506662"/>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28600" indent="-228600" algn="l">
              <a:lnSpc>
                <a:spcPct val="90000"/>
              </a:lnSpc>
              <a:spcBef>
                <a:spcPts val="1000"/>
              </a:spcBef>
              <a:spcAft>
                <a:spcPts val="0"/>
              </a:spcAft>
              <a:buFont typeface="Arial" pitchFamily="34" charset="0"/>
              <a:buChar char="•"/>
            </a:pPr>
            <a:r>
              <a:rPr lang="en-US" b="1" dirty="0"/>
              <a:t>Security Risks:</a:t>
            </a:r>
            <a:r>
              <a:rPr lang="en-US" dirty="0"/>
              <a:t> Prone to hacking, data breaches, and tampering.</a:t>
            </a:r>
          </a:p>
          <a:p>
            <a:pPr marL="228600" indent="-228600" algn="l">
              <a:lnSpc>
                <a:spcPct val="90000"/>
              </a:lnSpc>
              <a:spcBef>
                <a:spcPts val="1000"/>
              </a:spcBef>
              <a:spcAft>
                <a:spcPts val="0"/>
              </a:spcAft>
              <a:buFont typeface="Arial" pitchFamily="34" charset="0"/>
              <a:buChar char="•"/>
            </a:pPr>
            <a:r>
              <a:rPr lang="en-US" b="1" dirty="0"/>
              <a:t>Transparency Issues:</a:t>
            </a:r>
            <a:r>
              <a:rPr lang="en-US" dirty="0"/>
              <a:t> Reliance on central authorities raises doubts about the accuracy and fairness of results.</a:t>
            </a:r>
          </a:p>
          <a:p>
            <a:pPr marL="228600" indent="-228600" algn="l">
              <a:lnSpc>
                <a:spcPct val="90000"/>
              </a:lnSpc>
              <a:spcBef>
                <a:spcPts val="1000"/>
              </a:spcBef>
              <a:spcAft>
                <a:spcPts val="0"/>
              </a:spcAft>
              <a:buFont typeface="Arial" pitchFamily="34" charset="0"/>
              <a:buChar char="•"/>
            </a:pPr>
            <a:r>
              <a:rPr lang="en-US" b="1" dirty="0"/>
              <a:t>Scalability Challenges:</a:t>
            </a:r>
            <a:r>
              <a:rPr lang="en-US" dirty="0"/>
              <a:t> Difficulty handling large voter volumes, leading to slowdowns and potential system failures.</a:t>
            </a:r>
          </a:p>
        </p:txBody>
      </p:sp>
    </p:spTree>
    <p:extLst>
      <p:ext uri="{BB962C8B-B14F-4D97-AF65-F5344CB8AC3E}">
        <p14:creationId xmlns:p14="http://schemas.microsoft.com/office/powerpoint/2010/main" val="1956683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文本框"/>
          <p:cNvSpPr>
            <a:spLocks noGrp="1"/>
          </p:cNvSpPr>
          <p:nvPr>
            <p:ph type="title"/>
          </p:nvPr>
        </p:nvSpPr>
        <p:spPr>
          <a:xfrm>
            <a:off x="2871925" y="237360"/>
            <a:ext cx="10515600" cy="132556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4400" b="1" i="0" u="sng" strike="noStrike" kern="1200" cap="none" spc="0" baseline="0" dirty="0">
                <a:solidFill>
                  <a:schemeClr val="tx1"/>
                </a:solidFill>
                <a:latin typeface="Times New Roman" pitchFamily="18" charset="0"/>
                <a:ea typeface="等线 Light" charset="0"/>
                <a:cs typeface="Times New Roman" pitchFamily="18" charset="0"/>
              </a:rPr>
              <a:t>PROPOSED SYSTEM:</a:t>
            </a:r>
            <a:endParaRPr lang="zh-CN" altLang="en-US" sz="4400" b="1" i="0" u="sng" strike="noStrike" kern="1200" cap="none" spc="0" baseline="0" dirty="0">
              <a:solidFill>
                <a:schemeClr val="tx1"/>
              </a:solidFill>
              <a:latin typeface="Times New Roman" pitchFamily="18" charset="0"/>
              <a:ea typeface="等线 Light" charset="0"/>
              <a:cs typeface="Times New Roman" pitchFamily="18" charset="0"/>
            </a:endParaRPr>
          </a:p>
        </p:txBody>
      </p:sp>
      <p:sp>
        <p:nvSpPr>
          <p:cNvPr id="33" name="文本框"/>
          <p:cNvSpPr>
            <a:spLocks noGrp="1"/>
          </p:cNvSpPr>
          <p:nvPr>
            <p:ph type="body" idx="1"/>
          </p:nvPr>
        </p:nvSpPr>
        <p:spPr>
          <a:xfrm>
            <a:off x="838200" y="2187573"/>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b="1" dirty="0"/>
              <a:t>Decentralization:</a:t>
            </a:r>
            <a:r>
              <a:rPr lang="en-US" dirty="0"/>
              <a:t> The system operates on a decentralized network, eliminating the need for a central authority.</a:t>
            </a:r>
          </a:p>
          <a:p>
            <a:r>
              <a:rPr lang="en-US" b="1" dirty="0"/>
              <a:t>Security and Integrity:</a:t>
            </a:r>
            <a:r>
              <a:rPr lang="en-US" dirty="0"/>
              <a:t> Blockchain's cryptographic features ensure that once a vote is cast, it is securely recorded in an immutable ledger.</a:t>
            </a:r>
          </a:p>
          <a:p>
            <a:r>
              <a:rPr lang="en-US" b="1" dirty="0"/>
              <a:t>Transparency and Auditability:</a:t>
            </a:r>
            <a:r>
              <a:rPr lang="en-US" dirty="0"/>
              <a:t> Every vote is recorded on a public ledger that can be audited by any participant, ensuring full transparency. </a:t>
            </a:r>
          </a:p>
        </p:txBody>
      </p:sp>
    </p:spTree>
    <p:extLst>
      <p:ext uri="{BB962C8B-B14F-4D97-AF65-F5344CB8AC3E}">
        <p14:creationId xmlns:p14="http://schemas.microsoft.com/office/powerpoint/2010/main" val="21936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文本框"/>
          <p:cNvSpPr>
            <a:spLocks noGrp="1"/>
          </p:cNvSpPr>
          <p:nvPr>
            <p:ph type="title"/>
          </p:nvPr>
        </p:nvSpPr>
        <p:spPr>
          <a:xfrm>
            <a:off x="689811" y="136526"/>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4400" b="1" i="0" u="sng" strike="noStrike" kern="1200" cap="none" spc="0" baseline="0" dirty="0">
                <a:solidFill>
                  <a:schemeClr val="tx1"/>
                </a:solidFill>
                <a:effectLst>
                  <a:outerShdw blurRad="38100" dist="38100" dir="2700000" algn="tl">
                    <a:srgbClr val="000000">
                      <a:alpha val="43137"/>
                    </a:srgbClr>
                  </a:outerShdw>
                </a:effectLst>
                <a:latin typeface="Times New Roman" pitchFamily="18" charset="0"/>
                <a:ea typeface="等线 Light" charset="0"/>
                <a:cs typeface="Times New Roman" pitchFamily="18" charset="0"/>
              </a:rPr>
              <a:t>REQUIREMENT  SPECIFICATIONS</a:t>
            </a:r>
            <a:r>
              <a:rPr lang="en-US" altLang="zh-CN" sz="4400" b="1" i="0" u="sng" strike="noStrike" kern="1200" cap="none" spc="0" baseline="0" dirty="0">
                <a:solidFill>
                  <a:schemeClr val="tx1"/>
                </a:solidFill>
                <a:latin typeface="Times New Roman" pitchFamily="18" charset="0"/>
                <a:ea typeface="等线 Light" charset="0"/>
                <a:cs typeface="Times New Roman" pitchFamily="18" charset="0"/>
              </a:rPr>
              <a:t>:</a:t>
            </a:r>
            <a:endParaRPr lang="zh-CN" altLang="en-US" sz="4400" b="1" i="0" u="sng" strike="noStrike" kern="1200" cap="none" spc="0" baseline="0" dirty="0">
              <a:solidFill>
                <a:schemeClr val="tx1"/>
              </a:solidFill>
              <a:latin typeface="Times New Roman" pitchFamily="18" charset="0"/>
              <a:ea typeface="等线 Light" charset="0"/>
              <a:cs typeface="Times New Roman" pitchFamily="18" charset="0"/>
            </a:endParaRPr>
          </a:p>
        </p:txBody>
      </p:sp>
      <p:sp>
        <p:nvSpPr>
          <p:cNvPr id="36" name="文本框"/>
          <p:cNvSpPr>
            <a:spLocks noGrp="1"/>
          </p:cNvSpPr>
          <p:nvPr>
            <p:ph type="body" idx="1"/>
          </p:nvPr>
        </p:nvSpPr>
        <p:spPr>
          <a:xfrm>
            <a:off x="689811" y="1308136"/>
            <a:ext cx="10515600" cy="521669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28600" indent="-228600" algn="l">
              <a:lnSpc>
                <a:spcPct val="90000"/>
              </a:lnSpc>
              <a:spcBef>
                <a:spcPts val="1000"/>
              </a:spcBef>
              <a:spcAft>
                <a:spcPts val="0"/>
              </a:spcAft>
              <a:buFont typeface="Arial" pitchFamily="34" charset="0"/>
              <a:buChar char="•"/>
            </a:pPr>
            <a:r>
              <a:rPr lang="en-US" altLang="zh-CN" sz="2800" b="1" i="0" u="none" strike="noStrike" kern="1200" cap="none" spc="0" baseline="0" dirty="0">
                <a:solidFill>
                  <a:schemeClr val="tx1"/>
                </a:solidFill>
                <a:latin typeface="Times New Roman" pitchFamily="18" charset="0"/>
                <a:ea typeface="等线" charset="0"/>
                <a:cs typeface="Times New Roman" pitchFamily="18" charset="0"/>
              </a:rPr>
              <a:t>  Minimum Hardware Specifications:</a:t>
            </a:r>
          </a:p>
          <a:p>
            <a:pPr marL="228600" indent="-228600" algn="l">
              <a:lnSpc>
                <a:spcPct val="90000"/>
              </a:lnSpc>
              <a:spcBef>
                <a:spcPts val="1000"/>
              </a:spcBef>
              <a:spcAft>
                <a:spcPts val="0"/>
              </a:spcAft>
              <a:buFont typeface="Wingdings" pitchFamily="2" charset="2"/>
              <a:buChar char="ü"/>
            </a:pPr>
            <a:r>
              <a:rPr lang="en-US" altLang="zh-CN" sz="2400" b="1" i="0" u="none" strike="noStrike" kern="1200" cap="none" spc="0" baseline="0" dirty="0">
                <a:solidFill>
                  <a:schemeClr val="tx1"/>
                </a:solidFill>
                <a:latin typeface="Times New Roman" pitchFamily="18" charset="0"/>
                <a:ea typeface="等线" charset="0"/>
                <a:cs typeface="Times New Roman" pitchFamily="18" charset="0"/>
              </a:rPr>
              <a:t>Processor</a:t>
            </a:r>
            <a:r>
              <a:rPr lang="en-US" altLang="zh-CN" sz="2400" b="0" i="0" u="none" strike="noStrike" kern="1200" cap="none" spc="0" baseline="0" dirty="0">
                <a:solidFill>
                  <a:schemeClr val="tx1"/>
                </a:solidFill>
                <a:latin typeface="Times New Roman" pitchFamily="18" charset="0"/>
                <a:ea typeface="等线" charset="0"/>
                <a:cs typeface="Times New Roman" pitchFamily="18" charset="0"/>
              </a:rPr>
              <a:t> : Intel® core i5</a:t>
            </a:r>
          </a:p>
          <a:p>
            <a:pPr marL="228600" indent="-228600" algn="l">
              <a:lnSpc>
                <a:spcPct val="90000"/>
              </a:lnSpc>
              <a:spcBef>
                <a:spcPts val="1000"/>
              </a:spcBef>
              <a:spcAft>
                <a:spcPts val="0"/>
              </a:spcAft>
              <a:buFont typeface="Wingdings" pitchFamily="2" charset="2"/>
              <a:buChar char="ü"/>
            </a:pPr>
            <a:r>
              <a:rPr lang="en-US" altLang="zh-CN" sz="2400" b="1" i="0" u="none" strike="noStrike" kern="1200" cap="none" spc="0" baseline="0" dirty="0">
                <a:solidFill>
                  <a:schemeClr val="tx1"/>
                </a:solidFill>
                <a:latin typeface="Times New Roman" pitchFamily="18" charset="0"/>
                <a:ea typeface="等线" charset="0"/>
                <a:cs typeface="Times New Roman" pitchFamily="18" charset="0"/>
              </a:rPr>
              <a:t>RAM</a:t>
            </a:r>
            <a:r>
              <a:rPr lang="en-US" altLang="zh-CN" sz="2400" b="0" i="0" u="none" strike="noStrike" kern="1200" cap="none" spc="0" baseline="0" dirty="0">
                <a:solidFill>
                  <a:schemeClr val="tx1"/>
                </a:solidFill>
                <a:latin typeface="Times New Roman" pitchFamily="18" charset="0"/>
                <a:ea typeface="等线" charset="0"/>
                <a:cs typeface="Times New Roman" pitchFamily="18" charset="0"/>
              </a:rPr>
              <a:t>: Minimum 8</a:t>
            </a:r>
            <a:r>
              <a:rPr lang="en-US" altLang="zh-CN" sz="2400" dirty="0">
                <a:latin typeface="Times New Roman" pitchFamily="18" charset="0"/>
                <a:cs typeface="Times New Roman" pitchFamily="18" charset="0"/>
              </a:rPr>
              <a:t>G</a:t>
            </a:r>
            <a:r>
              <a:rPr lang="en-US" altLang="zh-CN" sz="2400" b="0" i="0" u="none" strike="noStrike" kern="1200" cap="none" spc="0" baseline="0" dirty="0">
                <a:solidFill>
                  <a:schemeClr val="tx1"/>
                </a:solidFill>
                <a:latin typeface="Times New Roman" pitchFamily="18" charset="0"/>
                <a:ea typeface="等线" charset="0"/>
                <a:cs typeface="Times New Roman" pitchFamily="18" charset="0"/>
              </a:rPr>
              <a:t>B</a:t>
            </a:r>
          </a:p>
          <a:p>
            <a:pPr marL="228600" indent="-228600" algn="l">
              <a:lnSpc>
                <a:spcPct val="90000"/>
              </a:lnSpc>
              <a:spcBef>
                <a:spcPts val="1000"/>
              </a:spcBef>
              <a:spcAft>
                <a:spcPts val="0"/>
              </a:spcAft>
              <a:buFont typeface="Wingdings" pitchFamily="2" charset="2"/>
              <a:buChar char="ü"/>
            </a:pPr>
            <a:r>
              <a:rPr lang="en-US" altLang="zh-CN" sz="2400" b="1" dirty="0">
                <a:latin typeface="Times New Roman" pitchFamily="18" charset="0"/>
                <a:cs typeface="Times New Roman" pitchFamily="18" charset="0"/>
              </a:rPr>
              <a:t>Storage: </a:t>
            </a:r>
            <a:r>
              <a:rPr lang="en-US" altLang="zh-CN" sz="2400" dirty="0">
                <a:latin typeface="Times New Roman" pitchFamily="18" charset="0"/>
                <a:cs typeface="Times New Roman" pitchFamily="18" charset="0"/>
              </a:rPr>
              <a:t>Minimum 256</a:t>
            </a:r>
            <a:r>
              <a:rPr lang="en-US" altLang="zh-CN" sz="2400" b="0" i="0" u="none" strike="noStrike" kern="1200" cap="none" spc="0" baseline="0" dirty="0">
                <a:solidFill>
                  <a:schemeClr val="tx1"/>
                </a:solidFill>
                <a:latin typeface="Times New Roman" pitchFamily="18" charset="0"/>
                <a:ea typeface="等线" charset="0"/>
                <a:cs typeface="Times New Roman" pitchFamily="18" charset="0"/>
              </a:rPr>
              <a:t>GB(SSD)</a:t>
            </a:r>
          </a:p>
          <a:p>
            <a:pPr marL="228600" indent="-228600" algn="l">
              <a:lnSpc>
                <a:spcPct val="90000"/>
              </a:lnSpc>
              <a:spcBef>
                <a:spcPts val="1000"/>
              </a:spcBef>
              <a:spcAft>
                <a:spcPts val="0"/>
              </a:spcAft>
              <a:buFont typeface="Wingdings" pitchFamily="2" charset="2"/>
              <a:buChar char="ü"/>
            </a:pPr>
            <a:r>
              <a:rPr lang="en-US" altLang="zh-CN" sz="2400" b="1" dirty="0">
                <a:latin typeface="Times New Roman" pitchFamily="18" charset="0"/>
                <a:cs typeface="Times New Roman" pitchFamily="18" charset="0"/>
              </a:rPr>
              <a:t>Graphics: </a:t>
            </a:r>
            <a:r>
              <a:rPr lang="en-US" altLang="zh-CN" sz="2400" dirty="0">
                <a:latin typeface="Times New Roman" pitchFamily="18" charset="0"/>
                <a:cs typeface="Times New Roman" pitchFamily="18" charset="0"/>
              </a:rPr>
              <a:t>Recommended</a:t>
            </a:r>
            <a:endParaRPr lang="en-US" altLang="zh-CN" sz="2400" i="0" u="none" strike="noStrike" kern="1200" cap="none" spc="0" baseline="0" dirty="0">
              <a:solidFill>
                <a:schemeClr val="tx1"/>
              </a:solidFill>
              <a:latin typeface="Times New Roman" pitchFamily="18" charset="0"/>
              <a:ea typeface="等线" charset="0"/>
              <a:cs typeface="Times New Roman" pitchFamily="18" charset="0"/>
            </a:endParaRPr>
          </a:p>
          <a:p>
            <a:pPr marL="228600" indent="-228600" algn="l">
              <a:lnSpc>
                <a:spcPct val="90000"/>
              </a:lnSpc>
              <a:spcBef>
                <a:spcPts val="1000"/>
              </a:spcBef>
              <a:spcAft>
                <a:spcPts val="0"/>
              </a:spcAft>
              <a:buFont typeface="Wingdings" pitchFamily="2" charset="2"/>
              <a:buChar char="ü"/>
            </a:pPr>
            <a:endParaRPr lang="en-US" altLang="zh-CN" sz="2400" dirty="0">
              <a:latin typeface="Times New Roman" pitchFamily="18" charset="0"/>
              <a:cs typeface="Times New Roman" pitchFamily="18" charset="0"/>
            </a:endParaRPr>
          </a:p>
          <a:p>
            <a:pPr marL="228600" indent="-228600" algn="l">
              <a:lnSpc>
                <a:spcPct val="90000"/>
              </a:lnSpc>
              <a:spcBef>
                <a:spcPts val="1000"/>
              </a:spcBef>
              <a:spcAft>
                <a:spcPts val="0"/>
              </a:spcAft>
              <a:buFont typeface="Wingdings" pitchFamily="2" charset="2"/>
              <a:buChar char="ü"/>
            </a:pPr>
            <a:r>
              <a:rPr lang="en-IN" sz="2400" b="1" dirty="0">
                <a:latin typeface="Times New Roman" panose="02020603050405020304" pitchFamily="18" charset="0"/>
                <a:cs typeface="Times New Roman" panose="02020603050405020304" pitchFamily="18" charset="0"/>
              </a:rPr>
              <a:t>Operating System: </a:t>
            </a:r>
            <a:r>
              <a:rPr lang="en-IN" sz="2400" dirty="0">
                <a:latin typeface="Times New Roman" panose="02020603050405020304" pitchFamily="18" charset="0"/>
                <a:cs typeface="Times New Roman" panose="02020603050405020304" pitchFamily="18" charset="0"/>
              </a:rPr>
              <a:t>Windows 10 or 11</a:t>
            </a:r>
            <a:endParaRPr lang="en-US" altLang="zh-CN" sz="2400" dirty="0">
              <a:latin typeface="Times New Roman" panose="02020603050405020304" pitchFamily="18" charset="0"/>
              <a:cs typeface="Times New Roman" pitchFamily="18" charset="0"/>
            </a:endParaRPr>
          </a:p>
          <a:p>
            <a:pPr marL="228600" indent="-228600" algn="l">
              <a:lnSpc>
                <a:spcPct val="90000"/>
              </a:lnSpc>
              <a:spcBef>
                <a:spcPts val="1000"/>
              </a:spcBef>
              <a:spcAft>
                <a:spcPts val="0"/>
              </a:spcAft>
              <a:buFont typeface="Wingdings" pitchFamily="2" charset="2"/>
              <a:buChar char="ü"/>
            </a:pPr>
            <a:r>
              <a:rPr lang="en-US" altLang="zh-CN" sz="2400" b="1" i="0" u="none" strike="noStrike" kern="1200" cap="none" spc="0" baseline="0" dirty="0" err="1">
                <a:solidFill>
                  <a:schemeClr val="tx1"/>
                </a:solidFill>
                <a:latin typeface="Times New Roman" pitchFamily="18" charset="0"/>
                <a:ea typeface="等线" charset="0"/>
                <a:cs typeface="Times New Roman" pitchFamily="18" charset="0"/>
              </a:rPr>
              <a:t>Front-end:</a:t>
            </a:r>
            <a:r>
              <a:rPr lang="en-US" altLang="zh-CN" sz="2400" dirty="0" err="1">
                <a:latin typeface="Times New Roman" pitchFamily="18" charset="0"/>
                <a:cs typeface="Times New Roman" pitchFamily="18" charset="0"/>
              </a:rPr>
              <a:t>React.js</a:t>
            </a:r>
            <a:r>
              <a:rPr lang="en-US" altLang="zh-CN" sz="2400" dirty="0">
                <a:latin typeface="Times New Roman" pitchFamily="18" charset="0"/>
                <a:cs typeface="Times New Roman" pitchFamily="18" charset="0"/>
              </a:rPr>
              <a:t>, TypeScript</a:t>
            </a:r>
            <a:r>
              <a:rPr lang="en-US" altLang="zh-CN" sz="2400" b="0" i="0" u="none" strike="noStrike" kern="1200" cap="none" spc="0" baseline="0" dirty="0">
                <a:solidFill>
                  <a:schemeClr val="tx1"/>
                </a:solidFill>
                <a:latin typeface="Times New Roman" pitchFamily="18" charset="0"/>
                <a:ea typeface="等线" charset="0"/>
                <a:cs typeface="Times New Roman" pitchFamily="18" charset="0"/>
              </a:rPr>
              <a:t>(.</a:t>
            </a:r>
            <a:r>
              <a:rPr lang="en-US" altLang="zh-CN" sz="2400" b="0" i="0" u="none" strike="noStrike" kern="1200" cap="none" spc="0" baseline="0" dirty="0" err="1">
                <a:solidFill>
                  <a:schemeClr val="tx1"/>
                </a:solidFill>
                <a:latin typeface="Times New Roman" pitchFamily="18" charset="0"/>
                <a:ea typeface="等线" charset="0"/>
                <a:cs typeface="Times New Roman" pitchFamily="18" charset="0"/>
              </a:rPr>
              <a:t>tsx</a:t>
            </a:r>
            <a:r>
              <a:rPr lang="en-US" altLang="zh-CN" sz="2400" b="0" i="0" u="none" strike="noStrike" kern="1200" cap="none" spc="0" baseline="0" dirty="0">
                <a:solidFill>
                  <a:schemeClr val="tx1"/>
                </a:solidFill>
                <a:latin typeface="Times New Roman" pitchFamily="18" charset="0"/>
                <a:ea typeface="等线" charset="0"/>
                <a:cs typeface="Times New Roman" pitchFamily="18" charset="0"/>
              </a:rPr>
              <a:t>),</a:t>
            </a:r>
            <a:r>
              <a:rPr lang="en-IN" sz="1600" dirty="0"/>
              <a:t> </a:t>
            </a:r>
            <a:r>
              <a:rPr lang="en-IN" sz="2400" dirty="0">
                <a:latin typeface="Times New Roman" panose="02020603050405020304" pitchFamily="18" charset="0"/>
                <a:cs typeface="Times New Roman" panose="02020603050405020304" pitchFamily="18" charset="0"/>
              </a:rPr>
              <a:t>SCSS</a:t>
            </a:r>
            <a:endParaRPr lang="en-US" altLang="zh-CN" sz="2400" b="0" i="0" u="none" strike="noStrike" kern="1200" cap="none" spc="0" baseline="0" dirty="0">
              <a:solidFill>
                <a:schemeClr val="tx1"/>
              </a:solidFill>
              <a:latin typeface="Times New Roman" panose="02020603050405020304" pitchFamily="18" charset="0"/>
              <a:cs typeface="Times New Roman" pitchFamily="18" charset="0"/>
            </a:endParaRPr>
          </a:p>
          <a:p>
            <a:pPr>
              <a:buFont typeface="Wingdings" pitchFamily="2" charset="2"/>
              <a:buChar char="ü"/>
            </a:pPr>
            <a:r>
              <a:rPr lang="en-US" altLang="zh-CN" sz="2400" b="1" dirty="0">
                <a:latin typeface="Times New Roman" pitchFamily="18" charset="0"/>
                <a:cs typeface="Times New Roman" pitchFamily="18" charset="0"/>
              </a:rPr>
              <a:t>Back-end: </a:t>
            </a:r>
            <a:r>
              <a:rPr lang="en-US" altLang="zh-CN" sz="2400" b="0" i="0" u="none" strike="noStrike" kern="1200" cap="none" spc="0" baseline="0" dirty="0">
                <a:solidFill>
                  <a:schemeClr val="tx1"/>
                </a:solidFill>
                <a:latin typeface="Times New Roman" pitchFamily="18" charset="0"/>
                <a:ea typeface="等线" charset="0"/>
                <a:cs typeface="Times New Roman" pitchFamily="18" charset="0"/>
              </a:rPr>
              <a:t>Node.js</a:t>
            </a:r>
            <a:r>
              <a:rPr lang="en-US" altLang="zh-CN" sz="2400" dirty="0">
                <a:latin typeface="Times New Roman" pitchFamily="18" charset="0"/>
                <a:cs typeface="Times New Roman" pitchFamily="18" charset="0"/>
              </a:rPr>
              <a:t>, TypeScript(.</a:t>
            </a:r>
            <a:r>
              <a:rPr lang="en-US" altLang="zh-CN" sz="2400" dirty="0" err="1">
                <a:latin typeface="Times New Roman" pitchFamily="18" charset="0"/>
                <a:cs typeface="Times New Roman" pitchFamily="18" charset="0"/>
              </a:rPr>
              <a:t>ts</a:t>
            </a:r>
            <a:r>
              <a:rPr lang="en-US" altLang="zh-CN" sz="2400" dirty="0">
                <a:latin typeface="Times New Roman" pitchFamily="18" charset="0"/>
                <a:cs typeface="Times New Roman" pitchFamily="18" charset="0"/>
              </a:rPr>
              <a:t>),Solidity</a:t>
            </a:r>
          </a:p>
          <a:p>
            <a:pPr>
              <a:buFont typeface="Wingdings" pitchFamily="2" charset="2"/>
              <a:buChar char="ü"/>
            </a:pPr>
            <a:r>
              <a:rPr lang="en-US" altLang="zh-CN" sz="2400" b="1" i="0" u="none" strike="noStrike" kern="1200" cap="none" spc="0" baseline="0" dirty="0">
                <a:solidFill>
                  <a:schemeClr val="tx1"/>
                </a:solidFill>
                <a:latin typeface="Times New Roman" pitchFamily="18" charset="0"/>
                <a:ea typeface="等线" charset="0"/>
                <a:cs typeface="Times New Roman" pitchFamily="18" charset="0"/>
              </a:rPr>
              <a:t>D</a:t>
            </a:r>
            <a:r>
              <a:rPr lang="en-US" altLang="zh-CN" sz="2400" b="1" dirty="0">
                <a:latin typeface="Times New Roman" pitchFamily="18" charset="0"/>
                <a:cs typeface="Times New Roman" pitchFamily="18" charset="0"/>
              </a:rPr>
              <a:t>atabase:</a:t>
            </a:r>
            <a:r>
              <a:rPr lang="en-US" sz="1800" b="1" kern="12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r>
              <a:rPr lang="en-US" sz="2400"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MySQL</a:t>
            </a:r>
            <a:endParaRPr lang="en-IN" sz="2400" dirty="0">
              <a:effectLst/>
              <a:latin typeface="Times New Roman" panose="02020603050405020304" pitchFamily="18" charset="0"/>
              <a:cs typeface="Times New Roman" panose="02020603050405020304" pitchFamily="18" charset="0"/>
            </a:endParaRPr>
          </a:p>
          <a:p>
            <a:pPr>
              <a:buFont typeface="Wingdings" pitchFamily="2" charset="2"/>
              <a:buChar char="ü"/>
            </a:pPr>
            <a:r>
              <a:rPr lang="en-US" altLang="zh-CN" sz="2400" b="1" i="0" u="none" strike="noStrike" kern="1200" cap="none" spc="0" baseline="0" dirty="0">
                <a:solidFill>
                  <a:schemeClr val="tx1"/>
                </a:solidFill>
                <a:latin typeface="Times New Roman" pitchFamily="18" charset="0"/>
                <a:ea typeface="等线" charset="0"/>
                <a:cs typeface="Times New Roman" pitchFamily="18" charset="0"/>
              </a:rPr>
              <a:t>Frameworks/Libraries:</a:t>
            </a:r>
            <a:r>
              <a:rPr lang="en-IN" sz="1200" dirty="0"/>
              <a:t> </a:t>
            </a:r>
            <a:r>
              <a:rPr lang="en-IN" sz="2400" dirty="0">
                <a:latin typeface="Times New Roman" panose="02020603050405020304" pitchFamily="18" charset="0"/>
                <a:cs typeface="Times New Roman" panose="02020603050405020304" pitchFamily="18" charset="0"/>
              </a:rPr>
              <a:t>Express.js, Web3.js, Truffle</a:t>
            </a:r>
            <a:endParaRPr lang="en-IN" sz="2400" dirty="0">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E0D626C-BCCC-EBB5-201B-C062A415DC18}"/>
              </a:ext>
            </a:extLst>
          </p:cNvPr>
          <p:cNvSpPr txBox="1"/>
          <p:nvPr/>
        </p:nvSpPr>
        <p:spPr>
          <a:xfrm>
            <a:off x="689811" y="3466273"/>
            <a:ext cx="7202905" cy="646331"/>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Times New Roman" pitchFamily="18" charset="0"/>
                <a:ea typeface="等线" charset="0"/>
                <a:cs typeface="Times New Roman" pitchFamily="18" charset="0"/>
              </a:rPr>
              <a:t>Soft</a:t>
            </a:r>
            <a:r>
              <a:rPr lang="en-US" altLang="zh-CN" sz="2800" b="1" i="0" u="none" strike="noStrike" kern="1200" cap="none" spc="0" baseline="0" dirty="0">
                <a:solidFill>
                  <a:schemeClr val="tx1"/>
                </a:solidFill>
                <a:latin typeface="Times New Roman" pitchFamily="18" charset="0"/>
                <a:ea typeface="等线" charset="0"/>
                <a:cs typeface="Times New Roman" pitchFamily="18" charset="0"/>
              </a:rPr>
              <a:t>ware</a:t>
            </a:r>
            <a:r>
              <a:rPr lang="en-US" altLang="zh-CN" sz="3600" b="1" i="0" u="none" strike="noStrike" kern="1200" cap="none" spc="0" baseline="0" dirty="0">
                <a:solidFill>
                  <a:schemeClr val="tx1"/>
                </a:solidFill>
                <a:latin typeface="Times New Roman" pitchFamily="18" charset="0"/>
                <a:ea typeface="等线" charset="0"/>
                <a:cs typeface="Times New Roman" pitchFamily="18" charset="0"/>
              </a:rPr>
              <a:t> </a:t>
            </a:r>
            <a:r>
              <a:rPr lang="en-US" altLang="zh-CN" sz="2800" b="1" i="0" u="none" strike="noStrike" kern="1200" cap="none" spc="0" baseline="0" dirty="0">
                <a:solidFill>
                  <a:schemeClr val="tx1"/>
                </a:solidFill>
                <a:latin typeface="Times New Roman" pitchFamily="18" charset="0"/>
                <a:ea typeface="等线" charset="0"/>
                <a:cs typeface="Times New Roman" pitchFamily="18" charset="0"/>
              </a:rPr>
              <a:t>Specifications</a:t>
            </a:r>
            <a:r>
              <a:rPr lang="en-US" altLang="zh-CN" sz="3600" b="1" i="0" u="none" strike="noStrike" kern="1200" cap="none" spc="0" baseline="0" dirty="0">
                <a:solidFill>
                  <a:schemeClr val="tx1"/>
                </a:solidFill>
                <a:latin typeface="Times New Roman" pitchFamily="18" charset="0"/>
                <a:ea typeface="等线" charset="0"/>
                <a:cs typeface="Times New Roman" pitchFamily="18" charset="0"/>
              </a:rPr>
              <a:t>:</a:t>
            </a:r>
            <a:endParaRPr lang="en-IN"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3141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3375-AA30-48BF-B6C8-1693DEF97069}"/>
              </a:ext>
            </a:extLst>
          </p:cNvPr>
          <p:cNvSpPr>
            <a:spLocks noGrp="1"/>
          </p:cNvSpPr>
          <p:nvPr>
            <p:ph type="title"/>
          </p:nvPr>
        </p:nvSpPr>
        <p:spPr>
          <a:xfrm>
            <a:off x="3188110" y="89821"/>
            <a:ext cx="10515600" cy="1325562"/>
          </a:xfrm>
        </p:spPr>
        <p:txBody>
          <a:bodyPr/>
          <a:lstStyle/>
          <a:p>
            <a:r>
              <a:rPr lang="en-IN" b="1" i="1" u="sng" dirty="0">
                <a:latin typeface="Times New Roman" panose="02020603050405020304" pitchFamily="18" charset="0"/>
                <a:cs typeface="Times New Roman" panose="02020603050405020304" pitchFamily="18" charset="0"/>
              </a:rPr>
              <a:t>System Architecture</a:t>
            </a:r>
          </a:p>
        </p:txBody>
      </p:sp>
      <p:pic>
        <p:nvPicPr>
          <p:cNvPr id="5" name="Picture 4" descr="A diagram of a company">
            <a:extLst>
              <a:ext uri="{FF2B5EF4-FFF2-40B4-BE49-F238E27FC236}">
                <a16:creationId xmlns:a16="http://schemas.microsoft.com/office/drawing/2014/main" id="{9CD08D34-7A8A-7F2C-2375-8F1459C92C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5071" y="1325562"/>
            <a:ext cx="10515600" cy="5442617"/>
          </a:xfrm>
          <a:prstGeom prst="rect">
            <a:avLst/>
          </a:prstGeom>
        </p:spPr>
      </p:pic>
    </p:spTree>
    <p:extLst>
      <p:ext uri="{BB962C8B-B14F-4D97-AF65-F5344CB8AC3E}">
        <p14:creationId xmlns:p14="http://schemas.microsoft.com/office/powerpoint/2010/main" val="1350979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0CFFB-68AB-3D77-1339-2B3C4F760E66}"/>
              </a:ext>
            </a:extLst>
          </p:cNvPr>
          <p:cNvSpPr>
            <a:spLocks noGrp="1"/>
          </p:cNvSpPr>
          <p:nvPr>
            <p:ph type="title"/>
          </p:nvPr>
        </p:nvSpPr>
        <p:spPr>
          <a:xfrm>
            <a:off x="3168445" y="168599"/>
            <a:ext cx="10515600" cy="1325562"/>
          </a:xfrm>
        </p:spPr>
        <p:txBody>
          <a:bodyPr/>
          <a:lstStyle/>
          <a:p>
            <a:r>
              <a:rPr lang="en-US" sz="4400" b="1" u="sng" kern="1200" dirty="0" err="1">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UseCase</a:t>
            </a:r>
            <a:r>
              <a:rPr lang="en-US" sz="4400" b="1" u="sng" kern="1200" dirty="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 Diagram</a:t>
            </a:r>
            <a:endParaRPr lang="en-IN"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B442336C-C7E4-84A9-F6D2-2A93C3555BEE}"/>
              </a:ext>
            </a:extLst>
          </p:cNvPr>
          <p:cNvPicPr>
            <a:picLocks noChangeAspect="1"/>
          </p:cNvPicPr>
          <p:nvPr/>
        </p:nvPicPr>
        <p:blipFill>
          <a:blip r:embed="rId2"/>
          <a:stretch>
            <a:fillRect/>
          </a:stretch>
        </p:blipFill>
        <p:spPr>
          <a:xfrm>
            <a:off x="1573162" y="1494161"/>
            <a:ext cx="8406580" cy="5111036"/>
          </a:xfrm>
          <a:prstGeom prst="rect">
            <a:avLst/>
          </a:prstGeom>
        </p:spPr>
      </p:pic>
    </p:spTree>
    <p:extLst>
      <p:ext uri="{BB962C8B-B14F-4D97-AF65-F5344CB8AC3E}">
        <p14:creationId xmlns:p14="http://schemas.microsoft.com/office/powerpoint/2010/main" val="129405815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3">
    <wetp:webextensionref xmlns:r="http://schemas.openxmlformats.org/officeDocument/2006/relationships" r:id="rId1"/>
  </wetp:taskpane>
  <wetp:taskpane dockstate="right" visibility="0" width="506" row="4">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7134CCD9-D6CB-403D-8E2A-FAC9DB5F84EE}">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AD6E8D86-A413-436F-93F0-1C8E56B491F0}">
  <we:reference id="wa200005669" version="2.0.0.0" store="en-US" storeType="OMEX"/>
  <we:alternateReferences>
    <we:reference id="wa200005669" version="2.0.0.0" store="wa20000566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Normal.eit</Template>
  <TotalTime>720</TotalTime>
  <Words>756</Words>
  <Application>Microsoft Office PowerPoint</Application>
  <PresentationFormat>Widescreen</PresentationFormat>
  <Paragraphs>99</Paragraphs>
  <Slides>22</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Calibri Light</vt:lpstr>
      <vt:lpstr>Droid Sans</vt:lpstr>
      <vt:lpstr>HelveticaNeue Regular</vt:lpstr>
      <vt:lpstr>Lato</vt:lpstr>
      <vt:lpstr>Times New Roman</vt:lpstr>
      <vt:lpstr>Wingdings</vt:lpstr>
      <vt:lpstr>Office Theme</vt:lpstr>
      <vt:lpstr>BLOCKCHAIN VOTING SYSTEM</vt:lpstr>
      <vt:lpstr>Introduction</vt:lpstr>
      <vt:lpstr>Literature review</vt:lpstr>
      <vt:lpstr>Problem Statement</vt:lpstr>
      <vt:lpstr>EXISTING SYSTEM:</vt:lpstr>
      <vt:lpstr>PROPOSED SYSTEM:</vt:lpstr>
      <vt:lpstr>REQUIREMENT  SPECIFICATIONS:</vt:lpstr>
      <vt:lpstr>System Architecture</vt:lpstr>
      <vt:lpstr>UseCase Diagram</vt:lpstr>
      <vt:lpstr>DFD(Level-0)</vt:lpstr>
      <vt:lpstr>DFD-Admin(Level-1)</vt:lpstr>
      <vt:lpstr>DFD-Voter(level-1)</vt:lpstr>
      <vt:lpstr>TEST CASES</vt:lpstr>
      <vt:lpstr>Work Done (Screenshots)</vt:lpstr>
      <vt:lpstr>Work Done (Screenshots)</vt:lpstr>
      <vt:lpstr>Work Done (Screenshots)</vt:lpstr>
      <vt:lpstr>Work Done (Screenshots)</vt:lpstr>
      <vt:lpstr>Github History</vt:lpstr>
      <vt:lpstr>Future Scope</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RECOGNITION ATTENDANCE SYSTEM USING PYTHON AND OPENCV</dc:title>
  <dc:creator>Vishnu M Nair</dc:creator>
  <cp:lastModifiedBy>Anugrah Rk</cp:lastModifiedBy>
  <cp:revision>17</cp:revision>
  <dcterms:created xsi:type="dcterms:W3CDTF">2023-10-05T04:29:26Z</dcterms:created>
  <dcterms:modified xsi:type="dcterms:W3CDTF">2024-11-10T18:29:07Z</dcterms:modified>
</cp:coreProperties>
</file>