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tamaran"/>
      <p:regular r:id="rId19"/>
      <p:bold r:id="rId20"/>
    </p:embeddedFont>
    <p:embeddedFont>
      <p:font typeface="Libre Frankl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ibre Franklin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37795E-CADF-493C-95D6-EEA4B7B516CD}">
  <a:tblStyle styleId="{BC37795E-CADF-493C-95D6-EEA4B7B516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italic.fntdata"/><Relationship Id="rId30" Type="http://schemas.openxmlformats.org/officeDocument/2006/relationships/font" Target="fonts/LibreFranklin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ibreFranklin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tamara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20ef1f35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20ef1f35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0ef1f35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20ef1f35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8b7e7b105a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8b7e7b105a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0ef1f359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0ef1f359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fd4b45418938cd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fd4b45418938cd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d83cf88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d83cf88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93969108f1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93969108f1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0ef1f35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0ef1f35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a0f900027_1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a0f900027_1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20ef1f35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20ef1f35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Untuk label 1, customer ini cukup berharga jika kita lihat dari tingkat royalitasnya yang cukup tinggi (royalitas diukur berdasarkan tingkat konsumtif tinggi dan selaras dengan penghasilannya) , sehingga akan lebih baik jika kita memperhatikan customer pada label 1, dari sisi customer retention , sehingga customer ini tidak mudah pindah ke kompetitor. Salah satu solusi yang dapat diberikan kepada customer ini adalah sistem membership. Membership ini akan memperoleh privilege, berupa undian grand prize , diskon khusus , atau tempat parkir khusus. Namun , membership ini tentu tergantung bagaimana customer mampu melakukan spending yang tinggi / tidak.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20ef1f35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20ef1f35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Case</a:t>
            </a:r>
            <a:endParaRPr/>
          </a:p>
        </p:txBody>
      </p:sp>
      <p:sp>
        <p:nvSpPr>
          <p:cNvPr id="242" name="Google Shape;242;p37"/>
          <p:cNvSpPr txBox="1"/>
          <p:nvPr>
            <p:ph idx="1" type="subTitle"/>
          </p:nvPr>
        </p:nvSpPr>
        <p:spPr>
          <a:xfrm>
            <a:off x="1224625" y="4440550"/>
            <a:ext cx="42597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Kelompok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Andreean Dharma Arisandi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Jhon Kristian Vieri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Anugrah Yoga Pratama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Luis Fernando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Dheny Ramadianindra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Jimmy Jaya Nugraha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Linda Ika Kumalasari</a:t>
            </a:r>
            <a:endParaRPr/>
          </a:p>
        </p:txBody>
      </p:sp>
      <p:grpSp>
        <p:nvGrpSpPr>
          <p:cNvPr id="243" name="Google Shape;243;p37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44" name="Google Shape;244;p37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/>
          <p:nvPr/>
        </p:nvSpPr>
        <p:spPr>
          <a:xfrm rot="10800000">
            <a:off x="1882214" y="260532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Label 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Regular Buyer</a:t>
            </a:r>
            <a:endParaRPr/>
          </a:p>
        </p:txBody>
      </p:sp>
      <p:sp>
        <p:nvSpPr>
          <p:cNvPr id="852" name="Google Shape;852;p46"/>
          <p:cNvSpPr txBox="1"/>
          <p:nvPr>
            <p:ph idx="3" type="subTitle"/>
          </p:nvPr>
        </p:nvSpPr>
        <p:spPr>
          <a:xfrm>
            <a:off x="657600" y="2110325"/>
            <a:ext cx="362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Continuous Promotion</a:t>
            </a:r>
            <a:endParaRPr/>
          </a:p>
        </p:txBody>
      </p:sp>
      <p:sp>
        <p:nvSpPr>
          <p:cNvPr id="853" name="Google Shape;853;p46"/>
          <p:cNvSpPr txBox="1"/>
          <p:nvPr>
            <p:ph idx="4" type="subTitle"/>
          </p:nvPr>
        </p:nvSpPr>
        <p:spPr>
          <a:xfrm>
            <a:off x="763300" y="3203625"/>
            <a:ext cx="29124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Rutin memberikan promosi</a:t>
            </a:r>
            <a:endParaRPr/>
          </a:p>
        </p:txBody>
      </p:sp>
      <p:sp>
        <p:nvSpPr>
          <p:cNvPr id="854" name="Google Shape;854;p46"/>
          <p:cNvSpPr txBox="1"/>
          <p:nvPr>
            <p:ph idx="3" type="subTitle"/>
          </p:nvPr>
        </p:nvSpPr>
        <p:spPr>
          <a:xfrm>
            <a:off x="4885125" y="2110325"/>
            <a:ext cx="3626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Membership Promo</a:t>
            </a:r>
            <a:endParaRPr/>
          </a:p>
        </p:txBody>
      </p:sp>
      <p:sp>
        <p:nvSpPr>
          <p:cNvPr id="855" name="Google Shape;855;p46"/>
          <p:cNvSpPr txBox="1"/>
          <p:nvPr>
            <p:ph idx="4" type="subTitle"/>
          </p:nvPr>
        </p:nvSpPr>
        <p:spPr>
          <a:xfrm>
            <a:off x="4556350" y="3203625"/>
            <a:ext cx="35346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Dengan membership promo, sama seperti Crazy Rich, diharapkan customer di segmen 3 ini akan bisa shifting ke segmen Crazy rich saat penghasilannya meningkat</a:t>
            </a:r>
            <a:endParaRPr/>
          </a:p>
        </p:txBody>
      </p:sp>
      <p:sp>
        <p:nvSpPr>
          <p:cNvPr id="856" name="Google Shape;856;p46"/>
          <p:cNvSpPr/>
          <p:nvPr/>
        </p:nvSpPr>
        <p:spPr>
          <a:xfrm rot="10800000">
            <a:off x="5733989" y="2605325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7"/>
          <p:cNvSpPr/>
          <p:nvPr/>
        </p:nvSpPr>
        <p:spPr>
          <a:xfrm rot="10800000">
            <a:off x="3835842" y="25321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7"/>
          <p:cNvSpPr txBox="1"/>
          <p:nvPr>
            <p:ph idx="2" type="subTitle"/>
          </p:nvPr>
        </p:nvSpPr>
        <p:spPr>
          <a:xfrm>
            <a:off x="1037375" y="2959350"/>
            <a:ext cx="29454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</a:t>
            </a:r>
            <a:r>
              <a:rPr lang="en-GB"/>
              <a:t>erja sama dengan beberapa perusahaan dompet digital dan bank yang menyediakan fasilitas berupa paylater dan kredit</a:t>
            </a:r>
            <a:endParaRPr/>
          </a:p>
        </p:txBody>
      </p:sp>
      <p:sp>
        <p:nvSpPr>
          <p:cNvPr id="863" name="Google Shape;863;p47"/>
          <p:cNvSpPr txBox="1"/>
          <p:nvPr>
            <p:ph idx="1" type="subTitle"/>
          </p:nvPr>
        </p:nvSpPr>
        <p:spPr>
          <a:xfrm>
            <a:off x="2501300" y="1970050"/>
            <a:ext cx="38751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Fitur E-Wallet dan Kredit</a:t>
            </a:r>
            <a:endParaRPr/>
          </a:p>
        </p:txBody>
      </p:sp>
      <p:sp>
        <p:nvSpPr>
          <p:cNvPr id="864" name="Google Shape;864;p4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Label 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Dream Seeker</a:t>
            </a:r>
            <a:endParaRPr/>
          </a:p>
        </p:txBody>
      </p:sp>
      <p:sp>
        <p:nvSpPr>
          <p:cNvPr id="865" name="Google Shape;865;p47"/>
          <p:cNvSpPr txBox="1"/>
          <p:nvPr>
            <p:ph idx="4" type="subTitle"/>
          </p:nvPr>
        </p:nvSpPr>
        <p:spPr>
          <a:xfrm>
            <a:off x="50629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Untuk  meningkatkan lebih untuk spending score pada label tersebut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48"/>
          <p:cNvSpPr txBox="1"/>
          <p:nvPr>
            <p:ph type="title"/>
          </p:nvPr>
        </p:nvSpPr>
        <p:spPr>
          <a:xfrm>
            <a:off x="616200" y="162675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sp>
        <p:nvSpPr>
          <p:cNvPr id="872" name="Google Shape;872;p48"/>
          <p:cNvSpPr txBox="1"/>
          <p:nvPr/>
        </p:nvSpPr>
        <p:spPr>
          <a:xfrm>
            <a:off x="616200" y="3294975"/>
            <a:ext cx="435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874" name="Google Shape;874;p48"/>
            <p:cNvSpPr/>
            <p:nvPr/>
          </p:nvSpPr>
          <p:spPr>
            <a:xfrm>
              <a:off x="4981419" y="2256088"/>
              <a:ext cx="3945689" cy="2154787"/>
            </a:xfrm>
            <a:custGeom>
              <a:rect b="b" l="l" r="r" t="t"/>
              <a:pathLst>
                <a:path extrusionOk="0" h="107578" w="196474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73247" y="2743157"/>
              <a:ext cx="1166974" cy="672187"/>
            </a:xfrm>
            <a:custGeom>
              <a:rect b="b" l="l" r="r" t="t"/>
              <a:pathLst>
                <a:path extrusionOk="0" h="33559" w="58109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5590341" y="2721785"/>
              <a:ext cx="2253558" cy="1298224"/>
            </a:xfrm>
            <a:custGeom>
              <a:rect b="b" l="l" r="r" t="t"/>
              <a:pathLst>
                <a:path extrusionOk="0" h="64814" w="112215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5522020" y="2701074"/>
              <a:ext cx="1122090" cy="646108"/>
            </a:xfrm>
            <a:custGeom>
              <a:rect b="b" l="l" r="r" t="t"/>
              <a:pathLst>
                <a:path extrusionOk="0" h="32257" w="55874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5156920" y="3456746"/>
              <a:ext cx="828684" cy="477075"/>
            </a:xfrm>
            <a:custGeom>
              <a:rect b="b" l="l" r="r" t="t"/>
              <a:pathLst>
                <a:path extrusionOk="0" h="23818" w="41264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629200" y="3751387"/>
              <a:ext cx="751648" cy="431647"/>
            </a:xfrm>
            <a:custGeom>
              <a:rect b="b" l="l" r="r" t="t"/>
              <a:pathLst>
                <a:path extrusionOk="0" h="21550" w="37428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424367" y="541059"/>
              <a:ext cx="412013" cy="513289"/>
            </a:xfrm>
            <a:custGeom>
              <a:rect b="b" l="l" r="r" t="t"/>
              <a:pathLst>
                <a:path extrusionOk="0" h="25626" w="20516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427058" y="736712"/>
              <a:ext cx="96476" cy="305377"/>
            </a:xfrm>
            <a:custGeom>
              <a:rect b="b" l="l" r="r" t="t"/>
              <a:pathLst>
                <a:path extrusionOk="0" h="15246" w="4804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459210" y="561189"/>
              <a:ext cx="377169" cy="492718"/>
            </a:xfrm>
            <a:custGeom>
              <a:rect b="b" l="l" r="r" t="t"/>
              <a:pathLst>
                <a:path extrusionOk="0" h="24599" w="18781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98050" y="599627"/>
              <a:ext cx="299470" cy="416484"/>
            </a:xfrm>
            <a:custGeom>
              <a:rect b="b" l="l" r="r" t="t"/>
              <a:pathLst>
                <a:path extrusionOk="0" h="20793" w="14912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648106" y="665766"/>
              <a:ext cx="13435" cy="171857"/>
            </a:xfrm>
            <a:custGeom>
              <a:rect b="b" l="l" r="r" t="t"/>
              <a:pathLst>
                <a:path extrusionOk="0" h="8580" w="669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597880" y="837603"/>
              <a:ext cx="54946" cy="78458"/>
            </a:xfrm>
            <a:custGeom>
              <a:rect b="b" l="l" r="r" t="t"/>
              <a:pathLst>
                <a:path extrusionOk="0" h="3917" w="2736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652805" y="818655"/>
              <a:ext cx="41551" cy="87852"/>
            </a:xfrm>
            <a:custGeom>
              <a:rect b="b" l="l" r="r" t="t"/>
              <a:pathLst>
                <a:path extrusionOk="0" h="4386" w="2069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633526" y="792756"/>
              <a:ext cx="44443" cy="58347"/>
            </a:xfrm>
            <a:custGeom>
              <a:rect b="b" l="l" r="r" t="t"/>
              <a:pathLst>
                <a:path extrusionOk="0" h="2913" w="2213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6033160" y="2571620"/>
              <a:ext cx="22111" cy="724786"/>
            </a:xfrm>
            <a:custGeom>
              <a:rect b="b" l="l" r="r" t="t"/>
              <a:pathLst>
                <a:path extrusionOk="0" h="36185" w="1101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6250352" y="2472752"/>
              <a:ext cx="242376" cy="567750"/>
            </a:xfrm>
            <a:custGeom>
              <a:rect b="b" l="l" r="r" t="t"/>
              <a:pathLst>
                <a:path extrusionOk="0" h="28345" w="12069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619822" y="2520003"/>
              <a:ext cx="850112" cy="455022"/>
            </a:xfrm>
            <a:custGeom>
              <a:rect b="b" l="l" r="r" t="t"/>
              <a:pathLst>
                <a:path extrusionOk="0" h="22717" w="42331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5595703" y="2473073"/>
              <a:ext cx="242376" cy="567430"/>
            </a:xfrm>
            <a:custGeom>
              <a:rect b="b" l="l" r="r" t="t"/>
              <a:pathLst>
                <a:path extrusionOk="0" h="28329" w="12069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6442461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5594377" y="2958300"/>
              <a:ext cx="51592" cy="84887"/>
            </a:xfrm>
            <a:custGeom>
              <a:rect b="b" l="l" r="r" t="t"/>
              <a:pathLst>
                <a:path extrusionOk="0" h="4238" w="2569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6031814" y="3227903"/>
              <a:ext cx="24802" cy="72509"/>
            </a:xfrm>
            <a:custGeom>
              <a:rect b="b" l="l" r="r" t="t"/>
              <a:pathLst>
                <a:path extrusionOk="0" h="3620" w="1235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5539432" y="1694647"/>
              <a:ext cx="995490" cy="1075451"/>
            </a:xfrm>
            <a:custGeom>
              <a:rect b="b" l="l" r="r" t="t"/>
              <a:pathLst>
                <a:path extrusionOk="0" h="53692" w="4957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5609781" y="2183920"/>
              <a:ext cx="939881" cy="547820"/>
            </a:xfrm>
            <a:custGeom>
              <a:rect b="b" l="l" r="r" t="t"/>
              <a:pathLst>
                <a:path extrusionOk="0" h="27350" w="46801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5570921" y="1694367"/>
              <a:ext cx="342346" cy="200280"/>
            </a:xfrm>
            <a:custGeom>
              <a:rect b="b" l="l" r="r" t="t"/>
              <a:pathLst>
                <a:path extrusionOk="0" h="9999" w="17047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5567567" y="1713135"/>
              <a:ext cx="601591" cy="830945"/>
            </a:xfrm>
            <a:custGeom>
              <a:rect b="b" l="l" r="r" t="t"/>
              <a:pathLst>
                <a:path extrusionOk="0" h="41485" w="29956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8268583" y="3106642"/>
              <a:ext cx="308186" cy="149103"/>
            </a:xfrm>
            <a:custGeom>
              <a:rect b="b" l="l" r="r" t="t"/>
              <a:pathLst>
                <a:path extrusionOk="0" h="7444" w="15346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8263221" y="3001384"/>
              <a:ext cx="328951" cy="235292"/>
            </a:xfrm>
            <a:custGeom>
              <a:rect b="b" l="l" r="r" t="t"/>
              <a:pathLst>
                <a:path extrusionOk="0" h="11747" w="1638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8418640" y="3125149"/>
              <a:ext cx="168171" cy="117095"/>
            </a:xfrm>
            <a:custGeom>
              <a:rect b="b" l="l" r="r" t="t"/>
              <a:pathLst>
                <a:path extrusionOk="0" h="5846" w="8374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7689806" y="2793272"/>
              <a:ext cx="232475" cy="271847"/>
            </a:xfrm>
            <a:custGeom>
              <a:rect b="b" l="l" r="r" t="t"/>
              <a:pathLst>
                <a:path extrusionOk="0" h="13572" w="11576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7699847" y="2737429"/>
              <a:ext cx="217072" cy="299789"/>
            </a:xfrm>
            <a:custGeom>
              <a:rect b="b" l="l" r="r" t="t"/>
              <a:pathLst>
                <a:path extrusionOk="0" h="14967" w="10809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7764151" y="2942496"/>
              <a:ext cx="178212" cy="105378"/>
            </a:xfrm>
            <a:custGeom>
              <a:rect b="b" l="l" r="r" t="t"/>
              <a:pathLst>
                <a:path extrusionOk="0" h="5261" w="8874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7737361" y="1782378"/>
              <a:ext cx="646476" cy="1049672"/>
            </a:xfrm>
            <a:custGeom>
              <a:rect b="b" l="l" r="r" t="t"/>
              <a:pathLst>
                <a:path extrusionOk="0" h="52405" w="32191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8044844" y="2286814"/>
              <a:ext cx="98505" cy="304035"/>
            </a:xfrm>
            <a:custGeom>
              <a:rect b="b" l="l" r="r" t="t"/>
              <a:pathLst>
                <a:path extrusionOk="0" h="15179" w="4905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8235086" y="1921346"/>
              <a:ext cx="122624" cy="352127"/>
            </a:xfrm>
            <a:custGeom>
              <a:rect b="b" l="l" r="r" t="t"/>
              <a:pathLst>
                <a:path extrusionOk="0" h="17580" w="6106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7948388" y="1792393"/>
              <a:ext cx="447498" cy="1254900"/>
            </a:xfrm>
            <a:custGeom>
              <a:rect b="b" l="l" r="r" t="t"/>
              <a:pathLst>
                <a:path extrusionOk="0" h="62651" w="22283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7967808" y="795961"/>
              <a:ext cx="111217" cy="302253"/>
            </a:xfrm>
            <a:custGeom>
              <a:rect b="b" l="l" r="r" t="t"/>
              <a:pathLst>
                <a:path extrusionOk="0" h="15090" w="5538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8103786" y="776812"/>
              <a:ext cx="221771" cy="189384"/>
            </a:xfrm>
            <a:custGeom>
              <a:rect b="b" l="l" r="r" t="t"/>
              <a:pathLst>
                <a:path extrusionOk="0" h="9455" w="11043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7943026" y="821499"/>
              <a:ext cx="370462" cy="425698"/>
            </a:xfrm>
            <a:custGeom>
              <a:rect b="b" l="l" r="r" t="t"/>
              <a:pathLst>
                <a:path extrusionOk="0" h="21253" w="18447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8142646" y="951854"/>
              <a:ext cx="28838" cy="28763"/>
            </a:xfrm>
            <a:custGeom>
              <a:rect b="b" l="l" r="r" t="t"/>
              <a:pathLst>
                <a:path extrusionOk="0" h="1436" w="1436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8252517" y="946526"/>
              <a:ext cx="28818" cy="28743"/>
            </a:xfrm>
            <a:custGeom>
              <a:rect b="b" l="l" r="r" t="t"/>
              <a:pathLst>
                <a:path extrusionOk="0" h="1435" w="1435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8066955" y="1086156"/>
              <a:ext cx="125957" cy="76855"/>
            </a:xfrm>
            <a:custGeom>
              <a:rect b="b" l="l" r="r" t="t"/>
              <a:pathLst>
                <a:path extrusionOk="0" h="3837" w="6272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8008675" y="717103"/>
              <a:ext cx="311520" cy="184877"/>
            </a:xfrm>
            <a:custGeom>
              <a:rect b="b" l="l" r="r" t="t"/>
              <a:pathLst>
                <a:path extrusionOk="0" h="9230" w="15512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8118527" y="917683"/>
              <a:ext cx="33518" cy="26179"/>
            </a:xfrm>
            <a:custGeom>
              <a:rect b="b" l="l" r="r" t="t"/>
              <a:pathLst>
                <a:path extrusionOk="0" h="1307" w="1669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8169436" y="1055430"/>
              <a:ext cx="49604" cy="30806"/>
            </a:xfrm>
            <a:custGeom>
              <a:rect b="b" l="l" r="r" t="t"/>
              <a:pathLst>
                <a:path extrusionOk="0" h="1538" w="247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8172127" y="1064123"/>
              <a:ext cx="26810" cy="22053"/>
            </a:xfrm>
            <a:custGeom>
              <a:rect b="b" l="l" r="r" t="t"/>
              <a:pathLst>
                <a:path extrusionOk="0" h="1101" w="1335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8261896" y="910893"/>
              <a:ext cx="34180" cy="24296"/>
            </a:xfrm>
            <a:custGeom>
              <a:rect b="b" l="l" r="r" t="t"/>
              <a:pathLst>
                <a:path extrusionOk="0" h="1213" w="1702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8206287" y="946526"/>
              <a:ext cx="55629" cy="92218"/>
            </a:xfrm>
            <a:custGeom>
              <a:rect b="b" l="l" r="r" t="t"/>
              <a:pathLst>
                <a:path extrusionOk="0" h="4604" w="277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8323529" y="1148128"/>
              <a:ext cx="617657" cy="467440"/>
            </a:xfrm>
            <a:custGeom>
              <a:rect b="b" l="l" r="r" t="t"/>
              <a:pathLst>
                <a:path extrusionOk="0" h="23337" w="30756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8323529" y="1238504"/>
              <a:ext cx="403297" cy="381451"/>
            </a:xfrm>
            <a:custGeom>
              <a:rect b="b" l="l" r="r" t="t"/>
              <a:pathLst>
                <a:path extrusionOk="0" h="19044" w="20082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857273" y="1182380"/>
              <a:ext cx="528571" cy="698927"/>
            </a:xfrm>
            <a:custGeom>
              <a:rect b="b" l="l" r="r" t="t"/>
              <a:pathLst>
                <a:path extrusionOk="0" h="34894" w="2632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8112502" y="1215109"/>
              <a:ext cx="221088" cy="687550"/>
            </a:xfrm>
            <a:custGeom>
              <a:rect b="b" l="l" r="r" t="t"/>
              <a:pathLst>
                <a:path extrusionOk="0" h="34326" w="11009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8200925" y="1206436"/>
              <a:ext cx="26830" cy="118277"/>
            </a:xfrm>
            <a:custGeom>
              <a:rect b="b" l="l" r="r" t="t"/>
              <a:pathLst>
                <a:path extrusionOk="0" h="5905" w="1336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55568" y="1209761"/>
              <a:ext cx="133990" cy="128312"/>
            </a:xfrm>
            <a:custGeom>
              <a:rect b="b" l="l" r="r" t="t"/>
              <a:pathLst>
                <a:path extrusionOk="0" h="6406" w="6672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184859" y="1159666"/>
              <a:ext cx="54283" cy="91717"/>
            </a:xfrm>
            <a:custGeom>
              <a:rect b="b" l="l" r="r" t="t"/>
              <a:pathLst>
                <a:path extrusionOk="0" h="4579" w="2703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983211" y="1123572"/>
              <a:ext cx="201668" cy="163044"/>
            </a:xfrm>
            <a:custGeom>
              <a:rect b="b" l="l" r="r" t="t"/>
              <a:pathLst>
                <a:path extrusionOk="0" h="8140" w="10042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194238" y="1356761"/>
              <a:ext cx="96476" cy="387540"/>
            </a:xfrm>
            <a:custGeom>
              <a:rect b="b" l="l" r="r" t="t"/>
              <a:pathLst>
                <a:path extrusionOk="0" h="19348" w="4804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194238" y="1356761"/>
              <a:ext cx="28156" cy="14722"/>
            </a:xfrm>
            <a:custGeom>
              <a:rect b="b" l="l" r="r" t="t"/>
              <a:pathLst>
                <a:path extrusionOk="0" h="735" w="1402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174135" y="1294628"/>
              <a:ext cx="56291" cy="66860"/>
            </a:xfrm>
            <a:custGeom>
              <a:rect b="b" l="l" r="r" t="t"/>
              <a:pathLst>
                <a:path extrusionOk="0" h="3338" w="2803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7744068" y="1688958"/>
              <a:ext cx="409984" cy="583854"/>
            </a:xfrm>
            <a:custGeom>
              <a:rect b="b" l="l" r="r" t="t"/>
              <a:pathLst>
                <a:path extrusionOk="0" h="29149" w="20415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101316" y="1893805"/>
              <a:ext cx="78201" cy="379368"/>
            </a:xfrm>
            <a:custGeom>
              <a:rect b="b" l="l" r="r" t="t"/>
              <a:pathLst>
                <a:path extrusionOk="0" h="18940" w="3894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7974515" y="1999524"/>
              <a:ext cx="19440" cy="169714"/>
            </a:xfrm>
            <a:custGeom>
              <a:rect b="b" l="l" r="r" t="t"/>
              <a:pathLst>
                <a:path extrusionOk="0" h="8473" w="968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7837854" y="1921346"/>
              <a:ext cx="19440" cy="169734"/>
            </a:xfrm>
            <a:custGeom>
              <a:rect b="b" l="l" r="r" t="t"/>
              <a:pathLst>
                <a:path extrusionOk="0" h="8474" w="968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7754110" y="1688558"/>
              <a:ext cx="398618" cy="395833"/>
            </a:xfrm>
            <a:custGeom>
              <a:rect b="b" l="l" r="r" t="t"/>
              <a:pathLst>
                <a:path extrusionOk="0" h="19762" w="19849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95450" y="1963430"/>
              <a:ext cx="53620" cy="58828"/>
            </a:xfrm>
            <a:custGeom>
              <a:rect b="b" l="l" r="r" t="t"/>
              <a:pathLst>
                <a:path extrusionOk="0" h="2937" w="267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697839" y="1251203"/>
              <a:ext cx="375824" cy="855241"/>
            </a:xfrm>
            <a:custGeom>
              <a:rect b="b" l="l" r="r" t="t"/>
              <a:pathLst>
                <a:path extrusionOk="0" h="42698" w="18714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691814" y="1243171"/>
              <a:ext cx="249887" cy="557255"/>
            </a:xfrm>
            <a:custGeom>
              <a:rect b="b" l="l" r="r" t="t"/>
              <a:pathLst>
                <a:path extrusionOk="0" h="27821" w="12443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5673422" y="1883930"/>
              <a:ext cx="2093440" cy="1204003"/>
            </a:xfrm>
            <a:custGeom>
              <a:rect b="b" l="l" r="r" t="t"/>
              <a:pathLst>
                <a:path extrusionOk="0" h="60110" w="104242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673422" y="2700393"/>
              <a:ext cx="675937" cy="1280858"/>
            </a:xfrm>
            <a:custGeom>
              <a:rect b="b" l="l" r="r" t="t"/>
              <a:pathLst>
                <a:path extrusionOk="0" h="63947" w="33658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714290" y="2957639"/>
              <a:ext cx="40868" cy="658807"/>
            </a:xfrm>
            <a:custGeom>
              <a:rect b="b" l="l" r="r" t="t"/>
              <a:pathLst>
                <a:path extrusionOk="0" h="32891" w="2035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6349339" y="2272112"/>
              <a:ext cx="1417523" cy="1709140"/>
            </a:xfrm>
            <a:custGeom>
              <a:rect b="b" l="l" r="r" t="t"/>
              <a:pathLst>
                <a:path extrusionOk="0" h="85329" w="70585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7685106" y="2529357"/>
              <a:ext cx="40888" cy="658807"/>
            </a:xfrm>
            <a:custGeom>
              <a:rect b="b" l="l" r="r" t="t"/>
              <a:pathLst>
                <a:path extrusionOk="0" h="32891" w="2036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121583" y="2425121"/>
              <a:ext cx="546646" cy="313389"/>
            </a:xfrm>
            <a:custGeom>
              <a:rect b="b" l="l" r="r" t="t"/>
              <a:pathLst>
                <a:path extrusionOk="0" h="15646" w="2722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121583" y="2409097"/>
              <a:ext cx="547308" cy="314030"/>
            </a:xfrm>
            <a:custGeom>
              <a:rect b="b" l="l" r="r" t="t"/>
              <a:pathLst>
                <a:path extrusionOk="0" h="15678" w="27253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136986" y="2409097"/>
              <a:ext cx="515839" cy="291316"/>
            </a:xfrm>
            <a:custGeom>
              <a:rect b="b" l="l" r="r" t="t"/>
              <a:pathLst>
                <a:path extrusionOk="0" h="14544" w="25686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6120900" y="2379032"/>
              <a:ext cx="547328" cy="313369"/>
            </a:xfrm>
            <a:custGeom>
              <a:rect b="b" l="l" r="r" t="t"/>
              <a:pathLst>
                <a:path extrusionOk="0" h="15645" w="27254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5920678" y="2621415"/>
              <a:ext cx="267238" cy="152508"/>
            </a:xfrm>
            <a:custGeom>
              <a:rect b="b" l="l" r="r" t="t"/>
              <a:pathLst>
                <a:path extrusionOk="0" h="7614" w="13307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5932004" y="2600183"/>
              <a:ext cx="19440" cy="24076"/>
            </a:xfrm>
            <a:custGeom>
              <a:rect b="b" l="l" r="r" t="t"/>
              <a:pathLst>
                <a:path extrusionOk="0" h="1202" w="968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5934013" y="2600844"/>
              <a:ext cx="229784" cy="147681"/>
            </a:xfrm>
            <a:custGeom>
              <a:rect b="b" l="l" r="r" t="t"/>
              <a:pathLst>
                <a:path extrusionOk="0" h="7373" w="11442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6147028" y="2723007"/>
              <a:ext cx="20123" cy="26279"/>
            </a:xfrm>
            <a:custGeom>
              <a:rect b="b" l="l" r="r" t="t"/>
              <a:pathLst>
                <a:path extrusionOk="0" h="1312" w="1002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6147028" y="2723608"/>
              <a:ext cx="32855" cy="30265"/>
            </a:xfrm>
            <a:custGeom>
              <a:rect b="b" l="l" r="r" t="t"/>
              <a:pathLst>
                <a:path extrusionOk="0" h="1511" w="1636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005687" y="2646453"/>
              <a:ext cx="166143" cy="98067"/>
            </a:xfrm>
            <a:custGeom>
              <a:rect b="b" l="l" r="r" t="t"/>
              <a:pathLst>
                <a:path extrusionOk="0" h="4896" w="8273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147711" y="2727794"/>
              <a:ext cx="24802" cy="16725"/>
            </a:xfrm>
            <a:custGeom>
              <a:rect b="b" l="l" r="r" t="t"/>
              <a:pathLst>
                <a:path extrusionOk="0" h="835" w="1235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158414" y="2731460"/>
              <a:ext cx="26147" cy="22414"/>
            </a:xfrm>
            <a:custGeom>
              <a:rect b="b" l="l" r="r" t="t"/>
              <a:pathLst>
                <a:path extrusionOk="0" h="1119" w="1302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6168476" y="2738651"/>
              <a:ext cx="16086" cy="15223"/>
            </a:xfrm>
            <a:custGeom>
              <a:rect b="b" l="l" r="r" t="t"/>
              <a:pathLst>
                <a:path extrusionOk="0" h="760" w="801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177854" y="2745581"/>
              <a:ext cx="6708" cy="8533"/>
            </a:xfrm>
            <a:custGeom>
              <a:rect b="b" l="l" r="r" t="t"/>
              <a:pathLst>
                <a:path extrusionOk="0" h="426" w="334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5967510" y="2624239"/>
              <a:ext cx="44222" cy="30746"/>
            </a:xfrm>
            <a:custGeom>
              <a:rect b="b" l="l" r="r" t="t"/>
              <a:pathLst>
                <a:path extrusionOk="0" h="1535" w="2202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967510" y="2624399"/>
              <a:ext cx="7370" cy="9214"/>
            </a:xfrm>
            <a:custGeom>
              <a:rect b="b" l="l" r="r" t="t"/>
              <a:pathLst>
                <a:path extrusionOk="0" h="460" w="367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936021" y="2602407"/>
              <a:ext cx="33518" cy="31928"/>
            </a:xfrm>
            <a:custGeom>
              <a:rect b="b" l="l" r="r" t="t"/>
              <a:pathLst>
                <a:path extrusionOk="0" h="1594" w="1669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950761" y="2610759"/>
              <a:ext cx="18094" cy="23635"/>
            </a:xfrm>
            <a:custGeom>
              <a:rect b="b" l="l" r="r" t="t"/>
              <a:pathLst>
                <a:path extrusionOk="0" h="1180" w="901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6179863" y="2747844"/>
              <a:ext cx="10061" cy="7872"/>
            </a:xfrm>
            <a:custGeom>
              <a:rect b="b" l="l" r="r" t="t"/>
              <a:pathLst>
                <a:path extrusionOk="0" h="393" w="501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6186550" y="2751850"/>
              <a:ext cx="3374" cy="4026"/>
            </a:xfrm>
            <a:custGeom>
              <a:rect b="b" l="l" r="r" t="t"/>
              <a:pathLst>
                <a:path extrusionOk="0" h="201" w="168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6250192" y="2889156"/>
              <a:ext cx="196969" cy="103575"/>
            </a:xfrm>
            <a:custGeom>
              <a:rect b="b" l="l" r="r" t="t"/>
              <a:pathLst>
                <a:path extrusionOk="0" h="5171" w="9808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6248866" y="2819992"/>
              <a:ext cx="195624" cy="142333"/>
            </a:xfrm>
            <a:custGeom>
              <a:rect b="b" l="l" r="r" t="t"/>
              <a:pathLst>
                <a:path extrusionOk="0" h="7106" w="9741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256899" y="2797278"/>
              <a:ext cx="180220" cy="94401"/>
            </a:xfrm>
            <a:custGeom>
              <a:rect b="b" l="l" r="r" t="t"/>
              <a:pathLst>
                <a:path extrusionOk="0" h="4713" w="8974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292405" y="2815486"/>
              <a:ext cx="109209" cy="57807"/>
            </a:xfrm>
            <a:custGeom>
              <a:rect b="b" l="l" r="r" t="t"/>
              <a:pathLst>
                <a:path extrusionOk="0" h="2886" w="5438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299775" y="2834855"/>
              <a:ext cx="93805" cy="38438"/>
            </a:xfrm>
            <a:custGeom>
              <a:rect b="b" l="l" r="r" t="t"/>
              <a:pathLst>
                <a:path extrusionOk="0" h="1919" w="4671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266940" y="2706803"/>
              <a:ext cx="147406" cy="147881"/>
            </a:xfrm>
            <a:custGeom>
              <a:rect b="b" l="l" r="r" t="t"/>
              <a:pathLst>
                <a:path extrusionOk="0" h="7383" w="734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344660" y="2708586"/>
              <a:ext cx="8053" cy="7211"/>
            </a:xfrm>
            <a:custGeom>
              <a:rect b="b" l="l" r="r" t="t"/>
              <a:pathLst>
                <a:path extrusionOk="0" h="360" w="401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359380" y="2724169"/>
              <a:ext cx="20805" cy="111207"/>
            </a:xfrm>
            <a:custGeom>
              <a:rect b="b" l="l" r="r" t="t"/>
              <a:pathLst>
                <a:path extrusionOk="0" h="5552" w="1036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354038" y="2848054"/>
              <a:ext cx="4699" cy="8052"/>
            </a:xfrm>
            <a:custGeom>
              <a:rect b="b" l="l" r="r" t="t"/>
              <a:pathLst>
                <a:path extrusionOk="0" h="402" w="234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344660" y="2848054"/>
              <a:ext cx="4037" cy="8052"/>
            </a:xfrm>
            <a:custGeom>
              <a:rect b="b" l="l" r="r" t="t"/>
              <a:pathLst>
                <a:path extrusionOk="0" h="402" w="201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344660" y="2728455"/>
              <a:ext cx="4699" cy="107601"/>
            </a:xfrm>
            <a:custGeom>
              <a:rect b="b" l="l" r="r" t="t"/>
              <a:pathLst>
                <a:path extrusionOk="0" h="5372" w="234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344660" y="2708586"/>
              <a:ext cx="4037" cy="7872"/>
            </a:xfrm>
            <a:custGeom>
              <a:rect b="b" l="l" r="r" t="t"/>
              <a:pathLst>
                <a:path extrusionOk="0" h="393" w="201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343977" y="2708425"/>
              <a:ext cx="59645" cy="127631"/>
            </a:xfrm>
            <a:custGeom>
              <a:rect b="b" l="l" r="r" t="t"/>
              <a:pathLst>
                <a:path extrusionOk="0" h="6372" w="297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341306" y="2708085"/>
              <a:ext cx="8053" cy="7031"/>
            </a:xfrm>
            <a:custGeom>
              <a:rect b="b" l="l" r="r" t="t"/>
              <a:pathLst>
                <a:path extrusionOk="0" h="351" w="401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13833" y="2724950"/>
              <a:ext cx="21067" cy="110425"/>
            </a:xfrm>
            <a:custGeom>
              <a:rect b="b" l="l" r="r" t="t"/>
              <a:pathLst>
                <a:path extrusionOk="0" h="5513" w="1049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335944" y="2848054"/>
              <a:ext cx="4037" cy="8232"/>
            </a:xfrm>
            <a:custGeom>
              <a:rect b="b" l="l" r="r" t="t"/>
              <a:pathLst>
                <a:path extrusionOk="0" h="411" w="201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90397" y="2707744"/>
              <a:ext cx="58962" cy="128312"/>
            </a:xfrm>
            <a:custGeom>
              <a:rect b="b" l="l" r="r" t="t"/>
              <a:pathLst>
                <a:path extrusionOk="0" h="6406" w="2936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864547" y="2670889"/>
              <a:ext cx="240307" cy="139108"/>
            </a:xfrm>
            <a:custGeom>
              <a:rect b="b" l="l" r="r" t="t"/>
              <a:pathLst>
                <a:path extrusionOk="0" h="6945" w="11966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869789" y="2661515"/>
              <a:ext cx="42133" cy="32889"/>
            </a:xfrm>
            <a:custGeom>
              <a:rect b="b" l="l" r="r" t="t"/>
              <a:pathLst>
                <a:path extrusionOk="0" h="1642" w="2098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869789" y="2661515"/>
              <a:ext cx="10644" cy="8833"/>
            </a:xfrm>
            <a:custGeom>
              <a:rect b="b" l="l" r="r" t="t"/>
              <a:pathLst>
                <a:path extrusionOk="0" h="441" w="53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896499" y="2669667"/>
              <a:ext cx="166825" cy="110926"/>
            </a:xfrm>
            <a:custGeom>
              <a:rect b="b" l="l" r="r" t="t"/>
              <a:pathLst>
                <a:path extrusionOk="0" h="5538" w="8307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026452" y="2744319"/>
              <a:ext cx="24139" cy="29604"/>
            </a:xfrm>
            <a:custGeom>
              <a:rect b="b" l="l" r="r" t="t"/>
              <a:pathLst>
                <a:path extrusionOk="0" h="1478" w="1202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029404" y="2747644"/>
              <a:ext cx="26549" cy="29604"/>
            </a:xfrm>
            <a:custGeom>
              <a:rect b="b" l="l" r="r" t="t"/>
              <a:pathLst>
                <a:path extrusionOk="0" h="1478" w="1322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036694" y="2751730"/>
              <a:ext cx="25947" cy="28863"/>
            </a:xfrm>
            <a:custGeom>
              <a:rect b="b" l="l" r="r" t="t"/>
              <a:pathLst>
                <a:path extrusionOk="0" h="1441" w="1292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5870371" y="2661655"/>
              <a:ext cx="182891" cy="119619"/>
            </a:xfrm>
            <a:custGeom>
              <a:rect b="b" l="l" r="r" t="t"/>
              <a:pathLst>
                <a:path extrusionOk="0" h="5972" w="9107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046555" y="2755696"/>
              <a:ext cx="53600" cy="43185"/>
            </a:xfrm>
            <a:custGeom>
              <a:rect b="b" l="l" r="r" t="t"/>
              <a:pathLst>
                <a:path extrusionOk="0" h="2156" w="2669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076699" y="2773463"/>
              <a:ext cx="23456" cy="25719"/>
            </a:xfrm>
            <a:custGeom>
              <a:rect b="b" l="l" r="r" t="t"/>
              <a:pathLst>
                <a:path extrusionOk="0" h="1284" w="1168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702369" y="2646773"/>
              <a:ext cx="182911" cy="91898"/>
            </a:xfrm>
            <a:custGeom>
              <a:rect b="b" l="l" r="r" t="t"/>
              <a:pathLst>
                <a:path extrusionOk="0" h="4588" w="9108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713093" y="2547104"/>
              <a:ext cx="161463" cy="54722"/>
            </a:xfrm>
            <a:custGeom>
              <a:rect b="b" l="l" r="r" t="t"/>
              <a:pathLst>
                <a:path extrusionOk="0" h="2732" w="804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717792" y="2518000"/>
              <a:ext cx="149394" cy="202924"/>
            </a:xfrm>
            <a:custGeom>
              <a:rect b="b" l="l" r="r" t="t"/>
              <a:pathLst>
                <a:path extrusionOk="0" h="10131" w="7439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717792" y="2518000"/>
              <a:ext cx="148731" cy="54522"/>
            </a:xfrm>
            <a:custGeom>
              <a:rect b="b" l="l" r="r" t="t"/>
              <a:pathLst>
                <a:path extrusionOk="0" h="2722" w="7406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707731" y="2484870"/>
              <a:ext cx="168834" cy="74632"/>
            </a:xfrm>
            <a:custGeom>
              <a:rect b="b" l="l" r="r" t="t"/>
              <a:pathLst>
                <a:path extrusionOk="0" h="3726" w="8407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99035" y="2464159"/>
              <a:ext cx="185562" cy="68282"/>
            </a:xfrm>
            <a:custGeom>
              <a:rect b="b" l="l" r="r" t="t"/>
              <a:pathLst>
                <a:path extrusionOk="0" h="3409" w="924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720463" y="2467885"/>
              <a:ext cx="142706" cy="54602"/>
            </a:xfrm>
            <a:custGeom>
              <a:rect b="b" l="l" r="r" t="t"/>
              <a:pathLst>
                <a:path extrusionOk="0" h="2726" w="7106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721126" y="2448696"/>
              <a:ext cx="140035" cy="47311"/>
            </a:xfrm>
            <a:custGeom>
              <a:rect b="b" l="l" r="r" t="t"/>
              <a:pathLst>
                <a:path extrusionOk="0" h="2362" w="6973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36549" y="2457069"/>
              <a:ext cx="109209" cy="30345"/>
            </a:xfrm>
            <a:custGeom>
              <a:rect b="b" l="l" r="r" t="t"/>
              <a:pathLst>
                <a:path extrusionOk="0" h="1515" w="5438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6739220" y="2463759"/>
              <a:ext cx="103847" cy="23655"/>
            </a:xfrm>
            <a:custGeom>
              <a:rect b="b" l="l" r="r" t="t"/>
              <a:pathLst>
                <a:path extrusionOk="0" h="1181" w="5171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812903" y="2472973"/>
              <a:ext cx="16769" cy="8553"/>
            </a:xfrm>
            <a:custGeom>
              <a:rect b="b" l="l" r="r" t="t"/>
              <a:pathLst>
                <a:path extrusionOk="0" h="427" w="835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6720463" y="2572782"/>
              <a:ext cx="146723" cy="92018"/>
            </a:xfrm>
            <a:custGeom>
              <a:rect b="b" l="l" r="r" t="t"/>
              <a:pathLst>
                <a:path extrusionOk="0" h="4594" w="7306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6740767" y="2617950"/>
              <a:ext cx="37996" cy="33771"/>
            </a:xfrm>
            <a:custGeom>
              <a:rect b="b" l="l" r="r" t="t"/>
              <a:pathLst>
                <a:path extrusionOk="0" h="1686" w="1892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6751270" y="2610178"/>
              <a:ext cx="38217" cy="35293"/>
            </a:xfrm>
            <a:custGeom>
              <a:rect b="b" l="l" r="r" t="t"/>
              <a:pathLst>
                <a:path extrusionOk="0" h="1762" w="1903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6960951" y="2244230"/>
              <a:ext cx="607616" cy="348442"/>
            </a:xfrm>
            <a:custGeom>
              <a:rect b="b" l="l" r="r" t="t"/>
              <a:pathLst>
                <a:path extrusionOk="0" h="17396" w="30256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6551650" y="1973625"/>
              <a:ext cx="700739" cy="422613"/>
            </a:xfrm>
            <a:custGeom>
              <a:rect b="b" l="l" r="r" t="t"/>
              <a:pathLst>
                <a:path extrusionOk="0" h="21099" w="34893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6556329" y="1973625"/>
              <a:ext cx="692023" cy="396734"/>
            </a:xfrm>
            <a:custGeom>
              <a:rect b="b" l="l" r="r" t="t"/>
              <a:pathLst>
                <a:path extrusionOk="0" h="19807" w="34459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904680" y="1615488"/>
              <a:ext cx="661879" cy="877314"/>
            </a:xfrm>
            <a:custGeom>
              <a:rect b="b" l="l" r="r" t="t"/>
              <a:pathLst>
                <a:path extrusionOk="0" h="43800" w="32958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954264" y="1615488"/>
              <a:ext cx="612295" cy="834370"/>
            </a:xfrm>
            <a:custGeom>
              <a:rect b="b" l="l" r="r" t="t"/>
              <a:pathLst>
                <a:path extrusionOk="0" h="41656" w="30489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948621" y="1644271"/>
              <a:ext cx="617557" cy="846147"/>
            </a:xfrm>
            <a:custGeom>
              <a:rect b="b" l="l" r="r" t="t"/>
              <a:pathLst>
                <a:path extrusionOk="0" h="42244" w="30751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7220739" y="2018091"/>
              <a:ext cx="73321" cy="98107"/>
            </a:xfrm>
            <a:custGeom>
              <a:rect b="b" l="l" r="r" t="t"/>
              <a:pathLst>
                <a:path extrusionOk="0" h="4898" w="3651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7212826" y="2144501"/>
              <a:ext cx="152105" cy="88212"/>
            </a:xfrm>
            <a:custGeom>
              <a:rect b="b" l="l" r="r" t="t"/>
              <a:pathLst>
                <a:path extrusionOk="0" h="4404" w="7574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7169970" y="2157861"/>
              <a:ext cx="263944" cy="314050"/>
            </a:xfrm>
            <a:custGeom>
              <a:rect b="b" l="l" r="r" t="t"/>
              <a:pathLst>
                <a:path extrusionOk="0" h="15679" w="13143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7171978" y="2372342"/>
              <a:ext cx="64987" cy="72188"/>
            </a:xfrm>
            <a:custGeom>
              <a:rect b="b" l="l" r="r" t="t"/>
              <a:pathLst>
                <a:path extrusionOk="0" h="3604" w="3236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7169287" y="2219994"/>
              <a:ext cx="87118" cy="251917"/>
            </a:xfrm>
            <a:custGeom>
              <a:rect b="b" l="l" r="r" t="t"/>
              <a:pathLst>
                <a:path extrusionOk="0" h="12577" w="4338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216545" y="3499510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5216545" y="3492159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5256068" y="3491658"/>
              <a:ext cx="645130" cy="371997"/>
            </a:xfrm>
            <a:custGeom>
              <a:rect b="b" l="l" r="r" t="t"/>
              <a:pathLst>
                <a:path extrusionOk="0" h="18572" w="32124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5256068" y="3452059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256068" y="3610416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618476" y="3801222"/>
              <a:ext cx="14761" cy="7651"/>
            </a:xfrm>
            <a:custGeom>
              <a:rect b="b" l="l" r="r" t="t"/>
              <a:pathLst>
                <a:path extrusionOk="0" h="382" w="735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578954" y="3796034"/>
              <a:ext cx="50266" cy="62273"/>
            </a:xfrm>
            <a:custGeom>
              <a:rect b="b" l="l" r="r" t="t"/>
              <a:pathLst>
                <a:path extrusionOk="0" h="3109" w="2503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591024" y="3646490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5216545" y="3435354"/>
              <a:ext cx="694714" cy="368832"/>
            </a:xfrm>
            <a:custGeom>
              <a:rect b="b" l="l" r="r" t="t"/>
              <a:pathLst>
                <a:path extrusionOk="0" h="18414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216545" y="3591027"/>
              <a:ext cx="369799" cy="307380"/>
            </a:xfrm>
            <a:custGeom>
              <a:rect b="b" l="l" r="r" t="t"/>
              <a:pathLst>
                <a:path extrusionOk="0" h="15346" w="18414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5479144" y="3775443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5483843" y="3779910"/>
              <a:ext cx="40868" cy="53220"/>
            </a:xfrm>
            <a:custGeom>
              <a:rect b="b" l="l" r="r" t="t"/>
              <a:pathLst>
                <a:path extrusionOk="0" h="2657" w="2035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245364" y="3636295"/>
              <a:ext cx="205002" cy="157696"/>
            </a:xfrm>
            <a:custGeom>
              <a:rect b="b" l="l" r="r" t="t"/>
              <a:pathLst>
                <a:path extrusionOk="0" h="7873" w="10208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5586324" y="3801502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219899" y="3406631"/>
              <a:ext cx="698710" cy="385197"/>
            </a:xfrm>
            <a:custGeom>
              <a:rect b="b" l="l" r="r" t="t"/>
              <a:pathLst>
                <a:path extrusionOk="0" h="19231" w="34792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5219899" y="3570316"/>
              <a:ext cx="369799" cy="221191"/>
            </a:xfrm>
            <a:custGeom>
              <a:rect b="b" l="l" r="r" t="t"/>
              <a:pathLst>
                <a:path extrusionOk="0" h="11043" w="18414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221907" y="3406631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589678" y="3619770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543448" y="3315094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5219899" y="3376566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5221907" y="3376566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5831512" y="3585699"/>
              <a:ext cx="15423" cy="7371"/>
            </a:xfrm>
            <a:custGeom>
              <a:rect b="b" l="l" r="r" t="t"/>
              <a:pathLst>
                <a:path extrusionOk="0" h="368" w="768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5219899" y="3526230"/>
              <a:ext cx="369799" cy="242543"/>
            </a:xfrm>
            <a:custGeom>
              <a:rect b="b" l="l" r="r" t="t"/>
              <a:pathLst>
                <a:path extrusionOk="0" h="12109" w="18414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838882" y="3548744"/>
              <a:ext cx="54946" cy="85748"/>
            </a:xfrm>
            <a:custGeom>
              <a:rect b="b" l="l" r="r" t="t"/>
              <a:pathLst>
                <a:path extrusionOk="0" h="4281" w="2736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5219899" y="3312430"/>
              <a:ext cx="698710" cy="419268"/>
            </a:xfrm>
            <a:custGeom>
              <a:rect b="b" l="l" r="r" t="t"/>
              <a:pathLst>
                <a:path extrusionOk="0" h="20932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219236" y="3510186"/>
              <a:ext cx="370462" cy="221171"/>
            </a:xfrm>
            <a:custGeom>
              <a:rect b="b" l="l" r="r" t="t"/>
              <a:pathLst>
                <a:path extrusionOk="0" h="11042" w="18447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5221907" y="3312430"/>
              <a:ext cx="696702" cy="411596"/>
            </a:xfrm>
            <a:custGeom>
              <a:rect b="b" l="l" r="r" t="t"/>
              <a:pathLst>
                <a:path extrusionOk="0" h="20549" w="34692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589678" y="3524888"/>
              <a:ext cx="328931" cy="206469"/>
            </a:xfrm>
            <a:custGeom>
              <a:rect b="b" l="l" r="r" t="t"/>
              <a:pathLst>
                <a:path extrusionOk="0" h="10308" w="16379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5913247" y="3525549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5216545" y="3309085"/>
              <a:ext cx="693368" cy="398897"/>
            </a:xfrm>
            <a:custGeom>
              <a:rect b="b" l="l" r="r" t="t"/>
              <a:pathLst>
                <a:path extrusionOk="0" h="19915" w="34526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5216545" y="3301734"/>
              <a:ext cx="694714" cy="399558"/>
            </a:xfrm>
            <a:custGeom>
              <a:rect b="b" l="l" r="r" t="t"/>
              <a:pathLst>
                <a:path extrusionOk="0" h="19948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5256068" y="3301734"/>
              <a:ext cx="645130" cy="370835"/>
            </a:xfrm>
            <a:custGeom>
              <a:rect b="b" l="l" r="r" t="t"/>
              <a:pathLst>
                <a:path extrusionOk="0" h="18514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5256068" y="3261634"/>
              <a:ext cx="645813" cy="371516"/>
            </a:xfrm>
            <a:custGeom>
              <a:rect b="b" l="l" r="r" t="t"/>
              <a:pathLst>
                <a:path extrusionOk="0" h="18548" w="32158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5256068" y="3419991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5618476" y="3611077"/>
              <a:ext cx="14761" cy="7872"/>
            </a:xfrm>
            <a:custGeom>
              <a:rect b="b" l="l" r="r" t="t"/>
              <a:pathLst>
                <a:path extrusionOk="0" h="393" w="735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578954" y="3605068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5591024" y="3455404"/>
              <a:ext cx="318890" cy="163044"/>
            </a:xfrm>
            <a:custGeom>
              <a:rect b="b" l="l" r="r" t="t"/>
              <a:pathLst>
                <a:path extrusionOk="0" h="8140" w="15879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5216545" y="3245610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216545" y="3400622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5479144" y="3585018"/>
              <a:ext cx="50929" cy="62153"/>
            </a:xfrm>
            <a:custGeom>
              <a:rect b="b" l="l" r="r" t="t"/>
              <a:pathLst>
                <a:path extrusionOk="0" h="3103" w="2536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5483843" y="3589906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245364" y="3446250"/>
              <a:ext cx="205002" cy="157436"/>
            </a:xfrm>
            <a:custGeom>
              <a:rect b="b" l="l" r="r" t="t"/>
              <a:pathLst>
                <a:path extrusionOk="0" h="7860" w="10208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586324" y="3611077"/>
              <a:ext cx="5382" cy="96905"/>
            </a:xfrm>
            <a:custGeom>
              <a:rect b="b" l="l" r="r" t="t"/>
              <a:pathLst>
                <a:path extrusionOk="0" h="4838" w="268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5219899" y="3210858"/>
              <a:ext cx="698710" cy="384716"/>
            </a:xfrm>
            <a:custGeom>
              <a:rect b="b" l="l" r="r" t="t"/>
              <a:pathLst>
                <a:path extrusionOk="0" h="19207" w="34792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5219236" y="3374563"/>
              <a:ext cx="370462" cy="220510"/>
            </a:xfrm>
            <a:custGeom>
              <a:rect b="b" l="l" r="r" t="t"/>
              <a:pathLst>
                <a:path extrusionOk="0" h="11009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5221907" y="3210858"/>
              <a:ext cx="696702" cy="377525"/>
            </a:xfrm>
            <a:custGeom>
              <a:rect b="b" l="l" r="r" t="t"/>
              <a:pathLst>
                <a:path extrusionOk="0" h="18848" w="34692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5589678" y="3423336"/>
              <a:ext cx="328931" cy="171737"/>
            </a:xfrm>
            <a:custGeom>
              <a:rect b="b" l="l" r="r" t="t"/>
              <a:pathLst>
                <a:path extrusionOk="0" h="8574" w="16379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5543448" y="3118660"/>
              <a:ext cx="369819" cy="307360"/>
            </a:xfrm>
            <a:custGeom>
              <a:rect b="b" l="l" r="r" t="t"/>
              <a:pathLst>
                <a:path extrusionOk="0" h="15345" w="18415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5219899" y="3180793"/>
              <a:ext cx="649809" cy="391887"/>
            </a:xfrm>
            <a:custGeom>
              <a:rect b="b" l="l" r="r" t="t"/>
              <a:pathLst>
                <a:path extrusionOk="0" h="19565" w="32357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5221907" y="3180793"/>
              <a:ext cx="647801" cy="362483"/>
            </a:xfrm>
            <a:custGeom>
              <a:rect b="b" l="l" r="r" t="t"/>
              <a:pathLst>
                <a:path extrusionOk="0" h="18097" w="32257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831512" y="3389265"/>
              <a:ext cx="15423" cy="7872"/>
            </a:xfrm>
            <a:custGeom>
              <a:rect b="b" l="l" r="r" t="t"/>
              <a:pathLst>
                <a:path extrusionOk="0" h="393" w="768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5219899" y="3330457"/>
              <a:ext cx="369799" cy="242563"/>
            </a:xfrm>
            <a:custGeom>
              <a:rect b="b" l="l" r="r" t="t"/>
              <a:pathLst>
                <a:path extrusionOk="0" h="12110" w="18414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5838882" y="3352750"/>
              <a:ext cx="54946" cy="85969"/>
            </a:xfrm>
            <a:custGeom>
              <a:rect b="b" l="l" r="r" t="t"/>
              <a:pathLst>
                <a:path extrusionOk="0" h="4292" w="2736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5219899" y="3116657"/>
              <a:ext cx="698710" cy="419288"/>
            </a:xfrm>
            <a:custGeom>
              <a:rect b="b" l="l" r="r" t="t"/>
              <a:pathLst>
                <a:path extrusionOk="0" h="20933" w="34792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5219236" y="3314433"/>
              <a:ext cx="370462" cy="220490"/>
            </a:xfrm>
            <a:custGeom>
              <a:rect b="b" l="l" r="r" t="t"/>
              <a:pathLst>
                <a:path extrusionOk="0" h="11008" w="18447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5221907" y="3115996"/>
              <a:ext cx="696702" cy="412257"/>
            </a:xfrm>
            <a:custGeom>
              <a:rect b="b" l="l" r="r" t="t"/>
              <a:pathLst>
                <a:path extrusionOk="0" h="20582" w="34692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5589678" y="3329115"/>
              <a:ext cx="328931" cy="205808"/>
            </a:xfrm>
            <a:custGeom>
              <a:rect b="b" l="l" r="r" t="t"/>
              <a:pathLst>
                <a:path extrusionOk="0" h="10275" w="16379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5913247" y="3329115"/>
              <a:ext cx="5362" cy="96905"/>
            </a:xfrm>
            <a:custGeom>
              <a:rect b="b" l="l" r="r" t="t"/>
              <a:pathLst>
                <a:path extrusionOk="0" h="4838" w="267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5216545" y="3113312"/>
              <a:ext cx="693368" cy="399578"/>
            </a:xfrm>
            <a:custGeom>
              <a:rect b="b" l="l" r="r" t="t"/>
              <a:pathLst>
                <a:path extrusionOk="0" h="19949" w="34526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5216545" y="3105961"/>
              <a:ext cx="694714" cy="398897"/>
            </a:xfrm>
            <a:custGeom>
              <a:rect b="b" l="l" r="r" t="t"/>
              <a:pathLst>
                <a:path extrusionOk="0" h="19915" w="34593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256068" y="3105300"/>
              <a:ext cx="645130" cy="371496"/>
            </a:xfrm>
            <a:custGeom>
              <a:rect b="b" l="l" r="r" t="t"/>
              <a:pathLst>
                <a:path extrusionOk="0" h="18547" w="32124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5256068" y="3065881"/>
              <a:ext cx="645813" cy="370835"/>
            </a:xfrm>
            <a:custGeom>
              <a:rect b="b" l="l" r="r" t="t"/>
              <a:pathLst>
                <a:path extrusionOk="0" h="18514" w="32158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5256068" y="3224218"/>
              <a:ext cx="369799" cy="252578"/>
            </a:xfrm>
            <a:custGeom>
              <a:rect b="b" l="l" r="r" t="t"/>
              <a:pathLst>
                <a:path extrusionOk="0" h="12610" w="18414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5618476" y="3415044"/>
              <a:ext cx="14761" cy="7631"/>
            </a:xfrm>
            <a:custGeom>
              <a:rect b="b" l="l" r="r" t="t"/>
              <a:pathLst>
                <a:path extrusionOk="0" h="381" w="735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578954" y="3409295"/>
              <a:ext cx="50266" cy="62834"/>
            </a:xfrm>
            <a:custGeom>
              <a:rect b="b" l="l" r="r" t="t"/>
              <a:pathLst>
                <a:path extrusionOk="0" h="3137" w="2503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591024" y="3259631"/>
              <a:ext cx="318890" cy="162383"/>
            </a:xfrm>
            <a:custGeom>
              <a:rect b="b" l="l" r="r" t="t"/>
              <a:pathLst>
                <a:path extrusionOk="0" h="8107" w="15879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216545" y="3049176"/>
              <a:ext cx="694714" cy="368171"/>
            </a:xfrm>
            <a:custGeom>
              <a:rect b="b" l="l" r="r" t="t"/>
              <a:pathLst>
                <a:path extrusionOk="0" h="18381" w="34593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16545" y="3204849"/>
              <a:ext cx="369799" cy="307360"/>
            </a:xfrm>
            <a:custGeom>
              <a:rect b="b" l="l" r="r" t="t"/>
              <a:pathLst>
                <a:path extrusionOk="0" h="15345" w="18414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79144" y="3388584"/>
              <a:ext cx="50929" cy="62834"/>
            </a:xfrm>
            <a:custGeom>
              <a:rect b="b" l="l" r="r" t="t"/>
              <a:pathLst>
                <a:path extrusionOk="0" h="3137" w="2536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483843" y="3393732"/>
              <a:ext cx="40868" cy="52799"/>
            </a:xfrm>
            <a:custGeom>
              <a:rect b="b" l="l" r="r" t="t"/>
              <a:pathLst>
                <a:path extrusionOk="0" h="2636" w="2035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45364" y="3249796"/>
              <a:ext cx="205002" cy="157977"/>
            </a:xfrm>
            <a:custGeom>
              <a:rect b="b" l="l" r="r" t="t"/>
              <a:pathLst>
                <a:path extrusionOk="0" h="7887" w="10208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86324" y="3415324"/>
              <a:ext cx="5382" cy="96885"/>
            </a:xfrm>
            <a:custGeom>
              <a:rect b="b" l="l" r="r" t="t"/>
              <a:pathLst>
                <a:path extrusionOk="0" h="4837" w="268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81455" y="3696605"/>
              <a:ext cx="380523" cy="452358"/>
            </a:xfrm>
            <a:custGeom>
              <a:rect b="b" l="l" r="r" t="t"/>
              <a:pathLst>
                <a:path extrusionOk="0" h="22584" w="18948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061958" y="3764086"/>
              <a:ext cx="263964" cy="384876"/>
            </a:xfrm>
            <a:custGeom>
              <a:rect b="b" l="l" r="r" t="t"/>
              <a:pathLst>
                <a:path extrusionOk="0" h="19215" w="13144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681455" y="3544257"/>
              <a:ext cx="644468" cy="371516"/>
            </a:xfrm>
            <a:custGeom>
              <a:rect b="b" l="l" r="r" t="t"/>
              <a:pathLst>
                <a:path extrusionOk="0" h="18548" w="32091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879750" y="3889034"/>
              <a:ext cx="291417" cy="111587"/>
            </a:xfrm>
            <a:custGeom>
              <a:rect b="b" l="l" r="r" t="t"/>
              <a:pathLst>
                <a:path extrusionOk="0" h="5571" w="14511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770561" y="3884347"/>
              <a:ext cx="510477" cy="174421"/>
            </a:xfrm>
            <a:custGeom>
              <a:rect b="b" l="l" r="r" t="t"/>
              <a:pathLst>
                <a:path extrusionOk="0" h="8708" w="25419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5713607" y="3782794"/>
              <a:ext cx="129311" cy="72188"/>
            </a:xfrm>
            <a:custGeom>
              <a:rect b="b" l="l" r="r" t="t"/>
              <a:pathLst>
                <a:path extrusionOk="0" h="3604" w="6439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704911" y="3782794"/>
              <a:ext cx="138007" cy="72188"/>
            </a:xfrm>
            <a:custGeom>
              <a:rect b="b" l="l" r="r" t="t"/>
              <a:pathLst>
                <a:path extrusionOk="0" h="3604" w="6872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879750" y="3983916"/>
              <a:ext cx="167488" cy="126289"/>
            </a:xfrm>
            <a:custGeom>
              <a:rect b="b" l="l" r="r" t="t"/>
              <a:pathLst>
                <a:path extrusionOk="0" h="6305" w="834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879750" y="3983916"/>
              <a:ext cx="167488" cy="108242"/>
            </a:xfrm>
            <a:custGeom>
              <a:rect b="b" l="l" r="r" t="t"/>
              <a:pathLst>
                <a:path extrusionOk="0" h="5404" w="834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193920" y="3854963"/>
              <a:ext cx="99167" cy="50115"/>
            </a:xfrm>
            <a:custGeom>
              <a:rect b="b" l="l" r="r" t="t"/>
              <a:pathLst>
                <a:path extrusionOk="0" h="2502" w="4938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193920" y="3854963"/>
              <a:ext cx="115916" cy="50115"/>
            </a:xfrm>
            <a:custGeom>
              <a:rect b="b" l="l" r="r" t="t"/>
              <a:pathLst>
                <a:path extrusionOk="0" h="2502" w="5772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743751" y="3579650"/>
              <a:ext cx="227113" cy="132999"/>
            </a:xfrm>
            <a:custGeom>
              <a:rect b="b" l="l" r="r" t="t"/>
              <a:pathLst>
                <a:path extrusionOk="0" h="6640" w="11309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780602" y="3600822"/>
              <a:ext cx="227374" cy="132559"/>
            </a:xfrm>
            <a:custGeom>
              <a:rect b="b" l="l" r="r" t="t"/>
              <a:pathLst>
                <a:path extrusionOk="0" h="6618" w="11322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817454" y="3621813"/>
              <a:ext cx="227796" cy="132939"/>
            </a:xfrm>
            <a:custGeom>
              <a:rect b="b" l="l" r="r" t="t"/>
              <a:pathLst>
                <a:path extrusionOk="0" h="6637" w="11343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852940" y="3642745"/>
              <a:ext cx="228659" cy="132719"/>
            </a:xfrm>
            <a:custGeom>
              <a:rect b="b" l="l" r="r" t="t"/>
              <a:pathLst>
                <a:path extrusionOk="0" h="6626" w="11386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889128" y="3663856"/>
              <a:ext cx="229081" cy="132979"/>
            </a:xfrm>
            <a:custGeom>
              <a:rect b="b" l="l" r="r" t="t"/>
              <a:pathLst>
                <a:path extrusionOk="0" h="6639" w="11407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925960" y="3684808"/>
              <a:ext cx="228519" cy="132759"/>
            </a:xfrm>
            <a:custGeom>
              <a:rect b="b" l="l" r="r" t="t"/>
              <a:pathLst>
                <a:path extrusionOk="0" h="6628" w="11379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963474" y="3705719"/>
              <a:ext cx="226711" cy="132559"/>
            </a:xfrm>
            <a:custGeom>
              <a:rect b="b" l="l" r="r" t="t"/>
              <a:pathLst>
                <a:path extrusionOk="0" h="6618" w="11289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5999662" y="3726670"/>
              <a:ext cx="227736" cy="132979"/>
            </a:xfrm>
            <a:custGeom>
              <a:rect b="b" l="l" r="r" t="t"/>
              <a:pathLst>
                <a:path extrusionOk="0" h="6639" w="1134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35168" y="3747782"/>
              <a:ext cx="227776" cy="132579"/>
            </a:xfrm>
            <a:custGeom>
              <a:rect b="b" l="l" r="r" t="t"/>
              <a:pathLst>
                <a:path extrusionOk="0" h="6619" w="11342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694485" y="950532"/>
              <a:ext cx="75048" cy="123625"/>
            </a:xfrm>
            <a:custGeom>
              <a:rect b="b" l="l" r="r" t="t"/>
              <a:pathLst>
                <a:path extrusionOk="0" h="6172" w="3737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677736" y="985264"/>
              <a:ext cx="93143" cy="88893"/>
            </a:xfrm>
            <a:custGeom>
              <a:rect b="b" l="l" r="r" t="t"/>
              <a:pathLst>
                <a:path extrusionOk="0" h="4438" w="4638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7072831" y="855811"/>
              <a:ext cx="621674" cy="624415"/>
            </a:xfrm>
            <a:custGeom>
              <a:rect b="b" l="l" r="r" t="t"/>
              <a:pathLst>
                <a:path extrusionOk="0" h="31174" w="30956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7072831" y="1175690"/>
              <a:ext cx="80410" cy="304296"/>
            </a:xfrm>
            <a:custGeom>
              <a:rect b="b" l="l" r="r" t="t"/>
              <a:pathLst>
                <a:path extrusionOk="0" h="15192" w="4004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7080864" y="855991"/>
              <a:ext cx="612978" cy="353129"/>
            </a:xfrm>
            <a:custGeom>
              <a:rect b="b" l="l" r="r" t="t"/>
              <a:pathLst>
                <a:path extrusionOk="0" h="17630" w="30523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7174649" y="1244673"/>
              <a:ext cx="58299" cy="130656"/>
            </a:xfrm>
            <a:custGeom>
              <a:rect b="b" l="l" r="r" t="t"/>
              <a:pathLst>
                <a:path extrusionOk="0" h="6523" w="2903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7238291" y="1226305"/>
              <a:ext cx="61653" cy="101752"/>
            </a:xfrm>
            <a:custGeom>
              <a:rect b="b" l="l" r="r" t="t"/>
              <a:pathLst>
                <a:path extrusionOk="0" h="5080" w="307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7304603" y="1161168"/>
              <a:ext cx="48921" cy="123445"/>
            </a:xfrm>
            <a:custGeom>
              <a:rect b="b" l="l" r="r" t="t"/>
              <a:pathLst>
                <a:path extrusionOk="0" h="6163" w="2436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7362882" y="1119986"/>
              <a:ext cx="32192" cy="44627"/>
            </a:xfrm>
            <a:custGeom>
              <a:rect b="b" l="l" r="r" t="t"/>
              <a:pathLst>
                <a:path extrusionOk="0" h="2228" w="1603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7405096" y="1131824"/>
              <a:ext cx="56954" cy="102293"/>
            </a:xfrm>
            <a:custGeom>
              <a:rect b="b" l="l" r="r" t="t"/>
              <a:pathLst>
                <a:path extrusionOk="0" h="5107" w="2836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7492856" y="1069631"/>
              <a:ext cx="60970" cy="149504"/>
            </a:xfrm>
            <a:custGeom>
              <a:rect b="b" l="l" r="r" t="t"/>
              <a:pathLst>
                <a:path extrusionOk="0" h="7464" w="3036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7563868" y="1038725"/>
              <a:ext cx="62316" cy="102253"/>
            </a:xfrm>
            <a:custGeom>
              <a:rect b="b" l="l" r="r" t="t"/>
              <a:pathLst>
                <a:path extrusionOk="0" h="5105" w="3103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7636888" y="978755"/>
              <a:ext cx="20103" cy="130816"/>
            </a:xfrm>
            <a:custGeom>
              <a:rect b="b" l="l" r="r" t="t"/>
              <a:pathLst>
                <a:path extrusionOk="0" h="6531" w="1001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9"/>
          <p:cNvSpPr txBox="1"/>
          <p:nvPr>
            <p:ph idx="1" type="subTitle"/>
          </p:nvPr>
        </p:nvSpPr>
        <p:spPr>
          <a:xfrm>
            <a:off x="616200" y="1996325"/>
            <a:ext cx="2122200" cy="25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1-3,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4-6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,7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,8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,9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,10</a:t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,11-12</a:t>
            </a:r>
            <a:endParaRPr/>
          </a:p>
        </p:txBody>
      </p:sp>
      <p:sp>
        <p:nvSpPr>
          <p:cNvPr id="1169" name="Google Shape;1169;p49"/>
          <p:cNvSpPr txBox="1"/>
          <p:nvPr>
            <p:ph type="ctrTitle"/>
          </p:nvPr>
        </p:nvSpPr>
        <p:spPr>
          <a:xfrm>
            <a:off x="590600" y="491400"/>
            <a:ext cx="36669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9"/>
          <p:cNvSpPr txBox="1"/>
          <p:nvPr/>
        </p:nvSpPr>
        <p:spPr>
          <a:xfrm>
            <a:off x="4074875" y="149430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Kelompok 3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 Andreean Dharma Arisandi 1-3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 Jhon Kristian Vieri 4-6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 Anugrah Yoga Pratama 7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- Luis Fernando 8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 Dheny Ramadianindra 9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 Jimmy Jaya Nugraha 10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- Linda Ika Kumalasari 11-12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/>
          <p:nvPr/>
        </p:nvSpPr>
        <p:spPr>
          <a:xfrm flipH="1">
            <a:off x="3967300" y="21778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 flipH="1">
            <a:off x="6662975" y="21778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 flipH="1">
            <a:off x="1271625" y="21778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512" name="Google Shape;512;p38"/>
          <p:cNvSpPr txBox="1"/>
          <p:nvPr>
            <p:ph type="title"/>
          </p:nvPr>
        </p:nvSpPr>
        <p:spPr>
          <a:xfrm flipH="1">
            <a:off x="597225" y="2245600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13" name="Google Shape;513;p38"/>
          <p:cNvSpPr txBox="1"/>
          <p:nvPr>
            <p:ph idx="3" type="subTitle"/>
          </p:nvPr>
        </p:nvSpPr>
        <p:spPr>
          <a:xfrm>
            <a:off x="597225" y="2605600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514" name="Google Shape;514;p38"/>
          <p:cNvSpPr txBox="1"/>
          <p:nvPr>
            <p:ph idx="4" type="subTitle"/>
          </p:nvPr>
        </p:nvSpPr>
        <p:spPr>
          <a:xfrm>
            <a:off x="3318850" y="2605600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Segmentasi Customer</a:t>
            </a:r>
            <a:endParaRPr/>
          </a:p>
        </p:txBody>
      </p:sp>
      <p:sp>
        <p:nvSpPr>
          <p:cNvPr id="515" name="Google Shape;515;p38"/>
          <p:cNvSpPr txBox="1"/>
          <p:nvPr>
            <p:ph idx="5" type="subTitle"/>
          </p:nvPr>
        </p:nvSpPr>
        <p:spPr>
          <a:xfrm>
            <a:off x="6040475" y="2605600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Analisa Mengenai Setiap Segmen + Rekomendasi marketing</a:t>
            </a:r>
            <a:endParaRPr/>
          </a:p>
        </p:txBody>
      </p:sp>
      <p:sp>
        <p:nvSpPr>
          <p:cNvPr id="516" name="Google Shape;516;p38"/>
          <p:cNvSpPr txBox="1"/>
          <p:nvPr>
            <p:ph idx="9" type="title"/>
          </p:nvPr>
        </p:nvSpPr>
        <p:spPr>
          <a:xfrm>
            <a:off x="3318850" y="2245600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17" name="Google Shape;517;p38"/>
          <p:cNvSpPr txBox="1"/>
          <p:nvPr>
            <p:ph idx="13" type="title"/>
          </p:nvPr>
        </p:nvSpPr>
        <p:spPr>
          <a:xfrm>
            <a:off x="6040475" y="2245600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"/>
          <p:cNvSpPr txBox="1"/>
          <p:nvPr>
            <p:ph idx="1" type="body"/>
          </p:nvPr>
        </p:nvSpPr>
        <p:spPr>
          <a:xfrm>
            <a:off x="632850" y="3988825"/>
            <a:ext cx="77619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berisi CustomerID, Gender, Age, Annual Income, Spending Score, dan Label</a:t>
            </a:r>
            <a:endParaRPr/>
          </a:p>
        </p:txBody>
      </p:sp>
      <p:sp>
        <p:nvSpPr>
          <p:cNvPr id="523" name="Google Shape;523;p3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pic>
        <p:nvPicPr>
          <p:cNvPr id="524" name="Google Shape;5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88" y="1386700"/>
            <a:ext cx="7376416" cy="23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title"/>
          </p:nvPr>
        </p:nvSpPr>
        <p:spPr>
          <a:xfrm flipH="1">
            <a:off x="616450" y="720000"/>
            <a:ext cx="3747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chemeClr val="dk1"/>
                </a:solidFill>
              </a:rPr>
              <a:t>Segmentasi Customer</a:t>
            </a:r>
            <a:endParaRPr sz="4300">
              <a:solidFill>
                <a:schemeClr val="dk1"/>
              </a:solidFill>
            </a:endParaRPr>
          </a:p>
        </p:txBody>
      </p:sp>
      <p:grpSp>
        <p:nvGrpSpPr>
          <p:cNvPr id="530" name="Google Shape;530;p40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31" name="Google Shape;531;p40"/>
            <p:cNvSpPr/>
            <p:nvPr/>
          </p:nvSpPr>
          <p:spPr>
            <a:xfrm>
              <a:off x="1758925" y="3935750"/>
              <a:ext cx="1210050" cy="698875"/>
            </a:xfrm>
            <a:custGeom>
              <a:rect b="b" l="l" r="r" t="t"/>
              <a:pathLst>
                <a:path extrusionOk="0" h="27955" w="48402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1704725" y="3274425"/>
              <a:ext cx="308575" cy="560450"/>
            </a:xfrm>
            <a:custGeom>
              <a:rect b="b" l="l" r="r" t="t"/>
              <a:pathLst>
                <a:path extrusionOk="0" h="22418" w="12343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1410350" y="3567025"/>
              <a:ext cx="682175" cy="701325"/>
            </a:xfrm>
            <a:custGeom>
              <a:rect b="b" l="l" r="r" t="t"/>
              <a:pathLst>
                <a:path extrusionOk="0" h="28053" w="27287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524875" y="3615475"/>
              <a:ext cx="405875" cy="535475"/>
            </a:xfrm>
            <a:custGeom>
              <a:rect b="b" l="l" r="r" t="t"/>
              <a:pathLst>
                <a:path extrusionOk="0" h="21419" w="16235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74075" y="2335450"/>
              <a:ext cx="836375" cy="2011275"/>
            </a:xfrm>
            <a:custGeom>
              <a:rect b="b" l="l" r="r" t="t"/>
              <a:pathLst>
                <a:path extrusionOk="0" h="80451" w="33455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978250" y="2292075"/>
              <a:ext cx="671350" cy="1469500"/>
            </a:xfrm>
            <a:custGeom>
              <a:rect b="b" l="l" r="r" t="t"/>
              <a:pathLst>
                <a:path extrusionOk="0" h="58780" w="26854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939900" y="4028325"/>
              <a:ext cx="185150" cy="429850"/>
            </a:xfrm>
            <a:custGeom>
              <a:rect b="b" l="l" r="r" t="t"/>
              <a:pathLst>
                <a:path extrusionOk="0" h="17194" w="7406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477775" y="4085025"/>
              <a:ext cx="73400" cy="134300"/>
            </a:xfrm>
            <a:custGeom>
              <a:rect b="b" l="l" r="r" t="t"/>
              <a:pathLst>
                <a:path extrusionOk="0" h="5372" w="2936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532825" y="4116725"/>
              <a:ext cx="107600" cy="103425"/>
            </a:xfrm>
            <a:custGeom>
              <a:rect b="b" l="l" r="r" t="t"/>
              <a:pathLst>
                <a:path extrusionOk="0" h="4137" w="4304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479450" y="3973950"/>
              <a:ext cx="350900" cy="353150"/>
            </a:xfrm>
            <a:custGeom>
              <a:rect b="b" l="l" r="r" t="t"/>
              <a:pathLst>
                <a:path extrusionOk="0" h="14126" w="14036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985750" y="2318775"/>
              <a:ext cx="212675" cy="1192550"/>
            </a:xfrm>
            <a:custGeom>
              <a:rect b="b" l="l" r="r" t="t"/>
              <a:pathLst>
                <a:path extrusionOk="0" h="47702" w="8507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356025" y="2645675"/>
              <a:ext cx="175150" cy="576275"/>
            </a:xfrm>
            <a:custGeom>
              <a:rect b="b" l="l" r="r" t="t"/>
              <a:pathLst>
                <a:path extrusionOk="0" h="23051" w="7006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003275" y="1376525"/>
              <a:ext cx="679675" cy="480475"/>
            </a:xfrm>
            <a:custGeom>
              <a:rect b="b" l="l" r="r" t="t"/>
              <a:pathLst>
                <a:path extrusionOk="0" h="19219" w="27187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2502800" y="1427100"/>
              <a:ext cx="970700" cy="564800"/>
            </a:xfrm>
            <a:custGeom>
              <a:rect b="b" l="l" r="r" t="t"/>
              <a:pathLst>
                <a:path extrusionOk="0" h="22592" w="38828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3326725" y="1561550"/>
              <a:ext cx="83400" cy="127625"/>
            </a:xfrm>
            <a:custGeom>
              <a:rect b="b" l="l" r="r" t="t"/>
              <a:pathLst>
                <a:path extrusionOk="0" h="5105" w="3336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101675" y="1807575"/>
              <a:ext cx="589600" cy="564400"/>
            </a:xfrm>
            <a:custGeom>
              <a:rect b="b" l="l" r="r" t="t"/>
              <a:pathLst>
                <a:path extrusionOk="0" h="22576" w="23584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135875" y="2288750"/>
              <a:ext cx="442825" cy="96450"/>
            </a:xfrm>
            <a:custGeom>
              <a:rect b="b" l="l" r="r" t="t"/>
              <a:pathLst>
                <a:path extrusionOk="0" h="3858" w="17713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2100000" y="1215475"/>
              <a:ext cx="543750" cy="548750"/>
            </a:xfrm>
            <a:custGeom>
              <a:rect b="b" l="l" r="r" t="t"/>
              <a:pathLst>
                <a:path extrusionOk="0" h="21950" w="2175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2184225" y="1371425"/>
              <a:ext cx="407825" cy="543275"/>
            </a:xfrm>
            <a:custGeom>
              <a:rect b="b" l="l" r="r" t="t"/>
              <a:pathLst>
                <a:path extrusionOk="0" h="21731" w="16313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286800" y="1506525"/>
              <a:ext cx="40050" cy="81775"/>
            </a:xfrm>
            <a:custGeom>
              <a:rect b="b" l="l" r="r" t="t"/>
              <a:pathLst>
                <a:path extrusionOk="0" h="3271" w="1602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533650" y="1521525"/>
              <a:ext cx="37550" cy="32125"/>
            </a:xfrm>
            <a:custGeom>
              <a:rect b="b" l="l" r="r" t="t"/>
              <a:pathLst>
                <a:path extrusionOk="0" h="1285" w="1502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2416900" y="1533200"/>
              <a:ext cx="40875" cy="35425"/>
            </a:xfrm>
            <a:custGeom>
              <a:rect b="b" l="l" r="r" t="t"/>
              <a:pathLst>
                <a:path extrusionOk="0" h="1417" w="1635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2430250" y="1642450"/>
              <a:ext cx="63400" cy="42175"/>
            </a:xfrm>
            <a:custGeom>
              <a:rect b="b" l="l" r="r" t="t"/>
              <a:pathLst>
                <a:path extrusionOk="0" h="1687" w="2536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2434400" y="1655800"/>
              <a:ext cx="33400" cy="29200"/>
            </a:xfrm>
            <a:custGeom>
              <a:rect b="b" l="l" r="r" t="t"/>
              <a:pathLst>
                <a:path extrusionOk="0" h="1168" w="1336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2533650" y="1470550"/>
              <a:ext cx="45050" cy="33500"/>
            </a:xfrm>
            <a:custGeom>
              <a:rect b="b" l="l" r="r" t="t"/>
              <a:pathLst>
                <a:path extrusionOk="0" h="1340" w="1802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2489450" y="1533200"/>
              <a:ext cx="65075" cy="100100"/>
            </a:xfrm>
            <a:custGeom>
              <a:rect b="b" l="l" r="r" t="t"/>
              <a:pathLst>
                <a:path extrusionOk="0" h="4004" w="2603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2311000" y="1683325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2292650" y="2383275"/>
              <a:ext cx="161800" cy="57275"/>
            </a:xfrm>
            <a:custGeom>
              <a:rect b="b" l="l" r="r" t="t"/>
              <a:pathLst>
                <a:path extrusionOk="0" h="2291" w="6472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2351850" y="2123625"/>
              <a:ext cx="488700" cy="570425"/>
            </a:xfrm>
            <a:custGeom>
              <a:rect b="b" l="l" r="r" t="t"/>
              <a:pathLst>
                <a:path extrusionOk="0" h="22817" w="19548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2351850" y="2208700"/>
              <a:ext cx="115100" cy="485350"/>
            </a:xfrm>
            <a:custGeom>
              <a:rect b="b" l="l" r="r" t="t"/>
              <a:pathLst>
                <a:path extrusionOk="0" h="19414" w="4604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548650" y="2189425"/>
              <a:ext cx="179550" cy="59325"/>
            </a:xfrm>
            <a:custGeom>
              <a:rect b="b" l="l" r="r" t="t"/>
              <a:pathLst>
                <a:path extrusionOk="0" h="2373" w="7182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2557825" y="2133625"/>
              <a:ext cx="194550" cy="64250"/>
            </a:xfrm>
            <a:custGeom>
              <a:rect b="b" l="l" r="r" t="t"/>
              <a:pathLst>
                <a:path extrusionOk="0" h="2570" w="7782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2553650" y="2156975"/>
              <a:ext cx="181000" cy="92600"/>
            </a:xfrm>
            <a:custGeom>
              <a:rect b="b" l="l" r="r" t="t"/>
              <a:pathLst>
                <a:path extrusionOk="0" h="3704" w="724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863175" y="1819000"/>
              <a:ext cx="693850" cy="753475"/>
            </a:xfrm>
            <a:custGeom>
              <a:rect b="b" l="l" r="r" t="t"/>
              <a:pathLst>
                <a:path extrusionOk="0" h="30139" w="27754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962400" y="2306325"/>
              <a:ext cx="100100" cy="24975"/>
            </a:xfrm>
            <a:custGeom>
              <a:rect b="b" l="l" r="r" t="t"/>
              <a:pathLst>
                <a:path extrusionOk="0" h="999" w="4004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432375" y="1740850"/>
              <a:ext cx="127625" cy="306925"/>
            </a:xfrm>
            <a:custGeom>
              <a:rect b="b" l="l" r="r" t="t"/>
              <a:pathLst>
                <a:path extrusionOk="0" h="12277" w="5105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476575" y="1878450"/>
              <a:ext cx="211850" cy="200900"/>
            </a:xfrm>
            <a:custGeom>
              <a:rect b="b" l="l" r="r" t="t"/>
              <a:pathLst>
                <a:path extrusionOk="0" h="8036" w="8474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5579150" y="1724175"/>
              <a:ext cx="121775" cy="165150"/>
            </a:xfrm>
            <a:custGeom>
              <a:rect b="b" l="l" r="r" t="t"/>
              <a:pathLst>
                <a:path extrusionOk="0" h="6606" w="4871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5573325" y="1721600"/>
              <a:ext cx="56725" cy="150200"/>
            </a:xfrm>
            <a:custGeom>
              <a:rect b="b" l="l" r="r" t="t"/>
              <a:pathLst>
                <a:path extrusionOk="0" h="6008" w="2269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4668500" y="4397750"/>
              <a:ext cx="32550" cy="71550"/>
            </a:xfrm>
            <a:custGeom>
              <a:rect b="b" l="l" r="r" t="t"/>
              <a:pathLst>
                <a:path extrusionOk="0" h="2862" w="1302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4706025" y="4380250"/>
              <a:ext cx="35900" cy="64225"/>
            </a:xfrm>
            <a:custGeom>
              <a:rect b="b" l="l" r="r" t="t"/>
              <a:pathLst>
                <a:path extrusionOk="0" h="2569" w="1436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4746900" y="4346050"/>
              <a:ext cx="48375" cy="78425"/>
            </a:xfrm>
            <a:custGeom>
              <a:rect b="b" l="l" r="r" t="t"/>
              <a:pathLst>
                <a:path extrusionOk="0" h="3137" w="1935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4605950" y="4269325"/>
              <a:ext cx="79250" cy="101775"/>
            </a:xfrm>
            <a:custGeom>
              <a:rect b="b" l="l" r="r" t="t"/>
              <a:pathLst>
                <a:path extrusionOk="0" h="4071" w="317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686850" y="4196775"/>
              <a:ext cx="90100" cy="93425"/>
            </a:xfrm>
            <a:custGeom>
              <a:rect b="b" l="l" r="r" t="t"/>
              <a:pathLst>
                <a:path extrusionOk="0" h="3737" w="3604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4772750" y="4192650"/>
              <a:ext cx="86750" cy="72525"/>
            </a:xfrm>
            <a:custGeom>
              <a:rect b="b" l="l" r="r" t="t"/>
              <a:pathLst>
                <a:path extrusionOk="0" h="2901" w="347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575100" y="4375250"/>
              <a:ext cx="58400" cy="103425"/>
            </a:xfrm>
            <a:custGeom>
              <a:rect b="b" l="l" r="r" t="t"/>
              <a:pathLst>
                <a:path extrusionOk="0" h="4137" w="2336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574275" y="4466975"/>
              <a:ext cx="58400" cy="98425"/>
            </a:xfrm>
            <a:custGeom>
              <a:rect b="b" l="l" r="r" t="t"/>
              <a:pathLst>
                <a:path extrusionOk="0" h="3937" w="2336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4603450" y="4540350"/>
              <a:ext cx="85925" cy="73375"/>
            </a:xfrm>
            <a:custGeom>
              <a:rect b="b" l="l" r="r" t="t"/>
              <a:pathLst>
                <a:path extrusionOk="0" h="2935" w="3437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4686025" y="4516175"/>
              <a:ext cx="90075" cy="93425"/>
            </a:xfrm>
            <a:custGeom>
              <a:rect b="b" l="l" r="r" t="t"/>
              <a:pathLst>
                <a:path extrusionOk="0" h="3737" w="3603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772750" y="4435275"/>
              <a:ext cx="86750" cy="111775"/>
            </a:xfrm>
            <a:custGeom>
              <a:rect b="b" l="l" r="r" t="t"/>
              <a:pathLst>
                <a:path extrusionOk="0" h="4471" w="347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4829450" y="4220125"/>
              <a:ext cx="64250" cy="108450"/>
            </a:xfrm>
            <a:custGeom>
              <a:rect b="b" l="l" r="r" t="t"/>
              <a:pathLst>
                <a:path extrusionOk="0" h="4338" w="257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4829450" y="4315200"/>
              <a:ext cx="64250" cy="115100"/>
            </a:xfrm>
            <a:custGeom>
              <a:rect b="b" l="l" r="r" t="t"/>
              <a:pathLst>
                <a:path extrusionOk="0" h="4604" w="257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259175" y="2889175"/>
              <a:ext cx="346700" cy="311925"/>
            </a:xfrm>
            <a:custGeom>
              <a:rect b="b" l="l" r="r" t="t"/>
              <a:pathLst>
                <a:path extrusionOk="0" h="12477" w="13868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265000" y="2973300"/>
              <a:ext cx="333600" cy="368725"/>
            </a:xfrm>
            <a:custGeom>
              <a:rect b="b" l="l" r="r" t="t"/>
              <a:pathLst>
                <a:path extrusionOk="0" h="14749" w="13344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3378425" y="2897600"/>
              <a:ext cx="40050" cy="51250"/>
            </a:xfrm>
            <a:custGeom>
              <a:rect b="b" l="l" r="r" t="t"/>
              <a:pathLst>
                <a:path extrusionOk="0" h="2050" w="1602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246650" y="3171375"/>
              <a:ext cx="401975" cy="235700"/>
            </a:xfrm>
            <a:custGeom>
              <a:rect b="b" l="l" r="r" t="t"/>
              <a:pathLst>
                <a:path extrusionOk="0" h="9428" w="16079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3440950" y="3284675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843750" y="1640775"/>
              <a:ext cx="301900" cy="466775"/>
            </a:xfrm>
            <a:custGeom>
              <a:rect b="b" l="l" r="r" t="t"/>
              <a:pathLst>
                <a:path extrusionOk="0" h="18671" w="12076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931300" y="1772575"/>
              <a:ext cx="131800" cy="200950"/>
            </a:xfrm>
            <a:custGeom>
              <a:rect b="b" l="l" r="r" t="t"/>
              <a:pathLst>
                <a:path extrusionOk="0" h="8038" w="5272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4046400" y="1614450"/>
              <a:ext cx="125950" cy="211500"/>
            </a:xfrm>
            <a:custGeom>
              <a:rect b="b" l="l" r="r" t="t"/>
              <a:pathLst>
                <a:path extrusionOk="0" h="8460" w="5038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26300" y="2398000"/>
              <a:ext cx="45075" cy="356950"/>
            </a:xfrm>
            <a:custGeom>
              <a:rect b="b" l="l" r="r" t="t"/>
              <a:pathLst>
                <a:path extrusionOk="0" h="14278" w="1803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4179000" y="2428025"/>
              <a:ext cx="45050" cy="180975"/>
            </a:xfrm>
            <a:custGeom>
              <a:rect b="b" l="l" r="r" t="t"/>
              <a:pathLst>
                <a:path extrusionOk="0" h="7239" w="1802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116450" y="2378800"/>
              <a:ext cx="44225" cy="266900"/>
            </a:xfrm>
            <a:custGeom>
              <a:rect b="b" l="l" r="r" t="t"/>
              <a:pathLst>
                <a:path extrusionOk="0" h="10676" w="1769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4053075" y="2529750"/>
              <a:ext cx="45050" cy="152625"/>
            </a:xfrm>
            <a:custGeom>
              <a:rect b="b" l="l" r="r" t="t"/>
              <a:pathLst>
                <a:path extrusionOk="0" h="6105" w="1802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989675" y="2526425"/>
              <a:ext cx="45075" cy="192650"/>
            </a:xfrm>
            <a:custGeom>
              <a:rect b="b" l="l" r="r" t="t"/>
              <a:pathLst>
                <a:path extrusionOk="0" h="7706" w="1803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892950" y="2572400"/>
              <a:ext cx="404450" cy="235900"/>
            </a:xfrm>
            <a:custGeom>
              <a:rect b="b" l="l" r="r" t="t"/>
              <a:pathLst>
                <a:path extrusionOk="0" h="9436" w="16178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4087250" y="2685900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191375" y="1351250"/>
              <a:ext cx="205175" cy="37700"/>
            </a:xfrm>
            <a:custGeom>
              <a:rect b="b" l="l" r="r" t="t"/>
              <a:pathLst>
                <a:path extrusionOk="0" h="1508" w="8207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5449050" y="2423625"/>
              <a:ext cx="252725" cy="47100"/>
            </a:xfrm>
            <a:custGeom>
              <a:rect b="b" l="l" r="r" t="t"/>
              <a:pathLst>
                <a:path extrusionOk="0" h="1884" w="10109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4833625" y="1974475"/>
              <a:ext cx="163550" cy="88300"/>
            </a:xfrm>
            <a:custGeom>
              <a:rect b="b" l="l" r="r" t="t"/>
              <a:pathLst>
                <a:path extrusionOk="0" h="3532" w="6542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648900" y="2318550"/>
              <a:ext cx="10875" cy="148675"/>
            </a:xfrm>
            <a:custGeom>
              <a:rect b="b" l="l" r="r" t="t"/>
              <a:pathLst>
                <a:path extrusionOk="0" h="5947" w="435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799925" y="3728700"/>
              <a:ext cx="454025" cy="229600"/>
            </a:xfrm>
            <a:custGeom>
              <a:rect b="b" l="l" r="r" t="t"/>
              <a:pathLst>
                <a:path extrusionOk="0" h="9184" w="18161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429200" y="4345800"/>
              <a:ext cx="178575" cy="208750"/>
            </a:xfrm>
            <a:custGeom>
              <a:rect b="b" l="l" r="r" t="t"/>
              <a:pathLst>
                <a:path extrusionOk="0" h="8350" w="7143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802050" y="4453300"/>
              <a:ext cx="191000" cy="148800"/>
            </a:xfrm>
            <a:custGeom>
              <a:rect b="b" l="l" r="r" t="t"/>
              <a:pathLst>
                <a:path extrusionOk="0" h="5952" w="764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185650" y="1864275"/>
              <a:ext cx="321100" cy="8375"/>
            </a:xfrm>
            <a:custGeom>
              <a:rect b="b" l="l" r="r" t="t"/>
              <a:pathLst>
                <a:path extrusionOk="0" h="335" w="12844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715200" y="3815500"/>
              <a:ext cx="13375" cy="352950"/>
            </a:xfrm>
            <a:custGeom>
              <a:rect b="b" l="l" r="r" t="t"/>
              <a:pathLst>
                <a:path extrusionOk="0" h="14118" w="535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5424875" y="2105050"/>
              <a:ext cx="79450" cy="231250"/>
            </a:xfrm>
            <a:custGeom>
              <a:rect b="b" l="l" r="r" t="t"/>
              <a:pathLst>
                <a:path extrusionOk="0" h="9250" w="3178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573425" y="3479950"/>
              <a:ext cx="292750" cy="370775"/>
            </a:xfrm>
            <a:custGeom>
              <a:rect b="b" l="l" r="r" t="t"/>
              <a:pathLst>
                <a:path extrusionOk="0" h="14831" w="1171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957175" y="4127075"/>
              <a:ext cx="292725" cy="370775"/>
            </a:xfrm>
            <a:custGeom>
              <a:rect b="b" l="l" r="r" t="t"/>
              <a:pathLst>
                <a:path extrusionOk="0" h="14831" w="11709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78350" y="4134700"/>
              <a:ext cx="220175" cy="278100"/>
            </a:xfrm>
            <a:custGeom>
              <a:rect b="b" l="l" r="r" t="t"/>
              <a:pathLst>
                <a:path extrusionOk="0" h="11124" w="8807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658625" y="3716950"/>
              <a:ext cx="225175" cy="285550"/>
            </a:xfrm>
            <a:custGeom>
              <a:rect b="b" l="l" r="r" t="t"/>
              <a:pathLst>
                <a:path extrusionOk="0" h="11422" w="9007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4069750" y="3587475"/>
              <a:ext cx="179325" cy="228225"/>
            </a:xfrm>
            <a:custGeom>
              <a:rect b="b" l="l" r="r" t="t"/>
              <a:pathLst>
                <a:path extrusionOk="0" h="9129" w="7173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350900" y="3468700"/>
              <a:ext cx="180150" cy="227750"/>
            </a:xfrm>
            <a:custGeom>
              <a:rect b="b" l="l" r="r" t="t"/>
              <a:pathLst>
                <a:path extrusionOk="0" h="9110" w="7206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040425" y="3303925"/>
              <a:ext cx="129925" cy="157350"/>
            </a:xfrm>
            <a:custGeom>
              <a:rect b="b" l="l" r="r" t="t"/>
              <a:pathLst>
                <a:path extrusionOk="0" h="6294" w="5197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5323150" y="3266225"/>
              <a:ext cx="130600" cy="157525"/>
            </a:xfrm>
            <a:custGeom>
              <a:rect b="b" l="l" r="r" t="t"/>
              <a:pathLst>
                <a:path extrusionOk="0" h="6301" w="5224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098225" y="391367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918800" y="3267750"/>
              <a:ext cx="129350" cy="157675"/>
            </a:xfrm>
            <a:custGeom>
              <a:rect b="b" l="l" r="r" t="t"/>
              <a:pathLst>
                <a:path extrusionOk="0" h="6307" w="5174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4306575" y="274032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4505900" y="3239400"/>
              <a:ext cx="129950" cy="157675"/>
            </a:xfrm>
            <a:custGeom>
              <a:rect b="b" l="l" r="r" t="t"/>
              <a:pathLst>
                <a:path extrusionOk="0" h="6307" w="5198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541750" y="2454950"/>
              <a:ext cx="175150" cy="222425"/>
            </a:xfrm>
            <a:custGeom>
              <a:rect b="b" l="l" r="r" t="t"/>
              <a:pathLst>
                <a:path extrusionOk="0" h="8897" w="7006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779425" y="2918650"/>
              <a:ext cx="207875" cy="577650"/>
            </a:xfrm>
            <a:custGeom>
              <a:rect b="b" l="l" r="r" t="t"/>
              <a:pathLst>
                <a:path extrusionOk="0" h="23106" w="8315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576325" y="3370650"/>
              <a:ext cx="92200" cy="191525"/>
            </a:xfrm>
            <a:custGeom>
              <a:rect b="b" l="l" r="r" t="t"/>
              <a:pathLst>
                <a:path extrusionOk="0" h="7661" w="3688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849475" y="3411650"/>
              <a:ext cx="204300" cy="180550"/>
            </a:xfrm>
            <a:custGeom>
              <a:rect b="b" l="l" r="r" t="t"/>
              <a:pathLst>
                <a:path extrusionOk="0" h="7222" w="8172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156350" y="3345325"/>
              <a:ext cx="181000" cy="16725"/>
            </a:xfrm>
            <a:custGeom>
              <a:rect b="b" l="l" r="r" t="t"/>
              <a:pathLst>
                <a:path extrusionOk="0" h="669" w="724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577600" y="2654850"/>
              <a:ext cx="57575" cy="597950"/>
            </a:xfrm>
            <a:custGeom>
              <a:rect b="b" l="l" r="r" t="t"/>
              <a:pathLst>
                <a:path extrusionOk="0" h="23918" w="2303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025550" y="2880125"/>
              <a:ext cx="304575" cy="410200"/>
            </a:xfrm>
            <a:custGeom>
              <a:rect b="b" l="l" r="r" t="t"/>
              <a:pathLst>
                <a:path extrusionOk="0" h="16408" w="12183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998175" y="3394125"/>
              <a:ext cx="132475" cy="245150"/>
            </a:xfrm>
            <a:custGeom>
              <a:rect b="b" l="l" r="r" t="t"/>
              <a:pathLst>
                <a:path extrusionOk="0" h="9806" w="5299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196500" y="3799750"/>
              <a:ext cx="409700" cy="355350"/>
            </a:xfrm>
            <a:custGeom>
              <a:rect b="b" l="l" r="r" t="t"/>
              <a:pathLst>
                <a:path extrusionOk="0" h="14214" w="16388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098100" y="3792100"/>
              <a:ext cx="66725" cy="369675"/>
            </a:xfrm>
            <a:custGeom>
              <a:rect b="b" l="l" r="r" t="t"/>
              <a:pathLst>
                <a:path extrusionOk="0" h="14787" w="2669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3803225" y="3943275"/>
              <a:ext cx="257375" cy="256875"/>
            </a:xfrm>
            <a:custGeom>
              <a:rect b="b" l="l" r="r" t="t"/>
              <a:pathLst>
                <a:path extrusionOk="0" h="10275" w="10295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512675" y="4239300"/>
              <a:ext cx="472025" cy="89275"/>
            </a:xfrm>
            <a:custGeom>
              <a:rect b="b" l="l" r="r" t="t"/>
              <a:pathLst>
                <a:path extrusionOk="0" h="3571" w="18881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3392600" y="3677250"/>
              <a:ext cx="45050" cy="480350"/>
            </a:xfrm>
            <a:custGeom>
              <a:rect b="b" l="l" r="r" t="t"/>
              <a:pathLst>
                <a:path extrusionOk="0" h="19214" w="1802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3176600" y="4037925"/>
              <a:ext cx="161825" cy="176400"/>
            </a:xfrm>
            <a:custGeom>
              <a:rect b="b" l="l" r="r" t="t"/>
              <a:pathLst>
                <a:path extrusionOk="0" h="7056" w="6473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243075" y="3415900"/>
              <a:ext cx="113450" cy="288875"/>
            </a:xfrm>
            <a:custGeom>
              <a:rect b="b" l="l" r="r" t="t"/>
              <a:pathLst>
                <a:path extrusionOk="0" h="11555" w="4538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5417375" y="3377025"/>
              <a:ext cx="94250" cy="133450"/>
            </a:xfrm>
            <a:custGeom>
              <a:rect b="b" l="l" r="r" t="t"/>
              <a:pathLst>
                <a:path extrusionOk="0" h="5338" w="377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401650" y="3032075"/>
              <a:ext cx="136775" cy="255750"/>
            </a:xfrm>
            <a:custGeom>
              <a:rect b="b" l="l" r="r" t="t"/>
              <a:pathLst>
                <a:path extrusionOk="0" h="10230" w="5471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999700" y="2893000"/>
              <a:ext cx="95075" cy="383150"/>
            </a:xfrm>
            <a:custGeom>
              <a:rect b="b" l="l" r="r" t="t"/>
              <a:pathLst>
                <a:path extrusionOk="0" h="15326" w="3803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197325" y="3417050"/>
              <a:ext cx="81750" cy="180150"/>
            </a:xfrm>
            <a:custGeom>
              <a:rect b="b" l="l" r="r" t="t"/>
              <a:pathLst>
                <a:path extrusionOk="0" h="7206" w="327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4784175" y="1506675"/>
              <a:ext cx="230425" cy="429350"/>
            </a:xfrm>
            <a:custGeom>
              <a:rect b="b" l="l" r="r" t="t"/>
              <a:pathLst>
                <a:path extrusionOk="0" h="17174" w="9217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5074625" y="1641000"/>
              <a:ext cx="206000" cy="265825"/>
            </a:xfrm>
            <a:custGeom>
              <a:rect b="b" l="l" r="r" t="t"/>
              <a:pathLst>
                <a:path extrusionOk="0" h="10633" w="824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5045450" y="1679975"/>
              <a:ext cx="60900" cy="221850"/>
            </a:xfrm>
            <a:custGeom>
              <a:rect b="b" l="l" r="r" t="t"/>
              <a:pathLst>
                <a:path extrusionOk="0" h="8874" w="2436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040425" y="2006675"/>
              <a:ext cx="46725" cy="228725"/>
            </a:xfrm>
            <a:custGeom>
              <a:rect b="b" l="l" r="r" t="t"/>
              <a:pathLst>
                <a:path extrusionOk="0" h="9149" w="1869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5130500" y="2020225"/>
              <a:ext cx="71750" cy="196825"/>
            </a:xfrm>
            <a:custGeom>
              <a:rect b="b" l="l" r="r" t="t"/>
              <a:pathLst>
                <a:path extrusionOk="0" h="7873" w="287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4949550" y="2317925"/>
              <a:ext cx="81750" cy="30050"/>
            </a:xfrm>
            <a:custGeom>
              <a:rect b="b" l="l" r="r" t="t"/>
              <a:pathLst>
                <a:path extrusionOk="0" h="1202" w="327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5041275" y="2374000"/>
              <a:ext cx="49675" cy="319225"/>
            </a:xfrm>
            <a:custGeom>
              <a:rect b="b" l="l" r="r" t="t"/>
              <a:pathLst>
                <a:path extrusionOk="0" h="12769" w="1987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5117150" y="2476800"/>
              <a:ext cx="226025" cy="232275"/>
            </a:xfrm>
            <a:custGeom>
              <a:rect b="b" l="l" r="r" t="t"/>
              <a:pathLst>
                <a:path extrusionOk="0" h="9291" w="9041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907000" y="2715175"/>
              <a:ext cx="71750" cy="41425"/>
            </a:xfrm>
            <a:custGeom>
              <a:rect b="b" l="l" r="r" t="t"/>
              <a:pathLst>
                <a:path extrusionOk="0" h="1657" w="287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833625" y="2830175"/>
              <a:ext cx="113425" cy="90725"/>
            </a:xfrm>
            <a:custGeom>
              <a:rect b="b" l="l" r="r" t="t"/>
              <a:pathLst>
                <a:path extrusionOk="0" h="3629" w="4537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768575" y="2702875"/>
              <a:ext cx="70075" cy="218025"/>
            </a:xfrm>
            <a:custGeom>
              <a:rect b="b" l="l" r="r" t="t"/>
              <a:pathLst>
                <a:path extrusionOk="0" h="8721" w="2803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731050" y="2900525"/>
              <a:ext cx="108425" cy="20375"/>
            </a:xfrm>
            <a:custGeom>
              <a:rect b="b" l="l" r="r" t="t"/>
              <a:pathLst>
                <a:path extrusionOk="0" h="815" w="4337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117150" y="2799100"/>
              <a:ext cx="377800" cy="42575"/>
            </a:xfrm>
            <a:custGeom>
              <a:rect b="b" l="l" r="r" t="t"/>
              <a:pathLst>
                <a:path extrusionOk="0" h="1703" w="15112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934525" y="2671075"/>
              <a:ext cx="206000" cy="262325"/>
            </a:xfrm>
            <a:custGeom>
              <a:rect b="b" l="l" r="r" t="t"/>
              <a:pathLst>
                <a:path extrusionOk="0" h="10493" w="824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467400" y="2716175"/>
              <a:ext cx="206850" cy="262250"/>
            </a:xfrm>
            <a:custGeom>
              <a:rect b="b" l="l" r="r" t="t"/>
              <a:pathLst>
                <a:path extrusionOk="0" h="10490" w="8274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326475" y="2325225"/>
              <a:ext cx="143450" cy="182025"/>
            </a:xfrm>
            <a:custGeom>
              <a:rect b="b" l="l" r="r" t="t"/>
              <a:pathLst>
                <a:path extrusionOk="0" h="7281" w="5738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5022100" y="2207575"/>
              <a:ext cx="143450" cy="182100"/>
            </a:xfrm>
            <a:custGeom>
              <a:rect b="b" l="l" r="r" t="t"/>
              <a:pathLst>
                <a:path extrusionOk="0" h="7284" w="5738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4983725" y="1892250"/>
              <a:ext cx="109575" cy="133825"/>
            </a:xfrm>
            <a:custGeom>
              <a:rect b="b" l="l" r="r" t="t"/>
              <a:pathLst>
                <a:path extrusionOk="0" h="5353" w="4383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612625" y="1532650"/>
              <a:ext cx="68425" cy="107325"/>
            </a:xfrm>
            <a:custGeom>
              <a:rect b="b" l="l" r="r" t="t"/>
              <a:pathLst>
                <a:path extrusionOk="0" h="4293" w="2737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4676850" y="1548225"/>
              <a:ext cx="33375" cy="216000"/>
            </a:xfrm>
            <a:custGeom>
              <a:rect b="b" l="l" r="r" t="t"/>
              <a:pathLst>
                <a:path extrusionOk="0" h="8640" w="1335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591775" y="1760525"/>
              <a:ext cx="88425" cy="176325"/>
            </a:xfrm>
            <a:custGeom>
              <a:rect b="b" l="l" r="r" t="t"/>
              <a:pathLst>
                <a:path extrusionOk="0" h="7053" w="3537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4499225" y="1760325"/>
              <a:ext cx="181825" cy="106475"/>
            </a:xfrm>
            <a:custGeom>
              <a:rect b="b" l="l" r="r" t="t"/>
              <a:pathLst>
                <a:path extrusionOk="0" h="4259" w="7273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4747725" y="890550"/>
              <a:ext cx="42550" cy="436700"/>
            </a:xfrm>
            <a:custGeom>
              <a:rect b="b" l="l" r="r" t="t"/>
              <a:pathLst>
                <a:path extrusionOk="0" h="17468" w="1702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808600" y="663475"/>
              <a:ext cx="323850" cy="648775"/>
            </a:xfrm>
            <a:custGeom>
              <a:rect b="b" l="l" r="r" t="t"/>
              <a:pathLst>
                <a:path extrusionOk="0" h="25951" w="12954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538950" y="1331975"/>
              <a:ext cx="147925" cy="81175"/>
            </a:xfrm>
            <a:custGeom>
              <a:rect b="b" l="l" r="r" t="t"/>
              <a:pathLst>
                <a:path extrusionOk="0" h="3247" w="5917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3657775" y="990325"/>
              <a:ext cx="582950" cy="123450"/>
            </a:xfrm>
            <a:custGeom>
              <a:rect b="b" l="l" r="r" t="t"/>
              <a:pathLst>
                <a:path extrusionOk="0" h="4938" w="23318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287400" y="1332950"/>
              <a:ext cx="165750" cy="63525"/>
            </a:xfrm>
            <a:custGeom>
              <a:rect b="b" l="l" r="r" t="t"/>
              <a:pathLst>
                <a:path extrusionOk="0" h="2541" w="663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4399975" y="1145725"/>
              <a:ext cx="89250" cy="129825"/>
            </a:xfrm>
            <a:custGeom>
              <a:rect b="b" l="l" r="r" t="t"/>
              <a:pathLst>
                <a:path extrusionOk="0" h="5193" w="357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4415000" y="1392275"/>
              <a:ext cx="63400" cy="162975"/>
            </a:xfrm>
            <a:custGeom>
              <a:rect b="b" l="l" r="r" t="t"/>
              <a:pathLst>
                <a:path extrusionOk="0" h="6519" w="2536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233200" y="992825"/>
              <a:ext cx="21700" cy="371950"/>
            </a:xfrm>
            <a:custGeom>
              <a:rect b="b" l="l" r="r" t="t"/>
              <a:pathLst>
                <a:path extrusionOk="0" h="14878" w="868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130175" y="1286650"/>
              <a:ext cx="98875" cy="105650"/>
            </a:xfrm>
            <a:custGeom>
              <a:rect b="b" l="l" r="r" t="t"/>
              <a:pathLst>
                <a:path extrusionOk="0" h="4226" w="3955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4846975" y="1351400"/>
              <a:ext cx="259375" cy="38400"/>
            </a:xfrm>
            <a:custGeom>
              <a:rect b="b" l="l" r="r" t="t"/>
              <a:pathLst>
                <a:path extrusionOk="0" h="1536" w="10375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168850" y="946025"/>
              <a:ext cx="137550" cy="332025"/>
            </a:xfrm>
            <a:custGeom>
              <a:rect b="b" l="l" r="r" t="t"/>
              <a:pathLst>
                <a:path extrusionOk="0" h="13281" w="5502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79850" y="876900"/>
              <a:ext cx="201000" cy="55075"/>
            </a:xfrm>
            <a:custGeom>
              <a:rect b="b" l="l" r="r" t="t"/>
              <a:pathLst>
                <a:path extrusionOk="0" h="2203" w="804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381525" y="694575"/>
              <a:ext cx="146400" cy="139825"/>
            </a:xfrm>
            <a:custGeom>
              <a:rect b="b" l="l" r="r" t="t"/>
              <a:pathLst>
                <a:path extrusionOk="0" h="5593" w="5856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209000" y="960050"/>
              <a:ext cx="53400" cy="68900"/>
            </a:xfrm>
            <a:custGeom>
              <a:rect b="b" l="l" r="r" t="t"/>
              <a:pathLst>
                <a:path extrusionOk="0" h="2756" w="2136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4388300" y="1128950"/>
              <a:ext cx="29225" cy="37825"/>
            </a:xfrm>
            <a:custGeom>
              <a:rect b="b" l="l" r="r" t="t"/>
              <a:pathLst>
                <a:path extrusionOk="0" h="1513" w="1169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116450" y="1268775"/>
              <a:ext cx="29200" cy="37725"/>
            </a:xfrm>
            <a:custGeom>
              <a:rect b="b" l="l" r="r" t="t"/>
              <a:pathLst>
                <a:path extrusionOk="0" h="1509" w="1168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402475" y="15344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600125" y="1618625"/>
              <a:ext cx="29200" cy="37675"/>
            </a:xfrm>
            <a:custGeom>
              <a:rect b="b" l="l" r="r" t="t"/>
              <a:pathLst>
                <a:path extrusionOk="0" h="1507" w="1168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580100" y="19155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656000" y="173392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79200" y="1835975"/>
              <a:ext cx="44225" cy="56925"/>
            </a:xfrm>
            <a:custGeom>
              <a:rect b="b" l="l" r="r" t="t"/>
              <a:pathLst>
                <a:path extrusionOk="0" h="2277" w="1769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503275" y="66847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654325" y="1297450"/>
              <a:ext cx="206850" cy="262475"/>
            </a:xfrm>
            <a:custGeom>
              <a:rect b="b" l="l" r="r" t="t"/>
              <a:pathLst>
                <a:path extrusionOk="0" h="10499" w="8274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701850" y="1356425"/>
              <a:ext cx="111775" cy="144650"/>
            </a:xfrm>
            <a:custGeom>
              <a:rect b="b" l="l" r="r" t="t"/>
              <a:pathLst>
                <a:path extrusionOk="0" h="5786" w="4471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094650" y="458825"/>
              <a:ext cx="170150" cy="217125"/>
            </a:xfrm>
            <a:custGeom>
              <a:rect b="b" l="l" r="r" t="t"/>
              <a:pathLst>
                <a:path extrusionOk="0" h="8685" w="6806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33000" y="506125"/>
              <a:ext cx="94250" cy="122825"/>
            </a:xfrm>
            <a:custGeom>
              <a:rect b="b" l="l" r="r" t="t"/>
              <a:pathLst>
                <a:path extrusionOk="0" h="4913" w="377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4732725" y="752950"/>
              <a:ext cx="124125" cy="150675"/>
            </a:xfrm>
            <a:custGeom>
              <a:rect b="b" l="l" r="r" t="t"/>
              <a:pathLst>
                <a:path extrusionOk="0" h="6027" w="4965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4761900" y="7872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092975" y="1267450"/>
              <a:ext cx="124350" cy="149875"/>
            </a:xfrm>
            <a:custGeom>
              <a:rect b="b" l="l" r="r" t="t"/>
              <a:pathLst>
                <a:path extrusionOk="0" h="5995" w="4974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122150" y="1301625"/>
              <a:ext cx="63425" cy="82400"/>
            </a:xfrm>
            <a:custGeom>
              <a:rect b="b" l="l" r="r" t="t"/>
              <a:pathLst>
                <a:path extrusionOk="0" h="3296" w="2537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272275" y="806675"/>
              <a:ext cx="122925" cy="150300"/>
            </a:xfrm>
            <a:custGeom>
              <a:rect b="b" l="l" r="r" t="t"/>
              <a:pathLst>
                <a:path extrusionOk="0" h="6012" w="4917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300625" y="840600"/>
              <a:ext cx="64225" cy="82775"/>
            </a:xfrm>
            <a:custGeom>
              <a:rect b="b" l="l" r="r" t="t"/>
              <a:pathLst>
                <a:path extrusionOk="0" h="3311" w="2569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4440850" y="1249125"/>
              <a:ext cx="124350" cy="150675"/>
            </a:xfrm>
            <a:custGeom>
              <a:rect b="b" l="l" r="r" t="t"/>
              <a:pathLst>
                <a:path extrusionOk="0" h="6027" w="4974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4470025" y="12834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211500" y="1353900"/>
              <a:ext cx="85650" cy="104275"/>
            </a:xfrm>
            <a:custGeom>
              <a:rect b="b" l="l" r="r" t="t"/>
              <a:pathLst>
                <a:path extrusionOk="0" h="4171" w="3426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230700" y="1377300"/>
              <a:ext cx="44225" cy="56975"/>
            </a:xfrm>
            <a:custGeom>
              <a:rect b="b" l="l" r="r" t="t"/>
              <a:pathLst>
                <a:path extrusionOk="0" h="2279" w="1769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566650" y="885225"/>
              <a:ext cx="85025" cy="104275"/>
            </a:xfrm>
            <a:custGeom>
              <a:rect b="b" l="l" r="r" t="t"/>
              <a:pathLst>
                <a:path extrusionOk="0" h="4171" w="3401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585825" y="909150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424875" y="1154925"/>
              <a:ext cx="271225" cy="339100"/>
            </a:xfrm>
            <a:custGeom>
              <a:rect b="b" l="l" r="r" t="t"/>
              <a:pathLst>
                <a:path extrusionOk="0" h="13564" w="10849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468250" y="1230775"/>
              <a:ext cx="184500" cy="108150"/>
            </a:xfrm>
            <a:custGeom>
              <a:rect b="b" l="l" r="r" t="t"/>
              <a:pathLst>
                <a:path extrusionOk="0" h="4326" w="738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468250" y="1271625"/>
              <a:ext cx="184500" cy="108175"/>
            </a:xfrm>
            <a:custGeom>
              <a:rect b="b" l="l" r="r" t="t"/>
              <a:pathLst>
                <a:path extrusionOk="0" h="4327" w="738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469075" y="1312725"/>
              <a:ext cx="182650" cy="107925"/>
            </a:xfrm>
            <a:custGeom>
              <a:rect b="b" l="l" r="r" t="t"/>
              <a:pathLst>
                <a:path extrusionOk="0" h="4317" w="7306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741775" y="2234875"/>
              <a:ext cx="271225" cy="338275"/>
            </a:xfrm>
            <a:custGeom>
              <a:rect b="b" l="l" r="r" t="t"/>
              <a:pathLst>
                <a:path extrusionOk="0" h="13531" w="10849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5785125" y="2310400"/>
              <a:ext cx="182675" cy="108475"/>
            </a:xfrm>
            <a:custGeom>
              <a:rect b="b" l="l" r="r" t="t"/>
              <a:pathLst>
                <a:path extrusionOk="0" h="4339" w="7307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5784300" y="2351625"/>
              <a:ext cx="183500" cy="108100"/>
            </a:xfrm>
            <a:custGeom>
              <a:rect b="b" l="l" r="r" t="t"/>
              <a:pathLst>
                <a:path extrusionOk="0" h="4324" w="734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5785125" y="2391825"/>
              <a:ext cx="182675" cy="108775"/>
            </a:xfrm>
            <a:custGeom>
              <a:rect b="b" l="l" r="r" t="t"/>
              <a:pathLst>
                <a:path extrusionOk="0" h="4351" w="7307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5294775" y="3726250"/>
              <a:ext cx="271200" cy="338800"/>
            </a:xfrm>
            <a:custGeom>
              <a:rect b="b" l="l" r="r" t="t"/>
              <a:pathLst>
                <a:path extrusionOk="0" h="13552" w="10848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5338975" y="3802025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5338975" y="384270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5338975" y="388355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495175" y="45143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538525" y="4590900"/>
              <a:ext cx="183750" cy="107925"/>
            </a:xfrm>
            <a:custGeom>
              <a:rect b="b" l="l" r="r" t="t"/>
              <a:pathLst>
                <a:path extrusionOk="0" h="4317" w="735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538525" y="4631750"/>
              <a:ext cx="183750" cy="107950"/>
            </a:xfrm>
            <a:custGeom>
              <a:rect b="b" l="l" r="r" t="t"/>
              <a:pathLst>
                <a:path extrusionOk="0" h="4318" w="735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538525" y="4672050"/>
              <a:ext cx="182650" cy="108500"/>
            </a:xfrm>
            <a:custGeom>
              <a:rect b="b" l="l" r="r" t="t"/>
              <a:pathLst>
                <a:path extrusionOk="0" h="4340" w="7306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4530075" y="19975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4573425" y="2073875"/>
              <a:ext cx="184400" cy="108150"/>
            </a:xfrm>
            <a:custGeom>
              <a:rect b="b" l="l" r="r" t="t"/>
              <a:pathLst>
                <a:path extrusionOk="0" h="4326" w="7376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4573425" y="2114150"/>
              <a:ext cx="184875" cy="108750"/>
            </a:xfrm>
            <a:custGeom>
              <a:rect b="b" l="l" r="r" t="t"/>
              <a:pathLst>
                <a:path extrusionOk="0" h="4350" w="7395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4573425" y="2155850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527700" y="1049250"/>
              <a:ext cx="140950" cy="179600"/>
            </a:xfrm>
            <a:custGeom>
              <a:rect b="b" l="l" r="r" t="t"/>
              <a:pathLst>
                <a:path extrusionOk="0" h="7184" w="5638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559375" y="1089175"/>
              <a:ext cx="77575" cy="99500"/>
            </a:xfrm>
            <a:custGeom>
              <a:rect b="b" l="l" r="r" t="t"/>
              <a:pathLst>
                <a:path extrusionOk="0" h="3980" w="3103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415950" y="582075"/>
              <a:ext cx="357775" cy="431625"/>
            </a:xfrm>
            <a:custGeom>
              <a:rect b="b" l="l" r="r" t="t"/>
              <a:pathLst>
                <a:path extrusionOk="0" h="17265" w="14311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485150" y="692600"/>
              <a:ext cx="220150" cy="129300"/>
            </a:xfrm>
            <a:custGeom>
              <a:rect b="b" l="l" r="r" t="t"/>
              <a:pathLst>
                <a:path extrusionOk="0" h="5172" w="8806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485150" y="733150"/>
              <a:ext cx="219350" cy="129600"/>
            </a:xfrm>
            <a:custGeom>
              <a:rect b="b" l="l" r="r" t="t"/>
              <a:pathLst>
                <a:path extrusionOk="0" h="5184" w="8774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485150" y="773500"/>
              <a:ext cx="220150" cy="129275"/>
            </a:xfrm>
            <a:custGeom>
              <a:rect b="b" l="l" r="r" t="t"/>
              <a:pathLst>
                <a:path extrusionOk="0" h="5171" w="8806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210075" y="581475"/>
              <a:ext cx="352775" cy="524075"/>
            </a:xfrm>
            <a:custGeom>
              <a:rect b="b" l="l" r="r" t="t"/>
              <a:pathLst>
                <a:path extrusionOk="0" h="20963" w="14111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210925" y="747650"/>
              <a:ext cx="74225" cy="349875"/>
            </a:xfrm>
            <a:custGeom>
              <a:rect b="b" l="l" r="r" t="t"/>
              <a:pathLst>
                <a:path extrusionOk="0" h="13995" w="2969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216750" y="581700"/>
              <a:ext cx="345275" cy="200150"/>
            </a:xfrm>
            <a:custGeom>
              <a:rect b="b" l="l" r="r" t="t"/>
              <a:pathLst>
                <a:path extrusionOk="0" h="8006" w="13811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312650" y="723450"/>
              <a:ext cx="206000" cy="273575"/>
            </a:xfrm>
            <a:custGeom>
              <a:rect b="b" l="l" r="r" t="t"/>
              <a:pathLst>
                <a:path extrusionOk="0" h="10943" w="824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Segmentasi Customer</a:t>
            </a:r>
            <a:endParaRPr/>
          </a:p>
        </p:txBody>
      </p:sp>
      <p:graphicFrame>
        <p:nvGraphicFramePr>
          <p:cNvPr id="806" name="Google Shape;806;p4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{BC37795E-CADF-493C-95D6-EEA4B7B516CD}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 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 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 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 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 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Annual Income (k$)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54.8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25.7</a:t>
                      </a:r>
                      <a:endParaRPr/>
                    </a:p>
                  </a:txBody>
                  <a:tcPr marT="66675" marB="66675" marR="66675" marL="6667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Spending Score (1-100)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Jumlah Customer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2"/>
          <p:cNvSpPr txBox="1"/>
          <p:nvPr>
            <p:ph type="title"/>
          </p:nvPr>
        </p:nvSpPr>
        <p:spPr>
          <a:xfrm>
            <a:off x="522000" y="25965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Grafik </a:t>
            </a:r>
            <a:r>
              <a:rPr lang="en-GB"/>
              <a:t>Segmentasi Customer</a:t>
            </a:r>
            <a:endParaRPr/>
          </a:p>
        </p:txBody>
      </p:sp>
      <p:pic>
        <p:nvPicPr>
          <p:cNvPr id="812" name="Google Shape;8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25" y="942925"/>
            <a:ext cx="6744560" cy="400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3"/>
          <p:cNvSpPr/>
          <p:nvPr/>
        </p:nvSpPr>
        <p:spPr>
          <a:xfrm rot="10800000">
            <a:off x="5668439" y="25321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3"/>
          <p:cNvSpPr/>
          <p:nvPr/>
        </p:nvSpPr>
        <p:spPr>
          <a:xfrm rot="10800000">
            <a:off x="952642" y="25321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3"/>
          <p:cNvSpPr txBox="1"/>
          <p:nvPr>
            <p:ph idx="1" type="subTitle"/>
          </p:nvPr>
        </p:nvSpPr>
        <p:spPr>
          <a:xfrm>
            <a:off x="539998" y="1998800"/>
            <a:ext cx="28701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Affordable Price</a:t>
            </a:r>
            <a:endParaRPr/>
          </a:p>
        </p:txBody>
      </p:sp>
      <p:sp>
        <p:nvSpPr>
          <p:cNvPr id="820" name="Google Shape;820;p4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Label 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Budget </a:t>
            </a:r>
            <a:endParaRPr/>
          </a:p>
        </p:txBody>
      </p:sp>
      <p:sp>
        <p:nvSpPr>
          <p:cNvPr id="821" name="Google Shape;821;p43"/>
          <p:cNvSpPr txBox="1"/>
          <p:nvPr>
            <p:ph idx="3" type="subTitle"/>
          </p:nvPr>
        </p:nvSpPr>
        <p:spPr>
          <a:xfrm>
            <a:off x="4638549" y="1998800"/>
            <a:ext cx="3628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Low-Cost Promotion</a:t>
            </a:r>
            <a:endParaRPr/>
          </a:p>
        </p:txBody>
      </p:sp>
      <p:sp>
        <p:nvSpPr>
          <p:cNvPr id="822" name="Google Shape;822;p43"/>
          <p:cNvSpPr txBox="1"/>
          <p:nvPr>
            <p:ph idx="2" type="subTitle"/>
          </p:nvPr>
        </p:nvSpPr>
        <p:spPr>
          <a:xfrm>
            <a:off x="4732475" y="2985325"/>
            <a:ext cx="25494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Promosi marketing untuk segmen ini diusahakan hanya memakan sedikit marketing expense</a:t>
            </a:r>
            <a:endParaRPr sz="1100"/>
          </a:p>
        </p:txBody>
      </p:sp>
      <p:sp>
        <p:nvSpPr>
          <p:cNvPr id="823" name="Google Shape;823;p43"/>
          <p:cNvSpPr txBox="1"/>
          <p:nvPr>
            <p:ph idx="2" type="subTitle"/>
          </p:nvPr>
        </p:nvSpPr>
        <p:spPr>
          <a:xfrm>
            <a:off x="540000" y="2985325"/>
            <a:ext cx="25494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Customer diberikan promosi barang-barang yang harganya relatif terjangkau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Label 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Crazy Rich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4"/>
          <p:cNvSpPr txBox="1"/>
          <p:nvPr>
            <p:ph idx="3" type="subTitle"/>
          </p:nvPr>
        </p:nvSpPr>
        <p:spPr>
          <a:xfrm>
            <a:off x="5638550" y="2058000"/>
            <a:ext cx="36675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Undian Khusus Member</a:t>
            </a:r>
            <a:endParaRPr sz="1500"/>
          </a:p>
        </p:txBody>
      </p:sp>
      <p:sp>
        <p:nvSpPr>
          <p:cNvPr id="830" name="Google Shape;830;p44"/>
          <p:cNvSpPr txBox="1"/>
          <p:nvPr>
            <p:ph idx="4" type="subTitle"/>
          </p:nvPr>
        </p:nvSpPr>
        <p:spPr>
          <a:xfrm>
            <a:off x="5729858" y="286540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Undian khusus big spenders akan memacu customer membeli lebih banyak lagi</a:t>
            </a:r>
            <a:endParaRPr sz="1200"/>
          </a:p>
        </p:txBody>
      </p:sp>
      <p:sp>
        <p:nvSpPr>
          <p:cNvPr id="831" name="Google Shape;831;p44"/>
          <p:cNvSpPr/>
          <p:nvPr/>
        </p:nvSpPr>
        <p:spPr>
          <a:xfrm rot="10800000">
            <a:off x="5878889" y="239173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 rot="10800000">
            <a:off x="539992" y="239173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"/>
          <p:cNvSpPr txBox="1"/>
          <p:nvPr>
            <p:ph idx="2" type="subTitle"/>
          </p:nvPr>
        </p:nvSpPr>
        <p:spPr>
          <a:xfrm>
            <a:off x="398400" y="2865400"/>
            <a:ext cx="19605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Kartu berisi peringkat level member untuk meningkatkan Retention Rate</a:t>
            </a:r>
            <a:endParaRPr sz="1200"/>
          </a:p>
        </p:txBody>
      </p:sp>
      <p:sp>
        <p:nvSpPr>
          <p:cNvPr id="834" name="Google Shape;834;p44"/>
          <p:cNvSpPr txBox="1"/>
          <p:nvPr>
            <p:ph idx="1" type="subTitle"/>
          </p:nvPr>
        </p:nvSpPr>
        <p:spPr>
          <a:xfrm>
            <a:off x="445355" y="2058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Membership </a:t>
            </a:r>
            <a:endParaRPr sz="1500"/>
          </a:p>
        </p:txBody>
      </p:sp>
      <p:sp>
        <p:nvSpPr>
          <p:cNvPr id="835" name="Google Shape;835;p44"/>
          <p:cNvSpPr/>
          <p:nvPr/>
        </p:nvSpPr>
        <p:spPr>
          <a:xfrm rot="10800000">
            <a:off x="3030967" y="24204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4"/>
          <p:cNvSpPr txBox="1"/>
          <p:nvPr>
            <p:ph idx="2" type="subTitle"/>
          </p:nvPr>
        </p:nvSpPr>
        <p:spPr>
          <a:xfrm>
            <a:off x="2824717" y="286540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Diskon khusus member level tinggi, Tempat parkir khusus, dll untuk meningkatkan loyalitas</a:t>
            </a:r>
            <a:endParaRPr sz="1200"/>
          </a:p>
        </p:txBody>
      </p:sp>
      <p:sp>
        <p:nvSpPr>
          <p:cNvPr id="837" name="Google Shape;837;p44"/>
          <p:cNvSpPr txBox="1"/>
          <p:nvPr>
            <p:ph idx="1" type="subTitle"/>
          </p:nvPr>
        </p:nvSpPr>
        <p:spPr>
          <a:xfrm>
            <a:off x="2677450" y="2058000"/>
            <a:ext cx="20316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Special </a:t>
            </a:r>
            <a:r>
              <a:rPr lang="en-GB" sz="1500"/>
              <a:t>Privileges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5"/>
          <p:cNvSpPr/>
          <p:nvPr/>
        </p:nvSpPr>
        <p:spPr>
          <a:xfrm rot="10800000">
            <a:off x="3169492" y="2532188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5"/>
          <p:cNvSpPr txBox="1"/>
          <p:nvPr>
            <p:ph idx="2" type="subTitle"/>
          </p:nvPr>
        </p:nvSpPr>
        <p:spPr>
          <a:xfrm>
            <a:off x="3067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Memberikan promo atas sebuah barang dengan syarat tertentu</a:t>
            </a:r>
            <a:endParaRPr/>
          </a:p>
        </p:txBody>
      </p:sp>
      <p:sp>
        <p:nvSpPr>
          <p:cNvPr id="844" name="Google Shape;844;p45"/>
          <p:cNvSpPr txBox="1"/>
          <p:nvPr>
            <p:ph idx="1" type="subTitle"/>
          </p:nvPr>
        </p:nvSpPr>
        <p:spPr>
          <a:xfrm>
            <a:off x="3067475" y="1998800"/>
            <a:ext cx="3367500" cy="495000"/>
          </a:xfrm>
          <a:prstGeom prst="rect">
            <a:avLst/>
          </a:prstGeom>
        </p:spPr>
        <p:txBody>
          <a:bodyPr anchorCtr="0" anchor="t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Value buy (bersyarat)</a:t>
            </a:r>
            <a:endParaRPr/>
          </a:p>
        </p:txBody>
      </p:sp>
      <p:sp>
        <p:nvSpPr>
          <p:cNvPr id="845" name="Google Shape;845;p4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Label 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Kaum Irit, Suka Menabung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