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6"/>
  </p:notesMasterIdLst>
  <p:sldIdLst>
    <p:sldId id="256" r:id="rId4"/>
    <p:sldId id="260" r:id="rId5"/>
    <p:sldId id="257" r:id="rId6"/>
    <p:sldId id="258" r:id="rId7"/>
    <p:sldId id="261" r:id="rId8"/>
    <p:sldId id="259" r:id="rId9"/>
    <p:sldId id="262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DT%20Camp%20IYKRA\Materi\%2321\assignment_df5_temp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DT%20Camp%20IYKRA\Materi\%2321\assignment_df5_temp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ODT%20Camp%20IYKRA\Materi\%2321\assignment_df5_temp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Lift @</a:t>
            </a:r>
            <a:r>
              <a:rPr lang="en-US" sz="2400" b="1" baseline="0"/>
              <a:t> Decile Chart</a:t>
            </a:r>
            <a:endParaRPr lang="en-US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assignment_df5_temp!$L$1</c:f>
              <c:strCache>
                <c:ptCount val="1"/>
                <c:pt idx="0">
                  <c:v>Lift @ Decile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assignment_df5_temp!$L$2:$L$11</c:f>
              <c:numCache>
                <c:formatCode>0%</c:formatCode>
                <c:ptCount val="10"/>
                <c:pt idx="0">
                  <c:v>1.4263803680981595</c:v>
                </c:pt>
                <c:pt idx="1">
                  <c:v>1.4110429447852759</c:v>
                </c:pt>
                <c:pt idx="2">
                  <c:v>1.3803680981595092</c:v>
                </c:pt>
                <c:pt idx="3">
                  <c:v>1.2576687116564416</c:v>
                </c:pt>
                <c:pt idx="4">
                  <c:v>1.0582822085889569</c:v>
                </c:pt>
                <c:pt idx="5">
                  <c:v>0.98159509202453987</c:v>
                </c:pt>
                <c:pt idx="6">
                  <c:v>0.76687116564417179</c:v>
                </c:pt>
                <c:pt idx="7">
                  <c:v>0.62883435582822078</c:v>
                </c:pt>
                <c:pt idx="8">
                  <c:v>0.50613496932515334</c:v>
                </c:pt>
                <c:pt idx="9">
                  <c:v>0.58282208588957052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0-4698-AF67-F75A17B7961E}"/>
            </c:ext>
          </c:extLst>
        </c:ser>
        <c:ser>
          <c:idx val="1"/>
          <c:order val="1"/>
          <c:tx>
            <c:strRef>
              <c:f>assignment_df5_temp!$M$1</c:f>
              <c:strCache>
                <c:ptCount val="1"/>
                <c:pt idx="0">
                  <c:v>Lift Random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assignment_df5_temp!$M$2:$M$11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50-4698-AF67-F75A17B79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19087"/>
        <c:axId val="205413791"/>
      </c:lineChart>
      <c:catAx>
        <c:axId val="2116190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13791"/>
        <c:crosses val="autoZero"/>
        <c:auto val="1"/>
        <c:lblAlgn val="ctr"/>
        <c:lblOffset val="100"/>
        <c:noMultiLvlLbl val="0"/>
      </c:catAx>
      <c:valAx>
        <c:axId val="2054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9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2400" b="1"/>
              <a:t>Lift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assignment_df5_temp!$K$1</c:f>
              <c:strCache>
                <c:ptCount val="1"/>
                <c:pt idx="0">
                  <c:v>Total Lift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assignment_df5_temp!$K$2:$K$11</c:f>
              <c:numCache>
                <c:formatCode>0%</c:formatCode>
                <c:ptCount val="10"/>
                <c:pt idx="0">
                  <c:v>1.4263803680981595</c:v>
                </c:pt>
                <c:pt idx="1">
                  <c:v>1.4187116564417179</c:v>
                </c:pt>
                <c:pt idx="2">
                  <c:v>1.4059304703476481</c:v>
                </c:pt>
                <c:pt idx="3">
                  <c:v>1.3688650306748467</c:v>
                </c:pt>
                <c:pt idx="4">
                  <c:v>1.3067484662576687</c:v>
                </c:pt>
                <c:pt idx="5">
                  <c:v>1.2525562372188139</c:v>
                </c:pt>
                <c:pt idx="6">
                  <c:v>1.1831726555652937</c:v>
                </c:pt>
                <c:pt idx="7">
                  <c:v>1.1138803680981595</c:v>
                </c:pt>
                <c:pt idx="8">
                  <c:v>1.0463531015678256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C-4A35-83BE-C6DB0D731398}"/>
            </c:ext>
          </c:extLst>
        </c:ser>
        <c:ser>
          <c:idx val="1"/>
          <c:order val="1"/>
          <c:tx>
            <c:strRef>
              <c:f>assignment_df5_temp!$M$1</c:f>
              <c:strCache>
                <c:ptCount val="1"/>
                <c:pt idx="0">
                  <c:v>Lift Random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assignment_df5_temp!$M$2:$M$11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AC-4A35-83BE-C6DB0D731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417343"/>
        <c:axId val="205389167"/>
      </c:lineChart>
      <c:catAx>
        <c:axId val="1404173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89167"/>
        <c:crosses val="autoZero"/>
        <c:auto val="1"/>
        <c:lblAlgn val="ctr"/>
        <c:lblOffset val="100"/>
        <c:noMultiLvlLbl val="0"/>
      </c:catAx>
      <c:valAx>
        <c:axId val="20538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1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sz="2400" b="1"/>
              <a:t>Kolmogorov-Smirnov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9225721784777"/>
          <c:y val="0.14827835091725311"/>
          <c:w val="0.84075218722659673"/>
          <c:h val="0.63841879769917054"/>
        </c:manualLayout>
      </c:layout>
      <c:lineChart>
        <c:grouping val="standard"/>
        <c:varyColors val="0"/>
        <c:ser>
          <c:idx val="0"/>
          <c:order val="0"/>
          <c:tx>
            <c:strRef>
              <c:f>assignment_df5_temp!$H$1</c:f>
              <c:strCache>
                <c:ptCount val="1"/>
                <c:pt idx="0">
                  <c:v>Cumm. good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assignment_df5_temp!$H$2:$H$11</c:f>
              <c:numCache>
                <c:formatCode>0.00%</c:formatCode>
                <c:ptCount val="10"/>
                <c:pt idx="0">
                  <c:v>0.14263803680981596</c:v>
                </c:pt>
                <c:pt idx="1">
                  <c:v>0.28374233128834359</c:v>
                </c:pt>
                <c:pt idx="2">
                  <c:v>0.42177914110429449</c:v>
                </c:pt>
                <c:pt idx="3">
                  <c:v>0.54754601226993871</c:v>
                </c:pt>
                <c:pt idx="4">
                  <c:v>0.65337423312883436</c:v>
                </c:pt>
                <c:pt idx="5">
                  <c:v>0.75153374233128833</c:v>
                </c:pt>
                <c:pt idx="6">
                  <c:v>0.82822085889570551</c:v>
                </c:pt>
                <c:pt idx="7">
                  <c:v>0.89110429447852757</c:v>
                </c:pt>
                <c:pt idx="8">
                  <c:v>0.94171779141104295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59-4C66-A673-2B10DC593330}"/>
            </c:ext>
          </c:extLst>
        </c:ser>
        <c:ser>
          <c:idx val="1"/>
          <c:order val="1"/>
          <c:tx>
            <c:strRef>
              <c:f>assignment_df5_temp!$I$1</c:f>
              <c:strCache>
                <c:ptCount val="1"/>
                <c:pt idx="0">
                  <c:v>Cumm. bad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assignment_df5_temp!$I$2:$I$11</c:f>
              <c:numCache>
                <c:formatCode>0.00%</c:formatCode>
                <c:ptCount val="10"/>
                <c:pt idx="0">
                  <c:v>1.524390243902439E-2</c:v>
                </c:pt>
                <c:pt idx="1">
                  <c:v>3.3536585365853661E-2</c:v>
                </c:pt>
                <c:pt idx="2">
                  <c:v>5.7926829268292686E-2</c:v>
                </c:pt>
                <c:pt idx="3">
                  <c:v>0.10670731707317074</c:v>
                </c:pt>
                <c:pt idx="4">
                  <c:v>0.1951219512195122</c:v>
                </c:pt>
                <c:pt idx="5">
                  <c:v>0.29878048780487804</c:v>
                </c:pt>
                <c:pt idx="6">
                  <c:v>0.44512195121951215</c:v>
                </c:pt>
                <c:pt idx="7">
                  <c:v>0.61890243902439024</c:v>
                </c:pt>
                <c:pt idx="8">
                  <c:v>0.81707317073170738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59-4C66-A673-2B10DC593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2239"/>
        <c:axId val="134857119"/>
      </c:lineChart>
      <c:catAx>
        <c:axId val="1214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57119"/>
        <c:crosses val="autoZero"/>
        <c:auto val="1"/>
        <c:lblAlgn val="ctr"/>
        <c:lblOffset val="100"/>
        <c:noMultiLvlLbl val="0"/>
      </c:catAx>
      <c:valAx>
        <c:axId val="1348571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A1EB5-40F0-491B-82A1-F0BFB1973D0F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896EE-3EE3-4DF6-AB59-52675687E6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53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1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2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3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8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932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83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4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638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66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455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978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13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9575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4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728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8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837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840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8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900"/>
            </a:lvl1pPr>
            <a:lvl2pPr lvl="1" algn="ctr" rtl="0">
              <a:spcBef>
                <a:spcPts val="0"/>
              </a:spcBef>
              <a:buSzPct val="100000"/>
              <a:defRPr sz="3900"/>
            </a:lvl2pPr>
            <a:lvl3pPr lvl="2" algn="ctr" rtl="0">
              <a:spcBef>
                <a:spcPts val="0"/>
              </a:spcBef>
              <a:buSzPct val="100000"/>
              <a:defRPr sz="3900"/>
            </a:lvl3pPr>
            <a:lvl4pPr lvl="3" algn="ctr" rtl="0">
              <a:spcBef>
                <a:spcPts val="0"/>
              </a:spcBef>
              <a:buSzPct val="100000"/>
              <a:defRPr sz="3900"/>
            </a:lvl4pPr>
            <a:lvl5pPr lvl="4" algn="ctr" rtl="0">
              <a:spcBef>
                <a:spcPts val="0"/>
              </a:spcBef>
              <a:buSzPct val="100000"/>
              <a:defRPr sz="3900"/>
            </a:lvl5pPr>
            <a:lvl6pPr lvl="5" algn="ctr" rtl="0">
              <a:spcBef>
                <a:spcPts val="0"/>
              </a:spcBef>
              <a:buSzPct val="100000"/>
              <a:defRPr sz="3900"/>
            </a:lvl6pPr>
            <a:lvl7pPr lvl="6" algn="ctr" rtl="0">
              <a:spcBef>
                <a:spcPts val="0"/>
              </a:spcBef>
              <a:buSzPct val="100000"/>
              <a:defRPr sz="3900"/>
            </a:lvl7pPr>
            <a:lvl8pPr lvl="7" algn="ctr" rtl="0">
              <a:spcBef>
                <a:spcPts val="0"/>
              </a:spcBef>
              <a:buSzPct val="100000"/>
              <a:defRPr sz="3900"/>
            </a:lvl8pPr>
            <a:lvl9pPr lvl="8" algn="ctr" rtl="0">
              <a:spcBef>
                <a:spcPts val="0"/>
              </a:spcBef>
              <a:buSzPct val="100000"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1602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700"/>
            </a:lvl1pPr>
            <a:lvl2pPr lvl="1" algn="ctr" rtl="0">
              <a:spcBef>
                <a:spcPts val="0"/>
              </a:spcBef>
              <a:buSzPct val="100000"/>
              <a:defRPr sz="2700"/>
            </a:lvl2pPr>
            <a:lvl3pPr lvl="2" algn="ctr" rtl="0">
              <a:spcBef>
                <a:spcPts val="0"/>
              </a:spcBef>
              <a:buSzPct val="100000"/>
              <a:defRPr sz="2700"/>
            </a:lvl3pPr>
            <a:lvl4pPr lvl="3" algn="ctr" rtl="0">
              <a:spcBef>
                <a:spcPts val="0"/>
              </a:spcBef>
              <a:buSzPct val="100000"/>
              <a:defRPr sz="2700"/>
            </a:lvl4pPr>
            <a:lvl5pPr lvl="4" algn="ctr" rtl="0">
              <a:spcBef>
                <a:spcPts val="0"/>
              </a:spcBef>
              <a:buSzPct val="100000"/>
              <a:defRPr sz="2700"/>
            </a:lvl5pPr>
            <a:lvl6pPr lvl="5" algn="ctr" rtl="0">
              <a:spcBef>
                <a:spcPts val="0"/>
              </a:spcBef>
              <a:buSzPct val="100000"/>
              <a:defRPr sz="2700"/>
            </a:lvl6pPr>
            <a:lvl7pPr lvl="6" algn="ctr" rtl="0">
              <a:spcBef>
                <a:spcPts val="0"/>
              </a:spcBef>
              <a:buSzPct val="100000"/>
              <a:defRPr sz="2700"/>
            </a:lvl7pPr>
            <a:lvl8pPr lvl="7" algn="ctr" rtl="0">
              <a:spcBef>
                <a:spcPts val="0"/>
              </a:spcBef>
              <a:buSzPct val="100000"/>
              <a:defRPr sz="2700"/>
            </a:lvl8pPr>
            <a:lvl9pPr lvl="8" algn="ctr" rtl="0">
              <a:spcBef>
                <a:spcPts val="0"/>
              </a:spcBef>
              <a:buSzPct val="100000"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423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5573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4680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5841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26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26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941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150"/>
            </a:lvl1pPr>
            <a:lvl2pPr lvl="1" algn="ctr" rtl="0">
              <a:spcBef>
                <a:spcPts val="0"/>
              </a:spcBef>
              <a:buSzPct val="100000"/>
              <a:defRPr sz="3150"/>
            </a:lvl2pPr>
            <a:lvl3pPr lvl="2" algn="ctr" rtl="0">
              <a:spcBef>
                <a:spcPts val="0"/>
              </a:spcBef>
              <a:buSzPct val="100000"/>
              <a:defRPr sz="3150"/>
            </a:lvl3pPr>
            <a:lvl4pPr lvl="3" algn="ctr" rtl="0">
              <a:spcBef>
                <a:spcPts val="0"/>
              </a:spcBef>
              <a:buSzPct val="100000"/>
              <a:defRPr sz="3150"/>
            </a:lvl4pPr>
            <a:lvl5pPr lvl="4" algn="ctr" rtl="0">
              <a:spcBef>
                <a:spcPts val="0"/>
              </a:spcBef>
              <a:buSzPct val="100000"/>
              <a:defRPr sz="3150"/>
            </a:lvl5pPr>
            <a:lvl6pPr lvl="5" algn="ctr" rtl="0">
              <a:spcBef>
                <a:spcPts val="0"/>
              </a:spcBef>
              <a:buSzPct val="100000"/>
              <a:defRPr sz="3150"/>
            </a:lvl6pPr>
            <a:lvl7pPr lvl="6" algn="ctr" rtl="0">
              <a:spcBef>
                <a:spcPts val="0"/>
              </a:spcBef>
              <a:buSzPct val="100000"/>
              <a:defRPr sz="3150"/>
            </a:lvl7pPr>
            <a:lvl8pPr lvl="7" algn="ctr" rtl="0">
              <a:spcBef>
                <a:spcPts val="0"/>
              </a:spcBef>
              <a:buSzPct val="100000"/>
              <a:defRPr sz="3150"/>
            </a:lvl8pPr>
            <a:lvl9pPr lvl="8" algn="ctr" rtl="0">
              <a:spcBef>
                <a:spcPts val="0"/>
              </a:spcBef>
              <a:buSzPct val="100000"/>
              <a:defRPr sz="31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994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4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59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9000"/>
            </a:lvl1pPr>
            <a:lvl2pPr lvl="1" algn="ctr" rtl="0">
              <a:spcBef>
                <a:spcPts val="0"/>
              </a:spcBef>
              <a:buSzPct val="100000"/>
              <a:defRPr sz="9000"/>
            </a:lvl2pPr>
            <a:lvl3pPr lvl="2" algn="ctr" rtl="0">
              <a:spcBef>
                <a:spcPts val="0"/>
              </a:spcBef>
              <a:buSzPct val="100000"/>
              <a:defRPr sz="9000"/>
            </a:lvl3pPr>
            <a:lvl4pPr lvl="3" algn="ctr" rtl="0">
              <a:spcBef>
                <a:spcPts val="0"/>
              </a:spcBef>
              <a:buSzPct val="100000"/>
              <a:defRPr sz="9000"/>
            </a:lvl4pPr>
            <a:lvl5pPr lvl="4" algn="ctr" rtl="0">
              <a:spcBef>
                <a:spcPts val="0"/>
              </a:spcBef>
              <a:buSzPct val="100000"/>
              <a:defRPr sz="9000"/>
            </a:lvl5pPr>
            <a:lvl6pPr lvl="5" algn="ctr" rtl="0">
              <a:spcBef>
                <a:spcPts val="0"/>
              </a:spcBef>
              <a:buSzPct val="100000"/>
              <a:defRPr sz="9000"/>
            </a:lvl6pPr>
            <a:lvl7pPr lvl="6" algn="ctr" rtl="0">
              <a:spcBef>
                <a:spcPts val="0"/>
              </a:spcBef>
              <a:buSzPct val="100000"/>
              <a:defRPr sz="9000"/>
            </a:lvl7pPr>
            <a:lvl8pPr lvl="7" algn="ctr" rtl="0">
              <a:spcBef>
                <a:spcPts val="0"/>
              </a:spcBef>
              <a:buSzPct val="100000"/>
              <a:defRPr sz="9000"/>
            </a:lvl8pPr>
            <a:lvl9pPr lvl="8" algn="ctr" rtl="0">
              <a:spcBef>
                <a:spcPts val="0"/>
              </a:spcBef>
              <a:buSzPct val="100000"/>
              <a:defRPr sz="9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8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3506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7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8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9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28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54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727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1F99-B321-432B-984D-7B614C4F4BBA}" type="datetimeFigureOut">
              <a:rPr lang="en-ID" smtClean="0"/>
              <a:t>05/06/2018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DC5E-DEEE-4D32-84FA-872F07495E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11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kern="0">
                <a:solidFill>
                  <a:srgbClr val="ADADAD"/>
                </a:solidFill>
                <a:cs typeface="Arial"/>
                <a:sym typeface="Arial"/>
              </a:rPr>
              <a:pPr algn="r"/>
              <a:t>‹#›</a:t>
            </a:fld>
            <a:endParaRPr lang="en" sz="750"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kern="0">
                <a:solidFill>
                  <a:srgbClr val="595959"/>
                </a:solidFill>
                <a:cs typeface="Arial"/>
                <a:sym typeface="Arial"/>
              </a:rPr>
              <a:pPr algn="r"/>
              <a:t>‹#›</a:t>
            </a:fld>
            <a:endParaRPr lang="en" sz="750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3882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D5C1-0B3C-4A79-9D7F-ED30BBD64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ID" sz="4800" dirty="0"/>
              <a:t>IYKRA Training:</a:t>
            </a:r>
            <a:br>
              <a:rPr lang="en-ID" sz="6000" dirty="0"/>
            </a:br>
            <a:r>
              <a:rPr lang="en-ID" sz="6000" dirty="0"/>
              <a:t>Model Evaluation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75C4-9FB5-4787-97A1-D8F46218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786188"/>
            <a:ext cx="4271963" cy="1085850"/>
          </a:xfrm>
        </p:spPr>
        <p:txBody>
          <a:bodyPr>
            <a:normAutofit/>
          </a:bodyPr>
          <a:lstStyle/>
          <a:p>
            <a:pPr algn="l"/>
            <a:r>
              <a:rPr lang="en-ID" dirty="0"/>
              <a:t>Nama: Anugrah Yudha Pranata</a:t>
            </a:r>
          </a:p>
          <a:p>
            <a:pPr algn="l"/>
            <a:r>
              <a:rPr lang="en-ID" sz="1800" dirty="0"/>
              <a:t>E-mail: anugrah.yudha150796@gmail.com</a:t>
            </a:r>
          </a:p>
        </p:txBody>
      </p:sp>
    </p:spTree>
    <p:extLst>
      <p:ext uri="{BB962C8B-B14F-4D97-AF65-F5344CB8AC3E}">
        <p14:creationId xmlns:p14="http://schemas.microsoft.com/office/powerpoint/2010/main" val="11664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D5AA3FD-5D9D-4752-ACB7-99E8D16AFA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1690381"/>
              </p:ext>
            </p:extLst>
          </p:nvPr>
        </p:nvGraphicFramePr>
        <p:xfrm>
          <a:off x="6294263" y="1012500"/>
          <a:ext cx="5750100" cy="48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9687AB03-279C-478B-A3D2-6BDD73745C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36479452"/>
              </p:ext>
            </p:extLst>
          </p:nvPr>
        </p:nvGraphicFramePr>
        <p:xfrm>
          <a:off x="244301" y="1012500"/>
          <a:ext cx="5750100" cy="48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itle 5">
            <a:extLst>
              <a:ext uri="{FF2B5EF4-FFF2-40B4-BE49-F238E27FC236}">
                <a16:creationId xmlns:a16="http://schemas.microsoft.com/office/drawing/2014/main" id="{39A05A63-FE34-4091-8C9F-5BE81D14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7143251-5B0F-4266-9094-3AF4F8554305}"/>
              </a:ext>
            </a:extLst>
          </p:cNvPr>
          <p:cNvSpPr txBox="1">
            <a:spLocks/>
          </p:cNvSpPr>
          <p:nvPr/>
        </p:nvSpPr>
        <p:spPr>
          <a:xfrm>
            <a:off x="278461" y="5845500"/>
            <a:ext cx="11635078" cy="631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Berdasarkan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chart di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atas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dinyatakan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kita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percaya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kepada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model (model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baik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daripada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random)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hingga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pada decile ke-5.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Dikarenakan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@ Decile yang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besar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daripada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Random (100%).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4A6B9FC-716B-4465-9FB3-6A0D51A0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10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42945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E8C837-8913-4643-913E-CE300F4C4F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1359264"/>
              </p:ext>
            </p:extLst>
          </p:nvPr>
        </p:nvGraphicFramePr>
        <p:xfrm>
          <a:off x="390270" y="1219201"/>
          <a:ext cx="6164848" cy="518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5">
            <a:extLst>
              <a:ext uri="{FF2B5EF4-FFF2-40B4-BE49-F238E27FC236}">
                <a16:creationId xmlns:a16="http://schemas.microsoft.com/office/drawing/2014/main" id="{D7609C98-9FC6-4E56-A3E5-59D9C7B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504F6-147D-4563-A261-CF85BEDD1D6A}"/>
              </a:ext>
            </a:extLst>
          </p:cNvPr>
          <p:cNvSpPr/>
          <p:nvPr/>
        </p:nvSpPr>
        <p:spPr>
          <a:xfrm>
            <a:off x="6668376" y="2066744"/>
            <a:ext cx="5353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Hasil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Kolmogorov-Smirnov chart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berikut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K-S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45,83%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0.4583,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tepatnya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pada decile ke-5.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Nilai K-S = 0.4583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berarti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dinilai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kurang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mampu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membedakan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prediksi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yang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baik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buruk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kecil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0.5)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DF074-12E7-4237-8A6F-39D806F6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11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30619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58F735-418E-439A-8133-A4F22C4CF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69" y="1123370"/>
            <a:ext cx="7673332" cy="50052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B196D-D561-4773-9630-C7E7CFE7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1363" y="1123370"/>
            <a:ext cx="5889488" cy="1605975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# Mem-plot K-S </a:t>
            </a:r>
            <a:r>
              <a:rPr lang="en-US" sz="1600" b="1" dirty="0" err="1">
                <a:solidFill>
                  <a:srgbClr val="00B050"/>
                </a:solidFill>
              </a:rPr>
              <a:t>secara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otomatis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err="1"/>
              <a:t>ks_stat</a:t>
            </a:r>
            <a:r>
              <a:rPr lang="en-US" sz="1600" dirty="0"/>
              <a:t>(</a:t>
            </a:r>
            <a:r>
              <a:rPr lang="en-US" sz="1600" dirty="0" err="1"/>
              <a:t>temp.test.reference,temp.test.predict.cp</a:t>
            </a:r>
            <a:r>
              <a:rPr lang="en-US" sz="1600" dirty="0"/>
              <a:t>, </a:t>
            </a:r>
            <a:r>
              <a:rPr lang="en-US" sz="1600" dirty="0" err="1"/>
              <a:t>returnKSTable</a:t>
            </a:r>
            <a:r>
              <a:rPr lang="en-US" sz="1600" dirty="0"/>
              <a:t> = T)</a:t>
            </a:r>
          </a:p>
          <a:p>
            <a:r>
              <a:rPr lang="en-US" sz="1600" dirty="0" err="1"/>
              <a:t>ks_stat</a:t>
            </a:r>
            <a:r>
              <a:rPr lang="en-US" sz="1600" dirty="0"/>
              <a:t>(</a:t>
            </a:r>
            <a:r>
              <a:rPr lang="en-US" sz="1600" dirty="0" err="1"/>
              <a:t>temp.test.reference,temp.test.predict.cp</a:t>
            </a:r>
            <a:r>
              <a:rPr lang="en-US" sz="1600" dirty="0"/>
              <a:t>)</a:t>
            </a:r>
          </a:p>
          <a:p>
            <a:r>
              <a:rPr lang="en-US" sz="1600" dirty="0"/>
              <a:t>source("D:/BODT Camp IYKRA/</a:t>
            </a:r>
            <a:r>
              <a:rPr lang="en-US" sz="1600" dirty="0" err="1"/>
              <a:t>Materi</a:t>
            </a:r>
            <a:r>
              <a:rPr lang="en-US" sz="1600" dirty="0"/>
              <a:t>/#21/</a:t>
            </a:r>
            <a:r>
              <a:rPr lang="en-US" sz="1600" dirty="0" err="1"/>
              <a:t>KS_Plot_Function.R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ks_plot</a:t>
            </a:r>
            <a:r>
              <a:rPr lang="en-US" sz="1600" dirty="0"/>
              <a:t>(</a:t>
            </a:r>
            <a:r>
              <a:rPr lang="en-US" sz="1600" dirty="0" err="1"/>
              <a:t>temp.test.reference,temp.test.predict.cp</a:t>
            </a:r>
            <a:r>
              <a:rPr lang="en-US" sz="1600" dirty="0"/>
              <a:t>)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5CD223FE-2158-42D3-B97F-A9C5E142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FE4126F-A9C6-4D2C-9E13-D177B061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12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60127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AC2EF-43B4-43B7-827F-EF12D883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1 -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421F-5093-4CCA-B254-A8FBFCB7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285876"/>
            <a:ext cx="5651500" cy="5286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Loading Dataset 5: Essay Wine Quality White</a:t>
            </a:r>
          </a:p>
          <a:p>
            <a:pPr marL="0" indent="0">
              <a:buNone/>
            </a:pPr>
            <a:r>
              <a:rPr lang="en-US" sz="1600" dirty="0"/>
              <a:t>df5 &lt;- read.csv("essay_winequality-white.csv", </a:t>
            </a:r>
            <a:r>
              <a:rPr lang="en-US" sz="1600" dirty="0" err="1"/>
              <a:t>sep</a:t>
            </a:r>
            <a:r>
              <a:rPr lang="en-US" sz="1600" dirty="0"/>
              <a:t> = ";")</a:t>
            </a:r>
          </a:p>
          <a:p>
            <a:pPr marL="0" indent="0">
              <a:buNone/>
            </a:pPr>
            <a:r>
              <a:rPr lang="en-ID" sz="1600" dirty="0"/>
              <a:t>head(df5)</a:t>
            </a:r>
          </a:p>
          <a:p>
            <a:pPr marL="0" indent="0">
              <a:buNone/>
            </a:pPr>
            <a:r>
              <a:rPr lang="en-ID" sz="1600" dirty="0"/>
              <a:t>summary(df5)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Untuk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menjawab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pertanyaan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mengenai</a:t>
            </a:r>
            <a:r>
              <a:rPr lang="en-US" sz="1600" dirty="0">
                <a:solidFill>
                  <a:srgbClr val="00B050"/>
                </a:solidFill>
              </a:rPr>
              <a:t> Lift dan Gain Chart, dataset 5 </a:t>
            </a:r>
            <a:r>
              <a:rPr lang="en-US" sz="1600" dirty="0" err="1">
                <a:solidFill>
                  <a:srgbClr val="00B050"/>
                </a:solidFill>
              </a:rPr>
              <a:t>disimpan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nama</a:t>
            </a:r>
            <a:r>
              <a:rPr lang="en-US" sz="1600" dirty="0">
                <a:solidFill>
                  <a:srgbClr val="00B050"/>
                </a:solidFill>
              </a:rPr>
              <a:t> temp (temporary)</a:t>
            </a:r>
          </a:p>
          <a:p>
            <a:pPr marL="0" indent="0">
              <a:buNone/>
            </a:pPr>
            <a:r>
              <a:rPr lang="en-US" sz="1600" dirty="0"/>
              <a:t>temp &lt;- df5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Penentuan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kelas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berdasarkan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variabel</a:t>
            </a:r>
            <a:r>
              <a:rPr lang="en-US" sz="1600" dirty="0">
                <a:solidFill>
                  <a:srgbClr val="00B050"/>
                </a:solidFill>
              </a:rPr>
              <a:t> quality</a:t>
            </a:r>
          </a:p>
          <a:p>
            <a:pPr marL="0" indent="0">
              <a:buNone/>
            </a:pPr>
            <a:r>
              <a:rPr lang="en-US" sz="1600" dirty="0"/>
              <a:t>df5$quality &lt;- </a:t>
            </a:r>
            <a:r>
              <a:rPr lang="en-US" sz="1600" dirty="0" err="1"/>
              <a:t>ifelse</a:t>
            </a:r>
            <a:r>
              <a:rPr lang="en-US" sz="1600" dirty="0"/>
              <a:t>(df5$quality &gt;= 6, "good", "bad")</a:t>
            </a:r>
          </a:p>
          <a:p>
            <a:pPr marL="0" indent="0">
              <a:buNone/>
            </a:pPr>
            <a:r>
              <a:rPr lang="en-US" sz="1600" dirty="0"/>
              <a:t>df5$quality &lt;- factor(df5$quality)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Membagi</a:t>
            </a:r>
            <a:r>
              <a:rPr lang="en-ID" sz="1600" dirty="0">
                <a:solidFill>
                  <a:srgbClr val="00B050"/>
                </a:solidFill>
              </a:rPr>
              <a:t> dataset menjadi 80% training data dan 20% testing data</a:t>
            </a:r>
          </a:p>
          <a:p>
            <a:pPr marL="0" indent="0">
              <a:buNone/>
            </a:pPr>
            <a:r>
              <a:rPr lang="en-ID" sz="1600" dirty="0" err="1"/>
              <a:t>set.seed</a:t>
            </a:r>
            <a:r>
              <a:rPr lang="en-ID" sz="1600" dirty="0"/>
              <a:t>(12345)</a:t>
            </a:r>
          </a:p>
          <a:p>
            <a:pPr marL="0" indent="0">
              <a:buNone/>
            </a:pPr>
            <a:r>
              <a:rPr lang="en-ID" sz="1600" dirty="0"/>
              <a:t>df5.sample = </a:t>
            </a:r>
            <a:r>
              <a:rPr lang="en-ID" sz="1600" dirty="0" err="1"/>
              <a:t>sample.split</a:t>
            </a:r>
            <a:r>
              <a:rPr lang="en-ID" sz="1600" dirty="0"/>
              <a:t>(df5$quality,SplitRatio = 0.8)</a:t>
            </a:r>
          </a:p>
          <a:p>
            <a:pPr marL="0" indent="0">
              <a:buNone/>
            </a:pPr>
            <a:r>
              <a:rPr lang="en-ID" sz="1600" dirty="0"/>
              <a:t>df5.train = df5[df5.sample,]</a:t>
            </a:r>
          </a:p>
          <a:p>
            <a:pPr marL="0" indent="0">
              <a:buNone/>
            </a:pPr>
            <a:r>
              <a:rPr lang="en-ID" sz="1600" dirty="0"/>
              <a:t>df5.test = df5[!df5.sample,]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5A927A-4FAB-4A6B-901B-AFCCD3A8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85876"/>
            <a:ext cx="5384800" cy="5286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Pembuatan</a:t>
            </a:r>
            <a:r>
              <a:rPr lang="en-ID" sz="1600" dirty="0">
                <a:solidFill>
                  <a:srgbClr val="00B050"/>
                </a:solidFill>
              </a:rPr>
              <a:t> model dengan menggunakan decision tree</a:t>
            </a:r>
          </a:p>
          <a:p>
            <a:pPr marL="0" indent="0">
              <a:buNone/>
            </a:pPr>
            <a:r>
              <a:rPr lang="en-ID" sz="1600" dirty="0"/>
              <a:t>df5.dtree = </a:t>
            </a:r>
            <a:r>
              <a:rPr lang="en-ID" sz="1600" dirty="0" err="1"/>
              <a:t>rpart</a:t>
            </a:r>
            <a:r>
              <a:rPr lang="en-ID" sz="1600" dirty="0"/>
              <a:t>(</a:t>
            </a:r>
            <a:r>
              <a:rPr lang="en-ID" sz="1600" dirty="0" err="1"/>
              <a:t>quality~.,data</a:t>
            </a:r>
            <a:r>
              <a:rPr lang="en-ID" sz="1600" dirty="0"/>
              <a:t>=df5.train)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Tanpa </a:t>
            </a:r>
            <a:r>
              <a:rPr lang="en-ID" sz="1600" dirty="0" err="1">
                <a:solidFill>
                  <a:srgbClr val="00B050"/>
                </a:solidFill>
              </a:rPr>
              <a:t>memperhatikan</a:t>
            </a:r>
            <a:r>
              <a:rPr lang="en-ID" sz="1600" dirty="0">
                <a:solidFill>
                  <a:srgbClr val="00B050"/>
                </a:solidFill>
              </a:rPr>
              <a:t> parameter cp</a:t>
            </a:r>
          </a:p>
          <a:p>
            <a:pPr marL="0" indent="0">
              <a:buNone/>
            </a:pPr>
            <a:r>
              <a:rPr lang="en-ID" sz="1600" dirty="0"/>
              <a:t>df5.dtree</a:t>
            </a:r>
          </a:p>
          <a:p>
            <a:pPr marL="0" indent="0">
              <a:buNone/>
            </a:pPr>
            <a:r>
              <a:rPr lang="en-ID" sz="1600" dirty="0"/>
              <a:t>summary(df5.dtree)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Melakukan </a:t>
            </a:r>
            <a:r>
              <a:rPr lang="en-ID" sz="1600" dirty="0" err="1">
                <a:solidFill>
                  <a:srgbClr val="00B050"/>
                </a:solidFill>
              </a:rPr>
              <a:t>prediksi</a:t>
            </a:r>
            <a:r>
              <a:rPr lang="en-ID" sz="1600" dirty="0">
                <a:solidFill>
                  <a:srgbClr val="00B050"/>
                </a:solidFill>
              </a:rPr>
              <a:t> dengan model yang sudah </a:t>
            </a:r>
            <a:r>
              <a:rPr lang="en-ID" sz="1600" dirty="0" err="1">
                <a:solidFill>
                  <a:srgbClr val="00B050"/>
                </a:solidFill>
              </a:rPr>
              <a:t>dibuat</a:t>
            </a:r>
            <a:r>
              <a:rPr lang="en-ID" sz="1600" dirty="0">
                <a:solidFill>
                  <a:srgbClr val="00B050"/>
                </a:solidFill>
              </a:rPr>
              <a:t> (Decision tree, </a:t>
            </a:r>
            <a:r>
              <a:rPr lang="en-ID" sz="1600" dirty="0" err="1">
                <a:solidFill>
                  <a:srgbClr val="00B050"/>
                </a:solidFill>
              </a:rPr>
              <a:t>variabel</a:t>
            </a:r>
            <a:r>
              <a:rPr lang="en-ID" sz="1600" dirty="0">
                <a:solidFill>
                  <a:srgbClr val="00B050"/>
                </a:solidFill>
              </a:rPr>
              <a:t> yang </a:t>
            </a:r>
            <a:r>
              <a:rPr lang="en-ID" sz="1600" dirty="0" err="1">
                <a:solidFill>
                  <a:srgbClr val="00B050"/>
                </a:solidFill>
              </a:rPr>
              <a:t>diprediksi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bertipe</a:t>
            </a:r>
            <a:r>
              <a:rPr lang="en-ID" sz="1600" dirty="0">
                <a:solidFill>
                  <a:srgbClr val="00B050"/>
                </a:solidFill>
              </a:rPr>
              <a:t> data class)</a:t>
            </a:r>
          </a:p>
          <a:p>
            <a:pPr marL="0" indent="0">
              <a:buNone/>
            </a:pPr>
            <a:r>
              <a:rPr lang="en-ID" sz="1600" dirty="0"/>
              <a:t>df5.test.predict = predict(df5.dtree, </a:t>
            </a:r>
            <a:r>
              <a:rPr lang="en-ID" sz="1600" dirty="0" err="1"/>
              <a:t>newdata</a:t>
            </a:r>
            <a:r>
              <a:rPr lang="en-ID" sz="1600" dirty="0"/>
              <a:t>=df5.test, type="class")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Confusion Matrix</a:t>
            </a:r>
          </a:p>
          <a:p>
            <a:pPr marL="0" indent="0">
              <a:buNone/>
            </a:pPr>
            <a:r>
              <a:rPr lang="en-ID" sz="1600" dirty="0"/>
              <a:t>caret::</a:t>
            </a:r>
            <a:r>
              <a:rPr lang="en-ID" sz="1600" dirty="0" err="1"/>
              <a:t>confusionMatrix</a:t>
            </a:r>
            <a:r>
              <a:rPr lang="en-ID" sz="1600" dirty="0"/>
              <a:t>(data=df5.test.predict, reference=df5.test$quality, positive = "good")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Didapatkan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nilai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accuracy adalah 0.7592</a:t>
            </a:r>
          </a:p>
          <a:p>
            <a:pPr marL="0" indent="0">
              <a:buNone/>
            </a:pPr>
            <a:endParaRPr lang="en-ID" sz="16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53DE99B-F41C-4E32-A13C-4D1CD10F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2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2419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66AAD-A2AF-4CFA-80DB-5D7435061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0983" y="1123451"/>
            <a:ext cx="6456218" cy="563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Mengubah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skala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hasil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prediksi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dari</a:t>
            </a:r>
            <a:r>
              <a:rPr lang="en-ID" sz="1600" dirty="0">
                <a:solidFill>
                  <a:srgbClr val="00B050"/>
                </a:solidFill>
              </a:rPr>
              <a:t> class (</a:t>
            </a:r>
            <a:r>
              <a:rPr lang="en-ID" sz="1600" dirty="0" err="1">
                <a:solidFill>
                  <a:srgbClr val="00B050"/>
                </a:solidFill>
              </a:rPr>
              <a:t>kategorikal</a:t>
            </a:r>
            <a:r>
              <a:rPr lang="en-ID" sz="1600" dirty="0">
                <a:solidFill>
                  <a:srgbClr val="00B050"/>
                </a:solidFill>
              </a:rPr>
              <a:t>) menjadi </a:t>
            </a:r>
            <a:r>
              <a:rPr lang="en-ID" sz="1600" dirty="0" err="1">
                <a:solidFill>
                  <a:srgbClr val="00B050"/>
                </a:solidFill>
              </a:rPr>
              <a:t>numerik</a:t>
            </a:r>
            <a:r>
              <a:rPr lang="en-ID" sz="1600" dirty="0">
                <a:solidFill>
                  <a:srgbClr val="00B050"/>
                </a:solidFill>
              </a:rPr>
              <a:t>, untuk </a:t>
            </a:r>
            <a:r>
              <a:rPr lang="en-ID" sz="1600" dirty="0" err="1">
                <a:solidFill>
                  <a:srgbClr val="00B050"/>
                </a:solidFill>
              </a:rPr>
              <a:t>menghitung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besarnya</a:t>
            </a:r>
            <a:r>
              <a:rPr lang="en-ID" sz="1600" dirty="0">
                <a:solidFill>
                  <a:srgbClr val="00B050"/>
                </a:solidFill>
              </a:rPr>
              <a:t> ROC dan AUC</a:t>
            </a:r>
          </a:p>
          <a:p>
            <a:pPr marL="0" indent="0">
              <a:buNone/>
            </a:pPr>
            <a:r>
              <a:rPr lang="en-ID" sz="1400" dirty="0"/>
              <a:t>df5.predictions &lt;- </a:t>
            </a:r>
            <a:r>
              <a:rPr lang="en-ID" sz="1400" dirty="0" err="1"/>
              <a:t>ifelse</a:t>
            </a:r>
            <a:r>
              <a:rPr lang="en-ID" sz="1400" dirty="0"/>
              <a:t>(df5.test.predict=="good", 1, 0)</a:t>
            </a:r>
          </a:p>
          <a:p>
            <a:pPr marL="0" indent="0">
              <a:buNone/>
            </a:pPr>
            <a:r>
              <a:rPr lang="en-ID" sz="1400" dirty="0"/>
              <a:t>df5.labels &lt;- </a:t>
            </a:r>
            <a:r>
              <a:rPr lang="en-ID" sz="1400" dirty="0" err="1"/>
              <a:t>ifelse</a:t>
            </a:r>
            <a:r>
              <a:rPr lang="en-ID" sz="1400" dirty="0"/>
              <a:t>(df5.test$quality=="good", 1, 0) # Labels sebagai reference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Penghitungan</a:t>
            </a:r>
            <a:r>
              <a:rPr lang="en-ID" sz="1600" dirty="0">
                <a:solidFill>
                  <a:srgbClr val="00B050"/>
                </a:solidFill>
              </a:rPr>
              <a:t> ROC, AUC</a:t>
            </a:r>
          </a:p>
          <a:p>
            <a:pPr marL="0" indent="0">
              <a:buNone/>
            </a:pPr>
            <a:r>
              <a:rPr lang="en-ID" sz="1600" dirty="0"/>
              <a:t>pred.val3 &lt;- prediction(df5.predictions,df5.labels)</a:t>
            </a:r>
          </a:p>
          <a:p>
            <a:pPr marL="0" indent="0">
              <a:buNone/>
            </a:pPr>
            <a:r>
              <a:rPr lang="en-ID" sz="1600" dirty="0"/>
              <a:t>auc.perf3 = performance(pred.val3, measure = "</a:t>
            </a:r>
            <a:r>
              <a:rPr lang="en-ID" sz="1600" dirty="0" err="1"/>
              <a:t>auc</a:t>
            </a:r>
            <a:r>
              <a:rPr lang="en-ID" sz="1600" dirty="0"/>
              <a:t>")</a:t>
            </a:r>
          </a:p>
          <a:p>
            <a:pPr marL="0" indent="0">
              <a:buNone/>
            </a:pPr>
            <a:r>
              <a:rPr lang="en-ID" sz="1600" dirty="0"/>
              <a:t>auc.perf3@y.values</a:t>
            </a:r>
          </a:p>
          <a:p>
            <a:pPr marL="0" indent="0">
              <a:buNone/>
            </a:pPr>
            <a:r>
              <a:rPr lang="en-ID" sz="1600" dirty="0"/>
              <a:t>perf2 = performance(pred.val3,measure="</a:t>
            </a:r>
            <a:r>
              <a:rPr lang="en-ID" sz="1600" dirty="0" err="1"/>
              <a:t>tpr</a:t>
            </a:r>
            <a:r>
              <a:rPr lang="en-ID" sz="1600" dirty="0"/>
              <a:t>",</a:t>
            </a:r>
            <a:r>
              <a:rPr lang="en-ID" sz="1600" dirty="0" err="1"/>
              <a:t>x.measure</a:t>
            </a:r>
            <a:r>
              <a:rPr lang="en-ID" sz="1600" dirty="0"/>
              <a:t> = "</a:t>
            </a:r>
            <a:r>
              <a:rPr lang="en-ID" sz="1600" dirty="0" err="1"/>
              <a:t>fpr</a:t>
            </a:r>
            <a:r>
              <a:rPr lang="en-ID" sz="1600" dirty="0"/>
              <a:t>")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#plot(perf2)</a:t>
            </a:r>
          </a:p>
          <a:p>
            <a:pPr marL="0" indent="0">
              <a:buNone/>
            </a:pPr>
            <a:r>
              <a:rPr lang="en-ID" sz="1600" dirty="0"/>
              <a:t>rocCurve.df5 &lt;- roc(response = df5.labels, predictor = df5.predictions, levels = rev(levels(factor(df5.labels))))</a:t>
            </a:r>
          </a:p>
          <a:p>
            <a:pPr marL="0" indent="0">
              <a:buNone/>
            </a:pPr>
            <a:r>
              <a:rPr lang="en-ID" sz="1600" dirty="0" err="1"/>
              <a:t>auc</a:t>
            </a:r>
            <a:r>
              <a:rPr lang="en-ID" sz="1600" dirty="0"/>
              <a:t>(rocCurve.df5)</a:t>
            </a:r>
          </a:p>
          <a:p>
            <a:pPr marL="0" indent="0">
              <a:buNone/>
            </a:pPr>
            <a:r>
              <a:rPr lang="en-ID" sz="1600" b="1" dirty="0"/>
              <a:t>plot(rocCurve.df5,legacy.axes=TRUE)</a:t>
            </a:r>
          </a:p>
          <a:p>
            <a:pPr marL="0" indent="0">
              <a:buNone/>
            </a:pPr>
            <a:r>
              <a:rPr lang="en-ID" sz="1600" b="1" dirty="0"/>
              <a:t>title("ROC Curve Essay Wine Quality-</a:t>
            </a:r>
            <a:r>
              <a:rPr lang="en-ID" sz="1600" b="1" dirty="0" err="1"/>
              <a:t>White",line</a:t>
            </a:r>
            <a:r>
              <a:rPr lang="en-ID" sz="1600" b="1" dirty="0"/>
              <a:t>=+3)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Didapatkan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hasil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bahwa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sz="2200" b="1" dirty="0" err="1">
                <a:solidFill>
                  <a:schemeClr val="accent3">
                    <a:lumMod val="50000"/>
                  </a:schemeClr>
                </a:solidFill>
              </a:rPr>
              <a:t>nilai</a:t>
            </a:r>
            <a:r>
              <a:rPr lang="en-ID" sz="2200" b="1" dirty="0">
                <a:solidFill>
                  <a:schemeClr val="accent3">
                    <a:lumMod val="50000"/>
                  </a:schemeClr>
                </a:solidFill>
              </a:rPr>
              <a:t> AUC adalah 0.7236</a:t>
            </a:r>
          </a:p>
          <a:p>
            <a:pPr marL="0" indent="0">
              <a:buNone/>
            </a:pPr>
            <a:r>
              <a:rPr lang="en-ID" sz="1800" dirty="0">
                <a:solidFill>
                  <a:schemeClr val="accent3">
                    <a:lumMod val="50000"/>
                  </a:schemeClr>
                </a:solidFill>
              </a:rPr>
              <a:t># Nilai AUC 0.7236 dapat </a:t>
            </a:r>
            <a:r>
              <a:rPr lang="en-ID" sz="1800" dirty="0" err="1">
                <a:solidFill>
                  <a:schemeClr val="accent3">
                    <a:lumMod val="50000"/>
                  </a:schemeClr>
                </a:solidFill>
              </a:rPr>
              <a:t>dinyatakan</a:t>
            </a:r>
            <a:r>
              <a:rPr lang="en-ID" sz="1800" dirty="0">
                <a:solidFill>
                  <a:schemeClr val="accent3">
                    <a:lumMod val="50000"/>
                  </a:schemeClr>
                </a:solidFill>
              </a:rPr>
              <a:t> sebagai cukup (fair)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41860A-4C96-4571-8773-FC6C3567B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708" y="1433949"/>
            <a:ext cx="5246275" cy="452596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827EF29-CAA6-4217-8F45-FE5027C7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1 - R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83C10-ACC7-4760-8EFF-50F8D8B8A898}"/>
              </a:ext>
            </a:extLst>
          </p:cNvPr>
          <p:cNvSpPr txBox="1"/>
          <p:nvPr/>
        </p:nvSpPr>
        <p:spPr>
          <a:xfrm>
            <a:off x="1104367" y="5959911"/>
            <a:ext cx="339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i="1" dirty="0"/>
              <a:t>ROC Curve with default parameter</a:t>
            </a:r>
          </a:p>
          <a:p>
            <a:pPr algn="ctr"/>
            <a:r>
              <a:rPr lang="en-ID" i="1" dirty="0"/>
              <a:t>(AUC value = 0.7236)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44A7AB7-6B74-4453-994A-2223325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3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934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66AAD-A2AF-4CFA-80DB-5D7435061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599" y="1243012"/>
            <a:ext cx="9301162" cy="5286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Melakukan Cross-Validation dengan K-fold </a:t>
            </a:r>
            <a:r>
              <a:rPr lang="en-ID" sz="1600" dirty="0" err="1">
                <a:solidFill>
                  <a:srgbClr val="00B050"/>
                </a:solidFill>
              </a:rPr>
              <a:t>sebanyak</a:t>
            </a:r>
            <a:r>
              <a:rPr lang="en-ID" sz="1600" dirty="0">
                <a:solidFill>
                  <a:srgbClr val="00B050"/>
                </a:solidFill>
              </a:rPr>
              <a:t> 10</a:t>
            </a:r>
          </a:p>
          <a:p>
            <a:pPr marL="0" indent="0">
              <a:buNone/>
            </a:pPr>
            <a:r>
              <a:rPr lang="en-ID" sz="1600" dirty="0"/>
              <a:t>ctrl = </a:t>
            </a:r>
            <a:r>
              <a:rPr lang="en-ID" sz="1600" dirty="0" err="1"/>
              <a:t>trainControl</a:t>
            </a:r>
            <a:r>
              <a:rPr lang="en-ID" sz="1600" dirty="0"/>
              <a:t>(method = "cv", number = 10)</a:t>
            </a:r>
          </a:p>
          <a:p>
            <a:pPr marL="0" indent="0">
              <a:buNone/>
            </a:pPr>
            <a:r>
              <a:rPr lang="en-ID" sz="1600" dirty="0"/>
              <a:t>grid = </a:t>
            </a:r>
            <a:r>
              <a:rPr lang="en-ID" sz="1600" dirty="0" err="1"/>
              <a:t>expand.grid</a:t>
            </a:r>
            <a:r>
              <a:rPr lang="en-ID" sz="1600" dirty="0"/>
              <a:t>(cp=</a:t>
            </a:r>
            <a:r>
              <a:rPr lang="en-ID" sz="1600" dirty="0" err="1"/>
              <a:t>seq</a:t>
            </a:r>
            <a:r>
              <a:rPr lang="en-ID" sz="1600" dirty="0"/>
              <a:t>(0,0.5,0.001))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Diatur</a:t>
            </a:r>
            <a:r>
              <a:rPr lang="en-ID" sz="1600" dirty="0">
                <a:solidFill>
                  <a:srgbClr val="00B050"/>
                </a:solidFill>
              </a:rPr>
              <a:t> sequential </a:t>
            </a:r>
            <a:r>
              <a:rPr lang="en-ID" sz="1600" dirty="0" err="1">
                <a:solidFill>
                  <a:srgbClr val="00B050"/>
                </a:solidFill>
              </a:rPr>
              <a:t>dari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nilai</a:t>
            </a:r>
            <a:r>
              <a:rPr lang="en-ID" sz="1600" dirty="0">
                <a:solidFill>
                  <a:srgbClr val="00B050"/>
                </a:solidFill>
              </a:rPr>
              <a:t> 0 </a:t>
            </a:r>
            <a:r>
              <a:rPr lang="en-ID" sz="1600" dirty="0" err="1">
                <a:solidFill>
                  <a:srgbClr val="00B050"/>
                </a:solidFill>
              </a:rPr>
              <a:t>hingga</a:t>
            </a:r>
            <a:r>
              <a:rPr lang="en-ID" sz="1600" dirty="0">
                <a:solidFill>
                  <a:srgbClr val="00B050"/>
                </a:solidFill>
              </a:rPr>
              <a:t> 0.5 dengan </a:t>
            </a:r>
            <a:r>
              <a:rPr lang="en-ID" sz="1600" dirty="0" err="1">
                <a:solidFill>
                  <a:srgbClr val="00B050"/>
                </a:solidFill>
              </a:rPr>
              <a:t>kenaikan</a:t>
            </a:r>
            <a:r>
              <a:rPr lang="en-ID" sz="1600" dirty="0">
                <a:solidFill>
                  <a:srgbClr val="00B050"/>
                </a:solidFill>
              </a:rPr>
              <a:t> incremental setiap 0.001</a:t>
            </a:r>
          </a:p>
          <a:p>
            <a:pPr marL="0" indent="0">
              <a:buNone/>
            </a:pPr>
            <a:r>
              <a:rPr lang="en-ID" sz="1600" dirty="0"/>
              <a:t>df5.tree.kcv.grid = train(quality~.,</a:t>
            </a:r>
          </a:p>
          <a:p>
            <a:pPr marL="0" indent="0">
              <a:buNone/>
            </a:pPr>
            <a:r>
              <a:rPr lang="en-ID" sz="1600" dirty="0"/>
              <a:t>                           data = df5.train, # Membuat model dengan menggunakan data training</a:t>
            </a:r>
          </a:p>
          <a:p>
            <a:pPr marL="0" indent="0">
              <a:buNone/>
            </a:pPr>
            <a:r>
              <a:rPr lang="en-ID" sz="1600" dirty="0"/>
              <a:t>                           method = "</a:t>
            </a:r>
            <a:r>
              <a:rPr lang="en-ID" sz="1600" dirty="0" err="1"/>
              <a:t>rpart</a:t>
            </a:r>
            <a:r>
              <a:rPr lang="en-ID" sz="1600" dirty="0"/>
              <a:t>", # Menggunakan method decision tree</a:t>
            </a:r>
          </a:p>
          <a:p>
            <a:pPr marL="0" indent="0">
              <a:buNone/>
            </a:pPr>
            <a:r>
              <a:rPr lang="en-ID" sz="1600" dirty="0"/>
              <a:t>                           </a:t>
            </a:r>
            <a:r>
              <a:rPr lang="en-ID" sz="1600" dirty="0" err="1"/>
              <a:t>trControl</a:t>
            </a:r>
            <a:r>
              <a:rPr lang="en-ID" sz="1600" dirty="0"/>
              <a:t> = ctrl,</a:t>
            </a:r>
          </a:p>
          <a:p>
            <a:pPr marL="0" indent="0">
              <a:buNone/>
            </a:pPr>
            <a:r>
              <a:rPr lang="en-ID" sz="1600" dirty="0"/>
              <a:t>                           </a:t>
            </a:r>
            <a:r>
              <a:rPr lang="en-ID" sz="1600" dirty="0" err="1"/>
              <a:t>tuneGrid</a:t>
            </a:r>
            <a:r>
              <a:rPr lang="en-ID" sz="1600" dirty="0"/>
              <a:t> = grid)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Hasil grid</a:t>
            </a:r>
          </a:p>
          <a:p>
            <a:pPr marL="0" indent="0">
              <a:buNone/>
            </a:pPr>
            <a:r>
              <a:rPr lang="en-ID" sz="1600" dirty="0"/>
              <a:t>df5.tree.kcv.grid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# Berdasarkan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perhitungan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grid,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cp yang optimum adalah 0.002</a:t>
            </a:r>
          </a:p>
          <a:p>
            <a:pPr marL="0" indent="0">
              <a:buNone/>
            </a:pPr>
            <a:r>
              <a:rPr lang="en-ID" sz="1800" dirty="0">
                <a:solidFill>
                  <a:srgbClr val="00B050"/>
                </a:solidFill>
              </a:rPr>
              <a:t># Sebagai </a:t>
            </a:r>
            <a:r>
              <a:rPr lang="en-ID" sz="1800" dirty="0" err="1">
                <a:solidFill>
                  <a:srgbClr val="00B050"/>
                </a:solidFill>
              </a:rPr>
              <a:t>pembanding</a:t>
            </a:r>
            <a:r>
              <a:rPr lang="en-ID" sz="1800" dirty="0">
                <a:solidFill>
                  <a:srgbClr val="00B050"/>
                </a:solidFill>
              </a:rPr>
              <a:t>, </a:t>
            </a:r>
            <a:r>
              <a:rPr lang="en-ID" sz="1800" dirty="0" err="1">
                <a:solidFill>
                  <a:srgbClr val="00B050"/>
                </a:solidFill>
              </a:rPr>
              <a:t>dihitung</a:t>
            </a:r>
            <a:r>
              <a:rPr lang="en-ID" sz="1800" dirty="0">
                <a:solidFill>
                  <a:srgbClr val="00B050"/>
                </a:solidFill>
              </a:rPr>
              <a:t> juga: </a:t>
            </a:r>
            <a:r>
              <a:rPr lang="en-ID" sz="1800" dirty="0" err="1">
                <a:solidFill>
                  <a:srgbClr val="00B050"/>
                </a:solidFill>
              </a:rPr>
              <a:t>jika</a:t>
            </a:r>
            <a:r>
              <a:rPr lang="en-ID" sz="1800" dirty="0">
                <a:solidFill>
                  <a:srgbClr val="00B050"/>
                </a:solidFill>
              </a:rPr>
              <a:t> tidak menggunakan grid, </a:t>
            </a:r>
            <a:r>
              <a:rPr lang="en-ID" sz="1800" dirty="0" err="1">
                <a:solidFill>
                  <a:srgbClr val="00B050"/>
                </a:solidFill>
              </a:rPr>
              <a:t>berapakah</a:t>
            </a:r>
            <a:r>
              <a:rPr lang="en-ID" sz="1800" dirty="0">
                <a:solidFill>
                  <a:srgbClr val="00B050"/>
                </a:solidFill>
              </a:rPr>
              <a:t> cp optimum?</a:t>
            </a:r>
          </a:p>
          <a:p>
            <a:pPr marL="0" indent="0">
              <a:buNone/>
            </a:pP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ID" sz="1800" dirty="0" err="1">
                <a:solidFill>
                  <a:schemeClr val="accent1">
                    <a:lumMod val="50000"/>
                  </a:schemeClr>
                </a:solidFill>
              </a:rPr>
              <a:t>Hasilnya</a:t>
            </a: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accent1">
                    <a:lumMod val="50000"/>
                  </a:schemeClr>
                </a:solidFill>
              </a:rPr>
              <a:t>berbeda</a:t>
            </a: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, tanpa grid </a:t>
            </a:r>
            <a:r>
              <a:rPr lang="en-ID" sz="1800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1800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ID" sz="1800" dirty="0">
                <a:solidFill>
                  <a:schemeClr val="accent1">
                    <a:lumMod val="50000"/>
                  </a:schemeClr>
                </a:solidFill>
              </a:rPr>
              <a:t> cp yang optimum adalah 0.008xxx</a:t>
            </a:r>
          </a:p>
          <a:p>
            <a:pPr marL="0" indent="0">
              <a:buNone/>
            </a:pP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Kemudian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, berdasarkan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accuracy yang lebih besar, </a:t>
            </a:r>
            <a:r>
              <a:rPr lang="en-ID" sz="1800" b="1" dirty="0" err="1">
                <a:solidFill>
                  <a:schemeClr val="accent1">
                    <a:lumMod val="50000"/>
                  </a:schemeClr>
                </a:solidFill>
              </a:rPr>
              <a:t>dipilih</a:t>
            </a:r>
            <a:r>
              <a:rPr lang="en-ID" sz="1800" b="1" dirty="0">
                <a:solidFill>
                  <a:schemeClr val="accent1">
                    <a:lumMod val="50000"/>
                  </a:schemeClr>
                </a:solidFill>
              </a:rPr>
              <a:t> cp yang optimum adalah 0.002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41860A-4C96-4571-8773-FC6C3567B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12" y="1085856"/>
            <a:ext cx="2285463" cy="1971669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701F7C89-A310-4837-A073-77C32FD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2 - 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7F211-86FC-405F-9553-E1AAB3F1EC83}"/>
              </a:ext>
            </a:extLst>
          </p:cNvPr>
          <p:cNvSpPr txBox="1"/>
          <p:nvPr/>
        </p:nvSpPr>
        <p:spPr>
          <a:xfrm>
            <a:off x="82617" y="3057525"/>
            <a:ext cx="232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i="1" dirty="0"/>
              <a:t>ROC Curve with default parameter</a:t>
            </a:r>
          </a:p>
          <a:p>
            <a:pPr algn="ctr"/>
            <a:r>
              <a:rPr lang="en-ID" sz="1600" i="1" dirty="0"/>
              <a:t>(AUC value = 0.7236)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668D3B-97B8-488D-8D26-055D7FC46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94" y="4376627"/>
            <a:ext cx="7515225" cy="484431"/>
          </a:xfrm>
          <a:prstGeom prst="rect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168F2-265F-435B-9739-8D62CA79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47951"/>
              </p:ext>
            </p:extLst>
          </p:nvPr>
        </p:nvGraphicFramePr>
        <p:xfrm>
          <a:off x="164575" y="5215884"/>
          <a:ext cx="22854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31">
                  <a:extLst>
                    <a:ext uri="{9D8B030D-6E8A-4147-A177-3AD203B41FA5}">
                      <a16:colId xmlns:a16="http://schemas.microsoft.com/office/drawing/2014/main" val="3297931172"/>
                    </a:ext>
                  </a:extLst>
                </a:gridCol>
                <a:gridCol w="1142731">
                  <a:extLst>
                    <a:ext uri="{9D8B030D-6E8A-4147-A177-3AD203B41FA5}">
                      <a16:colId xmlns:a16="http://schemas.microsoft.com/office/drawing/2014/main" val="211360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cp value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accuracy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2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0.7588186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0.008638211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0.7462916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08671"/>
                  </a:ext>
                </a:extLst>
              </a:tr>
            </a:tbl>
          </a:graphicData>
        </a:graphic>
      </p:graphicFrame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CAA5EEE-42E4-4905-878B-8F1D5F89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4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07438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AC2EF-43B4-43B7-827F-EF12D883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421F-5093-4CCA-B254-A8FBFCB7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301" y="1074587"/>
            <a:ext cx="5330824" cy="5400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Penyusunan</a:t>
            </a:r>
            <a:r>
              <a:rPr lang="en-US" sz="1600" dirty="0">
                <a:solidFill>
                  <a:srgbClr val="00B050"/>
                </a:solidFill>
              </a:rPr>
              <a:t> model </a:t>
            </a:r>
            <a:r>
              <a:rPr lang="en-US" sz="1600" dirty="0" err="1">
                <a:solidFill>
                  <a:srgbClr val="00B050"/>
                </a:solidFill>
              </a:rPr>
              <a:t>baru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tambahan</a:t>
            </a:r>
            <a:r>
              <a:rPr lang="en-US" sz="1600" dirty="0">
                <a:solidFill>
                  <a:srgbClr val="00B050"/>
                </a:solidFill>
              </a:rPr>
              <a:t> parameter cp = 0.002</a:t>
            </a:r>
          </a:p>
          <a:p>
            <a:pPr marL="0" indent="0">
              <a:buNone/>
            </a:pPr>
            <a:r>
              <a:rPr lang="en-US" sz="1600" dirty="0"/>
              <a:t>df5.dtree.cp = </a:t>
            </a:r>
            <a:r>
              <a:rPr lang="en-US" sz="1600" dirty="0" err="1"/>
              <a:t>rpart</a:t>
            </a:r>
            <a:r>
              <a:rPr lang="en-US" sz="1600" dirty="0"/>
              <a:t>(</a:t>
            </a:r>
            <a:r>
              <a:rPr lang="en-US" sz="1600" dirty="0" err="1"/>
              <a:t>quality~.,data</a:t>
            </a:r>
            <a:r>
              <a:rPr lang="en-US" sz="1600" dirty="0"/>
              <a:t>=df5.train, cp=0.002)</a:t>
            </a:r>
          </a:p>
          <a:p>
            <a:pPr marL="0" indent="0">
              <a:buNone/>
            </a:pPr>
            <a:r>
              <a:rPr lang="en-US" sz="1600" dirty="0"/>
              <a:t>df5.dtree.cp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Melakukan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prediksi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model decision tree yang </a:t>
            </a:r>
            <a:r>
              <a:rPr lang="en-US" sz="1600" dirty="0" err="1">
                <a:solidFill>
                  <a:srgbClr val="00B050"/>
                </a:solidFill>
              </a:rPr>
              <a:t>baru</a:t>
            </a:r>
            <a:r>
              <a:rPr lang="en-US" sz="1600" dirty="0">
                <a:solidFill>
                  <a:srgbClr val="00B050"/>
                </a:solidFill>
              </a:rPr>
              <a:t> (yang </a:t>
            </a:r>
            <a:r>
              <a:rPr lang="en-US" sz="1600" dirty="0" err="1">
                <a:solidFill>
                  <a:srgbClr val="00B050"/>
                </a:solidFill>
              </a:rPr>
              <a:t>ditambahkan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parameter cp)</a:t>
            </a:r>
          </a:p>
          <a:p>
            <a:pPr marL="0" indent="0">
              <a:buNone/>
            </a:pPr>
            <a:r>
              <a:rPr lang="en-US" sz="1600" dirty="0"/>
              <a:t>df5.test.predict.cp = predict(df5.dtree.cp, </a:t>
            </a:r>
            <a:r>
              <a:rPr lang="en-US" sz="1600" dirty="0" err="1"/>
              <a:t>newdata</a:t>
            </a:r>
            <a:r>
              <a:rPr lang="en-US" sz="1600" dirty="0"/>
              <a:t>=df5.test, type="class")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Confusion Matrix</a:t>
            </a:r>
          </a:p>
          <a:p>
            <a:pPr marL="0" indent="0">
              <a:buNone/>
            </a:pPr>
            <a:r>
              <a:rPr lang="en-US" sz="1600" dirty="0"/>
              <a:t>caret::</a:t>
            </a:r>
            <a:r>
              <a:rPr lang="en-US" sz="1600" dirty="0" err="1"/>
              <a:t>confusionMatrix</a:t>
            </a:r>
            <a:r>
              <a:rPr lang="en-US" sz="1600" dirty="0"/>
              <a:t>(data=df5.test.predict.cp, reference=df5.test$quality, positive = "good")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# Nilai Accuracy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0.7704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# Kesimpulan: Nilai accuracy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meningkat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b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cp = 0.002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dibandingkan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tanpa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mempertimbangkan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parameter cp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5A927A-4FAB-4A6B-901B-AFCCD3A8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5" y="1074587"/>
            <a:ext cx="6472237" cy="5400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Untuk </a:t>
            </a:r>
            <a:r>
              <a:rPr lang="en-ID" sz="1600" dirty="0" err="1">
                <a:solidFill>
                  <a:srgbClr val="00B050"/>
                </a:solidFill>
              </a:rPr>
              <a:t>menghitung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nilai</a:t>
            </a:r>
            <a:r>
              <a:rPr lang="en-ID" sz="1600" dirty="0">
                <a:solidFill>
                  <a:srgbClr val="00B050"/>
                </a:solidFill>
              </a:rPr>
              <a:t> ROC dan AUC, </a:t>
            </a:r>
            <a:r>
              <a:rPr lang="en-ID" sz="1600" dirty="0" err="1">
                <a:solidFill>
                  <a:srgbClr val="00B050"/>
                </a:solidFill>
              </a:rPr>
              <a:t>variabel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prediksinya</a:t>
            </a:r>
            <a:r>
              <a:rPr lang="en-ID" sz="1600" dirty="0">
                <a:solidFill>
                  <a:srgbClr val="00B050"/>
                </a:solidFill>
              </a:rPr>
              <a:t> yang </a:t>
            </a:r>
            <a:r>
              <a:rPr lang="en-ID" sz="1600" dirty="0" err="1">
                <a:solidFill>
                  <a:srgbClr val="00B050"/>
                </a:solidFill>
              </a:rPr>
              <a:t>semula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bertipe</a:t>
            </a:r>
            <a:r>
              <a:rPr lang="en-ID" sz="1600" dirty="0">
                <a:solidFill>
                  <a:srgbClr val="00B050"/>
                </a:solidFill>
              </a:rPr>
              <a:t> class (</a:t>
            </a:r>
            <a:r>
              <a:rPr lang="en-ID" sz="1600" dirty="0" err="1">
                <a:solidFill>
                  <a:srgbClr val="00B050"/>
                </a:solidFill>
              </a:rPr>
              <a:t>kategorikal</a:t>
            </a:r>
            <a:r>
              <a:rPr lang="en-ID" sz="1600" dirty="0">
                <a:solidFill>
                  <a:srgbClr val="00B050"/>
                </a:solidFill>
              </a:rPr>
              <a:t>), </a:t>
            </a:r>
            <a:r>
              <a:rPr lang="en-ID" sz="1600" dirty="0" err="1">
                <a:solidFill>
                  <a:srgbClr val="00B050"/>
                </a:solidFill>
              </a:rPr>
              <a:t>diubah</a:t>
            </a:r>
            <a:r>
              <a:rPr lang="en-ID" sz="1600" dirty="0">
                <a:solidFill>
                  <a:srgbClr val="00B050"/>
                </a:solidFill>
              </a:rPr>
              <a:t> menjadi </a:t>
            </a:r>
            <a:r>
              <a:rPr lang="en-ID" sz="1600" dirty="0" err="1">
                <a:solidFill>
                  <a:srgbClr val="00B050"/>
                </a:solidFill>
              </a:rPr>
              <a:t>skala</a:t>
            </a:r>
            <a:r>
              <a:rPr lang="en-ID" sz="1600" dirty="0">
                <a:solidFill>
                  <a:srgbClr val="00B050"/>
                </a:solidFill>
              </a:rPr>
              <a:t> </a:t>
            </a:r>
            <a:r>
              <a:rPr lang="en-ID" sz="1600" dirty="0" err="1">
                <a:solidFill>
                  <a:srgbClr val="00B050"/>
                </a:solidFill>
              </a:rPr>
              <a:t>numerik</a:t>
            </a:r>
            <a:endParaRPr lang="en-ID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D" sz="1600" dirty="0"/>
              <a:t>df5.predictions.cp &lt;- </a:t>
            </a:r>
            <a:r>
              <a:rPr lang="en-ID" sz="1600" dirty="0" err="1"/>
              <a:t>ifelse</a:t>
            </a:r>
            <a:r>
              <a:rPr lang="en-ID" sz="1600" dirty="0"/>
              <a:t>(df5.test.predict.cp=="good", 1, 0)</a:t>
            </a:r>
          </a:p>
          <a:p>
            <a:pPr marL="0" indent="0">
              <a:buNone/>
            </a:pPr>
            <a:endParaRPr lang="en-ID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 </a:t>
            </a:r>
            <a:r>
              <a:rPr lang="en-ID" sz="1600" dirty="0" err="1">
                <a:solidFill>
                  <a:srgbClr val="00B050"/>
                </a:solidFill>
              </a:rPr>
              <a:t>Penghitungan</a:t>
            </a:r>
            <a:r>
              <a:rPr lang="en-ID" sz="1600" dirty="0">
                <a:solidFill>
                  <a:srgbClr val="00B050"/>
                </a:solidFill>
              </a:rPr>
              <a:t> ROC, AUC</a:t>
            </a:r>
          </a:p>
          <a:p>
            <a:pPr marL="0" indent="0">
              <a:buNone/>
            </a:pPr>
            <a:r>
              <a:rPr lang="en-ID" sz="1600" dirty="0"/>
              <a:t>pred.val3.cp &lt;- prediction(df5.predictions.cp,df5.labels)</a:t>
            </a:r>
          </a:p>
          <a:p>
            <a:pPr marL="0" indent="0">
              <a:buNone/>
            </a:pPr>
            <a:r>
              <a:rPr lang="en-ID" sz="1600" dirty="0"/>
              <a:t>auc.perf3.cp = performance(pred.val3.cp, measure = "</a:t>
            </a:r>
            <a:r>
              <a:rPr lang="en-ID" sz="1600" dirty="0" err="1"/>
              <a:t>auc</a:t>
            </a:r>
            <a:r>
              <a:rPr lang="en-ID" sz="1600" dirty="0"/>
              <a:t>")</a:t>
            </a:r>
          </a:p>
          <a:p>
            <a:pPr marL="0" indent="0">
              <a:buNone/>
            </a:pPr>
            <a:r>
              <a:rPr lang="en-ID" sz="1600" dirty="0"/>
              <a:t>auc.perf3.cp@y.values</a:t>
            </a:r>
          </a:p>
          <a:p>
            <a:pPr marL="0" indent="0">
              <a:buNone/>
            </a:pPr>
            <a:r>
              <a:rPr lang="en-ID" sz="1600" dirty="0"/>
              <a:t>perf2.cp = performance(pred.val3.cp,measure="</a:t>
            </a:r>
            <a:r>
              <a:rPr lang="en-ID" sz="1600" dirty="0" err="1"/>
              <a:t>tpr</a:t>
            </a:r>
            <a:r>
              <a:rPr lang="en-ID" sz="1600" dirty="0"/>
              <a:t>",</a:t>
            </a:r>
            <a:r>
              <a:rPr lang="en-ID" sz="1600" dirty="0" err="1"/>
              <a:t>x.measure</a:t>
            </a:r>
            <a:r>
              <a:rPr lang="en-ID" sz="1600" dirty="0"/>
              <a:t> = "</a:t>
            </a:r>
            <a:r>
              <a:rPr lang="en-ID" sz="1600" dirty="0" err="1"/>
              <a:t>fpr</a:t>
            </a:r>
            <a:r>
              <a:rPr lang="en-ID" sz="1600" dirty="0"/>
              <a:t>")</a:t>
            </a:r>
          </a:p>
          <a:p>
            <a:pPr marL="0" indent="0">
              <a:buNone/>
            </a:pPr>
            <a:r>
              <a:rPr lang="en-ID" sz="1600" dirty="0">
                <a:solidFill>
                  <a:srgbClr val="00B050"/>
                </a:solidFill>
              </a:rPr>
              <a:t>#plot(perf2.cp)</a:t>
            </a:r>
          </a:p>
          <a:p>
            <a:pPr marL="0" indent="0">
              <a:buNone/>
            </a:pPr>
            <a:r>
              <a:rPr lang="en-ID" sz="1600" dirty="0"/>
              <a:t>rocCurve.df5.cp &lt;- roc(response = df5.labels, predictor = df5.predictions.cp, levels = rev(levels(factor(df5.labels))))</a:t>
            </a:r>
          </a:p>
          <a:p>
            <a:pPr marL="0" indent="0">
              <a:buNone/>
            </a:pPr>
            <a:r>
              <a:rPr lang="en-ID" sz="1600" dirty="0" err="1"/>
              <a:t>auc</a:t>
            </a:r>
            <a:r>
              <a:rPr lang="en-ID" sz="1600" dirty="0"/>
              <a:t>(rocCurve.df5.cp)</a:t>
            </a:r>
          </a:p>
          <a:p>
            <a:pPr marL="0" indent="0">
              <a:buNone/>
            </a:pPr>
            <a:r>
              <a:rPr lang="en-ID" sz="1600" dirty="0"/>
              <a:t>plot(rocCurve.df5.cp,legacy.axes=TRUE)</a:t>
            </a:r>
          </a:p>
          <a:p>
            <a:pPr marL="0" indent="0">
              <a:buNone/>
            </a:pPr>
            <a:r>
              <a:rPr lang="en-ID" sz="1600" dirty="0"/>
              <a:t>title("ROC Curve Essay Wine Quality-White With Parameter </a:t>
            </a:r>
            <a:r>
              <a:rPr lang="en-ID" sz="1600" dirty="0" err="1"/>
              <a:t>cp",line</a:t>
            </a:r>
            <a:r>
              <a:rPr lang="en-ID" sz="1600" dirty="0"/>
              <a:t>=+3)</a:t>
            </a:r>
          </a:p>
          <a:p>
            <a:pPr marL="0" indent="0">
              <a:buNone/>
            </a:pPr>
            <a:endParaRPr lang="en-ID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Namun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meskipun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akurasi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meningkat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AUC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turun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menjadi 0.7161 (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berkurang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0.0075)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Kategori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tetap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kelompok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“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Cukup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” (fair)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7D9D040-ECEF-4768-9D21-EACC80FE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5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7456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879306-E04E-4360-8B7B-CEE9FB1B3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008" y="1138308"/>
            <a:ext cx="5680277" cy="4874564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78D1A3B9-DD97-436C-8CE4-54DDE3DE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78C829-90EA-48D1-B49A-A028ED3129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2199260"/>
              </p:ext>
            </p:extLst>
          </p:nvPr>
        </p:nvGraphicFramePr>
        <p:xfrm>
          <a:off x="6350044" y="1869485"/>
          <a:ext cx="5370948" cy="208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37">
                  <a:extLst>
                    <a:ext uri="{9D8B030D-6E8A-4147-A177-3AD203B41FA5}">
                      <a16:colId xmlns:a16="http://schemas.microsoft.com/office/drawing/2014/main" val="3297931172"/>
                    </a:ext>
                  </a:extLst>
                </a:gridCol>
                <a:gridCol w="1342737">
                  <a:extLst>
                    <a:ext uri="{9D8B030D-6E8A-4147-A177-3AD203B41FA5}">
                      <a16:colId xmlns:a16="http://schemas.microsoft.com/office/drawing/2014/main" val="2113605331"/>
                    </a:ext>
                  </a:extLst>
                </a:gridCol>
                <a:gridCol w="1342737">
                  <a:extLst>
                    <a:ext uri="{9D8B030D-6E8A-4147-A177-3AD203B41FA5}">
                      <a16:colId xmlns:a16="http://schemas.microsoft.com/office/drawing/2014/main" val="2506671490"/>
                    </a:ext>
                  </a:extLst>
                </a:gridCol>
                <a:gridCol w="1342737">
                  <a:extLst>
                    <a:ext uri="{9D8B030D-6E8A-4147-A177-3AD203B41FA5}">
                      <a16:colId xmlns:a16="http://schemas.microsoft.com/office/drawing/2014/main" val="2069555971"/>
                    </a:ext>
                  </a:extLst>
                </a:gridCol>
              </a:tblGrid>
              <a:tr h="636000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Parameter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Accuracy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AUC value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 err="1"/>
                        <a:t>Kategori</a:t>
                      </a:r>
                      <a:r>
                        <a:rPr lang="en-ID" sz="1800" b="1" dirty="0"/>
                        <a:t> Model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27928"/>
                  </a:ext>
                </a:extLst>
              </a:tr>
              <a:tr h="811446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Default Parameter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0.7592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0.7236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Cukup (fair)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76598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CP = 0.002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0.7704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0.7161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1" dirty="0"/>
                        <a:t>Cukup (fair)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086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69CF92-DE80-47FB-857E-1DDD153A556C}"/>
              </a:ext>
            </a:extLst>
          </p:cNvPr>
          <p:cNvSpPr txBox="1"/>
          <p:nvPr/>
        </p:nvSpPr>
        <p:spPr>
          <a:xfrm>
            <a:off x="6081423" y="1131381"/>
            <a:ext cx="878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/>
              <a:t>= 0.002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2E650-C9E9-4071-819C-D2ED3F3908D0}"/>
              </a:ext>
            </a:extLst>
          </p:cNvPr>
          <p:cNvSpPr txBox="1"/>
          <p:nvPr/>
        </p:nvSpPr>
        <p:spPr>
          <a:xfrm>
            <a:off x="1466955" y="6012872"/>
            <a:ext cx="368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i="1" dirty="0"/>
              <a:t>ROC Curve with parameter cp = 0.002</a:t>
            </a:r>
          </a:p>
          <a:p>
            <a:pPr algn="ctr"/>
            <a:r>
              <a:rPr lang="en-ID" i="1" dirty="0"/>
              <a:t>(AUC value = 0.7161)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7E0B2EE5-90D0-4C24-BE90-28F7FCA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6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820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2AC2EF-43B4-43B7-827F-EF12D883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421F-5093-4CCA-B254-A8FBFCB7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300" y="1074587"/>
            <a:ext cx="5508335" cy="5414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# </a:t>
            </a:r>
            <a:r>
              <a:rPr lang="en-US" sz="1600" b="1" dirty="0" err="1">
                <a:solidFill>
                  <a:srgbClr val="00B050"/>
                </a:solidFill>
              </a:rPr>
              <a:t>Untuk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membuat</a:t>
            </a:r>
            <a:r>
              <a:rPr lang="en-US" sz="1600" b="1" dirty="0">
                <a:solidFill>
                  <a:srgbClr val="00B050"/>
                </a:solidFill>
              </a:rPr>
              <a:t> Lift Chart, Gain Chart, dan K-S, </a:t>
            </a:r>
            <a:r>
              <a:rPr lang="en-US" sz="1600" b="1" dirty="0" err="1">
                <a:solidFill>
                  <a:srgbClr val="00B050"/>
                </a:solidFill>
              </a:rPr>
              <a:t>digunakan</a:t>
            </a:r>
            <a:r>
              <a:rPr lang="en-US" sz="1600" b="1" dirty="0">
                <a:solidFill>
                  <a:srgbClr val="00B050"/>
                </a:solidFill>
              </a:rPr>
              <a:t> data temp yang </a:t>
            </a:r>
            <a:r>
              <a:rPr lang="en-US" sz="1600" b="1" dirty="0" err="1">
                <a:solidFill>
                  <a:srgbClr val="00B050"/>
                </a:solidFill>
              </a:rPr>
              <a:t>sebelumnya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telah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kita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simpan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Pembuatan</a:t>
            </a:r>
            <a:r>
              <a:rPr lang="en-US" sz="1600" dirty="0">
                <a:solidFill>
                  <a:srgbClr val="00B050"/>
                </a:solidFill>
              </a:rPr>
              <a:t> model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menggunakan</a:t>
            </a:r>
            <a:r>
              <a:rPr lang="en-US" sz="1600" dirty="0">
                <a:solidFill>
                  <a:srgbClr val="00B050"/>
                </a:solidFill>
              </a:rPr>
              <a:t> decision tree, </a:t>
            </a:r>
            <a:r>
              <a:rPr lang="en-US" sz="1600" dirty="0" err="1">
                <a:solidFill>
                  <a:srgbClr val="00B050"/>
                </a:solidFill>
              </a:rPr>
              <a:t>disesuaikan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cp yang </a:t>
            </a:r>
            <a:r>
              <a:rPr lang="en-US" sz="1600" dirty="0" err="1">
                <a:solidFill>
                  <a:srgbClr val="00B050"/>
                </a:solidFill>
              </a:rPr>
              <a:t>telah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didapatkan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sebelumnya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err="1"/>
              <a:t>temp.dtree.cp</a:t>
            </a:r>
            <a:r>
              <a:rPr lang="en-US" sz="1400" dirty="0"/>
              <a:t> = </a:t>
            </a:r>
            <a:r>
              <a:rPr lang="en-US" sz="1400" dirty="0" err="1"/>
              <a:t>rpart</a:t>
            </a:r>
            <a:r>
              <a:rPr lang="en-US" sz="1400" dirty="0"/>
              <a:t>(</a:t>
            </a:r>
            <a:r>
              <a:rPr lang="en-US" sz="1400" dirty="0" err="1"/>
              <a:t>quality~.,data</a:t>
            </a:r>
            <a:r>
              <a:rPr lang="en-US" sz="1400" dirty="0"/>
              <a:t>=</a:t>
            </a:r>
            <a:r>
              <a:rPr lang="en-US" sz="1400" dirty="0" err="1"/>
              <a:t>temp.train</a:t>
            </a:r>
            <a:r>
              <a:rPr lang="en-US" sz="1400" dirty="0"/>
              <a:t>, cp = 0.002)</a:t>
            </a:r>
          </a:p>
          <a:p>
            <a:pPr marL="0" indent="0">
              <a:buNone/>
            </a:pPr>
            <a:r>
              <a:rPr lang="en-US" sz="1400" dirty="0" err="1"/>
              <a:t>temp.dtree.cp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summary(</a:t>
            </a:r>
            <a:r>
              <a:rPr lang="en-US" sz="1400" dirty="0" err="1"/>
              <a:t>temp.dtree.cp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Melakukan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prediksi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model yang </a:t>
            </a:r>
            <a:r>
              <a:rPr lang="en-US" sz="1600" dirty="0" err="1">
                <a:solidFill>
                  <a:srgbClr val="00B050"/>
                </a:solidFill>
              </a:rPr>
              <a:t>sudah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dibuat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(Decision tree, </a:t>
            </a:r>
            <a:r>
              <a:rPr lang="en-US" sz="1600" dirty="0" err="1">
                <a:solidFill>
                  <a:srgbClr val="00B050"/>
                </a:solidFill>
              </a:rPr>
              <a:t>variabel</a:t>
            </a:r>
            <a:r>
              <a:rPr lang="en-US" sz="1600" dirty="0">
                <a:solidFill>
                  <a:srgbClr val="00B050"/>
                </a:solidFill>
              </a:rPr>
              <a:t> yang </a:t>
            </a:r>
            <a:r>
              <a:rPr lang="en-US" sz="1600" dirty="0" err="1">
                <a:solidFill>
                  <a:srgbClr val="00B050"/>
                </a:solidFill>
              </a:rPr>
              <a:t>diprediksi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merupakan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probabilitas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 err="1"/>
              <a:t>temp.test.predict.cp</a:t>
            </a:r>
            <a:r>
              <a:rPr lang="en-US" sz="1400" dirty="0"/>
              <a:t> = predict(</a:t>
            </a:r>
            <a:r>
              <a:rPr lang="en-US" sz="1400" dirty="0" err="1"/>
              <a:t>temp.dtree.cp</a:t>
            </a:r>
            <a:r>
              <a:rPr lang="en-US" sz="1400" dirty="0"/>
              <a:t>, </a:t>
            </a:r>
            <a:r>
              <a:rPr lang="en-US" sz="1400" dirty="0" err="1"/>
              <a:t>newdata</a:t>
            </a:r>
            <a:r>
              <a:rPr lang="en-US" sz="1400" dirty="0"/>
              <a:t>=</a:t>
            </a:r>
            <a:r>
              <a:rPr lang="en-US" sz="1400" dirty="0" err="1"/>
              <a:t>temp.test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Mengkategorikan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hasil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sesuai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treshold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err="1"/>
              <a:t>temp.test.predict</a:t>
            </a:r>
            <a:r>
              <a:rPr lang="en-US" sz="1400" dirty="0"/>
              <a:t> &lt;- 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temp.test.predict.cp</a:t>
            </a:r>
            <a:r>
              <a:rPr lang="en-US" sz="1400" dirty="0"/>
              <a:t> &gt;= 6, "good", "bad")</a:t>
            </a:r>
          </a:p>
          <a:p>
            <a:pPr marL="0" indent="0">
              <a:buNone/>
            </a:pPr>
            <a:r>
              <a:rPr lang="en-US" sz="1400" dirty="0" err="1"/>
              <a:t>temp.test.reference</a:t>
            </a:r>
            <a:r>
              <a:rPr lang="en-US" sz="1400" dirty="0"/>
              <a:t> &lt;- 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temp.test$quality</a:t>
            </a:r>
            <a:r>
              <a:rPr lang="en-US" sz="1400" dirty="0"/>
              <a:t> &gt;= 6, "good", "bad")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Confusion Matrix</a:t>
            </a:r>
          </a:p>
          <a:p>
            <a:pPr marL="0" indent="0">
              <a:buNone/>
            </a:pPr>
            <a:r>
              <a:rPr lang="en-US" sz="1400" dirty="0"/>
              <a:t>caret::</a:t>
            </a:r>
            <a:r>
              <a:rPr lang="en-US" sz="1400" dirty="0" err="1"/>
              <a:t>confusionMatrix</a:t>
            </a:r>
            <a:r>
              <a:rPr lang="en-US" sz="1400" dirty="0"/>
              <a:t>(data=</a:t>
            </a:r>
            <a:r>
              <a:rPr lang="en-US" sz="1400" dirty="0" err="1"/>
              <a:t>temp.test.predict</a:t>
            </a:r>
            <a:r>
              <a:rPr lang="en-US" sz="1400" dirty="0"/>
              <a:t>, reference=</a:t>
            </a:r>
            <a:r>
              <a:rPr lang="en-US" sz="1400" dirty="0" err="1"/>
              <a:t>temp.test.reference</a:t>
            </a:r>
            <a:r>
              <a:rPr lang="en-US" sz="1400" dirty="0"/>
              <a:t>, positive = "good")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Accuracy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menurun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0.6388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5A927A-4FAB-4A6B-901B-AFCCD3A8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505" y="1074587"/>
            <a:ext cx="6377858" cy="5400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Mengubah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skala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kategorik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menjadi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numerik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untuk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menghitung</a:t>
            </a:r>
            <a:r>
              <a:rPr lang="en-US" sz="1600" dirty="0">
                <a:solidFill>
                  <a:srgbClr val="00B050"/>
                </a:solidFill>
              </a:rPr>
              <a:t> ROC, AUC</a:t>
            </a:r>
          </a:p>
          <a:p>
            <a:pPr marL="0" indent="0">
              <a:buNone/>
            </a:pPr>
            <a:r>
              <a:rPr lang="en-US" sz="1400" dirty="0" err="1"/>
              <a:t>temp.test.predict.num</a:t>
            </a:r>
            <a:r>
              <a:rPr lang="en-US" sz="1400" dirty="0"/>
              <a:t> &lt;- 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temp.test.predict</a:t>
            </a:r>
            <a:r>
              <a:rPr lang="en-US" sz="1400" dirty="0"/>
              <a:t>=="good", 1, 0)</a:t>
            </a:r>
          </a:p>
          <a:p>
            <a:pPr marL="0" indent="0">
              <a:buNone/>
            </a:pPr>
            <a:r>
              <a:rPr lang="en-US" sz="1400" dirty="0" err="1"/>
              <a:t>temp.test.reference.num</a:t>
            </a:r>
            <a:r>
              <a:rPr lang="en-US" sz="1400" dirty="0"/>
              <a:t> &lt;- </a:t>
            </a:r>
            <a:r>
              <a:rPr lang="en-US" sz="1400" dirty="0" err="1"/>
              <a:t>ifelse</a:t>
            </a:r>
            <a:r>
              <a:rPr lang="en-US" sz="1400" dirty="0"/>
              <a:t>(</a:t>
            </a:r>
            <a:r>
              <a:rPr lang="en-US" sz="1400" dirty="0" err="1"/>
              <a:t>temp.test.reference</a:t>
            </a:r>
            <a:r>
              <a:rPr lang="en-US" sz="1400" dirty="0"/>
              <a:t>=="good", 1, 0)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Penghitungan</a:t>
            </a:r>
            <a:r>
              <a:rPr lang="en-US" sz="1600" dirty="0">
                <a:solidFill>
                  <a:srgbClr val="00B050"/>
                </a:solidFill>
              </a:rPr>
              <a:t> ROC, AUC</a:t>
            </a:r>
          </a:p>
          <a:p>
            <a:pPr marL="0" indent="0">
              <a:buNone/>
            </a:pPr>
            <a:r>
              <a:rPr lang="en-US" sz="1600" dirty="0"/>
              <a:t>pred.val4.cp &lt;- prediction(</a:t>
            </a:r>
            <a:r>
              <a:rPr lang="en-US" sz="1600" dirty="0" err="1"/>
              <a:t>temp.test.predict.num,temp.test.reference.num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auc.perf4.cp = performance(pred.val4.cp, measure = "</a:t>
            </a:r>
            <a:r>
              <a:rPr lang="en-US" sz="1600" dirty="0" err="1"/>
              <a:t>auc</a:t>
            </a:r>
            <a:r>
              <a:rPr lang="en-US" sz="1600" dirty="0"/>
              <a:t>")</a:t>
            </a:r>
          </a:p>
          <a:p>
            <a:pPr marL="0" indent="0">
              <a:buNone/>
            </a:pPr>
            <a:r>
              <a:rPr lang="en-US" sz="1600" dirty="0"/>
              <a:t>auc.perf4.cp@y.values</a:t>
            </a:r>
          </a:p>
          <a:p>
            <a:pPr marL="0" indent="0">
              <a:buNone/>
            </a:pPr>
            <a:r>
              <a:rPr lang="en-US" sz="1600" dirty="0"/>
              <a:t>perf3.cp = performance(pred.val4.cp,measure="</a:t>
            </a:r>
            <a:r>
              <a:rPr lang="en-US" sz="1600" dirty="0" err="1"/>
              <a:t>tpr</a:t>
            </a:r>
            <a:r>
              <a:rPr lang="en-US" sz="1600" dirty="0"/>
              <a:t>",</a:t>
            </a:r>
            <a:r>
              <a:rPr lang="en-US" sz="1600" dirty="0" err="1"/>
              <a:t>x.measure</a:t>
            </a:r>
            <a:r>
              <a:rPr lang="en-US" sz="1600" dirty="0"/>
              <a:t> = "</a:t>
            </a:r>
            <a:r>
              <a:rPr lang="en-US" sz="1600" dirty="0" err="1"/>
              <a:t>fpr</a:t>
            </a:r>
            <a:r>
              <a:rPr lang="en-US" sz="1600" dirty="0"/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#plot(perf3.cp)</a:t>
            </a:r>
          </a:p>
          <a:p>
            <a:pPr marL="0" indent="0">
              <a:buNone/>
            </a:pPr>
            <a:r>
              <a:rPr lang="en-US" sz="1500" dirty="0" err="1"/>
              <a:t>rocCurve.temp.cp</a:t>
            </a:r>
            <a:r>
              <a:rPr lang="en-US" sz="1500" dirty="0"/>
              <a:t> &lt;- roc(response = </a:t>
            </a:r>
            <a:r>
              <a:rPr lang="en-US" sz="1500" dirty="0" err="1"/>
              <a:t>temp.test.reference.num</a:t>
            </a:r>
            <a:r>
              <a:rPr lang="en-US" sz="1500" dirty="0"/>
              <a:t>, predictor = </a:t>
            </a:r>
            <a:r>
              <a:rPr lang="en-US" sz="1500" dirty="0" err="1"/>
              <a:t>temp.test.predict.num</a:t>
            </a:r>
            <a:r>
              <a:rPr lang="en-US" sz="1500" dirty="0"/>
              <a:t>, levels = rev(levels(factor(</a:t>
            </a:r>
            <a:r>
              <a:rPr lang="en-US" sz="1500" dirty="0" err="1"/>
              <a:t>temp.test.reference.num</a:t>
            </a:r>
            <a:r>
              <a:rPr lang="en-US" sz="1500" dirty="0"/>
              <a:t>))))</a:t>
            </a:r>
          </a:p>
          <a:p>
            <a:pPr marL="0" indent="0">
              <a:buNone/>
            </a:pPr>
            <a:r>
              <a:rPr lang="en-US" sz="1600" dirty="0" err="1"/>
              <a:t>auc</a:t>
            </a:r>
            <a:r>
              <a:rPr lang="en-US" sz="1600" dirty="0"/>
              <a:t>(</a:t>
            </a:r>
            <a:r>
              <a:rPr lang="en-US" sz="1600" dirty="0" err="1"/>
              <a:t>rocCurve.temp.cp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plot(</a:t>
            </a:r>
            <a:r>
              <a:rPr lang="en-US" sz="1600" dirty="0" err="1"/>
              <a:t>rocCurve.temp.cp,legacy.axes</a:t>
            </a:r>
            <a:r>
              <a:rPr lang="en-US" sz="1600" dirty="0"/>
              <a:t>=TRUE)</a:t>
            </a:r>
          </a:p>
          <a:p>
            <a:pPr marL="0" indent="0">
              <a:buNone/>
            </a:pPr>
            <a:r>
              <a:rPr lang="en-US" sz="1600" dirty="0"/>
              <a:t>title("ROC Curve Essay Wine Quality-White With Parameter </a:t>
            </a:r>
            <a:r>
              <a:rPr lang="en-US" sz="1600" dirty="0" err="1"/>
              <a:t>cp",line</a:t>
            </a:r>
            <a:r>
              <a:rPr lang="en-US" sz="1600" dirty="0"/>
              <a:t>=+3)</a:t>
            </a: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AUC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0.7058.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Nilai AUC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kembali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turun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daripada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sebelumnya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Kategori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model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tetap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kelompok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“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Cukup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” (fair)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2BEB681-8815-48ED-970E-DD975975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7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93730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421F-5093-4CCA-B254-A8FBFCB7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46" y="1461654"/>
            <a:ext cx="10575781" cy="4578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## </a:t>
            </a:r>
            <a:r>
              <a:rPr lang="en-US" sz="1800" b="1" dirty="0" err="1">
                <a:solidFill>
                  <a:srgbClr val="00B050"/>
                </a:solidFill>
              </a:rPr>
              <a:t>Membuat</a:t>
            </a:r>
            <a:r>
              <a:rPr lang="en-US" sz="1800" b="1" dirty="0">
                <a:solidFill>
                  <a:srgbClr val="00B050"/>
                </a:solidFill>
              </a:rPr>
              <a:t> Lift Chart dan Gain Chart </a:t>
            </a:r>
            <a:r>
              <a:rPr lang="en-US" sz="1800" b="1" dirty="0" err="1">
                <a:solidFill>
                  <a:srgbClr val="00B050"/>
                </a:solidFill>
              </a:rPr>
              <a:t>secara</a:t>
            </a:r>
            <a:r>
              <a:rPr lang="en-US" sz="1800" b="1" dirty="0">
                <a:solidFill>
                  <a:srgbClr val="00B050"/>
                </a:solidFill>
              </a:rPr>
              <a:t> manual</a:t>
            </a:r>
          </a:p>
          <a:p>
            <a:pPr marL="0" indent="0">
              <a:buNone/>
            </a:pPr>
            <a:r>
              <a:rPr lang="en-US" sz="1600" dirty="0" err="1"/>
              <a:t>temp.predict.actual</a:t>
            </a:r>
            <a:r>
              <a:rPr lang="en-US" sz="1600" dirty="0"/>
              <a:t> = </a:t>
            </a:r>
            <a:r>
              <a:rPr lang="en-US" sz="1600" dirty="0" err="1"/>
              <a:t>data.frame</a:t>
            </a:r>
            <a:r>
              <a:rPr lang="en-US" sz="1600" dirty="0"/>
              <a:t>(</a:t>
            </a:r>
            <a:r>
              <a:rPr lang="en-US" sz="1600" dirty="0" err="1"/>
              <a:t>temp.test$quality,temp.test.predict.cp</a:t>
            </a:r>
            <a:r>
              <a:rPr lang="en-US" sz="1600" dirty="0"/>
              <a:t>) %&gt;% arrange(-</a:t>
            </a:r>
            <a:r>
              <a:rPr lang="en-US" sz="1600" dirty="0" err="1"/>
              <a:t>temp.test.predict.cp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arrange </a:t>
            </a:r>
            <a:r>
              <a:rPr lang="en-US" sz="1600" dirty="0" err="1">
                <a:solidFill>
                  <a:srgbClr val="00B050"/>
                </a:solidFill>
              </a:rPr>
              <a:t>adalah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untuk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mengurutkan</a:t>
            </a:r>
            <a:r>
              <a:rPr lang="en-US" sz="1600" dirty="0">
                <a:solidFill>
                  <a:srgbClr val="00B050"/>
                </a:solidFill>
              </a:rPr>
              <a:t>. </a:t>
            </a:r>
            <a:r>
              <a:rPr lang="en-US" sz="1600" dirty="0" err="1">
                <a:solidFill>
                  <a:srgbClr val="00B050"/>
                </a:solidFill>
              </a:rPr>
              <a:t>Penamaan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variabel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sudah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menyesuaikan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penggunaan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baku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dplyr</a:t>
            </a:r>
            <a:r>
              <a:rPr lang="en-US" sz="1600" dirty="0">
                <a:solidFill>
                  <a:srgbClr val="00B050"/>
                </a:solidFill>
              </a:rPr>
              <a:t>/</a:t>
            </a:r>
            <a:r>
              <a:rPr lang="en-US" sz="1600" dirty="0" err="1">
                <a:solidFill>
                  <a:srgbClr val="00B050"/>
                </a:solidFill>
              </a:rPr>
              <a:t>tidyverse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temp.decile</a:t>
            </a:r>
            <a:r>
              <a:rPr lang="en-US" sz="1600" dirty="0"/>
              <a:t> = </a:t>
            </a:r>
            <a:r>
              <a:rPr lang="en-US" sz="1600" dirty="0" err="1"/>
              <a:t>temp.predict.actual</a:t>
            </a:r>
            <a:r>
              <a:rPr lang="en-US" sz="1600" dirty="0"/>
              <a:t> %&gt;% mutate(decile.10 = </a:t>
            </a:r>
            <a:r>
              <a:rPr lang="en-US" sz="1600" dirty="0" err="1"/>
              <a:t>ntile</a:t>
            </a:r>
            <a:r>
              <a:rPr lang="en-US" sz="1600" dirty="0"/>
              <a:t>(temp.test.predict.cp,10)) %&gt;% </a:t>
            </a:r>
            <a:r>
              <a:rPr lang="en-US" sz="1600" dirty="0" err="1"/>
              <a:t>group_by</a:t>
            </a:r>
            <a:r>
              <a:rPr lang="en-US" sz="1600" dirty="0"/>
              <a:t>(decile.10)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Dibagi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berdasarkan</a:t>
            </a:r>
            <a:r>
              <a:rPr lang="en-US" sz="1600" dirty="0">
                <a:solidFill>
                  <a:srgbClr val="00B050"/>
                </a:solidFill>
              </a:rPr>
              <a:t> decile (</a:t>
            </a:r>
            <a:r>
              <a:rPr lang="en-US" sz="1600" dirty="0" err="1">
                <a:solidFill>
                  <a:srgbClr val="00B050"/>
                </a:solidFill>
              </a:rPr>
              <a:t>dibagi</a:t>
            </a:r>
            <a:r>
              <a:rPr lang="en-US" sz="1600" dirty="0">
                <a:solidFill>
                  <a:srgbClr val="00B050"/>
                </a:solidFill>
              </a:rPr>
              <a:t> 10)</a:t>
            </a:r>
          </a:p>
          <a:p>
            <a:pPr marL="0" indent="0">
              <a:buNone/>
            </a:pPr>
            <a:r>
              <a:rPr lang="en-US" sz="1600" dirty="0" err="1"/>
              <a:t>temp.decile.summ</a:t>
            </a:r>
            <a:r>
              <a:rPr lang="en-US" sz="1600" dirty="0"/>
              <a:t> = </a:t>
            </a:r>
            <a:r>
              <a:rPr lang="en-US" sz="1600" dirty="0" err="1"/>
              <a:t>temp.decile</a:t>
            </a:r>
            <a:r>
              <a:rPr lang="en-US" sz="1600" dirty="0"/>
              <a:t> %&gt;% mutate(</a:t>
            </a:r>
            <a:r>
              <a:rPr lang="en-US" sz="1600" dirty="0" err="1"/>
              <a:t>temp.test.quality</a:t>
            </a:r>
            <a:r>
              <a:rPr lang="en-US" sz="1600" dirty="0"/>
              <a:t>=</a:t>
            </a:r>
            <a:r>
              <a:rPr lang="en-US" sz="1600" dirty="0" err="1"/>
              <a:t>ifelse</a:t>
            </a:r>
            <a:r>
              <a:rPr lang="en-US" sz="1600" dirty="0"/>
              <a:t>(</a:t>
            </a:r>
            <a:r>
              <a:rPr lang="en-US" sz="1600" dirty="0" err="1"/>
              <a:t>temp.test.quality</a:t>
            </a:r>
            <a:r>
              <a:rPr lang="en-US" sz="1600" dirty="0"/>
              <a:t>&gt;=6,"good","bad")) %&gt;%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group_by</a:t>
            </a:r>
            <a:r>
              <a:rPr lang="en-US" sz="1600" dirty="0"/>
              <a:t>(decile.10,temp.test.quality) %&gt;% </a:t>
            </a:r>
            <a:r>
              <a:rPr lang="en-US" sz="1600" dirty="0" err="1"/>
              <a:t>summarise</a:t>
            </a:r>
            <a:r>
              <a:rPr lang="en-US" sz="1600" dirty="0"/>
              <a:t>(Pop=n()) %&gt;% spread(</a:t>
            </a:r>
            <a:r>
              <a:rPr lang="en-US" sz="1600" dirty="0" err="1"/>
              <a:t>temp.test.quality,Pop</a:t>
            </a:r>
            <a:r>
              <a:rPr lang="en-US" sz="1600" dirty="0"/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mutate </a:t>
            </a:r>
            <a:r>
              <a:rPr lang="en-US" sz="1600" dirty="0" err="1">
                <a:solidFill>
                  <a:srgbClr val="00B050"/>
                </a:solidFill>
              </a:rPr>
              <a:t>kalau</a:t>
            </a:r>
            <a:r>
              <a:rPr lang="en-US" sz="1600" dirty="0">
                <a:solidFill>
                  <a:srgbClr val="00B050"/>
                </a:solidFill>
              </a:rPr>
              <a:t> good </a:t>
            </a:r>
            <a:r>
              <a:rPr lang="en-US" sz="1600" dirty="0" err="1">
                <a:solidFill>
                  <a:srgbClr val="00B050"/>
                </a:solidFill>
              </a:rPr>
              <a:t>jadi</a:t>
            </a:r>
            <a:r>
              <a:rPr lang="en-US" sz="1600" dirty="0">
                <a:solidFill>
                  <a:srgbClr val="00B050"/>
                </a:solidFill>
              </a:rPr>
              <a:t> True </a:t>
            </a:r>
            <a:r>
              <a:rPr lang="en-US" sz="1600" dirty="0" err="1">
                <a:solidFill>
                  <a:srgbClr val="00B050"/>
                </a:solidFill>
              </a:rPr>
              <a:t>atau</a:t>
            </a:r>
            <a:r>
              <a:rPr lang="en-US" sz="1600" dirty="0">
                <a:solidFill>
                  <a:srgbClr val="00B050"/>
                </a:solidFill>
              </a:rPr>
              <a:t> False-</a:t>
            </a:r>
            <a:r>
              <a:rPr lang="en-US" sz="1600" dirty="0" err="1">
                <a:solidFill>
                  <a:srgbClr val="00B050"/>
                </a:solidFill>
              </a:rPr>
              <a:t>nya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dihilangkan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karena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datanya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sudah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merupakan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numerik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 err="1">
                <a:solidFill>
                  <a:srgbClr val="00B050"/>
                </a:solidFill>
              </a:rPr>
              <a:t>bukan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kategorikal</a:t>
            </a:r>
            <a:r>
              <a:rPr lang="en-US" sz="16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Summarise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berdasarkan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nilai</a:t>
            </a:r>
            <a:r>
              <a:rPr lang="en-US" sz="1600" dirty="0">
                <a:solidFill>
                  <a:srgbClr val="00B050"/>
                </a:solidFill>
              </a:rPr>
              <a:t> 1 (True) </a:t>
            </a:r>
            <a:r>
              <a:rPr lang="en-US" sz="1600" dirty="0" err="1">
                <a:solidFill>
                  <a:srgbClr val="00B050"/>
                </a:solidFill>
              </a:rPr>
              <a:t>atau</a:t>
            </a:r>
            <a:r>
              <a:rPr lang="en-US" sz="1600" dirty="0">
                <a:solidFill>
                  <a:srgbClr val="00B050"/>
                </a:solidFill>
              </a:rPr>
              <a:t> 0 (False). </a:t>
            </a:r>
            <a:r>
              <a:rPr lang="en-US" sz="1600" dirty="0" err="1">
                <a:solidFill>
                  <a:srgbClr val="00B050"/>
                </a:solidFill>
              </a:rPr>
              <a:t>Ditambahkan</a:t>
            </a:r>
            <a:r>
              <a:rPr lang="en-US" sz="1600" dirty="0">
                <a:solidFill>
                  <a:srgbClr val="00B050"/>
                </a:solidFill>
              </a:rPr>
              <a:t> mutate agar </a:t>
            </a:r>
            <a:r>
              <a:rPr lang="en-US" sz="1600" dirty="0" err="1">
                <a:solidFill>
                  <a:srgbClr val="00B050"/>
                </a:solidFill>
              </a:rPr>
              <a:t>nama</a:t>
            </a:r>
            <a:r>
              <a:rPr lang="en-US" sz="1600" dirty="0">
                <a:solidFill>
                  <a:srgbClr val="00B050"/>
                </a:solidFill>
              </a:rPr>
              <a:t> column-</a:t>
            </a:r>
            <a:r>
              <a:rPr lang="en-US" sz="1600" dirty="0" err="1">
                <a:solidFill>
                  <a:srgbClr val="00B050"/>
                </a:solidFill>
              </a:rPr>
              <a:t>nya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menjadi</a:t>
            </a:r>
            <a:r>
              <a:rPr lang="en-US" sz="1600" dirty="0">
                <a:solidFill>
                  <a:srgbClr val="00B050"/>
                </a:solidFill>
              </a:rPr>
              <a:t> character. Spread </a:t>
            </a:r>
            <a:r>
              <a:rPr lang="en-US" sz="1600" dirty="0" err="1">
                <a:solidFill>
                  <a:srgbClr val="00B050"/>
                </a:solidFill>
              </a:rPr>
              <a:t>dibuat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sebagai</a:t>
            </a:r>
            <a:r>
              <a:rPr lang="en-US" sz="1600" dirty="0">
                <a:solidFill>
                  <a:srgbClr val="00B050"/>
                </a:solidFill>
              </a:rPr>
              <a:t> deep layer </a:t>
            </a:r>
            <a:r>
              <a:rPr lang="en-US" sz="1600" dirty="0" err="1">
                <a:solidFill>
                  <a:srgbClr val="00B050"/>
                </a:solidFill>
              </a:rPr>
              <a:t>untuk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mengubah</a:t>
            </a:r>
            <a:r>
              <a:rPr lang="en-US" sz="1600" dirty="0">
                <a:solidFill>
                  <a:srgbClr val="00B050"/>
                </a:solidFill>
              </a:rPr>
              <a:t> long table </a:t>
            </a:r>
            <a:r>
              <a:rPr lang="en-US" sz="1600" dirty="0" err="1">
                <a:solidFill>
                  <a:srgbClr val="00B050"/>
                </a:solidFill>
              </a:rPr>
              <a:t>menjadi</a:t>
            </a:r>
            <a:r>
              <a:rPr lang="en-US" sz="1600" dirty="0">
                <a:solidFill>
                  <a:srgbClr val="00B050"/>
                </a:solidFill>
              </a:rPr>
              <a:t> wide table</a:t>
            </a:r>
          </a:p>
          <a:p>
            <a:pPr marL="0" indent="0">
              <a:buNone/>
            </a:pPr>
            <a:r>
              <a:rPr lang="en-US" sz="1600" dirty="0" err="1"/>
              <a:t>temp.decile.summ</a:t>
            </a:r>
            <a:r>
              <a:rPr lang="en-US" sz="1600" dirty="0"/>
              <a:t>[is.na(</a:t>
            </a:r>
            <a:r>
              <a:rPr lang="en-US" sz="1600" dirty="0" err="1"/>
              <a:t>temp.decile.summ</a:t>
            </a:r>
            <a:r>
              <a:rPr lang="en-US" sz="1600" dirty="0"/>
              <a:t>)]=0 </a:t>
            </a: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Jika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terdapat</a:t>
            </a:r>
            <a:r>
              <a:rPr lang="en-US" sz="1600" dirty="0">
                <a:solidFill>
                  <a:srgbClr val="00B050"/>
                </a:solidFill>
              </a:rPr>
              <a:t> NA, </a:t>
            </a:r>
            <a:r>
              <a:rPr lang="en-US" sz="1600" dirty="0" err="1">
                <a:solidFill>
                  <a:srgbClr val="00B050"/>
                </a:solidFill>
              </a:rPr>
              <a:t>diisi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dengan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nilai</a:t>
            </a:r>
            <a:r>
              <a:rPr lang="en-US" sz="1600" dirty="0">
                <a:solidFill>
                  <a:srgbClr val="00B050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1600" dirty="0" err="1"/>
              <a:t>temp.decile.summ</a:t>
            </a:r>
            <a:r>
              <a:rPr lang="en-US" sz="1600" dirty="0"/>
              <a:t> = </a:t>
            </a:r>
            <a:r>
              <a:rPr lang="en-US" sz="1600" dirty="0" err="1"/>
              <a:t>temp.decile.summ</a:t>
            </a:r>
            <a:r>
              <a:rPr lang="en-US" sz="1600" dirty="0"/>
              <a:t> %&gt;% mutate(Population=</a:t>
            </a:r>
            <a:r>
              <a:rPr lang="en-US" sz="1600" dirty="0" err="1"/>
              <a:t>bad+good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B050"/>
                </a:solidFill>
              </a:rPr>
              <a:t># </a:t>
            </a:r>
            <a:r>
              <a:rPr lang="en-US" sz="1600" dirty="0" err="1">
                <a:solidFill>
                  <a:srgbClr val="00B050"/>
                </a:solidFill>
              </a:rPr>
              <a:t>Ditambahkan</a:t>
            </a:r>
            <a:r>
              <a:rPr lang="en-US" sz="1600" dirty="0">
                <a:solidFill>
                  <a:srgbClr val="00B050"/>
                </a:solidFill>
              </a:rPr>
              <a:t> column </a:t>
            </a:r>
            <a:r>
              <a:rPr lang="en-US" sz="1600" dirty="0" err="1">
                <a:solidFill>
                  <a:srgbClr val="00B050"/>
                </a:solidFill>
              </a:rPr>
              <a:t>baru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bernama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Populasi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Di-export </a:t>
            </a:r>
            <a:r>
              <a:rPr lang="en-US" sz="1600" dirty="0" err="1">
                <a:solidFill>
                  <a:srgbClr val="00B050"/>
                </a:solidFill>
              </a:rPr>
              <a:t>ke</a:t>
            </a:r>
            <a:r>
              <a:rPr lang="en-US" sz="1600" dirty="0">
                <a:solidFill>
                  <a:srgbClr val="00B050"/>
                </a:solidFill>
              </a:rPr>
              <a:t> CSV </a:t>
            </a:r>
            <a:r>
              <a:rPr lang="en-US" sz="1600" dirty="0" err="1">
                <a:solidFill>
                  <a:srgbClr val="00B050"/>
                </a:solidFill>
              </a:rPr>
              <a:t>untuk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dibuka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dalam</a:t>
            </a:r>
            <a:r>
              <a:rPr lang="en-US" sz="1600" dirty="0">
                <a:solidFill>
                  <a:srgbClr val="00B050"/>
                </a:solidFill>
              </a:rPr>
              <a:t> Ms. Excel</a:t>
            </a:r>
          </a:p>
          <a:p>
            <a:pPr marL="0" indent="0">
              <a:buNone/>
            </a:pPr>
            <a:r>
              <a:rPr lang="en-US" sz="1600" dirty="0"/>
              <a:t>write.csv(temp.decile.</a:t>
            </a:r>
            <a:r>
              <a:rPr lang="en-US" sz="1600" dirty="0" err="1"/>
              <a:t>summ</a:t>
            </a:r>
            <a:r>
              <a:rPr lang="en-US" sz="1600" dirty="0"/>
              <a:t>,"D:/BODT Camp IYKRA/</a:t>
            </a:r>
            <a:r>
              <a:rPr lang="en-US" sz="1600" dirty="0" err="1"/>
              <a:t>Materi</a:t>
            </a:r>
            <a:r>
              <a:rPr lang="en-US" sz="1600" dirty="0"/>
              <a:t>/#21/assignment_df5_temp.csv",row.names = FALSE)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B43E5212-8419-4714-9EBD-86A658B7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8CE5A63-BA57-4500-BC12-1DD654A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8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9261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B43E5212-8419-4714-9EBD-86A658B7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100013"/>
            <a:ext cx="9729788" cy="631818"/>
          </a:xfrm>
        </p:spPr>
        <p:txBody>
          <a:bodyPr>
            <a:noAutofit/>
          </a:bodyPr>
          <a:lstStyle/>
          <a:p>
            <a:pPr algn="r"/>
            <a:r>
              <a:rPr lang="en-ID" sz="3600" b="1" dirty="0">
                <a:solidFill>
                  <a:schemeClr val="bg1"/>
                </a:solidFill>
              </a:rPr>
              <a:t>ANSWER TO QUESTION 3 - R CODE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5B49AE-8474-4D97-A3CF-FA1F89279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13280"/>
              </p:ext>
            </p:extLst>
          </p:nvPr>
        </p:nvGraphicFramePr>
        <p:xfrm>
          <a:off x="278461" y="1140759"/>
          <a:ext cx="11635078" cy="4493361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841947">
                  <a:extLst>
                    <a:ext uri="{9D8B030D-6E8A-4147-A177-3AD203B41FA5}">
                      <a16:colId xmlns:a16="http://schemas.microsoft.com/office/drawing/2014/main" val="2401266944"/>
                    </a:ext>
                  </a:extLst>
                </a:gridCol>
                <a:gridCol w="503207">
                  <a:extLst>
                    <a:ext uri="{9D8B030D-6E8A-4147-A177-3AD203B41FA5}">
                      <a16:colId xmlns:a16="http://schemas.microsoft.com/office/drawing/2014/main" val="3289443313"/>
                    </a:ext>
                  </a:extLst>
                </a:gridCol>
                <a:gridCol w="408577">
                  <a:extLst>
                    <a:ext uri="{9D8B030D-6E8A-4147-A177-3AD203B41FA5}">
                      <a16:colId xmlns:a16="http://schemas.microsoft.com/office/drawing/2014/main" val="754491590"/>
                    </a:ext>
                  </a:extLst>
                </a:gridCol>
                <a:gridCol w="999234">
                  <a:extLst>
                    <a:ext uri="{9D8B030D-6E8A-4147-A177-3AD203B41FA5}">
                      <a16:colId xmlns:a16="http://schemas.microsoft.com/office/drawing/2014/main" val="4145071578"/>
                    </a:ext>
                  </a:extLst>
                </a:gridCol>
                <a:gridCol w="675039">
                  <a:extLst>
                    <a:ext uri="{9D8B030D-6E8A-4147-A177-3AD203B41FA5}">
                      <a16:colId xmlns:a16="http://schemas.microsoft.com/office/drawing/2014/main" val="799712450"/>
                    </a:ext>
                  </a:extLst>
                </a:gridCol>
                <a:gridCol w="675039">
                  <a:extLst>
                    <a:ext uri="{9D8B030D-6E8A-4147-A177-3AD203B41FA5}">
                      <a16:colId xmlns:a16="http://schemas.microsoft.com/office/drawing/2014/main" val="1578001610"/>
                    </a:ext>
                  </a:extLst>
                </a:gridCol>
                <a:gridCol w="568454">
                  <a:extLst>
                    <a:ext uri="{9D8B030D-6E8A-4147-A177-3AD203B41FA5}">
                      <a16:colId xmlns:a16="http://schemas.microsoft.com/office/drawing/2014/main" val="589099201"/>
                    </a:ext>
                  </a:extLst>
                </a:gridCol>
                <a:gridCol w="1136908">
                  <a:extLst>
                    <a:ext uri="{9D8B030D-6E8A-4147-A177-3AD203B41FA5}">
                      <a16:colId xmlns:a16="http://schemas.microsoft.com/office/drawing/2014/main" val="929308211"/>
                    </a:ext>
                  </a:extLst>
                </a:gridCol>
                <a:gridCol w="1054626">
                  <a:extLst>
                    <a:ext uri="{9D8B030D-6E8A-4147-A177-3AD203B41FA5}">
                      <a16:colId xmlns:a16="http://schemas.microsoft.com/office/drawing/2014/main" val="133433133"/>
                    </a:ext>
                  </a:extLst>
                </a:gridCol>
                <a:gridCol w="1059331">
                  <a:extLst>
                    <a:ext uri="{9D8B030D-6E8A-4147-A177-3AD203B41FA5}">
                      <a16:colId xmlns:a16="http://schemas.microsoft.com/office/drawing/2014/main" val="490067558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439284854"/>
                    </a:ext>
                  </a:extLst>
                </a:gridCol>
                <a:gridCol w="1136908">
                  <a:extLst>
                    <a:ext uri="{9D8B030D-6E8A-4147-A177-3AD203B41FA5}">
                      <a16:colId xmlns:a16="http://schemas.microsoft.com/office/drawing/2014/main" val="3851458973"/>
                    </a:ext>
                  </a:extLst>
                </a:gridCol>
                <a:gridCol w="881056">
                  <a:extLst>
                    <a:ext uri="{9D8B030D-6E8A-4147-A177-3AD203B41FA5}">
                      <a16:colId xmlns:a16="http://schemas.microsoft.com/office/drawing/2014/main" val="573477723"/>
                    </a:ext>
                  </a:extLst>
                </a:gridCol>
                <a:gridCol w="877599">
                  <a:extLst>
                    <a:ext uri="{9D8B030D-6E8A-4147-A177-3AD203B41FA5}">
                      <a16:colId xmlns:a16="http://schemas.microsoft.com/office/drawing/2014/main" val="1305756532"/>
                    </a:ext>
                  </a:extLst>
                </a:gridCol>
              </a:tblGrid>
              <a:tr h="53336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decile.10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good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bad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Population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%good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%bad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%pop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Cumm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br>
                        <a:rPr lang="en-ID" sz="1600" u="none" strike="noStrike" dirty="0">
                          <a:effectLst/>
                        </a:rPr>
                      </a:br>
                      <a:r>
                        <a:rPr lang="en-ID" sz="1600" u="none" strike="noStrike" dirty="0">
                          <a:effectLst/>
                        </a:rPr>
                        <a:t>good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Cumm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br>
                        <a:rPr lang="en-ID" sz="1600" u="none" strike="noStrike" dirty="0">
                          <a:effectLst/>
                        </a:rPr>
                      </a:br>
                      <a:r>
                        <a:rPr lang="en-ID" sz="1600" u="none" strike="noStrike" dirty="0">
                          <a:effectLst/>
                        </a:rPr>
                        <a:t>bad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Cumm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br>
                        <a:rPr lang="en-ID" sz="1600" u="none" strike="noStrike" dirty="0">
                          <a:effectLst/>
                        </a:rPr>
                      </a:br>
                      <a:r>
                        <a:rPr lang="en-ID" sz="1600" u="none" strike="noStrike" dirty="0">
                          <a:effectLst/>
                        </a:rPr>
                        <a:t>Pop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Total</a:t>
                      </a:r>
                      <a:br>
                        <a:rPr lang="en-ID" sz="1600" u="none" strike="noStrike" dirty="0">
                          <a:effectLst/>
                        </a:rPr>
                      </a:br>
                      <a:r>
                        <a:rPr lang="en-ID" sz="1600" u="none" strike="noStrike" dirty="0">
                          <a:effectLst/>
                        </a:rPr>
                        <a:t>Lift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Lift @</a:t>
                      </a:r>
                      <a:br>
                        <a:rPr lang="en-ID" sz="1600" u="none" strike="noStrike" dirty="0">
                          <a:effectLst/>
                        </a:rPr>
                      </a:br>
                      <a:r>
                        <a:rPr lang="en-ID" sz="1600" u="none" strike="noStrike" dirty="0">
                          <a:effectLst/>
                        </a:rPr>
                        <a:t>Decile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Lift Random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K-S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298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1,52%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14,26%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14,26%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1,52%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143%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143%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12,74%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8433486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1,83%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14,11%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28,37%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3,35%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142%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141%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25,02%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1793690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3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2,44%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13,80%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42,18%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5,79%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141%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138%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36,39%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31562114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82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16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4,88%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12,58%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54,75%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10,67%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137%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126%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44,08%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16541034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5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29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8,84%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10,58%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65,34%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19,51%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131%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106%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45,83%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2413465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6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34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10,37%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9,82%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75,15%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29,88%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125%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45,28%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34033371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7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14,63%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7,67%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82,82%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44,51%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70%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118%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77%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38,31%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220170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8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41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57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17,38%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6,29%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89,11%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61,89%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80%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111%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63%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27,22%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173597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9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33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65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19,82%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5,06%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94,17%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81,71%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90%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105%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51%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12,46%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2431886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60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98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18,29%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5,83%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100,00%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100,00%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58%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100%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0,00%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/>
                </a:tc>
                <a:extLst>
                  <a:ext uri="{0D108BD9-81ED-4DB2-BD59-A6C34878D82A}">
                    <a16:rowId xmlns:a16="http://schemas.microsoft.com/office/drawing/2014/main" val="10414926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TOTAL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652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>
                          <a:effectLst/>
                        </a:rPr>
                        <a:t>328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980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100%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42" marR="13142" marT="13142" marB="0" anchor="ctr">
                    <a:solidFill>
                      <a:srgbClr val="FEE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40968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63A0F8-777A-48F1-B40C-82EDC1CD2F49}"/>
              </a:ext>
            </a:extLst>
          </p:cNvPr>
          <p:cNvSpPr txBox="1">
            <a:spLocks/>
          </p:cNvSpPr>
          <p:nvPr/>
        </p:nvSpPr>
        <p:spPr>
          <a:xfrm>
            <a:off x="278461" y="5717241"/>
            <a:ext cx="11635078" cy="91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Berdasarkan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@ Decile,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diketahui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pula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kita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percaya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kepada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model (model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baik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daripada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random)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hingga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pada decile ke-5.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Dikarenakan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@ Decile yang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besar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daripada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Lift Random (100%).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pula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Kolmogorov-Smirnov chart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nilai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K-S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45,83%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0.4583.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8E5C76D-AFB7-42A3-93F6-D8A63B95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818" y="6411623"/>
            <a:ext cx="551878" cy="446377"/>
          </a:xfrm>
        </p:spPr>
        <p:txBody>
          <a:bodyPr/>
          <a:lstStyle/>
          <a:p>
            <a:fld id="{315DDC5E-DEEE-4D32-84FA-872F07495E8B}" type="slidenum">
              <a:rPr lang="en-ID" sz="1800" smtClean="0"/>
              <a:t>9</a:t>
            </a:fld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926429540"/>
      </p:ext>
    </p:extLst>
  </p:cSld>
  <p:clrMapOvr>
    <a:masterClrMapping/>
  </p:clrMapOvr>
</p:sld>
</file>

<file path=ppt/theme/theme1.xml><?xml version="1.0" encoding="utf-8"?>
<a:theme xmlns:a="http://schemas.openxmlformats.org/drawingml/2006/main" name="KSP">
  <a:themeElements>
    <a:clrScheme name="Custom 3">
      <a:dk1>
        <a:srgbClr val="1E1E1E"/>
      </a:dk1>
      <a:lt1>
        <a:sysClr val="window" lastClr="FFFFFF"/>
      </a:lt1>
      <a:dk2>
        <a:srgbClr val="1E1E1E"/>
      </a:dk2>
      <a:lt2>
        <a:srgbClr val="F2F2F2"/>
      </a:lt2>
      <a:accent1>
        <a:srgbClr val="FFC000"/>
      </a:accent1>
      <a:accent2>
        <a:srgbClr val="F1B41D"/>
      </a:accent2>
      <a:accent3>
        <a:srgbClr val="EB6C03"/>
      </a:accent3>
      <a:accent4>
        <a:srgbClr val="FCD236"/>
      </a:accent4>
      <a:accent5>
        <a:srgbClr val="EDAA25"/>
      </a:accent5>
      <a:accent6>
        <a:srgbClr val="F79646"/>
      </a:accent6>
      <a:hlink>
        <a:srgbClr val="FFE05B"/>
      </a:hlink>
      <a:folHlink>
        <a:srgbClr val="F8EA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SP" id="{AAD2477A-5FA6-4858-BC73-4B44AA42DDA9}" vid="{B78774D1-9B4D-44FE-848C-1472B3C92235}"/>
    </a:ext>
  </a:extLst>
</a:theme>
</file>

<file path=ppt/theme/theme2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KSP</Template>
  <TotalTime>212</TotalTime>
  <Words>2272</Words>
  <Application>Microsoft Office PowerPoint</Application>
  <PresentationFormat>Widescreen</PresentationFormat>
  <Paragraphs>369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KSP</vt:lpstr>
      <vt:lpstr>simple-dark-2</vt:lpstr>
      <vt:lpstr>simple-light-2</vt:lpstr>
      <vt:lpstr>IYKRA Training: Model Evaluation Assignment </vt:lpstr>
      <vt:lpstr>ANSWER TO QUESTION 1 - R CODE</vt:lpstr>
      <vt:lpstr>ANSWER TO QUESTION 1 - R CODE</vt:lpstr>
      <vt:lpstr>ANSWER TO QUESTION 2 - R CODE</vt:lpstr>
      <vt:lpstr>ANSWER TO QUESTION 3 - R CODE</vt:lpstr>
      <vt:lpstr>ANSWER TO QUESTION 3 - R CODE</vt:lpstr>
      <vt:lpstr>ANSWER TO QUESTION 3 - R CODE</vt:lpstr>
      <vt:lpstr>ANSWER TO QUESTION 3 - R CODE</vt:lpstr>
      <vt:lpstr>ANSWER TO QUESTION 3 - R CODE</vt:lpstr>
      <vt:lpstr>ANSWER TO QUESTION 3 - R CODE</vt:lpstr>
      <vt:lpstr>ANSWER TO QUESTION 3 - R CODE</vt:lpstr>
      <vt:lpstr>ANSWER TO QUESTION 3 - 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Yudha P. Anugrah</dc:creator>
  <cp:lastModifiedBy>Yudha P. Anugrah</cp:lastModifiedBy>
  <cp:revision>17</cp:revision>
  <dcterms:created xsi:type="dcterms:W3CDTF">2018-06-04T14:56:35Z</dcterms:created>
  <dcterms:modified xsi:type="dcterms:W3CDTF">2018-06-04T18:39:25Z</dcterms:modified>
</cp:coreProperties>
</file>