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316" r:id="rId3"/>
    <p:sldId id="264" r:id="rId4"/>
    <p:sldId id="317" r:id="rId5"/>
    <p:sldId id="326" r:id="rId6"/>
    <p:sldId id="327" r:id="rId7"/>
    <p:sldId id="318" r:id="rId8"/>
    <p:sldId id="329" r:id="rId9"/>
    <p:sldId id="261" r:id="rId10"/>
    <p:sldId id="330" r:id="rId11"/>
    <p:sldId id="331" r:id="rId12"/>
    <p:sldId id="319" r:id="rId13"/>
    <p:sldId id="257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</p:embeddedFont>
    <p:embeddedFont>
      <p:font typeface="Outfi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74077-ABC3-9286-02F6-F4989DB10299}" v="36" dt="2024-06-03T23:54:36.334"/>
    <p1510:client id="{11705F8D-17B6-AADD-4AEB-78B8BD4AB884}" v="3" dt="2024-06-03T03:04:43.110"/>
    <p1510:client id="{14A7AB7A-E192-436C-388D-60B982FCDE26}" v="87" dt="2024-06-02T22:13:49.014"/>
    <p1510:client id="{4D82D665-58F4-495E-8161-4F391FEF6510}" v="1889" dt="2024-06-02T22:09:30.910"/>
    <p1510:client id="{72EBFF44-9CF7-4698-1365-B03FAD9C242B}" v="2" dt="2024-06-03T23:44:27.961"/>
    <p1510:client id="{94829563-5611-602F-57C2-C3544D914700}" v="5" dt="2024-06-03T03:03:24.539"/>
    <p1510:client id="{A5ABB7BB-249A-C2FD-7F3F-A19C27AA37B9}" v="714" dt="2024-06-02T04:03:54.687"/>
    <p1510:client id="{CFD329CD-F7EB-BA53-4A89-14202140DF29}" v="161" dt="2024-06-03T23:48:35.963"/>
    <p1510:client id="{D382E58A-D211-BCB6-D740-603604F2D20A}" v="99" dt="2024-06-02T03:50:09.221"/>
    <p1510:client id="{FC553D46-D069-611F-415D-1176C76DFC85}" v="40" dt="2024-06-02T21:39:25.736"/>
  </p1510:revLst>
</p1510:revInfo>
</file>

<file path=ppt/tableStyles.xml><?xml version="1.0" encoding="utf-8"?>
<a:tblStyleLst xmlns:a="http://schemas.openxmlformats.org/drawingml/2006/main" def="{C9C68950-5D04-458B-8FA9-D88B1B56FED4}">
  <a:tblStyle styleId="{C9C68950-5D04-458B-8FA9-D88B1B56FE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4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35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0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katie</a:t>
            </a:r>
          </a:p>
        </p:txBody>
      </p:sp>
    </p:spTree>
    <p:extLst>
      <p:ext uri="{BB962C8B-B14F-4D97-AF65-F5344CB8AC3E}">
        <p14:creationId xmlns:p14="http://schemas.microsoft.com/office/powerpoint/2010/main" val="107897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6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7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6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Used the means node to understand whether each of these predictors were important in the formation of the clusters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7" r:id="rId6"/>
    <p:sldLayoutId id="2147483670" r:id="rId7"/>
    <p:sldLayoutId id="2147483671" r:id="rId8"/>
    <p:sldLayoutId id="2147483672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466572"/>
            <a:ext cx="4160700" cy="3220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300" dirty="0"/>
              <a:t>Marketing Campaign Performance Analysis</a:t>
            </a:r>
            <a:br>
              <a:rPr lang="en" b="1" dirty="0"/>
            </a:br>
            <a:endParaRPr lang="en" sz="22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4040529"/>
            <a:ext cx="4160700" cy="62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INFO4300 Final Presentation</a:t>
            </a:r>
          </a:p>
          <a:p>
            <a:pPr marL="0" indent="0">
              <a:lnSpc>
                <a:spcPct val="114999"/>
              </a:lnSpc>
            </a:pPr>
            <a:r>
              <a:rPr lang="en" sz="1200" dirty="0"/>
              <a:t> Anugya Mishra</a:t>
            </a: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31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Best Cluster (k=3)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AF174-8E4D-5189-2A47-4ED4CAA1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34" y="1287683"/>
            <a:ext cx="4234427" cy="3226444"/>
          </a:xfrm>
          <a:prstGeom prst="rect">
            <a:avLst/>
          </a:prstGeom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F1345-5313-F0A5-94F7-336CABD2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60" y="1288044"/>
            <a:ext cx="2971078" cy="2263575"/>
          </a:xfrm>
          <a:prstGeom prst="rect">
            <a:avLst/>
          </a:prstGeom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8" name="Google Shape;489;p43">
            <a:extLst>
              <a:ext uri="{FF2B5EF4-FFF2-40B4-BE49-F238E27FC236}">
                <a16:creationId xmlns:a16="http://schemas.microsoft.com/office/drawing/2014/main" id="{A236FE6F-52B3-6FE9-AF83-EC9109A8EE97}"/>
              </a:ext>
            </a:extLst>
          </p:cNvPr>
          <p:cNvSpPr txBox="1">
            <a:spLocks/>
          </p:cNvSpPr>
          <p:nvPr/>
        </p:nvSpPr>
        <p:spPr>
          <a:xfrm>
            <a:off x="1073746" y="3676011"/>
            <a:ext cx="2425487" cy="6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/>
              <a:t>(After removing the </a:t>
            </a:r>
            <a:endParaRPr lang="en-US"/>
          </a:p>
          <a:p>
            <a:pPr marL="0" indent="0">
              <a:lnSpc>
                <a:spcPct val="114999"/>
              </a:lnSpc>
            </a:pPr>
            <a:r>
              <a:rPr lang="en"/>
              <a:t>non-important predictors)</a:t>
            </a:r>
          </a:p>
        </p:txBody>
      </p:sp>
    </p:spTree>
    <p:extLst>
      <p:ext uri="{BB962C8B-B14F-4D97-AF65-F5344CB8AC3E}">
        <p14:creationId xmlns:p14="http://schemas.microsoft.com/office/powerpoint/2010/main" val="201302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31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Defining Cluster Characteristics</a:t>
            </a:r>
            <a:endParaRPr lang="en-US" dirty="0"/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01832E9B-3687-33DD-DC1B-9418FE04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4" y="1418889"/>
            <a:ext cx="8854633" cy="1321874"/>
          </a:xfrm>
          <a:prstGeom prst="rect">
            <a:avLst/>
          </a:prstGeom>
        </p:spPr>
      </p:pic>
      <p:pic>
        <p:nvPicPr>
          <p:cNvPr id="5" name="Picture 4" descr="A diagram of a diamond with arrows pointing to the sun&#10;&#10;Description automatically generated">
            <a:extLst>
              <a:ext uri="{FF2B5EF4-FFF2-40B4-BE49-F238E27FC236}">
                <a16:creationId xmlns:a16="http://schemas.microsoft.com/office/drawing/2014/main" id="{35BBA727-2E8F-1E60-781F-3CE82F2D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68" y="3215170"/>
            <a:ext cx="2497360" cy="1259590"/>
          </a:xfrm>
          <a:prstGeom prst="rect">
            <a:avLst/>
          </a:prstGeom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67D84E5D-37CE-E7B4-1F2E-F86FDDF86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809" y="3214506"/>
            <a:ext cx="2978311" cy="870273"/>
          </a:xfrm>
          <a:prstGeom prst="rect">
            <a:avLst/>
          </a:prstGeom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8" name="Google Shape;489;p43">
            <a:extLst>
              <a:ext uri="{FF2B5EF4-FFF2-40B4-BE49-F238E27FC236}">
                <a16:creationId xmlns:a16="http://schemas.microsoft.com/office/drawing/2014/main" id="{7BD6E0CB-48F8-7622-B471-53BD594A36A0}"/>
              </a:ext>
            </a:extLst>
          </p:cNvPr>
          <p:cNvSpPr txBox="1">
            <a:spLocks/>
          </p:cNvSpPr>
          <p:nvPr/>
        </p:nvSpPr>
        <p:spPr>
          <a:xfrm>
            <a:off x="4567854" y="4146233"/>
            <a:ext cx="3112733" cy="33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sz="1100" b="1" i="1"/>
              <a:t>Both are significant at 0.05 significance level.</a:t>
            </a:r>
          </a:p>
        </p:txBody>
      </p:sp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21402114-EC96-24DD-4411-0AE0E7F7E0AD}"/>
              </a:ext>
            </a:extLst>
          </p:cNvPr>
          <p:cNvSpPr txBox="1">
            <a:spLocks/>
          </p:cNvSpPr>
          <p:nvPr/>
        </p:nvSpPr>
        <p:spPr>
          <a:xfrm>
            <a:off x="1724822" y="2844079"/>
            <a:ext cx="2497829" cy="365771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b="1"/>
              <a:t>Logistic Regression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1198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6" y="2846893"/>
            <a:ext cx="4788799" cy="192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Conclusion</a:t>
            </a: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992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Conclusion/ Business Implication</a:t>
            </a:r>
            <a:endParaRPr lang="en-US" sz="3200"/>
          </a:p>
        </p:txBody>
      </p:sp>
      <p:sp>
        <p:nvSpPr>
          <p:cNvPr id="373" name="Google Shape;373;p37"/>
          <p:cNvSpPr txBox="1">
            <a:spLocks noGrp="1"/>
          </p:cNvSpPr>
          <p:nvPr>
            <p:ph type="body" idx="1"/>
          </p:nvPr>
        </p:nvSpPr>
        <p:spPr>
          <a:xfrm>
            <a:off x="503583" y="1224872"/>
            <a:ext cx="7457075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Aft>
                <a:spcPts val="1200"/>
              </a:spcAft>
            </a:pPr>
            <a:r>
              <a:rPr lang="en" dirty="0"/>
              <a:t>Perform sales analysis on the identified cluster to gain a better understanding of the company's customer base</a:t>
            </a:r>
          </a:p>
          <a:p>
            <a:pPr lvl="1">
              <a:spcAft>
                <a:spcPts val="1200"/>
              </a:spcAft>
            </a:pPr>
            <a:r>
              <a:rPr lang="en" dirty="0"/>
              <a:t>Tailor future customer interactions and marketing campaigns with more relevant messages based on customer segmentation, with more focus on customers belonging to Cluster-3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6" y="2846893"/>
            <a:ext cx="4788799" cy="192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Research Questions</a:t>
            </a:r>
            <a:endParaRPr lang="en-US" sz="400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65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Research Question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814254" y="1876472"/>
            <a:ext cx="7704000" cy="1534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en-US" dirty="0">
                <a:cs typeface="Calibri"/>
              </a:rPr>
              <a:t>How are the</a:t>
            </a:r>
            <a:r>
              <a:rPr lang="en-US" b="1" dirty="0">
                <a:cs typeface="Calibri"/>
              </a:rPr>
              <a:t> customers segmented </a:t>
            </a:r>
            <a:r>
              <a:rPr lang="en-US" dirty="0">
                <a:cs typeface="Calibri"/>
              </a:rPr>
              <a:t>based on various attributes, and how can we characterize and evaluate the clusters formed?</a:t>
            </a:r>
            <a:endParaRPr lang="en" sz="13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6" y="2846893"/>
            <a:ext cx="4788799" cy="192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Presenting data</a:t>
            </a:r>
            <a:endParaRPr lang="en-US" sz="400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96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0928" y="445025"/>
            <a:ext cx="20887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Dataset </a:t>
            </a:r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185928" y="1581343"/>
            <a:ext cx="2579851" cy="1637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 sz="1800" dirty="0"/>
              <a:t>2,239 records</a:t>
            </a:r>
            <a:endParaRPr lang="en-US" sz="1800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800" dirty="0"/>
              <a:t>28 variables</a:t>
            </a:r>
          </a:p>
          <a:p>
            <a:pPr marL="742950" lvl="1" indent="-285750" algn="l">
              <a:lnSpc>
                <a:spcPct val="114999"/>
              </a:lnSpc>
              <a:buFont typeface="Courier New"/>
              <a:buChar char="o"/>
            </a:pPr>
            <a:r>
              <a:rPr lang="en" sz="1800" dirty="0"/>
              <a:t>2 nominal</a:t>
            </a:r>
          </a:p>
          <a:p>
            <a:pPr marL="742950" lvl="1" indent="-285750" algn="l">
              <a:lnSpc>
                <a:spcPct val="114999"/>
              </a:lnSpc>
              <a:buFont typeface="Courier New"/>
              <a:buChar char="o"/>
            </a:pPr>
            <a:r>
              <a:rPr lang="en" sz="1800" dirty="0"/>
              <a:t>17 continuous</a:t>
            </a:r>
          </a:p>
          <a:p>
            <a:pPr marL="742950" lvl="1" indent="-285750" algn="l">
              <a:lnSpc>
                <a:spcPct val="114999"/>
              </a:lnSpc>
              <a:buFont typeface="Courier New"/>
              <a:buChar char="o"/>
            </a:pPr>
            <a:r>
              <a:rPr lang="en" sz="1800" dirty="0"/>
              <a:t>9 flag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E1769A-C997-1771-CB16-B15EE72C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752" y="734784"/>
            <a:ext cx="1918567" cy="4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0928" y="445025"/>
            <a:ext cx="30140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Relationships</a:t>
            </a:r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D3A4AA-4814-1AB4-0994-0FD9811A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57" y="1288142"/>
            <a:ext cx="1395187" cy="353785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379A11-4A55-2A03-1145-6CA9FB93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227" y="1288142"/>
            <a:ext cx="1383619" cy="3537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B4288F-71D7-C693-2602-4CBD0E97B9B8}"/>
              </a:ext>
            </a:extLst>
          </p:cNvPr>
          <p:cNvSpPr txBox="1"/>
          <p:nvPr/>
        </p:nvSpPr>
        <p:spPr>
          <a:xfrm>
            <a:off x="2215015" y="3266168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utfit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B5475-99DE-558C-43BB-17D2ADD8716E}"/>
              </a:ext>
            </a:extLst>
          </p:cNvPr>
          <p:cNvSpPr txBox="1"/>
          <p:nvPr/>
        </p:nvSpPr>
        <p:spPr>
          <a:xfrm>
            <a:off x="2215014" y="358366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utfit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CB5F-00AB-1EED-9B56-B1E6CE1E8D51}"/>
              </a:ext>
            </a:extLst>
          </p:cNvPr>
          <p:cNvSpPr txBox="1"/>
          <p:nvPr/>
        </p:nvSpPr>
        <p:spPr>
          <a:xfrm>
            <a:off x="2215014" y="421866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utfit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5874A-246D-5B46-6910-7DD1EB66CC3E}"/>
              </a:ext>
            </a:extLst>
          </p:cNvPr>
          <p:cNvSpPr txBox="1"/>
          <p:nvPr/>
        </p:nvSpPr>
        <p:spPr>
          <a:xfrm>
            <a:off x="2215014" y="4472668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utfit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2DB92-B68B-FBEE-6FE1-8E3C26C6020C}"/>
              </a:ext>
            </a:extLst>
          </p:cNvPr>
          <p:cNvSpPr txBox="1"/>
          <p:nvPr/>
        </p:nvSpPr>
        <p:spPr>
          <a:xfrm>
            <a:off x="2215015" y="210729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utfi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8111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547378"/>
            <a:ext cx="5215155" cy="164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dirty="0"/>
              <a:t>Predictive Analytics:</a:t>
            </a:r>
            <a:br>
              <a:rPr lang="en" sz="4000" dirty="0"/>
            </a:br>
            <a:r>
              <a:rPr lang="en" sz="4000" dirty="0"/>
              <a:t>Cluster Analysis</a:t>
            </a:r>
            <a:endParaRPr lang="en-US"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583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3293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Cluster Analysis</a:t>
            </a:r>
            <a:endParaRPr lang="en-US"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552887" y="1954085"/>
            <a:ext cx="2302506" cy="6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 dirty="0"/>
              <a:t>Training: 80%</a:t>
            </a:r>
            <a:endParaRPr lang="en-US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dirty="0"/>
              <a:t>Testing: 20%</a:t>
            </a:r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722960" y="1568964"/>
            <a:ext cx="1605115" cy="509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200" dirty="0"/>
              <a:t>Partition: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4A2B7-CA6D-3C42-B44E-473A099F2DEB}"/>
              </a:ext>
            </a:extLst>
          </p:cNvPr>
          <p:cNvSpPr txBox="1"/>
          <p:nvPr/>
        </p:nvSpPr>
        <p:spPr>
          <a:xfrm>
            <a:off x="302432" y="2904695"/>
            <a:ext cx="25590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2200" b="1">
                <a:solidFill>
                  <a:schemeClr val="tx1"/>
                </a:solidFill>
                <a:latin typeface="Outfit"/>
              </a:rPr>
              <a:t>Selected Cluster Sizes:</a:t>
            </a:r>
          </a:p>
        </p:txBody>
      </p:sp>
      <p:sp>
        <p:nvSpPr>
          <p:cNvPr id="4" name="Google Shape;489;p43">
            <a:extLst>
              <a:ext uri="{FF2B5EF4-FFF2-40B4-BE49-F238E27FC236}">
                <a16:creationId xmlns:a16="http://schemas.microsoft.com/office/drawing/2014/main" id="{2C47FB6F-A8DF-038C-4B8C-88D5A61E62E4}"/>
              </a:ext>
            </a:extLst>
          </p:cNvPr>
          <p:cNvSpPr txBox="1">
            <a:spLocks/>
          </p:cNvSpPr>
          <p:nvPr/>
        </p:nvSpPr>
        <p:spPr>
          <a:xfrm>
            <a:off x="551404" y="3668776"/>
            <a:ext cx="2382081" cy="6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dirty="0"/>
              <a:t>k= 3 to k=7</a:t>
            </a:r>
            <a:endParaRPr lang="en-US" dirty="0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12E78D01-EA95-6673-797D-E9B5B743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93" y="1393155"/>
            <a:ext cx="4648598" cy="30889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3" name="Google Shape;405;p39">
            <a:extLst>
              <a:ext uri="{FF2B5EF4-FFF2-40B4-BE49-F238E27FC236}">
                <a16:creationId xmlns:a16="http://schemas.microsoft.com/office/drawing/2014/main" id="{CBEBF469-92B7-E70B-66F4-4503628C9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9140" y="815440"/>
            <a:ext cx="4987382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5 Cluster Analysis models ranging from k=3 to k=7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31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Results Summary</a:t>
            </a:r>
            <a:endParaRPr lang="en-US"/>
          </a:p>
        </p:txBody>
      </p:sp>
      <p:pic>
        <p:nvPicPr>
          <p:cNvPr id="6" name="Picture 5" descr="A chart with different colored circles&#10;&#10;Description automatically generated">
            <a:extLst>
              <a:ext uri="{FF2B5EF4-FFF2-40B4-BE49-F238E27FC236}">
                <a16:creationId xmlns:a16="http://schemas.microsoft.com/office/drawing/2014/main" id="{3124A226-EC37-2D1C-B9E1-2CFC5083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68" y="1048955"/>
            <a:ext cx="4898811" cy="3674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44E1D-C2F8-FD4A-D57E-D391F02DF04B}"/>
              </a:ext>
            </a:extLst>
          </p:cNvPr>
          <p:cNvSpPr txBox="1"/>
          <p:nvPr/>
        </p:nvSpPr>
        <p:spPr>
          <a:xfrm>
            <a:off x="6053603" y="1045511"/>
            <a:ext cx="25590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2000" b="1">
                <a:solidFill>
                  <a:schemeClr val="tx1"/>
                </a:solidFill>
                <a:latin typeface="Outfit"/>
              </a:rPr>
              <a:t>Best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D159-2317-8A9B-C959-6504AE72465A}"/>
              </a:ext>
            </a:extLst>
          </p:cNvPr>
          <p:cNvSpPr txBox="1"/>
          <p:nvPr/>
        </p:nvSpPr>
        <p:spPr>
          <a:xfrm>
            <a:off x="6154881" y="2564687"/>
            <a:ext cx="2559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1800" b="1">
                <a:solidFill>
                  <a:schemeClr val="tx1"/>
                </a:solidFill>
                <a:latin typeface="Outfit"/>
              </a:rPr>
              <a:t>Non-Important Predictors (Means)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Google Shape;489;p43">
            <a:extLst>
              <a:ext uri="{FF2B5EF4-FFF2-40B4-BE49-F238E27FC236}">
                <a16:creationId xmlns:a16="http://schemas.microsoft.com/office/drawing/2014/main" id="{D8DFB42D-FAE7-6F76-5DEC-D8B2BFD07340}"/>
              </a:ext>
            </a:extLst>
          </p:cNvPr>
          <p:cNvSpPr txBox="1">
            <a:spLocks/>
          </p:cNvSpPr>
          <p:nvPr/>
        </p:nvSpPr>
        <p:spPr>
          <a:xfrm>
            <a:off x="6282355" y="1440650"/>
            <a:ext cx="2425487" cy="6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" b="1">
                <a:solidFill>
                  <a:schemeClr val="tx2">
                    <a:lumMod val="50000"/>
                  </a:schemeClr>
                </a:solidFill>
              </a:rPr>
              <a:t>3 Cluster Model 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(Based on Cluster Quality)</a:t>
            </a:r>
          </a:p>
        </p:txBody>
      </p:sp>
      <p:sp>
        <p:nvSpPr>
          <p:cNvPr id="14" name="Google Shape;489;p43">
            <a:extLst>
              <a:ext uri="{FF2B5EF4-FFF2-40B4-BE49-F238E27FC236}">
                <a16:creationId xmlns:a16="http://schemas.microsoft.com/office/drawing/2014/main" id="{F09DCCC4-A640-0984-43E4-6BB4BCCC6319}"/>
              </a:ext>
            </a:extLst>
          </p:cNvPr>
          <p:cNvSpPr txBox="1">
            <a:spLocks/>
          </p:cNvSpPr>
          <p:nvPr/>
        </p:nvSpPr>
        <p:spPr>
          <a:xfrm>
            <a:off x="6282354" y="3133447"/>
            <a:ext cx="2425487" cy="6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"/>
              <a:t>Recency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Complain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300" i="1"/>
              <a:t>Days enrolled (for some)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519FCB-2722-AA43-5765-38A3951F5EFD}"/>
              </a:ext>
            </a:extLst>
          </p:cNvPr>
          <p:cNvSpPr/>
          <p:nvPr/>
        </p:nvSpPr>
        <p:spPr>
          <a:xfrm>
            <a:off x="622529" y="1671703"/>
            <a:ext cx="300563" cy="2526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Outfit</vt:lpstr>
      <vt:lpstr>Calibri</vt:lpstr>
      <vt:lpstr>Courier New</vt:lpstr>
      <vt:lpstr>Nunito Light</vt:lpstr>
      <vt:lpstr>DM Sans</vt:lpstr>
      <vt:lpstr>Data Collection and Analysis - Master of Science in Community Health and Prevention Research by Slidesgo</vt:lpstr>
      <vt:lpstr>Marketing Campaign Performance Analysis </vt:lpstr>
      <vt:lpstr>Research Questions</vt:lpstr>
      <vt:lpstr>Research Question</vt:lpstr>
      <vt:lpstr>Presenting data</vt:lpstr>
      <vt:lpstr>Dataset </vt:lpstr>
      <vt:lpstr>Relationships</vt:lpstr>
      <vt:lpstr>Predictive Analytics: Cluster Analysis</vt:lpstr>
      <vt:lpstr>Cluster Analysis</vt:lpstr>
      <vt:lpstr>Results Summary</vt:lpstr>
      <vt:lpstr>Best Cluster (k=3)</vt:lpstr>
      <vt:lpstr>Defining Cluster Characteristics</vt:lpstr>
      <vt:lpstr>Conclusion</vt:lpstr>
      <vt:lpstr>Conclusion/ Business Implication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Master of Science in Community Health and Prevention Research</dc:title>
  <cp:lastModifiedBy>Anugya Mishra</cp:lastModifiedBy>
  <cp:revision>3</cp:revision>
  <dcterms:modified xsi:type="dcterms:W3CDTF">2025-02-24T06:01:51Z</dcterms:modified>
</cp:coreProperties>
</file>