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50" d="100"/>
          <a:sy n="50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4B0E-40CB-4F50-BDC4-2AA31EC1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59BAC-096D-4962-A1F0-6D0AF8533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35BE-8496-4827-9473-5F5C2A5D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658F-113E-4922-8632-E14FCC83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5113-F0DA-4F25-AFDD-19FE801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300-0E66-47AB-9C21-A8E664EB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7C06-05D8-4380-8A82-26F7719E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AC78-C1D8-4796-9E45-E235AB44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CF9E-6B93-4369-B5C5-08DEC0C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368A-6215-4815-914D-824F712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883AA-4FD7-4C1D-BACE-47C1DABAD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C04B4-DC4A-4FE8-A9DC-2F9EA083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0B6C-42BF-424D-8ECB-C7D5A6E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BC95-030D-4D7B-AA0D-DF0828F6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C0EC-5F99-4135-9E40-E824FB01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216-86F8-4EEE-9DFF-AEA7473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B261-B8E3-4C43-90FD-48830474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AFAD-00F2-4FF3-BDE4-5859043B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0007-33DF-4D09-A4B8-42854858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2BB8-CAFC-4A9A-B45B-CC6C143A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94B-4DCD-4F93-B324-DD7F0E74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9113-AFB5-4280-9ECE-5DAB4382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C656-8407-48DA-BFA8-1A4F031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7AB8-BE4C-417E-B209-454A32B4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BC55-0DBA-4A53-BDF7-9E0B866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974B-469C-41EC-AFC6-5BF1D486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C076-201E-4529-BAE3-ECD12E7CE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959F-0054-47E8-B871-AD26CEC2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A11A0-362C-4B07-9E79-5152AD03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3013E-E24A-4EEA-B03A-0F2E3E64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D174-6402-4971-9C96-94FA1AE4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217E-C5C3-4498-97AC-220C4A0B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B676-2F8E-40BD-B449-C605848A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8DDB3-E8C7-4BF4-BE66-AEA26BC5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4393D-BE2C-47D9-A563-EA460EF99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2B91A-53CC-435F-B988-04726F328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D7C84-07FB-43E4-9245-2E1B6E8E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087E-3CD7-495E-97A7-17D11D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2B438-4E5E-4260-9856-56618B8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EE2F-3F2B-40EE-B3B2-A137CA91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EDDE2-AD7C-4FA4-98F6-C09CD759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521BF-B5AA-414D-808F-1095EC53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84FE2-07C1-4B5C-9804-D637648C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B12D1-D7F9-4E5C-8164-AC00099C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687DA-23DC-4920-8355-9611C02C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B5C16-5EA7-4E89-A0F1-21C26D51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FBB0-BD9E-42E1-9BCD-74130DF8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7167-2B02-42AF-B4AC-689983FC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558E0-82EB-43EF-8EB0-5E65DC6E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211F-7FE6-4121-8A05-1C14C4C2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955B-85CD-43B4-9765-F9EA0D5A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96B3-967C-400A-A3B5-ABCACB51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1DD7-DA34-4148-BE21-4ED4C7FA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7AA91-CE71-4756-AE50-C9D3B123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53E4B-5B27-4C10-8BFF-9385B674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DF2C-9815-4357-95D6-05F5F54D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D6BB-9137-40B5-9855-B2CC49CF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70EE7-9175-4B87-B702-B2A5719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EEBC3-F546-484C-A24E-17AE064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8FC9-8210-4791-9854-C772BEBD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FDC0-6FF2-4D16-89C8-06F33734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7C30-7F6B-4769-B219-C83A58E5A4A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0648-ED02-43FC-84F0-62F5866EE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893B-29E9-4397-8EE7-6ED0D9A3C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E033-02D0-4710-BF96-F58E192B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048E-539A-45E3-816F-489A74CE8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Part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46527-5E51-422B-BCF0-0AC2C9401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BIOF475 New Technologies in Data Science</a:t>
            </a:r>
          </a:p>
          <a:p>
            <a:r>
              <a:rPr lang="en-US" dirty="0"/>
              <a:t>4/20/2020</a:t>
            </a:r>
          </a:p>
        </p:txBody>
      </p:sp>
    </p:spTree>
    <p:extLst>
      <p:ext uri="{BB962C8B-B14F-4D97-AF65-F5344CB8AC3E}">
        <p14:creationId xmlns:p14="http://schemas.microsoft.com/office/powerpoint/2010/main" val="193502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C7AE-75CF-4F71-8BD4-0FD242B5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868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3ED7-D68E-4F62-A8F6-12604F13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80" y="2571751"/>
            <a:ext cx="7546639" cy="3517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5C4F4-86C1-4234-9F66-327D695E44C5}"/>
              </a:ext>
            </a:extLst>
          </p:cNvPr>
          <p:cNvSpPr/>
          <p:nvPr/>
        </p:nvSpPr>
        <p:spPr>
          <a:xfrm>
            <a:off x="971550" y="1473993"/>
            <a:ext cx="960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Algorithm assigns inputs to one of 2 (or more)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74206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FBBA-CAF5-4AF3-96F7-C263627C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316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52D07-821E-4C68-AA04-911965D34378}"/>
              </a:ext>
            </a:extLst>
          </p:cNvPr>
          <p:cNvSpPr txBox="1"/>
          <p:nvPr/>
        </p:nvSpPr>
        <p:spPr>
          <a:xfrm>
            <a:off x="9196945" y="3002170"/>
            <a:ext cx="272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variable</a:t>
            </a:r>
          </a:p>
          <a:p>
            <a:r>
              <a:rPr lang="en-US" sz="2400" dirty="0"/>
              <a:t>Observed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8A147-D8E0-48D8-8C1E-50BF7EF1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5" r="5481"/>
          <a:stretch/>
        </p:blipFill>
        <p:spPr>
          <a:xfrm>
            <a:off x="575704" y="2465428"/>
            <a:ext cx="8621241" cy="4325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17B20B-D62A-43FD-A6F4-A18DB1FE2744}"/>
              </a:ext>
            </a:extLst>
          </p:cNvPr>
          <p:cNvSpPr/>
          <p:nvPr/>
        </p:nvSpPr>
        <p:spPr>
          <a:xfrm>
            <a:off x="914399" y="1460441"/>
            <a:ext cx="8621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Algorithm returns a value for each sets of inputs 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18015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0ABD-CC38-4961-896B-12AE30F6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5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933FB-6C4B-471A-8537-183066860BE2}"/>
              </a:ext>
            </a:extLst>
          </p:cNvPr>
          <p:cNvSpPr/>
          <p:nvPr/>
        </p:nvSpPr>
        <p:spPr>
          <a:xfrm>
            <a:off x="838200" y="1370052"/>
            <a:ext cx="2514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Algorithm divides the inputs into two or more subgroups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to define similarity?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DF4947-2EF2-49DE-9A60-A379118B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79344"/>
            <a:ext cx="8991600" cy="53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2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902-EFAB-4C90-A095-57FC1183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39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67090-26B7-448D-9181-3C6D15AEDD6C}"/>
              </a:ext>
            </a:extLst>
          </p:cNvPr>
          <p:cNvSpPr/>
          <p:nvPr/>
        </p:nvSpPr>
        <p:spPr>
          <a:xfrm>
            <a:off x="838200" y="1367522"/>
            <a:ext cx="92392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Maps inputs onto a lower dimensional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Avoid </a:t>
            </a:r>
            <a:r>
              <a:rPr lang="en-US" sz="2200" b="1" dirty="0"/>
              <a:t>overfitting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1C377-6B02-4CC8-BFA9-2AA21C23C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1" t="42288" r="10395"/>
          <a:stretch/>
        </p:blipFill>
        <p:spPr bwMode="auto">
          <a:xfrm>
            <a:off x="838200" y="2499317"/>
            <a:ext cx="11259005" cy="410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1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4E0E-5C3B-4EEB-8F77-8AC294E8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749"/>
          </a:xfrm>
        </p:spPr>
        <p:txBody>
          <a:bodyPr/>
          <a:lstStyle/>
          <a:p>
            <a:r>
              <a:rPr lang="en-US" dirty="0"/>
              <a:t>Density 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7CB18-B142-4061-995B-3864A4B1C6B5}"/>
              </a:ext>
            </a:extLst>
          </p:cNvPr>
          <p:cNvSpPr/>
          <p:nvPr/>
        </p:nvSpPr>
        <p:spPr>
          <a:xfrm>
            <a:off x="870284" y="1277035"/>
            <a:ext cx="104835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Algorithm constructs an estimate for the population distribution based on a small subset of the whole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Unsupervised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65E56-FAFA-4305-8D92-01865033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447623"/>
            <a:ext cx="6228486" cy="40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4302-0954-4B64-96E3-760A7523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283-0B12-4B98-A173-6ED98F44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86175" cy="4351338"/>
          </a:xfrm>
        </p:spPr>
        <p:txBody>
          <a:bodyPr/>
          <a:lstStyle/>
          <a:p>
            <a:r>
              <a:rPr lang="en-US" dirty="0"/>
              <a:t>Supervised learning algorithm that can be used in classification or regression problems</a:t>
            </a:r>
          </a:p>
          <a:p>
            <a:r>
              <a:rPr lang="en-US" dirty="0"/>
              <a:t>Plot point in n-dimensional space</a:t>
            </a:r>
          </a:p>
          <a:p>
            <a:r>
              <a:rPr lang="en-US" dirty="0"/>
              <a:t>Find hyperplane that differentiates data well</a:t>
            </a:r>
          </a:p>
        </p:txBody>
      </p:sp>
      <p:pic>
        <p:nvPicPr>
          <p:cNvPr id="3074" name="Picture 2" descr="SVM_1">
            <a:extLst>
              <a:ext uri="{FF2B5EF4-FFF2-40B4-BE49-F238E27FC236}">
                <a16:creationId xmlns:a16="http://schemas.microsoft.com/office/drawing/2014/main" id="{CFE826C3-3B47-47D8-BFEA-9213241F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8" y="310073"/>
            <a:ext cx="4241476" cy="3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82FDE-DBD0-40B2-BA35-97B24C68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4" y="3978816"/>
            <a:ext cx="3686175" cy="2686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F930F-0CE0-4D7D-AF05-7B773E31F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49" y="3978817"/>
            <a:ext cx="3773390" cy="26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0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9FA2B-413B-4CA3-BEAB-C5DA7EF1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0"/>
            <a:ext cx="1099975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B00A9-324A-4F81-8856-A9FBA0DF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419100"/>
            <a:ext cx="8420100" cy="27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8123-9EE5-45ED-9B97-28EBD4DC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7BCE-A8F3-4ECA-A17E-92F311FB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is machine learning?</a:t>
            </a:r>
          </a:p>
          <a:p>
            <a:pPr marL="0" indent="0">
              <a:buNone/>
            </a:pPr>
            <a:r>
              <a:rPr lang="en-US" dirty="0"/>
              <a:t>2. Choosing algorithms: task type, data flow, learning type</a:t>
            </a:r>
          </a:p>
          <a:p>
            <a:pPr marL="0" indent="0">
              <a:buNone/>
            </a:pPr>
            <a:r>
              <a:rPr lang="en-US" dirty="0"/>
              <a:t>3. Support Vector Machine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Scikit</a:t>
            </a:r>
            <a:r>
              <a:rPr lang="en-US" dirty="0"/>
              <a:t>-learn diagram</a:t>
            </a:r>
          </a:p>
        </p:txBody>
      </p:sp>
    </p:spTree>
    <p:extLst>
      <p:ext uri="{BB962C8B-B14F-4D97-AF65-F5344CB8AC3E}">
        <p14:creationId xmlns:p14="http://schemas.microsoft.com/office/powerpoint/2010/main" val="9456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8BAA-E2D1-496B-98BF-BC582113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441B-F809-4401-927D-DF37E608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750" cy="3984625"/>
          </a:xfrm>
        </p:spPr>
        <p:txBody>
          <a:bodyPr/>
          <a:lstStyle/>
          <a:p>
            <a:r>
              <a:rPr lang="en-US" dirty="0"/>
              <a:t>Computational field that consists of techniques allowing computers to learn from data and make data-driven predictions or decisions</a:t>
            </a:r>
          </a:p>
          <a:p>
            <a:r>
              <a:rPr lang="en-US" dirty="0"/>
              <a:t>Form of AI that lets us “learn” when we have lots of data to learn from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7283E-C3CF-45F6-8A07-DB6A4C921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1406824"/>
            <a:ext cx="6667500" cy="5336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27050-DB1A-4371-A655-2492C9A3AF13}"/>
              </a:ext>
            </a:extLst>
          </p:cNvPr>
          <p:cNvSpPr txBox="1"/>
          <p:nvPr/>
        </p:nvSpPr>
        <p:spPr>
          <a:xfrm>
            <a:off x="10627178" y="6373573"/>
            <a:ext cx="145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 nice visual</a:t>
            </a:r>
          </a:p>
        </p:txBody>
      </p:sp>
    </p:spTree>
    <p:extLst>
      <p:ext uri="{BB962C8B-B14F-4D97-AF65-F5344CB8AC3E}">
        <p14:creationId xmlns:p14="http://schemas.microsoft.com/office/powerpoint/2010/main" val="356805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BB20-8038-4E47-9051-E435C969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19" y="316169"/>
            <a:ext cx="4849362" cy="1117571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2D3FCE-F0DD-4E8C-B786-74306F98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30" y="1433740"/>
            <a:ext cx="4497142" cy="968801"/>
          </a:xfrm>
        </p:spPr>
        <p:txBody>
          <a:bodyPr/>
          <a:lstStyle/>
          <a:p>
            <a:r>
              <a:rPr lang="en-US" b="1" dirty="0"/>
              <a:t>Intelligence</a:t>
            </a:r>
            <a:r>
              <a:rPr lang="en-US" dirty="0"/>
              <a:t> demonstrated by machines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BF29BA-0B64-4A83-93D4-5C9B973DC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9" r="18386" b="4769"/>
          <a:stretch/>
        </p:blipFill>
        <p:spPr>
          <a:xfrm>
            <a:off x="7972639" y="4022939"/>
            <a:ext cx="4098057" cy="2713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5E5C66-212D-4F50-B070-3866DD14F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3050355"/>
            <a:ext cx="2488243" cy="36861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C05C9A-6791-4B9E-A088-5FBEDDB38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035" y="242588"/>
            <a:ext cx="2582661" cy="36861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769754-E091-45F2-B07C-0C0149D4DA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355" r="9686"/>
          <a:stretch/>
        </p:blipFill>
        <p:spPr>
          <a:xfrm>
            <a:off x="5360394" y="215671"/>
            <a:ext cx="4019651" cy="27135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E4D7FF-B923-4A0C-8B60-FA06C640B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94" r="7368"/>
          <a:stretch/>
        </p:blipFill>
        <p:spPr>
          <a:xfrm>
            <a:off x="7972831" y="3057589"/>
            <a:ext cx="1388249" cy="871162"/>
          </a:xfrm>
          <a:prstGeom prst="rect">
            <a:avLst/>
          </a:prstGeom>
        </p:spPr>
      </p:pic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2308624-0638-4300-9B01-F2D5730967AA}"/>
              </a:ext>
            </a:extLst>
          </p:cNvPr>
          <p:cNvSpPr txBox="1">
            <a:spLocks/>
          </p:cNvSpPr>
          <p:nvPr/>
        </p:nvSpPr>
        <p:spPr>
          <a:xfrm>
            <a:off x="470919" y="2506662"/>
            <a:ext cx="4497142" cy="1422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 human-like cognitive functions (learning, problem solving)</a:t>
            </a:r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A2075853-12DF-4E11-B689-7355B1E21021}"/>
              </a:ext>
            </a:extLst>
          </p:cNvPr>
          <p:cNvSpPr txBox="1">
            <a:spLocks/>
          </p:cNvSpPr>
          <p:nvPr/>
        </p:nvSpPr>
        <p:spPr>
          <a:xfrm>
            <a:off x="470919" y="4032872"/>
            <a:ext cx="4497142" cy="205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Correctly interpret external data, learn from data, and use learning to achieve specific goals and tasks through flexible 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D5E4-2B03-4F59-BB40-3887A37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0676"/>
            <a:ext cx="10515600" cy="1119188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46AA-DF03-4E15-9060-BACBDF48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1101"/>
            <a:ext cx="10919012" cy="791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“Computational field that consists of </a:t>
            </a:r>
            <a:r>
              <a:rPr lang="en-US" b="1" dirty="0"/>
              <a:t>techniques</a:t>
            </a:r>
            <a:r>
              <a:rPr lang="en-US" dirty="0"/>
              <a:t> allowing computers to learn from </a:t>
            </a:r>
            <a:r>
              <a:rPr lang="en-US" b="1" dirty="0"/>
              <a:t>data</a:t>
            </a:r>
            <a:r>
              <a:rPr lang="en-US" dirty="0"/>
              <a:t> and make data-driven </a:t>
            </a:r>
            <a:r>
              <a:rPr lang="en-US" b="1" dirty="0"/>
              <a:t>predictions or decisions</a:t>
            </a:r>
            <a:r>
              <a:rPr lang="en-US" dirty="0"/>
              <a:t>”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4D0A7C-F661-42FC-8D39-AA84EE94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0" y="1854987"/>
            <a:ext cx="9126071" cy="5003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DAC74CD-B2BC-48CD-80E4-92F4953CA9EC}"/>
              </a:ext>
            </a:extLst>
          </p:cNvPr>
          <p:cNvGrpSpPr/>
          <p:nvPr/>
        </p:nvGrpSpPr>
        <p:grpSpPr>
          <a:xfrm>
            <a:off x="1605516" y="3407734"/>
            <a:ext cx="3074060" cy="1847241"/>
            <a:chOff x="1605516" y="3407734"/>
            <a:chExt cx="3074060" cy="1847241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8B44A8EF-FBB5-4F9A-A672-7CCFA1DAFC54}"/>
                </a:ext>
              </a:extLst>
            </p:cNvPr>
            <p:cNvSpPr txBox="1">
              <a:spLocks/>
            </p:cNvSpPr>
            <p:nvPr/>
          </p:nvSpPr>
          <p:spPr>
            <a:xfrm>
              <a:off x="1685365" y="3920890"/>
              <a:ext cx="2994211" cy="1334085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>
                  <a:solidFill>
                    <a:srgbClr val="C00000"/>
                  </a:solidFill>
                </a:rPr>
                <a:t>Prepare data: normalize/standardize for effective training, evaluating, testing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F70470-0F51-41B9-B233-2704C70EF5C9}"/>
                </a:ext>
              </a:extLst>
            </p:cNvPr>
            <p:cNvSpPr/>
            <p:nvPr/>
          </p:nvSpPr>
          <p:spPr>
            <a:xfrm>
              <a:off x="1605516" y="3407734"/>
              <a:ext cx="1180214" cy="49189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F86C6-0BDF-4488-809C-CCC5C621CE1F}"/>
              </a:ext>
            </a:extLst>
          </p:cNvPr>
          <p:cNvGrpSpPr/>
          <p:nvPr/>
        </p:nvGrpSpPr>
        <p:grpSpPr>
          <a:xfrm>
            <a:off x="7817230" y="2111659"/>
            <a:ext cx="3080228" cy="1302235"/>
            <a:chOff x="7817230" y="2111659"/>
            <a:chExt cx="3080228" cy="13022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39053-0E03-4936-B1CB-DADE53972247}"/>
                </a:ext>
              </a:extLst>
            </p:cNvPr>
            <p:cNvSpPr txBox="1"/>
            <p:nvPr/>
          </p:nvSpPr>
          <p:spPr>
            <a:xfrm>
              <a:off x="8963497" y="2111659"/>
              <a:ext cx="193396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</a:rPr>
                <a:t>ML algorithms: choose based on task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AC39991-A849-41DE-9A38-986600E17B33}"/>
                </a:ext>
              </a:extLst>
            </p:cNvPr>
            <p:cNvSpPr/>
            <p:nvPr/>
          </p:nvSpPr>
          <p:spPr>
            <a:xfrm>
              <a:off x="7817230" y="2922004"/>
              <a:ext cx="1180214" cy="49189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17523A-7137-48E3-8060-EE3AC3008895}"/>
              </a:ext>
            </a:extLst>
          </p:cNvPr>
          <p:cNvGrpSpPr/>
          <p:nvPr/>
        </p:nvGrpSpPr>
        <p:grpSpPr>
          <a:xfrm>
            <a:off x="5066942" y="5197825"/>
            <a:ext cx="3420399" cy="1448785"/>
            <a:chOff x="5066942" y="5197825"/>
            <a:chExt cx="3420399" cy="144878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9114612-F471-4C26-83EB-BDE52018370C}"/>
                </a:ext>
              </a:extLst>
            </p:cNvPr>
            <p:cNvSpPr txBox="1">
              <a:spLocks/>
            </p:cNvSpPr>
            <p:nvPr/>
          </p:nvSpPr>
          <p:spPr>
            <a:xfrm>
              <a:off x="6362700" y="5197825"/>
              <a:ext cx="2124641" cy="791134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>
                  <a:solidFill>
                    <a:srgbClr val="C00000"/>
                  </a:solidFill>
                </a:rPr>
                <a:t>Generalize (“intelligence”)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C2556C9-53AE-4806-ABFB-FCDB3262355F}"/>
                </a:ext>
              </a:extLst>
            </p:cNvPr>
            <p:cNvSpPr/>
            <p:nvPr/>
          </p:nvSpPr>
          <p:spPr>
            <a:xfrm>
              <a:off x="5066942" y="6154720"/>
              <a:ext cx="1180214" cy="49189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3C57B9B-FB27-49DB-9501-2C11F3CFF840}"/>
              </a:ext>
            </a:extLst>
          </p:cNvPr>
          <p:cNvSpPr txBox="1"/>
          <p:nvPr/>
        </p:nvSpPr>
        <p:spPr>
          <a:xfrm>
            <a:off x="9717243" y="3631782"/>
            <a:ext cx="193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Improves with experience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4CFEC-AC08-44BD-9581-89CB7CEAEF6E}"/>
              </a:ext>
            </a:extLst>
          </p:cNvPr>
          <p:cNvSpPr txBox="1"/>
          <p:nvPr/>
        </p:nvSpPr>
        <p:spPr>
          <a:xfrm>
            <a:off x="8222024" y="6215999"/>
            <a:ext cx="3131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Reliable and repeatable!</a:t>
            </a:r>
          </a:p>
        </p:txBody>
      </p:sp>
    </p:spTree>
    <p:extLst>
      <p:ext uri="{BB962C8B-B14F-4D97-AF65-F5344CB8AC3E}">
        <p14:creationId xmlns:p14="http://schemas.microsoft.com/office/powerpoint/2010/main" val="40668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175-BDB9-49FF-9045-06415B71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algorithm: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678E-3B29-407C-A744-68D99543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09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of task?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vs. 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Supervision?</a:t>
            </a:r>
          </a:p>
        </p:txBody>
      </p:sp>
    </p:spTree>
    <p:extLst>
      <p:ext uri="{BB962C8B-B14F-4D97-AF65-F5344CB8AC3E}">
        <p14:creationId xmlns:p14="http://schemas.microsoft.com/office/powerpoint/2010/main" val="62834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2427-B0B9-4D0E-BCB8-5F2C75BC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10F8-11EA-469A-A81A-CD45ECF6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r>
              <a:rPr lang="en-US" dirty="0"/>
              <a:t>: algorithm assigns inputs to one of 2 (or more) classes</a:t>
            </a:r>
          </a:p>
          <a:p>
            <a:r>
              <a:rPr lang="en-US" b="1" dirty="0"/>
              <a:t>Regression: </a:t>
            </a:r>
            <a:r>
              <a:rPr lang="en-US" dirty="0"/>
              <a:t>algorithm returns a value for each sets of inputs received</a:t>
            </a:r>
          </a:p>
          <a:p>
            <a:r>
              <a:rPr lang="en-US" b="1" dirty="0"/>
              <a:t>Clustering:</a:t>
            </a:r>
            <a:r>
              <a:rPr lang="en-US" dirty="0"/>
              <a:t> algorithm divides the inputs into two or more subgroups</a:t>
            </a:r>
          </a:p>
          <a:p>
            <a:r>
              <a:rPr lang="en-US" b="1" dirty="0"/>
              <a:t>Dimensionality reduction:</a:t>
            </a:r>
            <a:r>
              <a:rPr lang="en-US" dirty="0"/>
              <a:t> maps inputs on to a lower dimensional space</a:t>
            </a:r>
          </a:p>
          <a:p>
            <a:r>
              <a:rPr lang="en-US" b="1" dirty="0"/>
              <a:t>Density estimation:</a:t>
            </a:r>
            <a:r>
              <a:rPr lang="en-US" dirty="0"/>
              <a:t> algorithm constructs an estimate for the population distribution based on a small subset of the whole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5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A82-0C34-43DE-AFB4-A419703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vs.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357B-A463-4083-ACC5-B3D3D385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batch learning</a:t>
            </a:r>
            <a:r>
              <a:rPr lang="en-US" dirty="0"/>
              <a:t> algorithms all the data is available and can be processed at one time</a:t>
            </a:r>
          </a:p>
          <a:p>
            <a:r>
              <a:rPr lang="en-US" dirty="0"/>
              <a:t>In </a:t>
            </a:r>
            <a:r>
              <a:rPr lang="en-US" b="1" dirty="0"/>
              <a:t>online learning</a:t>
            </a:r>
            <a:r>
              <a:rPr lang="en-US" dirty="0"/>
              <a:t> algorithms only part of the data is available for inclusion at any one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F669-CC3E-40D6-A35D-8FDB46C17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6" t="26858" r="13845" b="18003"/>
          <a:stretch/>
        </p:blipFill>
        <p:spPr>
          <a:xfrm>
            <a:off x="3124199" y="3641270"/>
            <a:ext cx="5943601" cy="29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9312-1CCF-49F3-BBF1-37649840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4216-1D3C-41C5-9C6A-07755219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supervised learning</a:t>
            </a:r>
            <a:r>
              <a:rPr lang="en-US" dirty="0"/>
              <a:t> each of the supplied inputs is labeled with the desired output</a:t>
            </a:r>
          </a:p>
          <a:p>
            <a:r>
              <a:rPr lang="en-US" dirty="0"/>
              <a:t>In </a:t>
            </a:r>
            <a:r>
              <a:rPr lang="en-US" b="1" dirty="0"/>
              <a:t>unsupervised learning</a:t>
            </a:r>
            <a:r>
              <a:rPr lang="en-US" dirty="0"/>
              <a:t> no labels are available and the algorithm must find the underlying structure in the data itself</a:t>
            </a:r>
          </a:p>
          <a:p>
            <a:r>
              <a:rPr lang="en-US" dirty="0"/>
              <a:t>Somewhere in the middle is </a:t>
            </a:r>
            <a:r>
              <a:rPr lang="en-US" b="1" dirty="0"/>
              <a:t>semi-supervised learning</a:t>
            </a:r>
            <a:r>
              <a:rPr lang="en-US" dirty="0"/>
              <a:t> in which only some of the supplied inputs also have the desired output</a:t>
            </a:r>
          </a:p>
          <a:p>
            <a:r>
              <a:rPr lang="en-US" dirty="0"/>
              <a:t>In </a:t>
            </a:r>
            <a:r>
              <a:rPr lang="en-US" b="1" dirty="0"/>
              <a:t>reinforcement learning</a:t>
            </a:r>
            <a:r>
              <a:rPr lang="en-US" dirty="0"/>
              <a:t> the algorithm must interact with an environment to perform certain actions that maximize reward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355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 Part 1 </vt:lpstr>
      <vt:lpstr>Outline</vt:lpstr>
      <vt:lpstr>What is machine learning?</vt:lpstr>
      <vt:lpstr>Artificial Intelligence</vt:lpstr>
      <vt:lpstr>What is machine learning?</vt:lpstr>
      <vt:lpstr>Choosing algorithm: problem formulation</vt:lpstr>
      <vt:lpstr>Type of task</vt:lpstr>
      <vt:lpstr>Batch vs. Online</vt:lpstr>
      <vt:lpstr>Supervised vs. Unsupervised learning</vt:lpstr>
      <vt:lpstr>Classification</vt:lpstr>
      <vt:lpstr>Regression</vt:lpstr>
      <vt:lpstr>Clustering</vt:lpstr>
      <vt:lpstr>Dimensionality reduction</vt:lpstr>
      <vt:lpstr>Density estimation</vt:lpstr>
      <vt:lpstr>Support vector machines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Ruiz, Sonia (NIH/NIMH) [F]</dc:creator>
  <cp:lastModifiedBy>Ruiz, Sonia (NIH/NIMH) [F]</cp:lastModifiedBy>
  <cp:revision>38</cp:revision>
  <dcterms:created xsi:type="dcterms:W3CDTF">2020-04-19T12:18:08Z</dcterms:created>
  <dcterms:modified xsi:type="dcterms:W3CDTF">2020-04-20T20:10:08Z</dcterms:modified>
</cp:coreProperties>
</file>