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cfde33f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cfde33f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cfde3615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cfde3615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cfde33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cfde33f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cfde361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cfde361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cfde361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cfde361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cfde361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cfde361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cfde361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cfde361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cfde361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cfde361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cfde3615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cfde3615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17a243d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17a243d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e8066a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e8066a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117a243d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117a243d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17a243d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17a243d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17a243d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17a243d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17a243d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17a243d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7a243d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117a243d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117a243d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117a243d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117a243d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117a243d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cfde33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cfde33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cfde33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cfde33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cfde33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cfde33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cfde33f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cfde33f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cfde361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cfde361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cfde33f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cfde33f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cfde33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cfde33f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e_softwa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gh-level_programming_languag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Programming_language" TargetMode="External"/><Relationship Id="rId4" Type="http://schemas.openxmlformats.org/officeDocument/2006/relationships/hyperlink" Target="https://en.wikipedia.org/wiki/General-purpose_programming_languag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best-c-compil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tility_softwa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Computer_architecture" TargetMode="External"/><Relationship Id="rId4" Type="http://schemas.openxmlformats.org/officeDocument/2006/relationships/hyperlink" Target="https://en.wikipedia.org/wiki/Assembly_language#Assemb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Kim, Rafael Jimenez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High-level programming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strong abstractions from the details of a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for programmers to write as well as to understand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of computer architecture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elements from natural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amount of abstraction provided defines how "high-level" a programming language 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Susceptible to the concept of abstraction penalty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l="8856" t="35260" r="23943" b="18454"/>
          <a:stretch/>
        </p:blipFill>
        <p:spPr>
          <a:xfrm>
            <a:off x="6203375" y="2994750"/>
            <a:ext cx="2628925" cy="18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699450" y="3759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Assembly code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31675"/>
            <a:ext cx="3583500" cy="3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.globl main</a:t>
            </a:r>
            <a:endParaRPr sz="1600"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.type main, @function 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Main:</a:t>
            </a:r>
            <a:endParaRPr sz="1600"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pushq %rbp </a:t>
            </a:r>
            <a:endParaRPr sz="1600"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movq %rsp, %rbp </a:t>
            </a:r>
            <a:endParaRPr sz="1600"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movl $10, -8(%rbp)</a:t>
            </a:r>
            <a:endParaRPr sz="1600"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movl $15, -4(%rbp)</a:t>
            </a:r>
            <a:endParaRPr sz="1600" b="1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movl $0, %eax leave ret</a:t>
            </a:r>
            <a:endParaRPr sz="1600" b="1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5544350" y="3759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Python code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5544350" y="1131675"/>
            <a:ext cx="2808000" cy="3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x, y = 10, 15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some high-level languages 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48700" y="1522825"/>
            <a:ext cx="1197600" cy="537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Fortran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1957</a:t>
            </a:r>
            <a:endParaRPr b="1"/>
          </a:p>
        </p:txBody>
      </p:sp>
      <p:sp>
        <p:nvSpPr>
          <p:cNvPr id="140" name="Google Shape;140;p24"/>
          <p:cNvSpPr/>
          <p:nvPr/>
        </p:nvSpPr>
        <p:spPr>
          <a:xfrm>
            <a:off x="2807238" y="1522825"/>
            <a:ext cx="1197600" cy="537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Cobol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1959</a:t>
            </a:r>
            <a:endParaRPr b="1"/>
          </a:p>
        </p:txBody>
      </p:sp>
      <p:sp>
        <p:nvSpPr>
          <p:cNvPr id="141" name="Google Shape;141;p24"/>
          <p:cNvSpPr/>
          <p:nvPr/>
        </p:nvSpPr>
        <p:spPr>
          <a:xfrm>
            <a:off x="2087375" y="1669375"/>
            <a:ext cx="478800" cy="24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4965763" y="1522825"/>
            <a:ext cx="1197600" cy="537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Basic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1964</a:t>
            </a:r>
            <a:endParaRPr b="1"/>
          </a:p>
        </p:txBody>
      </p:sp>
      <p:sp>
        <p:nvSpPr>
          <p:cNvPr id="143" name="Google Shape;143;p24"/>
          <p:cNvSpPr/>
          <p:nvPr/>
        </p:nvSpPr>
        <p:spPr>
          <a:xfrm>
            <a:off x="4251775" y="1669375"/>
            <a:ext cx="478800" cy="24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6422050" y="1669375"/>
            <a:ext cx="478800" cy="24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136025" y="1522825"/>
            <a:ext cx="1197600" cy="537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1969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7596075" y="2257925"/>
            <a:ext cx="277500" cy="53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7136025" y="2993025"/>
            <a:ext cx="1197600" cy="537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Pascal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1970</a:t>
            </a:r>
            <a:endParaRPr b="1"/>
          </a:p>
        </p:txBody>
      </p:sp>
      <p:sp>
        <p:nvSpPr>
          <p:cNvPr id="148" name="Google Shape;148;p24"/>
          <p:cNvSpPr/>
          <p:nvPr/>
        </p:nvSpPr>
        <p:spPr>
          <a:xfrm>
            <a:off x="6410300" y="3139575"/>
            <a:ext cx="478800" cy="24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4965775" y="2993025"/>
            <a:ext cx="1197600" cy="537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C++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1983</a:t>
            </a:r>
            <a:endParaRPr b="1"/>
          </a:p>
        </p:txBody>
      </p:sp>
      <p:sp>
        <p:nvSpPr>
          <p:cNvPr id="150" name="Google Shape;150;p24"/>
          <p:cNvSpPr/>
          <p:nvPr/>
        </p:nvSpPr>
        <p:spPr>
          <a:xfrm>
            <a:off x="4240050" y="3139575"/>
            <a:ext cx="478800" cy="24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2807175" y="2993025"/>
            <a:ext cx="1197600" cy="537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Python 1991</a:t>
            </a:r>
            <a:endParaRPr b="1"/>
          </a:p>
        </p:txBody>
      </p:sp>
      <p:sp>
        <p:nvSpPr>
          <p:cNvPr id="152" name="Google Shape;152;p24"/>
          <p:cNvSpPr/>
          <p:nvPr/>
        </p:nvSpPr>
        <p:spPr>
          <a:xfrm>
            <a:off x="2093100" y="3139575"/>
            <a:ext cx="478800" cy="24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660225" y="2975625"/>
            <a:ext cx="1197600" cy="572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Java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1995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the C programming language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Considered to be a middle level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access to some fundamental low-level concepts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for other languages to communicate with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efficient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Forces you to think harder and deeper about what’s happening under the hood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modern operating systems and programming languages are written in C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075" y="1152475"/>
            <a:ext cx="271979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languages used in Data Science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 and</a:t>
            </a:r>
            <a:r>
              <a:rPr lang="en">
                <a:uFill>
                  <a:noFill/>
                </a:uFill>
                <a:hlinkClick r:id="rId3"/>
              </a:rPr>
              <a:t> free software</a:t>
            </a:r>
            <a:r>
              <a:rPr lang="en"/>
              <a:t> environment for statistical computing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local communities worldwide for users to network, learn, share ideas and develop libraries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a sea of packages that appeal to all the forms of disciplines like astronomy, biology, mathematics, physics and others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performing complex statistical modeling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Facilitates database interaction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793125"/>
            <a:ext cx="1506426" cy="11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Interpreted,</a:t>
            </a:r>
            <a:r>
              <a:rPr lang="en">
                <a:uFill>
                  <a:noFill/>
                </a:uFill>
                <a:hlinkClick r:id="rId3"/>
              </a:rPr>
              <a:t> high-level</a:t>
            </a:r>
            <a:r>
              <a:rPr lang="en"/>
              <a:t>,</a:t>
            </a:r>
            <a:r>
              <a:rPr lang="en">
                <a:uFill>
                  <a:noFill/>
                </a:uFill>
                <a:hlinkClick r:id="rId4"/>
              </a:rPr>
              <a:t> general-purpose</a:t>
            </a:r>
            <a:r>
              <a:rPr lang="en">
                <a:uFill>
                  <a:noFill/>
                </a:uFill>
                <a:hlinkClick r:id="rId5"/>
              </a:rPr>
              <a:t> programming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great functionality to deal with mathematics, statistics and general scientific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vast selection great libraries and great community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an expressive language which is possible to embed into applications to offer a programmable interface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ported to more sophisticated languages such as Java or C if necessary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275" y="3782825"/>
            <a:ext cx="1248499" cy="12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one better than the other?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75" y="88588"/>
            <a:ext cx="8703250" cy="48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25" y="220500"/>
            <a:ext cx="8183900" cy="460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 of programming languages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Languages used in Data Science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examples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8" y="117025"/>
            <a:ext cx="8486124" cy="47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75" y="202938"/>
            <a:ext cx="8422450" cy="47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75" y="159475"/>
            <a:ext cx="8319650" cy="4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50" y="145325"/>
            <a:ext cx="8408300" cy="472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8" y="142575"/>
            <a:ext cx="8486124" cy="47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38" y="150488"/>
            <a:ext cx="8608926" cy="48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0" y="145325"/>
            <a:ext cx="8457826" cy="4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programming languages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language is a complex system of communication, spoken or written, verbal or non-verbal.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Semantics</a:t>
            </a:r>
            <a:r>
              <a:rPr lang="en"/>
              <a:t>: meaning and interpretation of words, signs, and sentence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Syntax</a:t>
            </a:r>
            <a:r>
              <a:rPr lang="en"/>
              <a:t>: rules that govern the ways in which words combine to form phrases, clauses, and sentences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100" y="3335025"/>
            <a:ext cx="2069126" cy="15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Natural language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Developed as part of human evolution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to express emotions, sensations, ideas, etc.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Written and spoken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Relaxed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Artificially created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to communicate with the computer’s hardware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Written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Strict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language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200" y="3321250"/>
            <a:ext cx="1276100" cy="12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12375" y="2397250"/>
            <a:ext cx="5088750" cy="28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communicate with  computers?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to the computer’s hardware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85225" y="1329297"/>
            <a:ext cx="1297500" cy="828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High Level Language</a:t>
            </a:r>
            <a:endParaRPr b="1"/>
          </a:p>
        </p:txBody>
      </p:sp>
      <p:sp>
        <p:nvSpPr>
          <p:cNvPr id="96" name="Google Shape;96;p19"/>
          <p:cNvSpPr/>
          <p:nvPr/>
        </p:nvSpPr>
        <p:spPr>
          <a:xfrm>
            <a:off x="2766800" y="2157597"/>
            <a:ext cx="1297500" cy="828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Assembly Language</a:t>
            </a:r>
            <a:endParaRPr b="1"/>
          </a:p>
        </p:txBody>
      </p:sp>
      <p:sp>
        <p:nvSpPr>
          <p:cNvPr id="97" name="Google Shape;97;p19"/>
          <p:cNvSpPr/>
          <p:nvPr/>
        </p:nvSpPr>
        <p:spPr>
          <a:xfrm>
            <a:off x="4862663" y="2985897"/>
            <a:ext cx="1297500" cy="828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Machine Language</a:t>
            </a:r>
            <a:endParaRPr b="1"/>
          </a:p>
        </p:txBody>
      </p:sp>
      <p:sp>
        <p:nvSpPr>
          <p:cNvPr id="98" name="Google Shape;98;p19"/>
          <p:cNvSpPr/>
          <p:nvPr/>
        </p:nvSpPr>
        <p:spPr>
          <a:xfrm>
            <a:off x="6930175" y="3751697"/>
            <a:ext cx="1297500" cy="8283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Hardware</a:t>
            </a:r>
            <a:endParaRPr b="1"/>
          </a:p>
        </p:txBody>
      </p:sp>
      <p:sp>
        <p:nvSpPr>
          <p:cNvPr id="99" name="Google Shape;99;p19"/>
          <p:cNvSpPr/>
          <p:nvPr/>
        </p:nvSpPr>
        <p:spPr>
          <a:xfrm>
            <a:off x="2082725" y="2157600"/>
            <a:ext cx="48990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274475" y="3814200"/>
            <a:ext cx="48990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064300" y="2985900"/>
            <a:ext cx="48990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0926" y="2686434"/>
            <a:ext cx="1297500" cy="225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Code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language that is easily understood by computers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directly executed by CPU with </a:t>
            </a:r>
            <a:r>
              <a:rPr lang="en">
                <a:uFill>
                  <a:noFill/>
                </a:uFill>
                <a:hlinkClick r:id="rId3"/>
              </a:rPr>
              <a:t>no need of compilers</a:t>
            </a:r>
            <a:r>
              <a:rPr lang="en"/>
              <a:t> and interpreters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instructions are not human-readable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Differs from platform to platform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150" y="3637825"/>
            <a:ext cx="2056475" cy="1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6841800" y="2503150"/>
            <a:ext cx="2302200" cy="9144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0110100001100101011011000110110001101111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Code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0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first step away from pure binary or machine code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use mnemonic devices as representation for binary instructions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more complex numeral systems (hexadecimal, decimal, octal)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converted into executable machine code by a</a:t>
            </a:r>
            <a:r>
              <a:rPr lang="en">
                <a:uFill>
                  <a:noFill/>
                </a:uFill>
                <a:hlinkClick r:id="rId3"/>
              </a:rPr>
              <a:t> utility program</a:t>
            </a:r>
            <a:r>
              <a:rPr lang="en"/>
              <a:t> referred to as an</a:t>
            </a:r>
            <a:r>
              <a:rPr lang="en">
                <a:uFill>
                  <a:noFill/>
                </a:uFill>
                <a:hlinkClick r:id="rId4"/>
              </a:rPr>
              <a:t> assembler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assembly language is specific to a particular</a:t>
            </a:r>
            <a:r>
              <a:rPr lang="en">
                <a:uFill>
                  <a:noFill/>
                </a:uFill>
                <a:hlinkClick r:id="rId5"/>
              </a:rPr>
              <a:t> computer architecture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1309" y="742275"/>
            <a:ext cx="3567117" cy="423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On-screen Show (16:9)</PresentationFormat>
  <Paragraphs>96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Programming Languages</vt:lpstr>
      <vt:lpstr>Outline</vt:lpstr>
      <vt:lpstr>History of programming languages</vt:lpstr>
      <vt:lpstr>Characteristics</vt:lpstr>
      <vt:lpstr>Natural language</vt:lpstr>
      <vt:lpstr>How do we communicate with  computers?</vt:lpstr>
      <vt:lpstr>Path to the computer’s hardware</vt:lpstr>
      <vt:lpstr>Machine Code</vt:lpstr>
      <vt:lpstr>Assembly Code</vt:lpstr>
      <vt:lpstr>High-level programming</vt:lpstr>
      <vt:lpstr>Assembly code</vt:lpstr>
      <vt:lpstr>Timeline of some high-level languages </vt:lpstr>
      <vt:lpstr>The importance of the C programming language</vt:lpstr>
      <vt:lpstr>Common languages used in Data Science</vt:lpstr>
      <vt:lpstr>R</vt:lpstr>
      <vt:lpstr>Python</vt:lpstr>
      <vt:lpstr>Is one better than the other?</vt:lpstr>
      <vt:lpstr>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cp:lastModifiedBy>Kim, Jung Hwan (NIH/NIAID) [F]</cp:lastModifiedBy>
  <cp:revision>1</cp:revision>
  <dcterms:modified xsi:type="dcterms:W3CDTF">2020-03-09T21:38:24Z</dcterms:modified>
</cp:coreProperties>
</file>