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528" r:id="rId2"/>
    <p:sldId id="515" r:id="rId3"/>
    <p:sldId id="516" r:id="rId4"/>
    <p:sldId id="497" r:id="rId5"/>
    <p:sldId id="499" r:id="rId6"/>
    <p:sldId id="504" r:id="rId7"/>
    <p:sldId id="498" r:id="rId8"/>
    <p:sldId id="505" r:id="rId9"/>
    <p:sldId id="507" r:id="rId10"/>
    <p:sldId id="508" r:id="rId11"/>
    <p:sldId id="517" r:id="rId12"/>
    <p:sldId id="526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7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70" autoAdjust="0"/>
  </p:normalViewPr>
  <p:slideViewPr>
    <p:cSldViewPr snapToGrid="0">
      <p:cViewPr>
        <p:scale>
          <a:sx n="50" d="100"/>
          <a:sy n="50" d="100"/>
        </p:scale>
        <p:origin x="556" y="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EA41A63-7B47-4A6F-A5C2-455AA724337F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07A29A-64C8-40D2-8DAF-071E1847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9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1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7A29A-64C8-40D2-8DAF-071E184746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2445-7827-485E-A07F-5F2DBE279DB7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254-AFBD-44AF-ABE7-62B6D7A18AF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17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254-AFBD-44AF-ABE7-62B6D7A18AF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001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254-AFBD-44AF-ABE7-62B6D7A18AF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33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254-AFBD-44AF-ABE7-62B6D7A18AF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470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E254-AFBD-44AF-ABE7-62B6D7A18AF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04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F04D-8336-4013-A848-3D006F35E6D8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D1ED-96A4-4121-8DC1-9DE9404FF22B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D353-5641-4A8D-A337-D9696F3514E2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04EDF-87C4-4B18-BA6D-F60FA908AFF7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8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68FD-A8AA-4671-B443-2BA41C082882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1E63-D3AF-47CE-984C-5813DC5C2313}" type="datetime1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4202-E861-4F8F-B12C-3CAE1B8DDBC1}" type="datetime1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7A27-1F60-40A1-AEB5-104F9B04DF77}" type="datetime1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1EE0-EF66-4C0F-9CED-3FD6567D9AA6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CF11-A55B-4E9B-9C80-52813F7B67AC}" type="datetime1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6E254-AFBD-44AF-ABE7-62B6D7A18AF6}" type="datetime1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9680A2-0E3C-42B9-A3C8-EA0445EA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8689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Overview</a:t>
            </a:r>
          </a:p>
          <a:p>
            <a:r>
              <a:rPr lang="en-US" sz="2800" dirty="0"/>
              <a:t>Support vector machines</a:t>
            </a:r>
          </a:p>
          <a:p>
            <a:r>
              <a:rPr lang="en-US" sz="2800" dirty="0"/>
              <a:t>Logistic regression</a:t>
            </a:r>
          </a:p>
          <a:p>
            <a:r>
              <a:rPr lang="en-US" sz="2800" dirty="0"/>
              <a:t>Decision trees</a:t>
            </a:r>
          </a:p>
          <a:p>
            <a:r>
              <a:rPr lang="en-US" sz="2800" dirty="0"/>
              <a:t>Neural networks</a:t>
            </a:r>
          </a:p>
          <a:p>
            <a:r>
              <a:rPr lang="en-US" sz="2800" dirty="0"/>
              <a:t>Examples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4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ensemble predictions for decision trees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collection of decision trees: each tree votes and the average is taken.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helps reduce overfitting, but trade-off with interpretability.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Parameters: </a:t>
            </a:r>
            <a:r>
              <a:rPr lang="en-US" sz="2800" dirty="0" err="1"/>
              <a:t>n_trees</a:t>
            </a:r>
            <a:r>
              <a:rPr lang="en-US" sz="2800" dirty="0"/>
              <a:t>, criterion for splits, </a:t>
            </a:r>
            <a:r>
              <a:rPr lang="en-US" sz="2800" dirty="0" err="1"/>
              <a:t>max_depth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724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4A8A-8E5C-4B2C-BB4B-832CA1DC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mathematical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CEC7D-2B15-4540-8D91-BA8BA403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D8470-3704-4861-B008-344F00B4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669512"/>
            <a:ext cx="8763000" cy="33718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F97AAD8-0BAC-448F-8D94-854DD53BA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600" y="177730"/>
            <a:ext cx="2437700" cy="325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9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0DB3-BFEC-4D92-8DAC-B04B57C7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C394-F27C-48E1-A2F1-C2545753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4" y="1589089"/>
            <a:ext cx="8596668" cy="3880773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Clustering and classification of vast amounts of data (</a:t>
            </a:r>
            <a:r>
              <a:rPr lang="en-US" sz="2400" dirty="0" err="1"/>
              <a:t>eg</a:t>
            </a:r>
            <a:r>
              <a:rPr lang="en-US" sz="2400" dirty="0"/>
              <a:t>, medical image analysis, pattern recognitions).</a:t>
            </a:r>
          </a:p>
          <a:p>
            <a:endParaRPr lang="en-US" sz="2400" dirty="0"/>
          </a:p>
          <a:p>
            <a:r>
              <a:rPr lang="en-US" sz="2400" dirty="0"/>
              <a:t>Real-Time Operations: self-driving cars and drone navigation.</a:t>
            </a:r>
          </a:p>
          <a:p>
            <a:endParaRPr lang="en-US" sz="2400" dirty="0"/>
          </a:p>
          <a:p>
            <a:r>
              <a:rPr lang="en-US" sz="2400" dirty="0"/>
              <a:t>Prognosis and Forecasts: weather, traffic, infectious diseases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B8968-8965-495C-BEAA-8A68D91C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7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2B0-D8C0-4B46-BA33-1E31048C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AB2B7-E7F5-4D20-9AC0-60CD0DEE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988D-4341-4759-8002-B0B69D28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3" y="2118981"/>
            <a:ext cx="87820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A7B3-851E-4850-ACFF-90F0DC1C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E9F08-D777-403B-AE3F-B2D54D62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A1950-127F-45EC-B999-2EE5BC2F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77" y="1943100"/>
            <a:ext cx="85058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4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F3AF-0E13-4797-8FD5-FE87A352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inputs/output: a. no weights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3CBD3-883B-43A5-BDC2-85EB705A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EDE8C-CE77-4D6A-BA03-9C61E0D66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02" y="2144381"/>
            <a:ext cx="8610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0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F3AF-0E13-4797-8FD5-FE87A352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inputs/output: b. w/ weights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3CBD3-883B-43A5-BDC2-85EB705A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0DD67-D04A-4E91-8528-4FC985B7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97025"/>
            <a:ext cx="86487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063-850F-4C13-961E-43FF0B77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bias (~intercept)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4319A-E12C-4B16-B697-CF873B7C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A17A3-14D8-4B68-87CD-670EFAC8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7" y="1650337"/>
            <a:ext cx="83153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9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7414-B47F-48D3-B667-A220CB33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848B4-5D74-4973-AF91-00D2A49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250A7-A219-42FA-B961-0D44260D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77" y="2278987"/>
            <a:ext cx="85058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384F-9A26-4FC9-9421-A9679038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797D6-F2C6-403C-A1CA-00A91CF6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5A865-3D1D-4F94-9CC0-A8453B58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8" y="1936087"/>
            <a:ext cx="8801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C081-91A3-4FA2-ADD0-F6D7F79B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25DA1-41E6-4922-85BF-13BC903E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759319-EA74-4071-8E51-F872EF495E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14" y="2540000"/>
            <a:ext cx="8221988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31B73-F899-48B3-A62D-A6A0C194A519}"/>
              </a:ext>
            </a:extLst>
          </p:cNvPr>
          <p:cNvSpPr txBox="1"/>
          <p:nvPr/>
        </p:nvSpPr>
        <p:spPr>
          <a:xfrm>
            <a:off x="677334" y="1745734"/>
            <a:ext cx="7210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Predicts a binary outcome y (</a:t>
            </a:r>
            <a:r>
              <a:rPr lang="en-US" sz="2400" dirty="0" err="1"/>
              <a:t>eg</a:t>
            </a:r>
            <a:r>
              <a:rPr lang="en-US" sz="2400" dirty="0"/>
              <a:t>, diseased: yes/no)</a:t>
            </a:r>
          </a:p>
          <a:p>
            <a:r>
              <a:rPr lang="en-US" sz="2400" dirty="0"/>
              <a:t>Covariates </a:t>
            </a:r>
            <a:r>
              <a:rPr lang="en-US" sz="2400" dirty="0" err="1"/>
              <a:t>x</a:t>
            </a:r>
            <a:r>
              <a:rPr lang="en-US" sz="2400" baseline="-25000" dirty="0" err="1"/>
              <a:t>s</a:t>
            </a:r>
            <a:r>
              <a:rPr lang="en-US" sz="2400" dirty="0"/>
              <a:t> can be continuous or categorical</a:t>
            </a:r>
          </a:p>
        </p:txBody>
      </p:sp>
    </p:spTree>
    <p:extLst>
      <p:ext uri="{BB962C8B-B14F-4D97-AF65-F5344CB8AC3E}">
        <p14:creationId xmlns:p14="http://schemas.microsoft.com/office/powerpoint/2010/main" val="261730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EB74-FCB6-4E66-8FCE-D7E4AB17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technical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7847-8D0A-4B6D-A6F2-D9A0A05C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095"/>
            <a:ext cx="2240664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Activation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Optimization: 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8CBC7-9B57-403A-B335-14085183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F71E3-9799-4FA0-BD5F-4568139F9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937" y="1113169"/>
            <a:ext cx="8572500" cy="188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EFBC9-3435-4A05-B889-A6F9801C2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637" y="3177513"/>
            <a:ext cx="85439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2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9ED2-3069-4BE3-9815-B756ED9F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3" y="293632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/>
              <a:t>Types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B322-1F92-4B40-9523-391564B5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" y="1678003"/>
            <a:ext cx="4574773" cy="1928797"/>
          </a:xfrm>
        </p:spPr>
        <p:txBody>
          <a:bodyPr>
            <a:noAutofit/>
          </a:bodyPr>
          <a:lstStyle/>
          <a:p>
            <a:r>
              <a:rPr lang="en-US" sz="2400" dirty="0"/>
              <a:t>Many </a:t>
            </a:r>
            <a:r>
              <a:rPr lang="en-US" sz="2400" dirty="0" err="1"/>
              <a:t>many</a:t>
            </a:r>
            <a:r>
              <a:rPr lang="en-US" sz="2400" dirty="0"/>
              <a:t>!!</a:t>
            </a:r>
          </a:p>
          <a:p>
            <a:r>
              <a:rPr lang="en-US" sz="2400" dirty="0"/>
              <a:t>Feed Forward Network (FFN)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Convolutional Neural Network (images)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Recurrent Neural Network (RNN) (time series, language processing)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1918-2040-4D04-8BC6-7B630EF9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4262EE-F76E-4459-B1D4-A2876EDF3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76" y="101600"/>
            <a:ext cx="4080933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647D74-6689-40F7-A80B-1CA8EC16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062" y="1227478"/>
            <a:ext cx="2651070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A1B8337-824A-480F-BFE3-C7B191CD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97" y="3005206"/>
            <a:ext cx="3127403" cy="153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1C70784-84AE-4D1D-829D-955FEFED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97" y="4976075"/>
            <a:ext cx="3530712" cy="9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8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A4EA-5CBE-4124-874E-6E3D9460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4" y="217156"/>
            <a:ext cx="8596668" cy="1320800"/>
          </a:xfrm>
        </p:spPr>
        <p:txBody>
          <a:bodyPr/>
          <a:lstStyle/>
          <a:p>
            <a:r>
              <a:rPr lang="en-US" dirty="0"/>
              <a:t>Logistic model equation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84AB1-BE3C-46BC-B680-D546508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796B8-73FB-4478-A75C-9AD96484D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0"/>
          <a:stretch/>
        </p:blipFill>
        <p:spPr>
          <a:xfrm>
            <a:off x="515937" y="1537956"/>
            <a:ext cx="8894763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0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86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Conceptually simple method that assigns values based on a series of splits in the data.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model non-linear relationships and interactions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144842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177800"/>
            <a:ext cx="9127066" cy="1320800"/>
          </a:xfrm>
        </p:spPr>
        <p:txBody>
          <a:bodyPr/>
          <a:lstStyle/>
          <a:p>
            <a:r>
              <a:rPr lang="en-US" dirty="0"/>
              <a:t>Example: housing price as a function of 1</a:t>
            </a:r>
            <a:r>
              <a:rPr lang="en-US" baseline="30000" dirty="0"/>
              <a:t>st</a:t>
            </a:r>
            <a:r>
              <a:rPr lang="en-US" dirty="0"/>
              <a:t>  and 2</a:t>
            </a:r>
            <a:r>
              <a:rPr lang="en-US" baseline="30000" dirty="0"/>
              <a:t>nd</a:t>
            </a:r>
            <a:r>
              <a:rPr lang="en-US" dirty="0"/>
              <a:t>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79824-76D4-4AC2-B0DD-8871F09A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10942"/>
            <a:ext cx="7464086" cy="45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17A5-C28F-45D2-888C-65FB0F4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Thresholds of first floor square footage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6F5CF-7DA4-483A-9FA3-BA863D64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680A2-0E3C-42B9-A3C8-EA0445EAC7C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79824-76D4-4AC2-B0DD-8871F09A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610942"/>
            <a:ext cx="7464086" cy="45429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198F55-1443-4CB3-9DC3-0D53F73E62F8}"/>
              </a:ext>
            </a:extLst>
          </p:cNvPr>
          <p:cNvCxnSpPr/>
          <p:nvPr/>
        </p:nvCxnSpPr>
        <p:spPr>
          <a:xfrm>
            <a:off x="3546389" y="1610942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2A099F-B16E-41AF-AC36-67E63E4CCC3E}"/>
              </a:ext>
            </a:extLst>
          </p:cNvPr>
          <p:cNvCxnSpPr/>
          <p:nvPr/>
        </p:nvCxnSpPr>
        <p:spPr>
          <a:xfrm>
            <a:off x="4291912" y="1615058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B8D372-1188-486F-8D08-83453F0B4D3A}"/>
              </a:ext>
            </a:extLst>
          </p:cNvPr>
          <p:cNvCxnSpPr/>
          <p:nvPr/>
        </p:nvCxnSpPr>
        <p:spPr>
          <a:xfrm>
            <a:off x="2837930" y="1643888"/>
            <a:ext cx="0" cy="4085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368937-E3DB-45F8-8279-A4A4A3B1A7F2}"/>
              </a:ext>
            </a:extLst>
          </p:cNvPr>
          <p:cNvSpPr txBox="1"/>
          <p:nvPr/>
        </p:nvSpPr>
        <p:spPr>
          <a:xfrm>
            <a:off x="2031172" y="1643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4AFE3-C621-4D61-B42E-D32483FC3C4D}"/>
              </a:ext>
            </a:extLst>
          </p:cNvPr>
          <p:cNvSpPr txBox="1"/>
          <p:nvPr/>
        </p:nvSpPr>
        <p:spPr>
          <a:xfrm>
            <a:off x="2986765" y="1660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A7596-FDD2-4444-BB7B-D4E21A1DA4D9}"/>
              </a:ext>
            </a:extLst>
          </p:cNvPr>
          <p:cNvSpPr txBox="1"/>
          <p:nvPr/>
        </p:nvSpPr>
        <p:spPr>
          <a:xfrm>
            <a:off x="3831145" y="1676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FE29A-F67D-484B-881C-41DBCECE0145}"/>
              </a:ext>
            </a:extLst>
          </p:cNvPr>
          <p:cNvSpPr txBox="1"/>
          <p:nvPr/>
        </p:nvSpPr>
        <p:spPr>
          <a:xfrm>
            <a:off x="5070943" y="16933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5117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Decision Tree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0A0007-3649-4C33-85F7-CEA008C7C052}"/>
              </a:ext>
            </a:extLst>
          </p:cNvPr>
          <p:cNvGrpSpPr/>
          <p:nvPr/>
        </p:nvGrpSpPr>
        <p:grpSpPr>
          <a:xfrm>
            <a:off x="8464162" y="209623"/>
            <a:ext cx="3463742" cy="3040204"/>
            <a:chOff x="3088589" y="1610942"/>
            <a:chExt cx="5264579" cy="45429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E9A6B3-08DA-405A-8AC3-B1B4288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9468"/>
            <a:stretch/>
          </p:blipFill>
          <p:spPr>
            <a:xfrm>
              <a:off x="3088589" y="1610942"/>
              <a:ext cx="5264579" cy="454290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28CF5B-E86A-489F-A018-F9105834BC6D}"/>
                </a:ext>
              </a:extLst>
            </p:cNvPr>
            <p:cNvCxnSpPr/>
            <p:nvPr/>
          </p:nvCxnSpPr>
          <p:spPr>
            <a:xfrm>
              <a:off x="5721183" y="1610942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6C2063-6E07-4A35-B6E3-7D7C7D90ECAB}"/>
                </a:ext>
              </a:extLst>
            </p:cNvPr>
            <p:cNvCxnSpPr/>
            <p:nvPr/>
          </p:nvCxnSpPr>
          <p:spPr>
            <a:xfrm>
              <a:off x="6466706" y="1615058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5D147B-6C08-470E-BDFA-1FDABC72677C}"/>
                </a:ext>
              </a:extLst>
            </p:cNvPr>
            <p:cNvCxnSpPr/>
            <p:nvPr/>
          </p:nvCxnSpPr>
          <p:spPr>
            <a:xfrm>
              <a:off x="5012724" y="1643888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C18BE8-FFA0-46E2-B03D-BE93350EBC63}"/>
              </a:ext>
            </a:extLst>
          </p:cNvPr>
          <p:cNvSpPr/>
          <p:nvPr/>
        </p:nvSpPr>
        <p:spPr>
          <a:xfrm>
            <a:off x="3356740" y="1580050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&gt; 1500?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5CE289-FE36-4253-9A91-70C8219726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668585" y="2054615"/>
            <a:ext cx="1462802" cy="1084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0E777F-4870-4F88-9D1C-C8FB1EC0CF9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31387" y="2054615"/>
            <a:ext cx="2170092" cy="10840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F76CB8-AA22-45E0-9809-C5AA750399A6}"/>
              </a:ext>
            </a:extLst>
          </p:cNvPr>
          <p:cNvSpPr/>
          <p:nvPr/>
        </p:nvSpPr>
        <p:spPr>
          <a:xfrm>
            <a:off x="5585371" y="3166723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&gt; 2000?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F7905F-9B92-41D3-A865-76D59FB0B5C7}"/>
              </a:ext>
            </a:extLst>
          </p:cNvPr>
          <p:cNvCxnSpPr>
            <a:cxnSpLocks/>
            <a:stCxn id="31" idx="2"/>
            <a:endCxn id="50" idx="0"/>
          </p:cNvCxnSpPr>
          <p:nvPr/>
        </p:nvCxnSpPr>
        <p:spPr>
          <a:xfrm flipH="1">
            <a:off x="5848201" y="3641288"/>
            <a:ext cx="511817" cy="2061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9DB3B3-2948-4E13-B3DD-68AACD636707}"/>
              </a:ext>
            </a:extLst>
          </p:cNvPr>
          <p:cNvCxnSpPr>
            <a:cxnSpLocks/>
          </p:cNvCxnSpPr>
          <p:nvPr/>
        </p:nvCxnSpPr>
        <p:spPr>
          <a:xfrm>
            <a:off x="6343800" y="3641288"/>
            <a:ext cx="1884281" cy="206123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63B3841-41E6-498C-9F18-A0CF6CF84841}"/>
              </a:ext>
            </a:extLst>
          </p:cNvPr>
          <p:cNvSpPr/>
          <p:nvPr/>
        </p:nvSpPr>
        <p:spPr>
          <a:xfrm>
            <a:off x="2056185" y="3138616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&lt; 1000?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51053F-238D-4595-81CC-55BA80BB2E2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742303" y="3613181"/>
            <a:ext cx="1088529" cy="958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6E393B-BB9B-4803-A587-98BCBBD8358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830832" y="3613181"/>
            <a:ext cx="942396" cy="10840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92924A4-C17A-4D29-A672-2553AEB7C373}"/>
              </a:ext>
            </a:extLst>
          </p:cNvPr>
          <p:cNvSpPr txBox="1"/>
          <p:nvPr/>
        </p:nvSpPr>
        <p:spPr>
          <a:xfrm>
            <a:off x="9409030" y="28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843D8A-95C0-4327-8E07-E72186F85CFC}"/>
              </a:ext>
            </a:extLst>
          </p:cNvPr>
          <p:cNvSpPr txBox="1"/>
          <p:nvPr/>
        </p:nvSpPr>
        <p:spPr>
          <a:xfrm>
            <a:off x="9956658" y="28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9D4F5-F618-434E-A139-589D37BB5F93}"/>
              </a:ext>
            </a:extLst>
          </p:cNvPr>
          <p:cNvSpPr txBox="1"/>
          <p:nvPr/>
        </p:nvSpPr>
        <p:spPr>
          <a:xfrm>
            <a:off x="10417861" y="28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F42D34-C0E9-46D4-8766-AF0FD5CF94A4}"/>
              </a:ext>
            </a:extLst>
          </p:cNvPr>
          <p:cNvSpPr txBox="1"/>
          <p:nvPr/>
        </p:nvSpPr>
        <p:spPr>
          <a:xfrm>
            <a:off x="10868692" y="287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F477A40-1692-48AE-B5DC-AD2CD85DDA9D}"/>
              </a:ext>
            </a:extLst>
          </p:cNvPr>
          <p:cNvSpPr/>
          <p:nvPr/>
        </p:nvSpPr>
        <p:spPr>
          <a:xfrm>
            <a:off x="358346" y="4614080"/>
            <a:ext cx="2186832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Region 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BEA60F3-0819-49D7-8833-97B26F6CB0C5}"/>
              </a:ext>
            </a:extLst>
          </p:cNvPr>
          <p:cNvSpPr/>
          <p:nvPr/>
        </p:nvSpPr>
        <p:spPr>
          <a:xfrm>
            <a:off x="2679812" y="4689389"/>
            <a:ext cx="2186832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Region 2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AF67351-AC39-4DF9-8B06-3204948D2DFC}"/>
              </a:ext>
            </a:extLst>
          </p:cNvPr>
          <p:cNvSpPr/>
          <p:nvPr/>
        </p:nvSpPr>
        <p:spPr>
          <a:xfrm>
            <a:off x="4754785" y="5702526"/>
            <a:ext cx="2186832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Region 3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8D8FA77-0DEE-4856-8A9F-A9C978C062CD}"/>
              </a:ext>
            </a:extLst>
          </p:cNvPr>
          <p:cNvSpPr/>
          <p:nvPr/>
        </p:nvSpPr>
        <p:spPr>
          <a:xfrm>
            <a:off x="7119048" y="5669573"/>
            <a:ext cx="2186832" cy="43248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Mean Region 4</a:t>
            </a:r>
          </a:p>
        </p:txBody>
      </p:sp>
    </p:spTree>
    <p:extLst>
      <p:ext uri="{BB962C8B-B14F-4D97-AF65-F5344CB8AC3E}">
        <p14:creationId xmlns:p14="http://schemas.microsoft.com/office/powerpoint/2010/main" val="97982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DB1AF06-3471-4F8B-831F-CA09BF47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08" y="3181537"/>
            <a:ext cx="4462187" cy="2715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71" y="435396"/>
            <a:ext cx="8596668" cy="1320800"/>
          </a:xfrm>
        </p:spPr>
        <p:txBody>
          <a:bodyPr/>
          <a:lstStyle/>
          <a:p>
            <a:r>
              <a:rPr lang="en-US" dirty="0"/>
              <a:t>Sample Decision Tree: 2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0A0007-3649-4C33-85F7-CEA008C7C052}"/>
              </a:ext>
            </a:extLst>
          </p:cNvPr>
          <p:cNvGrpSpPr/>
          <p:nvPr/>
        </p:nvGrpSpPr>
        <p:grpSpPr>
          <a:xfrm>
            <a:off x="7366742" y="209623"/>
            <a:ext cx="4662761" cy="5276777"/>
            <a:chOff x="3088589" y="1610942"/>
            <a:chExt cx="5264579" cy="84497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E9A6B3-08DA-405A-8AC3-B1B4288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9468"/>
            <a:stretch/>
          </p:blipFill>
          <p:spPr>
            <a:xfrm>
              <a:off x="3088589" y="1610942"/>
              <a:ext cx="5264579" cy="454290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28CF5B-E86A-489F-A018-F9105834BC6D}"/>
                </a:ext>
              </a:extLst>
            </p:cNvPr>
            <p:cNvCxnSpPr/>
            <p:nvPr/>
          </p:nvCxnSpPr>
          <p:spPr>
            <a:xfrm>
              <a:off x="5721183" y="1610942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6C2063-6E07-4A35-B6E3-7D7C7D90ECAB}"/>
                </a:ext>
              </a:extLst>
            </p:cNvPr>
            <p:cNvCxnSpPr/>
            <p:nvPr/>
          </p:nvCxnSpPr>
          <p:spPr>
            <a:xfrm>
              <a:off x="6466706" y="1615058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5D147B-6C08-470E-BDFA-1FDABC72677C}"/>
                </a:ext>
              </a:extLst>
            </p:cNvPr>
            <p:cNvCxnSpPr/>
            <p:nvPr/>
          </p:nvCxnSpPr>
          <p:spPr>
            <a:xfrm>
              <a:off x="5012724" y="1643888"/>
              <a:ext cx="0" cy="4085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4BC84D-A165-427C-B289-E8E6B4B901EE}"/>
                </a:ext>
              </a:extLst>
            </p:cNvPr>
            <p:cNvCxnSpPr>
              <a:cxnSpLocks/>
            </p:cNvCxnSpPr>
            <p:nvPr/>
          </p:nvCxnSpPr>
          <p:spPr>
            <a:xfrm>
              <a:off x="5848211" y="6443593"/>
              <a:ext cx="0" cy="361710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1C7FE1-199A-4D2C-AD37-1A00279AD938}"/>
              </a:ext>
            </a:extLst>
          </p:cNvPr>
          <p:cNvSpPr/>
          <p:nvPr/>
        </p:nvSpPr>
        <p:spPr>
          <a:xfrm>
            <a:off x="3356740" y="1580050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 &gt; 1500?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269950-170E-4194-97E1-CA2FE34EF2A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668585" y="2054615"/>
            <a:ext cx="1462802" cy="1084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8F1913-D6D7-4EEA-9825-5DEBBF95844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131387" y="2054615"/>
            <a:ext cx="2170092" cy="10840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673EED5-D062-4079-AB3F-53DB841E4D7D}"/>
              </a:ext>
            </a:extLst>
          </p:cNvPr>
          <p:cNvSpPr/>
          <p:nvPr/>
        </p:nvSpPr>
        <p:spPr>
          <a:xfrm>
            <a:off x="2056185" y="3138616"/>
            <a:ext cx="1549294" cy="474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X2 &lt; 1000?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5B6F82-258A-430C-863C-D333D7D3CE17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742303" y="3613181"/>
            <a:ext cx="1088529" cy="958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B67CA1-EE8E-4E93-AE93-C03F8A330DB0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830832" y="3613181"/>
            <a:ext cx="942396" cy="10840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18EED1-E1E6-48EF-BF21-1BF3F96C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203266" cy="446768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model non-linear relationships and interactions between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need for scaling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Generally interpretable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Prone to overfitting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Does not handle linear relationships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Small changes in one variable can lead to major changes in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487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4424</TotalTime>
  <Words>358</Words>
  <Application>Microsoft Office PowerPoint</Application>
  <PresentationFormat>Widescreen</PresentationFormat>
  <Paragraphs>101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Machine Learning</vt:lpstr>
      <vt:lpstr>Logistic Regression</vt:lpstr>
      <vt:lpstr>Logistic model equation</vt:lpstr>
      <vt:lpstr>Decision Trees</vt:lpstr>
      <vt:lpstr>Example: housing price as a function of 1st  and 2nd floor square footage</vt:lpstr>
      <vt:lpstr>Thresholds of first floor square footage</vt:lpstr>
      <vt:lpstr>Sample Decision Tree</vt:lpstr>
      <vt:lpstr>Sample Decision Tree: 2 variables</vt:lpstr>
      <vt:lpstr>Decision Trees</vt:lpstr>
      <vt:lpstr>Random Forest: ensemble predictions for decision trees</vt:lpstr>
      <vt:lpstr>Neural networks: mathematical concepts</vt:lpstr>
      <vt:lpstr>Neural Networks: Applications</vt:lpstr>
      <vt:lpstr>Perceptron</vt:lpstr>
      <vt:lpstr>Computing inputs</vt:lpstr>
      <vt:lpstr>Computing inputs/output: a. no weights</vt:lpstr>
      <vt:lpstr>Computing inputs/output: b. w/ weights</vt:lpstr>
      <vt:lpstr>Adding bias (~intercept)</vt:lpstr>
      <vt:lpstr>Sigmoid function</vt:lpstr>
      <vt:lpstr>Multiple layers</vt:lpstr>
      <vt:lpstr>More technical details</vt:lpstr>
      <vt:lpstr>Types of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Gussow, Ayal (NIH/NLM/NCBI) [F]</dc:creator>
  <cp:lastModifiedBy>Viboud, Cecile (NIH/FIC) [E]</cp:lastModifiedBy>
  <cp:revision>1177</cp:revision>
  <cp:lastPrinted>2017-12-26T21:30:57Z</cp:lastPrinted>
  <dcterms:created xsi:type="dcterms:W3CDTF">2017-08-07T16:24:36Z</dcterms:created>
  <dcterms:modified xsi:type="dcterms:W3CDTF">2020-04-20T20:10:14Z</dcterms:modified>
</cp:coreProperties>
</file>