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6"/>
  </p:notesMasterIdLst>
  <p:handoutMasterIdLst>
    <p:handoutMasterId r:id="rId97"/>
  </p:handoutMasterIdLst>
  <p:sldIdLst>
    <p:sldId id="256" r:id="rId5"/>
    <p:sldId id="257" r:id="rId6"/>
    <p:sldId id="272" r:id="rId7"/>
    <p:sldId id="273" r:id="rId8"/>
    <p:sldId id="313" r:id="rId9"/>
    <p:sldId id="314" r:id="rId10"/>
    <p:sldId id="315" r:id="rId11"/>
    <p:sldId id="316" r:id="rId12"/>
    <p:sldId id="317" r:id="rId13"/>
    <p:sldId id="269" r:id="rId14"/>
    <p:sldId id="276" r:id="rId15"/>
    <p:sldId id="27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278" r:id="rId33"/>
    <p:sldId id="279" r:id="rId34"/>
    <p:sldId id="280" r:id="rId35"/>
    <p:sldId id="281" r:id="rId36"/>
    <p:sldId id="282" r:id="rId37"/>
    <p:sldId id="283" r:id="rId38"/>
    <p:sldId id="284" r:id="rId39"/>
    <p:sldId id="307" r:id="rId40"/>
    <p:sldId id="309" r:id="rId41"/>
    <p:sldId id="310" r:id="rId42"/>
    <p:sldId id="311" r:id="rId43"/>
    <p:sldId id="312" r:id="rId44"/>
    <p:sldId id="337" r:id="rId45"/>
    <p:sldId id="338" r:id="rId46"/>
    <p:sldId id="339" r:id="rId47"/>
    <p:sldId id="340" r:id="rId48"/>
    <p:sldId id="341" r:id="rId49"/>
    <p:sldId id="342" r:id="rId50"/>
    <p:sldId id="343" r:id="rId51"/>
    <p:sldId id="344" r:id="rId52"/>
    <p:sldId id="345" r:id="rId53"/>
    <p:sldId id="346" r:id="rId54"/>
    <p:sldId id="348" r:id="rId55"/>
    <p:sldId id="349" r:id="rId56"/>
    <p:sldId id="350" r:id="rId57"/>
    <p:sldId id="351" r:id="rId58"/>
    <p:sldId id="352" r:id="rId59"/>
    <p:sldId id="353" r:id="rId60"/>
    <p:sldId id="354" r:id="rId61"/>
    <p:sldId id="355" r:id="rId62"/>
    <p:sldId id="356" r:id="rId63"/>
    <p:sldId id="285" r:id="rId64"/>
    <p:sldId id="286" r:id="rId65"/>
    <p:sldId id="287" r:id="rId66"/>
    <p:sldId id="288" r:id="rId67"/>
    <p:sldId id="289" r:id="rId68"/>
    <p:sldId id="290" r:id="rId69"/>
    <p:sldId id="291" r:id="rId70"/>
    <p:sldId id="293" r:id="rId71"/>
    <p:sldId id="294" r:id="rId72"/>
    <p:sldId id="295" r:id="rId73"/>
    <p:sldId id="296" r:id="rId74"/>
    <p:sldId id="297" r:id="rId75"/>
    <p:sldId id="301" r:id="rId76"/>
    <p:sldId id="302" r:id="rId77"/>
    <p:sldId id="303" r:id="rId78"/>
    <p:sldId id="304" r:id="rId79"/>
    <p:sldId id="305" r:id="rId80"/>
    <p:sldId id="334" r:id="rId81"/>
    <p:sldId id="335" r:id="rId82"/>
    <p:sldId id="336" r:id="rId83"/>
    <p:sldId id="357" r:id="rId84"/>
    <p:sldId id="358" r:id="rId85"/>
    <p:sldId id="359" r:id="rId86"/>
    <p:sldId id="360" r:id="rId87"/>
    <p:sldId id="363" r:id="rId88"/>
    <p:sldId id="364" r:id="rId89"/>
    <p:sldId id="365" r:id="rId90"/>
    <p:sldId id="366" r:id="rId91"/>
    <p:sldId id="367" r:id="rId92"/>
    <p:sldId id="368" r:id="rId93"/>
    <p:sldId id="370" r:id="rId94"/>
    <p:sldId id="369"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81" d="100"/>
          <a:sy n="81" d="100"/>
        </p:scale>
        <p:origin x="-300" y="-3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5/23/2023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5/23/2023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62494DB3-7B6A-49B3-B57C-3999FDE58253}" type="datetime3">
              <a:rPr lang="en-US" smtClean="0"/>
              <a:t>23 May 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2090E35F-95E5-4000-968B-04EDEC010036}" type="datetime3">
              <a:rPr lang="en-US" smtClean="0"/>
              <a:t>23 May 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2407F83-58DB-4B30-9EFD-DFA28FF1C7C2}" type="datetime3">
              <a:rPr lang="en-US" smtClean="0"/>
              <a:t>23 May 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71828BE-DAFF-4D24-90E8-7CE9E4DC0FE1}" type="datetime3">
              <a:rPr lang="en-US" smtClean="0"/>
              <a:t>23 May 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59B59A7-6C2A-4EE8-98F2-E800B13D849A}" type="datetime3">
              <a:rPr lang="en-US" smtClean="0"/>
              <a:t>23 May 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B63EEB-2051-4051-9AEC-F3CD7B3B7ED9}" type="datetime3">
              <a:rPr lang="en-US" smtClean="0"/>
              <a:t>23 May 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31D900D4-14FE-4B9B-A653-75C05B65B15D}" type="datetime3">
              <a:rPr lang="en-US" smtClean="0"/>
              <a:t>23 May 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D325574C-50C6-433D-916B-B3A3AB0E59D1}" type="datetime3">
              <a:rPr lang="en-US" smtClean="0"/>
              <a:t>23 May 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79C70BB-3E9D-4BC2-AA25-071B2851D218}" type="datetime3">
              <a:rPr lang="en-US" smtClean="0"/>
              <a:t>23 May 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C38A7-1E6C-421A-AB40-20E16205FF9E}" type="datetime3">
              <a:rPr lang="en-US" smtClean="0"/>
              <a:t>23 May 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49896D1-DDAA-403A-92DB-8054F550F582}" type="datetime3">
              <a:rPr lang="en-US" smtClean="0"/>
              <a:t>23 May 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93393A39-BE2D-4A69-B2FE-E98D075E403C}" type="datetime3">
              <a:rPr lang="en-US" smtClean="0"/>
              <a:t>23 May 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ADVANCED C PROGRAMMING</a:t>
            </a:r>
          </a:p>
        </p:txBody>
      </p:sp>
      <p:sp>
        <p:nvSpPr>
          <p:cNvPr id="7" name="Subtitle 6"/>
          <p:cNvSpPr>
            <a:spLocks noGrp="1"/>
          </p:cNvSpPr>
          <p:nvPr>
            <p:ph type="subTitle" idx="1"/>
          </p:nvPr>
        </p:nvSpPr>
        <p:spPr>
          <a:xfrm>
            <a:off x="107373" y="5832585"/>
            <a:ext cx="10782300" cy="309598"/>
          </a:xfrm>
        </p:spPr>
        <p:txBody>
          <a:bodyPr>
            <a:normAutofit lnSpcReduction="10000"/>
          </a:bodyPr>
          <a:lstStyle/>
          <a:p>
            <a:r>
              <a:rPr lang="en-US" sz="1600" dirty="0" smtClean="0">
                <a:solidFill>
                  <a:schemeClr val="accent4">
                    <a:lumMod val="20000"/>
                    <a:lumOff val="80000"/>
                  </a:schemeClr>
                </a:solidFill>
              </a:rPr>
              <a:t>Prepared by Dr</a:t>
            </a:r>
            <a:r>
              <a:rPr lang="en-US" sz="1600" dirty="0">
                <a:solidFill>
                  <a:schemeClr val="accent4">
                    <a:lumMod val="20000"/>
                    <a:lumOff val="80000"/>
                  </a:schemeClr>
                </a:solidFill>
              </a:rPr>
              <a:t>. S. </a:t>
            </a:r>
            <a:r>
              <a:rPr lang="en-US" sz="1600" dirty="0" smtClean="0">
                <a:solidFill>
                  <a:schemeClr val="accent4">
                    <a:lumMod val="20000"/>
                    <a:lumOff val="80000"/>
                  </a:schemeClr>
                </a:solidFill>
              </a:rPr>
              <a:t>KANNIMUTHU, Professor, Department of CSE.</a:t>
            </a:r>
            <a:endParaRPr lang="en-US" sz="1600" dirty="0">
              <a:solidFill>
                <a:schemeClr val="accent4">
                  <a:lumMod val="20000"/>
                  <a:lumOff val="80000"/>
                </a:schemeClr>
              </a:solidFill>
            </a:endParaRP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
        <p:nvSpPr>
          <p:cNvPr id="5" name="TextBox 2"/>
          <p:cNvSpPr txBox="1"/>
          <p:nvPr/>
        </p:nvSpPr>
        <p:spPr>
          <a:xfrm>
            <a:off x="2347366" y="4618187"/>
            <a:ext cx="182614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Module 1 Part-1</a:t>
            </a:r>
            <a:endParaRPr lang="en-US" dirty="0"/>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FE1AE7-9D6F-663B-3A38-1C1C6525EB52}"/>
              </a:ext>
            </a:extLst>
          </p:cNvPr>
          <p:cNvSpPr>
            <a:spLocks noGrp="1"/>
          </p:cNvSpPr>
          <p:nvPr>
            <p:ph type="title"/>
          </p:nvPr>
        </p:nvSpPr>
        <p:spPr/>
        <p:txBody>
          <a:bodyPr/>
          <a:lstStyle/>
          <a:p>
            <a:r>
              <a:rPr lang="en-US" dirty="0"/>
              <a:t>Introduction to Pointers</a:t>
            </a:r>
            <a:br>
              <a:rPr lang="en-US" dirty="0"/>
            </a:br>
            <a:endParaRPr lang="en-US" dirty="0"/>
          </a:p>
        </p:txBody>
      </p:sp>
      <p:sp>
        <p:nvSpPr>
          <p:cNvPr id="3" name="Content Placeholder 2">
            <a:extLst>
              <a:ext uri="{FF2B5EF4-FFF2-40B4-BE49-F238E27FC236}">
                <a16:creationId xmlns:a16="http://schemas.microsoft.com/office/drawing/2014/main" xmlns="" id="{70050B1B-BD8C-F762-7E4D-E0C34108E776}"/>
              </a:ext>
            </a:extLst>
          </p:cNvPr>
          <p:cNvSpPr>
            <a:spLocks noGrp="1"/>
          </p:cNvSpPr>
          <p:nvPr>
            <p:ph idx="1"/>
          </p:nvPr>
        </p:nvSpPr>
        <p:spPr/>
        <p:txBody>
          <a:bodyPr/>
          <a:lstStyle/>
          <a:p>
            <a:r>
              <a:rPr lang="en-US" dirty="0"/>
              <a:t>A pointer that points to no variable contains the special null-pointer constant, NULL.</a:t>
            </a:r>
          </a:p>
          <a:p>
            <a:r>
              <a:rPr lang="en-US" altLang="en-US" dirty="0"/>
              <a:t>An indirect expression, one of the expression types in the unary expression category, is coded with an asterisk (*) and an identifier.</a:t>
            </a:r>
          </a:p>
          <a:p>
            <a:endParaRPr lang="en-US" dirty="0"/>
          </a:p>
          <a:p>
            <a:endParaRPr lang="en-US" dirty="0"/>
          </a:p>
        </p:txBody>
      </p:sp>
      <p:pic>
        <p:nvPicPr>
          <p:cNvPr id="4" name="Picture 8">
            <a:extLst>
              <a:ext uri="{FF2B5EF4-FFF2-40B4-BE49-F238E27FC236}">
                <a16:creationId xmlns:a16="http://schemas.microsoft.com/office/drawing/2014/main" xmlns="" id="{AAC673B3-38B5-64EE-24C9-ECFB931CCA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8925" y="2928588"/>
            <a:ext cx="5886450" cy="3591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fld id="{C4AD1DBA-AE82-4154-AB37-8F5CF1D1C8AB}" type="datetime3">
              <a:rPr lang="en-US" smtClean="0"/>
              <a:t>23 May 2023</a:t>
            </a:fld>
            <a:endParaRPr lang="en-US"/>
          </a:p>
        </p:txBody>
      </p:sp>
    </p:spTree>
    <p:extLst>
      <p:ext uri="{BB962C8B-B14F-4D97-AF65-F5344CB8AC3E}">
        <p14:creationId xmlns:p14="http://schemas.microsoft.com/office/powerpoint/2010/main" val="179314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645025-6DE2-862A-F12E-2CAF79C80DDA}"/>
              </a:ext>
            </a:extLst>
          </p:cNvPr>
          <p:cNvSpPr>
            <a:spLocks noGrp="1"/>
          </p:cNvSpPr>
          <p:nvPr>
            <p:ph type="title"/>
          </p:nvPr>
        </p:nvSpPr>
        <p:spPr/>
        <p:txBody>
          <a:bodyPr/>
          <a:lstStyle/>
          <a:p>
            <a:r>
              <a:rPr lang="en-US" dirty="0"/>
              <a:t>Declaring Pointer Variables</a:t>
            </a:r>
          </a:p>
        </p:txBody>
      </p:sp>
      <p:pic>
        <p:nvPicPr>
          <p:cNvPr id="4" name="Picture 9">
            <a:extLst>
              <a:ext uri="{FF2B5EF4-FFF2-40B4-BE49-F238E27FC236}">
                <a16:creationId xmlns:a16="http://schemas.microsoft.com/office/drawing/2014/main" xmlns="" id="{1E457DC1-F5A9-7970-577A-750900229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110" y="2590800"/>
            <a:ext cx="6672262"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B7B57E09-C0AE-425E-84CD-3F25876A2694}" type="datetime3">
              <a:rPr lang="en-US" smtClean="0"/>
              <a:t>23 May 2023</a:t>
            </a:fld>
            <a:endParaRPr lang="en-US"/>
          </a:p>
        </p:txBody>
      </p:sp>
    </p:spTree>
    <p:extLst>
      <p:ext uri="{BB962C8B-B14F-4D97-AF65-F5344CB8AC3E}">
        <p14:creationId xmlns:p14="http://schemas.microsoft.com/office/powerpoint/2010/main" val="307788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54ABAE-E772-BCF4-52F8-1C3A76D2CDDF}"/>
              </a:ext>
            </a:extLst>
          </p:cNvPr>
          <p:cNvSpPr>
            <a:spLocks noGrp="1"/>
          </p:cNvSpPr>
          <p:nvPr>
            <p:ph type="title"/>
          </p:nvPr>
        </p:nvSpPr>
        <p:spPr/>
        <p:txBody>
          <a:bodyPr/>
          <a:lstStyle/>
          <a:p>
            <a:r>
              <a:rPr lang="en-US" dirty="0"/>
              <a:t>Use of Pointers-Demonstration</a:t>
            </a:r>
          </a:p>
        </p:txBody>
      </p:sp>
      <p:pic>
        <p:nvPicPr>
          <p:cNvPr id="4" name="Picture 6">
            <a:extLst>
              <a:ext uri="{FF2B5EF4-FFF2-40B4-BE49-F238E27FC236}">
                <a16:creationId xmlns:a16="http://schemas.microsoft.com/office/drawing/2014/main" xmlns="" id="{B7EDD4C3-27DE-DD43-224D-40464021A5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37" t="26089" r="4108"/>
          <a:stretch/>
        </p:blipFill>
        <p:spPr bwMode="auto">
          <a:xfrm>
            <a:off x="2057400" y="1490663"/>
            <a:ext cx="7315200" cy="290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55AD6095-A308-4580-7629-55CC96F4E5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33" r="3299"/>
          <a:stretch/>
        </p:blipFill>
        <p:spPr bwMode="auto">
          <a:xfrm>
            <a:off x="2057399" y="4400551"/>
            <a:ext cx="7315199" cy="238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1EACE6EB-B7E0-4A18-B589-DBECB651A718}" type="datetime3">
              <a:rPr lang="en-US" smtClean="0"/>
              <a:t>23 May 2023</a:t>
            </a:fld>
            <a:endParaRPr lang="en-US"/>
          </a:p>
        </p:txBody>
      </p:sp>
    </p:spTree>
    <p:extLst>
      <p:ext uri="{BB962C8B-B14F-4D97-AF65-F5344CB8AC3E}">
        <p14:creationId xmlns:p14="http://schemas.microsoft.com/office/powerpoint/2010/main" val="21363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E52F57-13A2-4068-A697-30EDE6E5A6AB}" type="datetime3">
              <a:rPr lang="en-US" altLang="en-US" smtClean="0"/>
              <a:t>23 May 2023</a:t>
            </a:fld>
            <a:endParaRPr lang="en-US" altLang="en-US"/>
          </a:p>
        </p:txBody>
      </p:sp>
      <p:sp>
        <p:nvSpPr>
          <p:cNvPr id="235522" name="Rectangle 2"/>
          <p:cNvSpPr>
            <a:spLocks noGrp="1" noChangeArrowheads="1"/>
          </p:cNvSpPr>
          <p:nvPr>
            <p:ph type="title"/>
          </p:nvPr>
        </p:nvSpPr>
        <p:spPr>
          <a:xfrm>
            <a:off x="1104899" y="428625"/>
            <a:ext cx="7772400" cy="609600"/>
          </a:xfrm>
          <a:ln/>
        </p:spPr>
        <p:txBody>
          <a:bodyPr/>
          <a:lstStyle/>
          <a:p>
            <a:r>
              <a:rPr lang="en-US" altLang="en-US" dirty="0"/>
              <a:t>Accessing the Address of a Variable</a:t>
            </a:r>
          </a:p>
        </p:txBody>
      </p:sp>
      <p:sp>
        <p:nvSpPr>
          <p:cNvPr id="235523" name="Rectangle 3"/>
          <p:cNvSpPr>
            <a:spLocks noGrp="1" noChangeArrowheads="1"/>
          </p:cNvSpPr>
          <p:nvPr>
            <p:ph type="body" idx="1"/>
          </p:nvPr>
        </p:nvSpPr>
        <p:spPr>
          <a:xfrm>
            <a:off x="2339109" y="1433513"/>
            <a:ext cx="7772400" cy="5105400"/>
          </a:xfrm>
        </p:spPr>
        <p:txBody>
          <a:bodyPr/>
          <a:lstStyle/>
          <a:p>
            <a:pPr>
              <a:lnSpc>
                <a:spcPct val="90000"/>
              </a:lnSpc>
            </a:pPr>
            <a:r>
              <a:rPr lang="en-US" altLang="en-US" dirty="0"/>
              <a:t>The address of a variable can be determined using the ‘</a:t>
            </a:r>
            <a:r>
              <a:rPr lang="en-US" altLang="en-US" dirty="0">
                <a:solidFill>
                  <a:srgbClr val="FF0000"/>
                </a:solidFill>
              </a:rPr>
              <a:t>&amp;</a:t>
            </a:r>
            <a:r>
              <a:rPr lang="en-US" altLang="en-US" dirty="0"/>
              <a:t>’ operator.</a:t>
            </a:r>
          </a:p>
          <a:p>
            <a:pPr lvl="1">
              <a:lnSpc>
                <a:spcPct val="90000"/>
              </a:lnSpc>
            </a:pPr>
            <a:r>
              <a:rPr lang="en-US" altLang="en-US" dirty="0"/>
              <a:t>The operator ‘&amp;’ immediately preceding a variable returns the </a:t>
            </a:r>
            <a:r>
              <a:rPr lang="en-US" altLang="en-US" dirty="0">
                <a:solidFill>
                  <a:srgbClr val="FF0000"/>
                </a:solidFill>
              </a:rPr>
              <a:t>address</a:t>
            </a:r>
            <a:r>
              <a:rPr lang="en-US" altLang="en-US" dirty="0"/>
              <a:t> of the variable.</a:t>
            </a:r>
          </a:p>
          <a:p>
            <a:pPr>
              <a:lnSpc>
                <a:spcPct val="90000"/>
              </a:lnSpc>
            </a:pPr>
            <a:r>
              <a:rPr lang="en-US" altLang="en-US" dirty="0"/>
              <a:t>Example:</a:t>
            </a:r>
          </a:p>
          <a:p>
            <a:pPr lvl="1">
              <a:lnSpc>
                <a:spcPct val="90000"/>
              </a:lnSpc>
              <a:buFontTx/>
              <a:buNone/>
            </a:pPr>
            <a:r>
              <a:rPr lang="en-US" altLang="en-US" sz="2800" dirty="0">
                <a:solidFill>
                  <a:srgbClr val="CC0000"/>
                </a:solidFill>
              </a:rPr>
              <a:t>      p = &amp;xyz;</a:t>
            </a:r>
          </a:p>
          <a:p>
            <a:pPr lvl="1">
              <a:lnSpc>
                <a:spcPct val="90000"/>
              </a:lnSpc>
            </a:pPr>
            <a:r>
              <a:rPr lang="en-US" altLang="en-US" dirty="0"/>
              <a:t>The </a:t>
            </a:r>
            <a:r>
              <a:rPr lang="en-US" altLang="en-US" dirty="0">
                <a:solidFill>
                  <a:srgbClr val="FF0000"/>
                </a:solidFill>
              </a:rPr>
              <a:t>address</a:t>
            </a:r>
            <a:r>
              <a:rPr lang="en-US" altLang="en-US" dirty="0"/>
              <a:t> of xyz (1380) is assigned to p.</a:t>
            </a:r>
          </a:p>
          <a:p>
            <a:pPr>
              <a:lnSpc>
                <a:spcPct val="90000"/>
              </a:lnSpc>
            </a:pPr>
            <a:r>
              <a:rPr lang="en-US" altLang="en-US" dirty="0"/>
              <a:t>The ‘&amp;’ operator can be used only with a </a:t>
            </a:r>
            <a:r>
              <a:rPr lang="en-US" altLang="en-US" dirty="0">
                <a:solidFill>
                  <a:srgbClr val="996633"/>
                </a:solidFill>
              </a:rPr>
              <a:t>simple variable</a:t>
            </a:r>
            <a:r>
              <a:rPr lang="en-US" altLang="en-US" dirty="0"/>
              <a:t> or an </a:t>
            </a:r>
            <a:r>
              <a:rPr lang="en-US" altLang="en-US" dirty="0">
                <a:solidFill>
                  <a:srgbClr val="996633"/>
                </a:solidFill>
              </a:rPr>
              <a:t>array element</a:t>
            </a:r>
            <a:r>
              <a:rPr lang="en-US" altLang="en-US" dirty="0"/>
              <a:t>.</a:t>
            </a:r>
          </a:p>
          <a:p>
            <a:pPr lvl="1">
              <a:lnSpc>
                <a:spcPct val="90000"/>
              </a:lnSpc>
              <a:buFontTx/>
              <a:buNone/>
            </a:pPr>
            <a:r>
              <a:rPr lang="en-US" altLang="en-US" dirty="0"/>
              <a:t>       &amp;distance</a:t>
            </a:r>
          </a:p>
          <a:p>
            <a:pPr lvl="1">
              <a:lnSpc>
                <a:spcPct val="90000"/>
              </a:lnSpc>
              <a:buFontTx/>
              <a:buNone/>
            </a:pPr>
            <a:r>
              <a:rPr lang="en-US" altLang="en-US" dirty="0"/>
              <a:t>       &amp;x[0]</a:t>
            </a:r>
          </a:p>
          <a:p>
            <a:pPr lvl="1">
              <a:lnSpc>
                <a:spcPct val="90000"/>
              </a:lnSpc>
              <a:buFontTx/>
              <a:buNone/>
            </a:pPr>
            <a:r>
              <a:rPr lang="en-US" altLang="en-US" dirty="0"/>
              <a:t>       &amp;x[i-2]</a:t>
            </a:r>
          </a:p>
        </p:txBody>
      </p:sp>
    </p:spTree>
    <p:extLst>
      <p:ext uri="{BB962C8B-B14F-4D97-AF65-F5344CB8AC3E}">
        <p14:creationId xmlns:p14="http://schemas.microsoft.com/office/powerpoint/2010/main" val="247022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23">
                                            <p:txEl>
                                              <p:pRg st="1" end="1"/>
                                            </p:txEl>
                                          </p:spTgt>
                                        </p:tgtEl>
                                        <p:attrNameLst>
                                          <p:attrName>style.visibility</p:attrName>
                                        </p:attrNameLst>
                                      </p:cBhvr>
                                      <p:to>
                                        <p:strVal val="visible"/>
                                      </p:to>
                                    </p:set>
                                    <p:anim calcmode="lin" valueType="num">
                                      <p:cBhvr additive="base">
                                        <p:cTn id="7" dur="500" fill="hold"/>
                                        <p:tgtEl>
                                          <p:spTgt spid="2355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23">
                                            <p:txEl>
                                              <p:pRg st="3" end="3"/>
                                            </p:txEl>
                                          </p:spTgt>
                                        </p:tgtEl>
                                        <p:attrNameLst>
                                          <p:attrName>style.visibility</p:attrName>
                                        </p:attrNameLst>
                                      </p:cBhvr>
                                      <p:to>
                                        <p:strVal val="visible"/>
                                      </p:to>
                                    </p:set>
                                    <p:anim calcmode="lin" valueType="num">
                                      <p:cBhvr additive="base">
                                        <p:cTn id="13" dur="500" fill="hold"/>
                                        <p:tgtEl>
                                          <p:spTgt spid="23552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235523">
                                            <p:txEl>
                                              <p:pRg st="4" end="4"/>
                                            </p:txEl>
                                          </p:spTgt>
                                        </p:tgtEl>
                                        <p:attrNameLst>
                                          <p:attrName>style.visibility</p:attrName>
                                        </p:attrNameLst>
                                      </p:cBhvr>
                                      <p:to>
                                        <p:strVal val="visible"/>
                                      </p:to>
                                    </p:set>
                                    <p:animEffect transition="in" filter="checkerboard(across)">
                                      <p:cBhvr>
                                        <p:cTn id="19" dur="500"/>
                                        <p:tgtEl>
                                          <p:spTgt spid="23552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235523">
                                            <p:txEl>
                                              <p:pRg st="5" end="5"/>
                                            </p:txEl>
                                          </p:spTgt>
                                        </p:tgtEl>
                                        <p:attrNameLst>
                                          <p:attrName>style.visibility</p:attrName>
                                        </p:attrNameLst>
                                      </p:cBhvr>
                                      <p:to>
                                        <p:strVal val="visible"/>
                                      </p:to>
                                    </p:set>
                                    <p:animEffect transition="in" filter="checkerboard(across)">
                                      <p:cBhvr>
                                        <p:cTn id="24" dur="500"/>
                                        <p:tgtEl>
                                          <p:spTgt spid="23552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35523">
                                            <p:txEl>
                                              <p:pRg st="6" end="6"/>
                                            </p:txEl>
                                          </p:spTgt>
                                        </p:tgtEl>
                                        <p:attrNameLst>
                                          <p:attrName>style.visibility</p:attrName>
                                        </p:attrNameLst>
                                      </p:cBhvr>
                                      <p:to>
                                        <p:strVal val="visible"/>
                                      </p:to>
                                    </p:set>
                                    <p:anim calcmode="lin" valueType="num">
                                      <p:cBhvr additive="base">
                                        <p:cTn id="29" dur="500" fill="hold"/>
                                        <p:tgtEl>
                                          <p:spTgt spid="23552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55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35523">
                                            <p:txEl>
                                              <p:pRg st="7" end="7"/>
                                            </p:txEl>
                                          </p:spTgt>
                                        </p:tgtEl>
                                        <p:attrNameLst>
                                          <p:attrName>style.visibility</p:attrName>
                                        </p:attrNameLst>
                                      </p:cBhvr>
                                      <p:to>
                                        <p:strVal val="visible"/>
                                      </p:to>
                                    </p:set>
                                    <p:anim calcmode="lin" valueType="num">
                                      <p:cBhvr additive="base">
                                        <p:cTn id="35" dur="500" fill="hold"/>
                                        <p:tgtEl>
                                          <p:spTgt spid="23552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55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35523">
                                            <p:txEl>
                                              <p:pRg st="8" end="8"/>
                                            </p:txEl>
                                          </p:spTgt>
                                        </p:tgtEl>
                                        <p:attrNameLst>
                                          <p:attrName>style.visibility</p:attrName>
                                        </p:attrNameLst>
                                      </p:cBhvr>
                                      <p:to>
                                        <p:strVal val="visible"/>
                                      </p:to>
                                    </p:set>
                                    <p:anim calcmode="lin" valueType="num">
                                      <p:cBhvr additive="base">
                                        <p:cTn id="41" dur="500" fill="hold"/>
                                        <p:tgtEl>
                                          <p:spTgt spid="23552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355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00B5E1-FCED-4AE8-B27A-B8B33CA679F8}" type="datetime3">
              <a:rPr lang="en-US" altLang="en-US" smtClean="0"/>
              <a:t>23 May 2023</a:t>
            </a:fld>
            <a:endParaRPr lang="en-US" altLang="en-US"/>
          </a:p>
        </p:txBody>
      </p:sp>
      <p:sp>
        <p:nvSpPr>
          <p:cNvPr id="236546" name="Rectangle 2"/>
          <p:cNvSpPr>
            <a:spLocks noGrp="1" noChangeArrowheads="1"/>
          </p:cNvSpPr>
          <p:nvPr>
            <p:ph type="title"/>
          </p:nvPr>
        </p:nvSpPr>
        <p:spPr>
          <a:ln/>
        </p:spPr>
        <p:txBody>
          <a:bodyPr/>
          <a:lstStyle/>
          <a:p>
            <a:r>
              <a:rPr lang="en-US" altLang="en-US"/>
              <a:t>Contd.</a:t>
            </a:r>
          </a:p>
        </p:txBody>
      </p:sp>
      <p:sp>
        <p:nvSpPr>
          <p:cNvPr id="236547" name="Rectangle 3"/>
          <p:cNvSpPr>
            <a:spLocks noGrp="1" noChangeArrowheads="1"/>
          </p:cNvSpPr>
          <p:nvPr>
            <p:ph type="body" idx="1"/>
          </p:nvPr>
        </p:nvSpPr>
        <p:spPr/>
        <p:txBody>
          <a:bodyPr/>
          <a:lstStyle/>
          <a:p>
            <a:r>
              <a:rPr lang="en-US" altLang="en-US"/>
              <a:t>Following usages are illegal:</a:t>
            </a:r>
          </a:p>
          <a:p>
            <a:pPr lvl="1">
              <a:buFontTx/>
              <a:buNone/>
            </a:pPr>
            <a:r>
              <a:rPr lang="en-US" altLang="en-US"/>
              <a:t> &amp;235</a:t>
            </a:r>
          </a:p>
          <a:p>
            <a:pPr lvl="2"/>
            <a:r>
              <a:rPr lang="en-US" altLang="en-US"/>
              <a:t>Pointing at constant.</a:t>
            </a:r>
          </a:p>
          <a:p>
            <a:pPr lvl="1">
              <a:buFontTx/>
              <a:buNone/>
            </a:pPr>
            <a:r>
              <a:rPr lang="en-US" altLang="en-US"/>
              <a:t>    </a:t>
            </a:r>
          </a:p>
          <a:p>
            <a:pPr lvl="1">
              <a:buFontTx/>
              <a:buNone/>
            </a:pPr>
            <a:r>
              <a:rPr lang="en-US" altLang="en-US"/>
              <a:t>  int   arr[20];</a:t>
            </a:r>
          </a:p>
          <a:p>
            <a:pPr lvl="1">
              <a:buFontTx/>
              <a:buNone/>
            </a:pPr>
            <a:r>
              <a:rPr lang="en-US" altLang="en-US"/>
              <a:t>     :</a:t>
            </a:r>
          </a:p>
          <a:p>
            <a:pPr lvl="1">
              <a:buFontTx/>
              <a:buNone/>
            </a:pPr>
            <a:r>
              <a:rPr lang="en-US" altLang="en-US"/>
              <a:t>  &amp;arr;</a:t>
            </a:r>
          </a:p>
          <a:p>
            <a:pPr lvl="2"/>
            <a:r>
              <a:rPr lang="en-US" altLang="en-US"/>
              <a:t>Pointing at array name.</a:t>
            </a:r>
          </a:p>
          <a:p>
            <a:pPr lvl="2">
              <a:buFontTx/>
              <a:buNone/>
            </a:pPr>
            <a:endParaRPr lang="en-US" altLang="en-US"/>
          </a:p>
          <a:p>
            <a:pPr lvl="1">
              <a:buFontTx/>
              <a:buNone/>
            </a:pPr>
            <a:r>
              <a:rPr lang="en-US" altLang="en-US"/>
              <a:t>  &amp;(a+b)</a:t>
            </a:r>
          </a:p>
          <a:p>
            <a:pPr lvl="2"/>
            <a:r>
              <a:rPr lang="en-US" altLang="en-US"/>
              <a:t>Pointing at expression.</a:t>
            </a:r>
          </a:p>
        </p:txBody>
      </p:sp>
    </p:spTree>
    <p:extLst>
      <p:ext uri="{BB962C8B-B14F-4D97-AF65-F5344CB8AC3E}">
        <p14:creationId xmlns:p14="http://schemas.microsoft.com/office/powerpoint/2010/main" val="396093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6547">
                                            <p:txEl>
                                              <p:pRg st="1" end="1"/>
                                            </p:txEl>
                                          </p:spTgt>
                                        </p:tgtEl>
                                        <p:attrNameLst>
                                          <p:attrName>style.visibility</p:attrName>
                                        </p:attrNameLst>
                                      </p:cBhvr>
                                      <p:to>
                                        <p:strVal val="visible"/>
                                      </p:to>
                                    </p:set>
                                    <p:animEffect transition="in" filter="checkerboard(across)">
                                      <p:cBhvr>
                                        <p:cTn id="7" dur="500"/>
                                        <p:tgtEl>
                                          <p:spTgt spid="2365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36547">
                                            <p:txEl>
                                              <p:pRg st="2" end="2"/>
                                            </p:txEl>
                                          </p:spTgt>
                                        </p:tgtEl>
                                        <p:attrNameLst>
                                          <p:attrName>style.visibility</p:attrName>
                                        </p:attrNameLst>
                                      </p:cBhvr>
                                      <p:to>
                                        <p:strVal val="visible"/>
                                      </p:to>
                                    </p:set>
                                    <p:anim calcmode="lin" valueType="num">
                                      <p:cBhvr additive="base">
                                        <p:cTn id="12" dur="500" fill="hold"/>
                                        <p:tgtEl>
                                          <p:spTgt spid="236547">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36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36547">
                                            <p:txEl>
                                              <p:pRg st="4" end="4"/>
                                            </p:txEl>
                                          </p:spTgt>
                                        </p:tgtEl>
                                        <p:attrNameLst>
                                          <p:attrName>style.visibility</p:attrName>
                                        </p:attrNameLst>
                                      </p:cBhvr>
                                      <p:to>
                                        <p:strVal val="visible"/>
                                      </p:to>
                                    </p:set>
                                    <p:animEffect transition="in" filter="checkerboard(across)">
                                      <p:cBhvr>
                                        <p:cTn id="18" dur="500"/>
                                        <p:tgtEl>
                                          <p:spTgt spid="236547">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36547">
                                            <p:txEl>
                                              <p:pRg st="5" end="5"/>
                                            </p:txEl>
                                          </p:spTgt>
                                        </p:tgtEl>
                                        <p:attrNameLst>
                                          <p:attrName>style.visibility</p:attrName>
                                        </p:attrNameLst>
                                      </p:cBhvr>
                                      <p:to>
                                        <p:strVal val="visible"/>
                                      </p:to>
                                    </p:set>
                                    <p:animEffect transition="in" filter="checkerboard(across)">
                                      <p:cBhvr>
                                        <p:cTn id="21" dur="500"/>
                                        <p:tgtEl>
                                          <p:spTgt spid="236547">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36547">
                                            <p:txEl>
                                              <p:pRg st="6" end="6"/>
                                            </p:txEl>
                                          </p:spTgt>
                                        </p:tgtEl>
                                        <p:attrNameLst>
                                          <p:attrName>style.visibility</p:attrName>
                                        </p:attrNameLst>
                                      </p:cBhvr>
                                      <p:to>
                                        <p:strVal val="visible"/>
                                      </p:to>
                                    </p:set>
                                    <p:animEffect transition="in" filter="checkerboard(across)">
                                      <p:cBhvr>
                                        <p:cTn id="24" dur="500"/>
                                        <p:tgtEl>
                                          <p:spTgt spid="236547">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36547">
                                            <p:txEl>
                                              <p:pRg st="7" end="7"/>
                                            </p:txEl>
                                          </p:spTgt>
                                        </p:tgtEl>
                                        <p:attrNameLst>
                                          <p:attrName>style.visibility</p:attrName>
                                        </p:attrNameLst>
                                      </p:cBhvr>
                                      <p:to>
                                        <p:strVal val="visible"/>
                                      </p:to>
                                    </p:set>
                                    <p:anim calcmode="lin" valueType="num">
                                      <p:cBhvr additive="base">
                                        <p:cTn id="29" dur="500" fill="hold"/>
                                        <p:tgtEl>
                                          <p:spTgt spid="23654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65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236547">
                                            <p:txEl>
                                              <p:pRg st="9" end="9"/>
                                            </p:txEl>
                                          </p:spTgt>
                                        </p:tgtEl>
                                        <p:attrNameLst>
                                          <p:attrName>style.visibility</p:attrName>
                                        </p:attrNameLst>
                                      </p:cBhvr>
                                      <p:to>
                                        <p:strVal val="visible"/>
                                      </p:to>
                                    </p:set>
                                    <p:animEffect transition="in" filter="checkerboard(across)">
                                      <p:cBhvr>
                                        <p:cTn id="35" dur="500"/>
                                        <p:tgtEl>
                                          <p:spTgt spid="236547">
                                            <p:txEl>
                                              <p:pRg st="9" end="9"/>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236547">
                                            <p:txEl>
                                              <p:pRg st="10" end="10"/>
                                            </p:txEl>
                                          </p:spTgt>
                                        </p:tgtEl>
                                        <p:attrNameLst>
                                          <p:attrName>style.visibility</p:attrName>
                                        </p:attrNameLst>
                                      </p:cBhvr>
                                      <p:to>
                                        <p:strVal val="visible"/>
                                      </p:to>
                                    </p:set>
                                    <p:anim calcmode="lin" valueType="num">
                                      <p:cBhvr additive="base">
                                        <p:cTn id="40" dur="500" fill="hold"/>
                                        <p:tgtEl>
                                          <p:spTgt spid="236547">
                                            <p:txEl>
                                              <p:pRg st="10" end="1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65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3D88D9-5687-4AEF-AF3B-730F4B1598AC}" type="datetime3">
              <a:rPr lang="en-US" altLang="en-US" smtClean="0"/>
              <a:t>23 May 2023</a:t>
            </a:fld>
            <a:endParaRPr lang="en-US" altLang="en-US"/>
          </a:p>
        </p:txBody>
      </p:sp>
      <p:sp>
        <p:nvSpPr>
          <p:cNvPr id="237570" name="Rectangle 2"/>
          <p:cNvSpPr>
            <a:spLocks noGrp="1" noChangeArrowheads="1"/>
          </p:cNvSpPr>
          <p:nvPr>
            <p:ph type="title"/>
          </p:nvPr>
        </p:nvSpPr>
        <p:spPr>
          <a:ln/>
        </p:spPr>
        <p:txBody>
          <a:bodyPr/>
          <a:lstStyle/>
          <a:p>
            <a:r>
              <a:rPr lang="en-US" altLang="en-US"/>
              <a:t>Example</a:t>
            </a:r>
          </a:p>
        </p:txBody>
      </p:sp>
      <p:sp>
        <p:nvSpPr>
          <p:cNvPr id="237572" name="Text Box 4"/>
          <p:cNvSpPr txBox="1">
            <a:spLocks noChangeArrowheads="1"/>
          </p:cNvSpPr>
          <p:nvPr/>
        </p:nvSpPr>
        <p:spPr bwMode="auto">
          <a:xfrm>
            <a:off x="2362200" y="1371601"/>
            <a:ext cx="7543800" cy="4247317"/>
          </a:xfrm>
          <a:prstGeom prst="rect">
            <a:avLst/>
          </a:prstGeom>
          <a:solidFill>
            <a:srgbClr val="CCFFFF"/>
          </a:solidFill>
          <a:ln w="381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a:solidFill>
                  <a:srgbClr val="008000"/>
                </a:solidFill>
              </a:rPr>
              <a:t>#include  &lt;stdio.h&gt;</a:t>
            </a:r>
          </a:p>
          <a:p>
            <a:pPr>
              <a:spcBef>
                <a:spcPct val="0"/>
              </a:spcBef>
            </a:pPr>
            <a:r>
              <a:rPr lang="en-US" altLang="en-US">
                <a:solidFill>
                  <a:srgbClr val="008000"/>
                </a:solidFill>
              </a:rPr>
              <a:t>main()</a:t>
            </a:r>
          </a:p>
          <a:p>
            <a:pPr>
              <a:spcBef>
                <a:spcPct val="0"/>
              </a:spcBef>
            </a:pPr>
            <a:r>
              <a:rPr lang="en-US" altLang="en-US">
                <a:solidFill>
                  <a:srgbClr val="008000"/>
                </a:solidFill>
              </a:rPr>
              <a:t>{</a:t>
            </a:r>
          </a:p>
          <a:p>
            <a:pPr>
              <a:spcBef>
                <a:spcPct val="0"/>
              </a:spcBef>
            </a:pPr>
            <a:r>
              <a:rPr lang="en-US" altLang="en-US">
                <a:solidFill>
                  <a:srgbClr val="008000"/>
                </a:solidFill>
              </a:rPr>
              <a:t>    int   a;</a:t>
            </a:r>
          </a:p>
          <a:p>
            <a:pPr>
              <a:spcBef>
                <a:spcPct val="0"/>
              </a:spcBef>
            </a:pPr>
            <a:r>
              <a:rPr lang="en-US" altLang="en-US">
                <a:solidFill>
                  <a:srgbClr val="008000"/>
                </a:solidFill>
              </a:rPr>
              <a:t>    float  b, c;</a:t>
            </a:r>
          </a:p>
          <a:p>
            <a:pPr>
              <a:spcBef>
                <a:spcPct val="0"/>
              </a:spcBef>
            </a:pPr>
            <a:r>
              <a:rPr lang="en-US" altLang="en-US">
                <a:solidFill>
                  <a:srgbClr val="008000"/>
                </a:solidFill>
              </a:rPr>
              <a:t>    double  d;</a:t>
            </a:r>
          </a:p>
          <a:p>
            <a:pPr>
              <a:spcBef>
                <a:spcPct val="0"/>
              </a:spcBef>
            </a:pPr>
            <a:r>
              <a:rPr lang="en-US" altLang="en-US">
                <a:solidFill>
                  <a:srgbClr val="008000"/>
                </a:solidFill>
              </a:rPr>
              <a:t>    char  ch;</a:t>
            </a:r>
          </a:p>
          <a:p>
            <a:pPr>
              <a:spcBef>
                <a:spcPct val="0"/>
              </a:spcBef>
            </a:pPr>
            <a:endParaRPr lang="en-US" altLang="en-US">
              <a:solidFill>
                <a:srgbClr val="008000"/>
              </a:solidFill>
            </a:endParaRPr>
          </a:p>
          <a:p>
            <a:pPr>
              <a:spcBef>
                <a:spcPct val="0"/>
              </a:spcBef>
            </a:pPr>
            <a:r>
              <a:rPr lang="en-US" altLang="en-US">
                <a:solidFill>
                  <a:srgbClr val="008000"/>
                </a:solidFill>
              </a:rPr>
              <a:t>    a = 10;   b = 2.5;  c = 12.36;  d = 12345.66;  ch = ‘A’;</a:t>
            </a:r>
          </a:p>
          <a:p>
            <a:pPr>
              <a:spcBef>
                <a:spcPct val="0"/>
              </a:spcBef>
            </a:pPr>
            <a:r>
              <a:rPr lang="en-US" altLang="en-US">
                <a:solidFill>
                  <a:srgbClr val="008000"/>
                </a:solidFill>
              </a:rPr>
              <a:t>    printf  (“%d is stored in location %u \n”,  a,  &amp;a) ;</a:t>
            </a:r>
          </a:p>
          <a:p>
            <a:pPr>
              <a:spcBef>
                <a:spcPct val="0"/>
              </a:spcBef>
            </a:pPr>
            <a:r>
              <a:rPr lang="en-US" altLang="en-US">
                <a:solidFill>
                  <a:srgbClr val="008000"/>
                </a:solidFill>
              </a:rPr>
              <a:t>    printf  (“%f is stored in location %u \n”,  b,  &amp;b) ;</a:t>
            </a:r>
          </a:p>
          <a:p>
            <a:pPr>
              <a:spcBef>
                <a:spcPct val="0"/>
              </a:spcBef>
            </a:pPr>
            <a:r>
              <a:rPr lang="en-US" altLang="en-US">
                <a:solidFill>
                  <a:srgbClr val="008000"/>
                </a:solidFill>
              </a:rPr>
              <a:t>    printf  (“%f is stored in location %u \n”,  c,  &amp;c) ;</a:t>
            </a:r>
          </a:p>
          <a:p>
            <a:pPr>
              <a:spcBef>
                <a:spcPct val="0"/>
              </a:spcBef>
            </a:pPr>
            <a:r>
              <a:rPr lang="en-US" altLang="en-US">
                <a:solidFill>
                  <a:srgbClr val="008000"/>
                </a:solidFill>
              </a:rPr>
              <a:t>    printf  (“%ld is stored in location %u \n”,  d,  &amp;d) ;</a:t>
            </a:r>
          </a:p>
          <a:p>
            <a:pPr>
              <a:spcBef>
                <a:spcPct val="0"/>
              </a:spcBef>
            </a:pPr>
            <a:r>
              <a:rPr lang="en-US" altLang="en-US">
                <a:solidFill>
                  <a:srgbClr val="008000"/>
                </a:solidFill>
              </a:rPr>
              <a:t>    printf  (“%c is stored in location %u \n”,  ch,  &amp;ch) ;</a:t>
            </a:r>
          </a:p>
          <a:p>
            <a:pPr>
              <a:spcBef>
                <a:spcPct val="0"/>
              </a:spcBef>
            </a:pPr>
            <a:r>
              <a:rPr lang="en-US" altLang="en-US">
                <a:solidFill>
                  <a:srgbClr val="008000"/>
                </a:solidFill>
              </a:rPr>
              <a:t>}</a:t>
            </a:r>
          </a:p>
        </p:txBody>
      </p:sp>
    </p:spTree>
    <p:extLst>
      <p:ext uri="{BB962C8B-B14F-4D97-AF65-F5344CB8AC3E}">
        <p14:creationId xmlns:p14="http://schemas.microsoft.com/office/powerpoint/2010/main" val="359325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fld id="{7E92D8E8-6CDA-4659-86A4-6CDA59D80147}" type="datetime3">
              <a:rPr lang="en-US" altLang="en-US" smtClean="0"/>
              <a:t>23 May 2023</a:t>
            </a:fld>
            <a:endParaRPr lang="en-US" altLang="en-US"/>
          </a:p>
        </p:txBody>
      </p:sp>
      <p:sp>
        <p:nvSpPr>
          <p:cNvPr id="250882" name="Rectangle 2"/>
          <p:cNvSpPr>
            <a:spLocks noChangeArrowheads="1"/>
          </p:cNvSpPr>
          <p:nvPr/>
        </p:nvSpPr>
        <p:spPr bwMode="auto">
          <a:xfrm>
            <a:off x="2286000" y="1600200"/>
            <a:ext cx="5562600" cy="2400657"/>
          </a:xfrm>
          <a:prstGeom prst="rect">
            <a:avLst/>
          </a:prstGeom>
          <a:solidFill>
            <a:srgbClr val="CCFFFF"/>
          </a:solidFill>
          <a:ln w="381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u="sng">
                <a:solidFill>
                  <a:schemeClr val="accent2"/>
                </a:solidFill>
              </a:rPr>
              <a:t>Output:</a:t>
            </a:r>
          </a:p>
          <a:p>
            <a:pPr>
              <a:spcBef>
                <a:spcPct val="50000"/>
              </a:spcBef>
            </a:pPr>
            <a:endParaRPr lang="en-US" altLang="en-US" sz="2400" u="sng">
              <a:solidFill>
                <a:schemeClr val="accent2"/>
              </a:solidFill>
            </a:endParaRPr>
          </a:p>
          <a:p>
            <a:r>
              <a:rPr lang="en-US" altLang="en-US"/>
              <a:t>10 is stored in location 3221224908</a:t>
            </a:r>
          </a:p>
          <a:p>
            <a:r>
              <a:rPr lang="en-US" altLang="en-US"/>
              <a:t>2.500000 is stored in location 3221224904</a:t>
            </a:r>
          </a:p>
          <a:p>
            <a:r>
              <a:rPr lang="en-US" altLang="en-US"/>
              <a:t>12.360000 is stored in location 3221224900</a:t>
            </a:r>
          </a:p>
          <a:p>
            <a:r>
              <a:rPr lang="en-US" altLang="en-US"/>
              <a:t>12345.660000 is stored in location 3221224892</a:t>
            </a:r>
          </a:p>
          <a:p>
            <a:r>
              <a:rPr lang="en-US" altLang="en-US"/>
              <a:t>A is stored in location 3221224891 </a:t>
            </a:r>
          </a:p>
        </p:txBody>
      </p:sp>
      <p:sp>
        <p:nvSpPr>
          <p:cNvPr id="250884" name="Text Box 4"/>
          <p:cNvSpPr txBox="1">
            <a:spLocks noChangeArrowheads="1"/>
          </p:cNvSpPr>
          <p:nvPr/>
        </p:nvSpPr>
        <p:spPr bwMode="auto">
          <a:xfrm>
            <a:off x="2033333" y="4695826"/>
            <a:ext cx="6914072"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altLang="en-US" sz="2400">
                <a:solidFill>
                  <a:srgbClr val="FF0000"/>
                </a:solidFill>
              </a:rPr>
              <a:t>Incidentally variables a,b,c,d and ch are allocated</a:t>
            </a:r>
          </a:p>
          <a:p>
            <a:pPr algn="ctr">
              <a:spcBef>
                <a:spcPct val="0"/>
              </a:spcBef>
            </a:pPr>
            <a:r>
              <a:rPr lang="en-US" altLang="en-US" sz="2400">
                <a:solidFill>
                  <a:srgbClr val="FF0000"/>
                </a:solidFill>
              </a:rPr>
              <a:t>to contiguous memory locations.</a:t>
            </a:r>
          </a:p>
        </p:txBody>
      </p:sp>
      <p:sp>
        <p:nvSpPr>
          <p:cNvPr id="250885" name="Rectangle 5"/>
          <p:cNvSpPr>
            <a:spLocks noChangeArrowheads="1"/>
          </p:cNvSpPr>
          <p:nvPr/>
        </p:nvSpPr>
        <p:spPr bwMode="auto">
          <a:xfrm>
            <a:off x="6038057" y="2456041"/>
            <a:ext cx="500062" cy="344488"/>
          </a:xfrm>
          <a:prstGeom prst="rect">
            <a:avLst/>
          </a:prstGeom>
          <a:solidFill>
            <a:srgbClr val="CCFFFF"/>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2400" dirty="0">
                <a:solidFill>
                  <a:srgbClr val="FF0000"/>
                </a:solidFill>
              </a:rPr>
              <a:t>a</a:t>
            </a:r>
          </a:p>
        </p:txBody>
      </p:sp>
      <p:sp>
        <p:nvSpPr>
          <p:cNvPr id="250888" name="Rectangle 8"/>
          <p:cNvSpPr>
            <a:spLocks noChangeArrowheads="1"/>
          </p:cNvSpPr>
          <p:nvPr/>
        </p:nvSpPr>
        <p:spPr bwMode="auto">
          <a:xfrm>
            <a:off x="6788150" y="2707231"/>
            <a:ext cx="500062" cy="344487"/>
          </a:xfrm>
          <a:prstGeom prst="rect">
            <a:avLst/>
          </a:prstGeom>
          <a:solidFill>
            <a:srgbClr val="CCFFFF"/>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2400">
                <a:solidFill>
                  <a:srgbClr val="FF0000"/>
                </a:solidFill>
              </a:rPr>
              <a:t>b</a:t>
            </a:r>
          </a:p>
        </p:txBody>
      </p:sp>
      <p:sp>
        <p:nvSpPr>
          <p:cNvPr id="250889" name="Rectangle 9"/>
          <p:cNvSpPr>
            <a:spLocks noChangeArrowheads="1"/>
          </p:cNvSpPr>
          <p:nvPr/>
        </p:nvSpPr>
        <p:spPr bwMode="auto">
          <a:xfrm>
            <a:off x="7318375" y="3026571"/>
            <a:ext cx="500062" cy="344487"/>
          </a:xfrm>
          <a:prstGeom prst="rect">
            <a:avLst/>
          </a:prstGeom>
          <a:solidFill>
            <a:srgbClr val="CCFFFF"/>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2400">
                <a:solidFill>
                  <a:srgbClr val="FF0000"/>
                </a:solidFill>
              </a:rPr>
              <a:t>c</a:t>
            </a:r>
          </a:p>
        </p:txBody>
      </p:sp>
      <p:sp>
        <p:nvSpPr>
          <p:cNvPr id="250890" name="Rectangle 10"/>
          <p:cNvSpPr>
            <a:spLocks noChangeArrowheads="1"/>
          </p:cNvSpPr>
          <p:nvPr/>
        </p:nvSpPr>
        <p:spPr bwMode="auto">
          <a:xfrm>
            <a:off x="7348538" y="3441334"/>
            <a:ext cx="500062" cy="344487"/>
          </a:xfrm>
          <a:prstGeom prst="rect">
            <a:avLst/>
          </a:prstGeom>
          <a:solidFill>
            <a:srgbClr val="CCFFFF"/>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2400" dirty="0">
                <a:solidFill>
                  <a:srgbClr val="FF0000"/>
                </a:solidFill>
              </a:rPr>
              <a:t>d</a:t>
            </a:r>
          </a:p>
        </p:txBody>
      </p:sp>
      <p:sp>
        <p:nvSpPr>
          <p:cNvPr id="250891" name="Rectangle 11"/>
          <p:cNvSpPr>
            <a:spLocks noChangeArrowheads="1"/>
          </p:cNvSpPr>
          <p:nvPr/>
        </p:nvSpPr>
        <p:spPr bwMode="auto">
          <a:xfrm>
            <a:off x="6038057" y="3710534"/>
            <a:ext cx="500062" cy="344487"/>
          </a:xfrm>
          <a:prstGeom prst="rect">
            <a:avLst/>
          </a:prstGeom>
          <a:solidFill>
            <a:srgbClr val="CCFFFF"/>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2400">
                <a:solidFill>
                  <a:srgbClr val="FF0000"/>
                </a:solidFill>
              </a:rPr>
              <a:t>ch</a:t>
            </a:r>
          </a:p>
        </p:txBody>
      </p:sp>
    </p:spTree>
    <p:extLst>
      <p:ext uri="{BB962C8B-B14F-4D97-AF65-F5344CB8AC3E}">
        <p14:creationId xmlns:p14="http://schemas.microsoft.com/office/powerpoint/2010/main" val="405495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0884"/>
                                        </p:tgtEl>
                                        <p:attrNameLst>
                                          <p:attrName>style.visibility</p:attrName>
                                        </p:attrNameLst>
                                      </p:cBhvr>
                                      <p:to>
                                        <p:strVal val="visible"/>
                                      </p:to>
                                    </p:set>
                                    <p:animEffect transition="in" filter="checkerboard(across)">
                                      <p:cBhvr>
                                        <p:cTn id="7" dur="500"/>
                                        <p:tgtEl>
                                          <p:spTgt spid="250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0885"/>
                                        </p:tgtEl>
                                        <p:attrNameLst>
                                          <p:attrName>style.visibility</p:attrName>
                                        </p:attrNameLst>
                                      </p:cBhvr>
                                      <p:to>
                                        <p:strVal val="visible"/>
                                      </p:to>
                                    </p:set>
                                    <p:anim calcmode="lin" valueType="num">
                                      <p:cBhvr additive="base">
                                        <p:cTn id="12" dur="500" fill="hold"/>
                                        <p:tgtEl>
                                          <p:spTgt spid="250885"/>
                                        </p:tgtEl>
                                        <p:attrNameLst>
                                          <p:attrName>ppt_x</p:attrName>
                                        </p:attrNameLst>
                                      </p:cBhvr>
                                      <p:tavLst>
                                        <p:tav tm="0">
                                          <p:val>
                                            <p:strVal val="#ppt_x"/>
                                          </p:val>
                                        </p:tav>
                                        <p:tav tm="100000">
                                          <p:val>
                                            <p:strVal val="#ppt_x"/>
                                          </p:val>
                                        </p:tav>
                                      </p:tavLst>
                                    </p:anim>
                                    <p:anim calcmode="lin" valueType="num">
                                      <p:cBhvr additive="base">
                                        <p:cTn id="13" dur="500" fill="hold"/>
                                        <p:tgtEl>
                                          <p:spTgt spid="25088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50888"/>
                                        </p:tgtEl>
                                        <p:attrNameLst>
                                          <p:attrName>style.visibility</p:attrName>
                                        </p:attrNameLst>
                                      </p:cBhvr>
                                      <p:to>
                                        <p:strVal val="visible"/>
                                      </p:to>
                                    </p:set>
                                    <p:anim calcmode="lin" valueType="num">
                                      <p:cBhvr additive="base">
                                        <p:cTn id="18" dur="500" fill="hold"/>
                                        <p:tgtEl>
                                          <p:spTgt spid="250888"/>
                                        </p:tgtEl>
                                        <p:attrNameLst>
                                          <p:attrName>ppt_x</p:attrName>
                                        </p:attrNameLst>
                                      </p:cBhvr>
                                      <p:tavLst>
                                        <p:tav tm="0">
                                          <p:val>
                                            <p:strVal val="#ppt_x"/>
                                          </p:val>
                                        </p:tav>
                                        <p:tav tm="100000">
                                          <p:val>
                                            <p:strVal val="#ppt_x"/>
                                          </p:val>
                                        </p:tav>
                                      </p:tavLst>
                                    </p:anim>
                                    <p:anim calcmode="lin" valueType="num">
                                      <p:cBhvr additive="base">
                                        <p:cTn id="19" dur="500" fill="hold"/>
                                        <p:tgtEl>
                                          <p:spTgt spid="25088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50889"/>
                                        </p:tgtEl>
                                        <p:attrNameLst>
                                          <p:attrName>style.visibility</p:attrName>
                                        </p:attrNameLst>
                                      </p:cBhvr>
                                      <p:to>
                                        <p:strVal val="visible"/>
                                      </p:to>
                                    </p:set>
                                    <p:anim calcmode="lin" valueType="num">
                                      <p:cBhvr additive="base">
                                        <p:cTn id="24" dur="500" fill="hold"/>
                                        <p:tgtEl>
                                          <p:spTgt spid="250889"/>
                                        </p:tgtEl>
                                        <p:attrNameLst>
                                          <p:attrName>ppt_x</p:attrName>
                                        </p:attrNameLst>
                                      </p:cBhvr>
                                      <p:tavLst>
                                        <p:tav tm="0">
                                          <p:val>
                                            <p:strVal val="#ppt_x"/>
                                          </p:val>
                                        </p:tav>
                                        <p:tav tm="100000">
                                          <p:val>
                                            <p:strVal val="#ppt_x"/>
                                          </p:val>
                                        </p:tav>
                                      </p:tavLst>
                                    </p:anim>
                                    <p:anim calcmode="lin" valueType="num">
                                      <p:cBhvr additive="base">
                                        <p:cTn id="25" dur="500" fill="hold"/>
                                        <p:tgtEl>
                                          <p:spTgt spid="250889"/>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50890"/>
                                        </p:tgtEl>
                                        <p:attrNameLst>
                                          <p:attrName>style.visibility</p:attrName>
                                        </p:attrNameLst>
                                      </p:cBhvr>
                                      <p:to>
                                        <p:strVal val="visible"/>
                                      </p:to>
                                    </p:set>
                                    <p:anim calcmode="lin" valueType="num">
                                      <p:cBhvr additive="base">
                                        <p:cTn id="30" dur="500" fill="hold"/>
                                        <p:tgtEl>
                                          <p:spTgt spid="250890"/>
                                        </p:tgtEl>
                                        <p:attrNameLst>
                                          <p:attrName>ppt_x</p:attrName>
                                        </p:attrNameLst>
                                      </p:cBhvr>
                                      <p:tavLst>
                                        <p:tav tm="0">
                                          <p:val>
                                            <p:strVal val="#ppt_x"/>
                                          </p:val>
                                        </p:tav>
                                        <p:tav tm="100000">
                                          <p:val>
                                            <p:strVal val="#ppt_x"/>
                                          </p:val>
                                        </p:tav>
                                      </p:tavLst>
                                    </p:anim>
                                    <p:anim calcmode="lin" valueType="num">
                                      <p:cBhvr additive="base">
                                        <p:cTn id="31" dur="500" fill="hold"/>
                                        <p:tgtEl>
                                          <p:spTgt spid="250890"/>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50891"/>
                                        </p:tgtEl>
                                        <p:attrNameLst>
                                          <p:attrName>style.visibility</p:attrName>
                                        </p:attrNameLst>
                                      </p:cBhvr>
                                      <p:to>
                                        <p:strVal val="visible"/>
                                      </p:to>
                                    </p:set>
                                    <p:anim calcmode="lin" valueType="num">
                                      <p:cBhvr additive="base">
                                        <p:cTn id="36" dur="500" fill="hold"/>
                                        <p:tgtEl>
                                          <p:spTgt spid="250891"/>
                                        </p:tgtEl>
                                        <p:attrNameLst>
                                          <p:attrName>ppt_x</p:attrName>
                                        </p:attrNameLst>
                                      </p:cBhvr>
                                      <p:tavLst>
                                        <p:tav tm="0">
                                          <p:val>
                                            <p:strVal val="#ppt_x"/>
                                          </p:val>
                                        </p:tav>
                                        <p:tav tm="100000">
                                          <p:val>
                                            <p:strVal val="#ppt_x"/>
                                          </p:val>
                                        </p:tav>
                                      </p:tavLst>
                                    </p:anim>
                                    <p:anim calcmode="lin" valueType="num">
                                      <p:cBhvr additive="base">
                                        <p:cTn id="37" dur="500" fill="hold"/>
                                        <p:tgtEl>
                                          <p:spTgt spid="2508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4" grpId="0"/>
      <p:bldP spid="250885" grpId="0" animBg="1"/>
      <p:bldP spid="250888" grpId="0" animBg="1"/>
      <p:bldP spid="250889" grpId="0" animBg="1"/>
      <p:bldP spid="250890" grpId="0" animBg="1"/>
      <p:bldP spid="25089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5F1BB2-8870-43D8-90F9-8213937AC7C8}" type="datetime3">
              <a:rPr lang="en-US" altLang="en-US" smtClean="0"/>
              <a:t>23 May 2023</a:t>
            </a:fld>
            <a:endParaRPr lang="en-US" altLang="en-US"/>
          </a:p>
        </p:txBody>
      </p:sp>
      <p:sp>
        <p:nvSpPr>
          <p:cNvPr id="238594" name="Rectangle 2"/>
          <p:cNvSpPr>
            <a:spLocks noGrp="1" noChangeArrowheads="1"/>
          </p:cNvSpPr>
          <p:nvPr>
            <p:ph type="title"/>
          </p:nvPr>
        </p:nvSpPr>
        <p:spPr>
          <a:xfrm>
            <a:off x="2209800" y="304800"/>
            <a:ext cx="7772400" cy="533400"/>
          </a:xfrm>
          <a:ln/>
        </p:spPr>
        <p:txBody>
          <a:bodyPr/>
          <a:lstStyle/>
          <a:p>
            <a:r>
              <a:rPr lang="en-US" altLang="en-US"/>
              <a:t>Pointer Declarations</a:t>
            </a:r>
          </a:p>
        </p:txBody>
      </p:sp>
      <p:sp>
        <p:nvSpPr>
          <p:cNvPr id="238595" name="Rectangle 3"/>
          <p:cNvSpPr>
            <a:spLocks noGrp="1" noChangeArrowheads="1"/>
          </p:cNvSpPr>
          <p:nvPr>
            <p:ph type="body" idx="1"/>
          </p:nvPr>
        </p:nvSpPr>
        <p:spPr>
          <a:xfrm>
            <a:off x="2249055" y="1447800"/>
            <a:ext cx="7772400" cy="4800600"/>
          </a:xfrm>
        </p:spPr>
        <p:txBody>
          <a:bodyPr/>
          <a:lstStyle/>
          <a:p>
            <a:pPr marL="533400" indent="-533400"/>
            <a:r>
              <a:rPr lang="en-US" altLang="en-US" dirty="0"/>
              <a:t>Pointer variables must be declared before we use them.</a:t>
            </a:r>
          </a:p>
          <a:p>
            <a:pPr marL="533400" indent="-533400"/>
            <a:r>
              <a:rPr lang="en-US" altLang="en-US" dirty="0"/>
              <a:t>General form:</a:t>
            </a:r>
          </a:p>
          <a:p>
            <a:pPr marL="914400" lvl="1" indent="-457200">
              <a:buNone/>
            </a:pPr>
            <a:r>
              <a:rPr lang="en-US" altLang="en-US" dirty="0"/>
              <a:t>           </a:t>
            </a:r>
            <a:r>
              <a:rPr lang="en-US" altLang="en-US" dirty="0" err="1">
                <a:solidFill>
                  <a:srgbClr val="FF0000"/>
                </a:solidFill>
              </a:rPr>
              <a:t>data_type</a:t>
            </a:r>
            <a:r>
              <a:rPr lang="en-US" altLang="en-US" dirty="0">
                <a:solidFill>
                  <a:srgbClr val="FF0000"/>
                </a:solidFill>
              </a:rPr>
              <a:t>   *</a:t>
            </a:r>
            <a:r>
              <a:rPr lang="en-US" altLang="en-US" dirty="0" err="1"/>
              <a:t>pointer_name</a:t>
            </a:r>
            <a:r>
              <a:rPr lang="en-US" altLang="en-US" dirty="0"/>
              <a:t>;</a:t>
            </a:r>
          </a:p>
          <a:p>
            <a:pPr marL="533400" indent="-533400">
              <a:buNone/>
            </a:pPr>
            <a:r>
              <a:rPr lang="en-US" altLang="en-US" dirty="0"/>
              <a:t>      Three things are specified in the above declaration:</a:t>
            </a:r>
          </a:p>
          <a:p>
            <a:pPr marL="1295400" lvl="2" indent="-381000">
              <a:buFontTx/>
              <a:buAutoNum type="arabicPeriod"/>
            </a:pPr>
            <a:r>
              <a:rPr lang="en-US" altLang="en-US" dirty="0"/>
              <a:t>The asterisk (*) tells that the variable </a:t>
            </a:r>
            <a:r>
              <a:rPr lang="en-US" altLang="en-US" dirty="0" err="1">
                <a:solidFill>
                  <a:srgbClr val="FF0000"/>
                </a:solidFill>
              </a:rPr>
              <a:t>pointer_name</a:t>
            </a:r>
            <a:r>
              <a:rPr lang="en-US" altLang="en-US" dirty="0"/>
              <a:t> is a pointer variable.</a:t>
            </a:r>
          </a:p>
          <a:p>
            <a:pPr marL="1295400" lvl="2" indent="-381000">
              <a:buFontTx/>
              <a:buAutoNum type="arabicPeriod"/>
            </a:pPr>
            <a:r>
              <a:rPr lang="en-US" altLang="en-US" dirty="0"/>
              <a:t> </a:t>
            </a:r>
            <a:r>
              <a:rPr lang="en-US" altLang="en-US" dirty="0" err="1">
                <a:solidFill>
                  <a:srgbClr val="FF0000"/>
                </a:solidFill>
              </a:rPr>
              <a:t>pointer_name</a:t>
            </a:r>
            <a:r>
              <a:rPr lang="en-US" altLang="en-US" dirty="0"/>
              <a:t> needs a memory location.</a:t>
            </a:r>
          </a:p>
          <a:p>
            <a:pPr marL="1295400" lvl="2" indent="-381000">
              <a:buFontTx/>
              <a:buAutoNum type="arabicPeriod"/>
            </a:pPr>
            <a:r>
              <a:rPr lang="en-US" altLang="en-US" dirty="0"/>
              <a:t> </a:t>
            </a:r>
            <a:r>
              <a:rPr lang="en-US" altLang="en-US" dirty="0" err="1">
                <a:solidFill>
                  <a:srgbClr val="FF0000"/>
                </a:solidFill>
              </a:rPr>
              <a:t>pointer_name</a:t>
            </a:r>
            <a:r>
              <a:rPr lang="en-US" altLang="en-US" dirty="0"/>
              <a:t> points to a variable of type </a:t>
            </a:r>
            <a:r>
              <a:rPr lang="en-US" altLang="en-US" dirty="0" err="1">
                <a:solidFill>
                  <a:srgbClr val="FF0000"/>
                </a:solidFill>
              </a:rPr>
              <a:t>data_type</a:t>
            </a:r>
            <a:r>
              <a:rPr lang="en-US" altLang="en-US" dirty="0"/>
              <a:t>.</a:t>
            </a:r>
          </a:p>
        </p:txBody>
      </p:sp>
    </p:spTree>
    <p:extLst>
      <p:ext uri="{BB962C8B-B14F-4D97-AF65-F5344CB8AC3E}">
        <p14:creationId xmlns:p14="http://schemas.microsoft.com/office/powerpoint/2010/main" val="380264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8595">
                                            <p:txEl>
                                              <p:pRg st="2" end="2"/>
                                            </p:txEl>
                                          </p:spTgt>
                                        </p:tgtEl>
                                        <p:attrNameLst>
                                          <p:attrName>style.visibility</p:attrName>
                                        </p:attrNameLst>
                                      </p:cBhvr>
                                      <p:to>
                                        <p:strVal val="visible"/>
                                      </p:to>
                                    </p:set>
                                    <p:animEffect transition="in" filter="checkerboard(across)">
                                      <p:cBhvr>
                                        <p:cTn id="7" dur="500"/>
                                        <p:tgtEl>
                                          <p:spTgt spid="2385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38595">
                                            <p:txEl>
                                              <p:pRg st="4" end="4"/>
                                            </p:txEl>
                                          </p:spTgt>
                                        </p:tgtEl>
                                        <p:attrNameLst>
                                          <p:attrName>style.visibility</p:attrName>
                                        </p:attrNameLst>
                                      </p:cBhvr>
                                      <p:to>
                                        <p:strVal val="visible"/>
                                      </p:to>
                                    </p:set>
                                    <p:animEffect transition="in" filter="checkerboard(across)">
                                      <p:cBhvr>
                                        <p:cTn id="12" dur="500"/>
                                        <p:tgtEl>
                                          <p:spTgt spid="23859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38595">
                                            <p:txEl>
                                              <p:pRg st="5" end="5"/>
                                            </p:txEl>
                                          </p:spTgt>
                                        </p:tgtEl>
                                        <p:attrNameLst>
                                          <p:attrName>style.visibility</p:attrName>
                                        </p:attrNameLst>
                                      </p:cBhvr>
                                      <p:to>
                                        <p:strVal val="visible"/>
                                      </p:to>
                                    </p:set>
                                    <p:animEffect transition="in" filter="checkerboard(across)">
                                      <p:cBhvr>
                                        <p:cTn id="17" dur="500"/>
                                        <p:tgtEl>
                                          <p:spTgt spid="23859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38595">
                                            <p:txEl>
                                              <p:pRg st="6" end="6"/>
                                            </p:txEl>
                                          </p:spTgt>
                                        </p:tgtEl>
                                        <p:attrNameLst>
                                          <p:attrName>style.visibility</p:attrName>
                                        </p:attrNameLst>
                                      </p:cBhvr>
                                      <p:to>
                                        <p:strVal val="visible"/>
                                      </p:to>
                                    </p:set>
                                    <p:anim calcmode="lin" valueType="num">
                                      <p:cBhvr additive="base">
                                        <p:cTn id="22" dur="500" fill="hold"/>
                                        <p:tgtEl>
                                          <p:spTgt spid="238595">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385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2EBFF3-95CD-46F1-A6A6-BC489437214C}" type="datetime3">
              <a:rPr lang="en-US" altLang="en-US" smtClean="0"/>
              <a:t>23 May 2023</a:t>
            </a:fld>
            <a:endParaRPr lang="en-US" altLang="en-US"/>
          </a:p>
        </p:txBody>
      </p:sp>
      <p:sp>
        <p:nvSpPr>
          <p:cNvPr id="239618" name="Rectangle 2"/>
          <p:cNvSpPr>
            <a:spLocks noGrp="1" noChangeArrowheads="1"/>
          </p:cNvSpPr>
          <p:nvPr>
            <p:ph type="title"/>
          </p:nvPr>
        </p:nvSpPr>
        <p:spPr>
          <a:ln/>
        </p:spPr>
        <p:txBody>
          <a:bodyPr/>
          <a:lstStyle/>
          <a:p>
            <a:r>
              <a:rPr lang="en-US" altLang="en-US"/>
              <a:t>Contd.</a:t>
            </a:r>
          </a:p>
        </p:txBody>
      </p:sp>
      <p:sp>
        <p:nvSpPr>
          <p:cNvPr id="239619" name="Rectangle 3"/>
          <p:cNvSpPr>
            <a:spLocks noGrp="1" noChangeArrowheads="1"/>
          </p:cNvSpPr>
          <p:nvPr>
            <p:ph type="body" idx="1"/>
          </p:nvPr>
        </p:nvSpPr>
        <p:spPr/>
        <p:txBody>
          <a:bodyPr/>
          <a:lstStyle/>
          <a:p>
            <a:r>
              <a:rPr lang="en-US" altLang="en-US"/>
              <a:t>Example:</a:t>
            </a:r>
          </a:p>
          <a:p>
            <a:pPr lvl="1">
              <a:buFontTx/>
              <a:buNone/>
            </a:pPr>
            <a:r>
              <a:rPr lang="en-US" altLang="en-US"/>
              <a:t>      </a:t>
            </a:r>
            <a:r>
              <a:rPr lang="en-US" altLang="en-US">
                <a:solidFill>
                  <a:srgbClr val="CC0000"/>
                </a:solidFill>
              </a:rPr>
              <a:t>int     *count;</a:t>
            </a:r>
          </a:p>
          <a:p>
            <a:pPr lvl="1">
              <a:buFontTx/>
              <a:buNone/>
            </a:pPr>
            <a:r>
              <a:rPr lang="en-US" altLang="en-US">
                <a:solidFill>
                  <a:srgbClr val="CC0000"/>
                </a:solidFill>
              </a:rPr>
              <a:t>      float  *speed;</a:t>
            </a:r>
          </a:p>
          <a:p>
            <a:r>
              <a:rPr lang="en-US" altLang="en-US"/>
              <a:t>Once a pointer variable has been declared, it can be made to point to a variable using an assignment statement like:</a:t>
            </a:r>
          </a:p>
          <a:p>
            <a:pPr lvl="1">
              <a:buFontTx/>
              <a:buNone/>
            </a:pPr>
            <a:r>
              <a:rPr lang="en-US" altLang="en-US"/>
              <a:t>      </a:t>
            </a:r>
            <a:r>
              <a:rPr lang="en-US" altLang="en-US">
                <a:solidFill>
                  <a:srgbClr val="CC0000"/>
                </a:solidFill>
              </a:rPr>
              <a:t>int      *p,  xyz;</a:t>
            </a:r>
          </a:p>
          <a:p>
            <a:pPr lvl="1">
              <a:buFontTx/>
              <a:buNone/>
            </a:pPr>
            <a:r>
              <a:rPr lang="en-US" altLang="en-US">
                <a:solidFill>
                  <a:srgbClr val="CC0000"/>
                </a:solidFill>
              </a:rPr>
              <a:t>      :</a:t>
            </a:r>
          </a:p>
          <a:p>
            <a:pPr lvl="1">
              <a:buFontTx/>
              <a:buNone/>
            </a:pPr>
            <a:r>
              <a:rPr lang="en-US" altLang="en-US">
                <a:solidFill>
                  <a:srgbClr val="CC0000"/>
                </a:solidFill>
              </a:rPr>
              <a:t>      p = &amp;xyz;</a:t>
            </a:r>
          </a:p>
          <a:p>
            <a:pPr lvl="1"/>
            <a:r>
              <a:rPr lang="en-US" altLang="en-US"/>
              <a:t>This is called </a:t>
            </a:r>
            <a:r>
              <a:rPr lang="en-US" altLang="en-US">
                <a:solidFill>
                  <a:srgbClr val="FF0000"/>
                </a:solidFill>
              </a:rPr>
              <a:t>pointer initialization</a:t>
            </a:r>
            <a:r>
              <a:rPr lang="en-US" altLang="en-US"/>
              <a:t>.</a:t>
            </a:r>
          </a:p>
        </p:txBody>
      </p:sp>
    </p:spTree>
    <p:extLst>
      <p:ext uri="{BB962C8B-B14F-4D97-AF65-F5344CB8AC3E}">
        <p14:creationId xmlns:p14="http://schemas.microsoft.com/office/powerpoint/2010/main" val="352372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9619">
                                            <p:txEl>
                                              <p:pRg st="1" end="1"/>
                                            </p:txEl>
                                          </p:spTgt>
                                        </p:tgtEl>
                                        <p:attrNameLst>
                                          <p:attrName>style.visibility</p:attrName>
                                        </p:attrNameLst>
                                      </p:cBhvr>
                                      <p:to>
                                        <p:strVal val="visible"/>
                                      </p:to>
                                    </p:set>
                                    <p:animEffect transition="in" filter="checkerboard(across)">
                                      <p:cBhvr>
                                        <p:cTn id="7" dur="500"/>
                                        <p:tgtEl>
                                          <p:spTgt spid="239619">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39619">
                                            <p:txEl>
                                              <p:pRg st="2" end="2"/>
                                            </p:txEl>
                                          </p:spTgt>
                                        </p:tgtEl>
                                        <p:attrNameLst>
                                          <p:attrName>style.visibility</p:attrName>
                                        </p:attrNameLst>
                                      </p:cBhvr>
                                      <p:to>
                                        <p:strVal val="visible"/>
                                      </p:to>
                                    </p:set>
                                    <p:animEffect transition="in" filter="checkerboard(across)">
                                      <p:cBhvr>
                                        <p:cTn id="10" dur="500"/>
                                        <p:tgtEl>
                                          <p:spTgt spid="23961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39619">
                                            <p:txEl>
                                              <p:pRg st="4" end="4"/>
                                            </p:txEl>
                                          </p:spTgt>
                                        </p:tgtEl>
                                        <p:attrNameLst>
                                          <p:attrName>style.visibility</p:attrName>
                                        </p:attrNameLst>
                                      </p:cBhvr>
                                      <p:to>
                                        <p:strVal val="visible"/>
                                      </p:to>
                                    </p:set>
                                    <p:animEffect transition="in" filter="checkerboard(across)">
                                      <p:cBhvr>
                                        <p:cTn id="15" dur="500"/>
                                        <p:tgtEl>
                                          <p:spTgt spid="239619">
                                            <p:txEl>
                                              <p:pRg st="4" end="4"/>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39619">
                                            <p:txEl>
                                              <p:pRg st="5" end="5"/>
                                            </p:txEl>
                                          </p:spTgt>
                                        </p:tgtEl>
                                        <p:attrNameLst>
                                          <p:attrName>style.visibility</p:attrName>
                                        </p:attrNameLst>
                                      </p:cBhvr>
                                      <p:to>
                                        <p:strVal val="visible"/>
                                      </p:to>
                                    </p:set>
                                    <p:animEffect transition="in" filter="checkerboard(across)">
                                      <p:cBhvr>
                                        <p:cTn id="18" dur="500"/>
                                        <p:tgtEl>
                                          <p:spTgt spid="239619">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39619">
                                            <p:txEl>
                                              <p:pRg st="6" end="6"/>
                                            </p:txEl>
                                          </p:spTgt>
                                        </p:tgtEl>
                                        <p:attrNameLst>
                                          <p:attrName>style.visibility</p:attrName>
                                        </p:attrNameLst>
                                      </p:cBhvr>
                                      <p:to>
                                        <p:strVal val="visible"/>
                                      </p:to>
                                    </p:set>
                                    <p:animEffect transition="in" filter="checkerboard(across)">
                                      <p:cBhvr>
                                        <p:cTn id="21" dur="500"/>
                                        <p:tgtEl>
                                          <p:spTgt spid="239619">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239619">
                                            <p:txEl>
                                              <p:pRg st="7" end="7"/>
                                            </p:txEl>
                                          </p:spTgt>
                                        </p:tgtEl>
                                        <p:attrNameLst>
                                          <p:attrName>style.visibility</p:attrName>
                                        </p:attrNameLst>
                                      </p:cBhvr>
                                      <p:to>
                                        <p:strVal val="visible"/>
                                      </p:to>
                                    </p:set>
                                    <p:anim calcmode="lin" valueType="num">
                                      <p:cBhvr additive="base">
                                        <p:cTn id="26" dur="500" fill="hold"/>
                                        <p:tgtEl>
                                          <p:spTgt spid="239619">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396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959527-591C-45EA-B48F-4540DC6680C8}" type="datetime3">
              <a:rPr lang="en-US" altLang="en-US" smtClean="0"/>
              <a:t>23 May 2023</a:t>
            </a:fld>
            <a:endParaRPr lang="en-US" altLang="en-US"/>
          </a:p>
        </p:txBody>
      </p:sp>
      <p:sp>
        <p:nvSpPr>
          <p:cNvPr id="240642" name="Rectangle 2"/>
          <p:cNvSpPr>
            <a:spLocks noGrp="1" noChangeArrowheads="1"/>
          </p:cNvSpPr>
          <p:nvPr>
            <p:ph type="title"/>
          </p:nvPr>
        </p:nvSpPr>
        <p:spPr>
          <a:ln/>
        </p:spPr>
        <p:txBody>
          <a:bodyPr/>
          <a:lstStyle/>
          <a:p>
            <a:r>
              <a:rPr lang="en-US" altLang="en-US"/>
              <a:t>Things to Remember</a:t>
            </a:r>
          </a:p>
        </p:txBody>
      </p:sp>
      <p:sp>
        <p:nvSpPr>
          <p:cNvPr id="240643" name="Rectangle 3"/>
          <p:cNvSpPr>
            <a:spLocks noGrp="1" noChangeArrowheads="1"/>
          </p:cNvSpPr>
          <p:nvPr>
            <p:ph type="body" idx="1"/>
          </p:nvPr>
        </p:nvSpPr>
        <p:spPr/>
        <p:txBody>
          <a:bodyPr/>
          <a:lstStyle/>
          <a:p>
            <a:r>
              <a:rPr lang="en-US" altLang="en-US"/>
              <a:t>Pointer variables  must always point to a data item of the </a:t>
            </a:r>
            <a:r>
              <a:rPr lang="en-US" altLang="en-US" i="1">
                <a:solidFill>
                  <a:srgbClr val="FF0000"/>
                </a:solidFill>
              </a:rPr>
              <a:t>same type</a:t>
            </a:r>
            <a:r>
              <a:rPr lang="en-US" altLang="en-US"/>
              <a:t>.</a:t>
            </a:r>
          </a:p>
          <a:p>
            <a:pPr lvl="1">
              <a:spcBef>
                <a:spcPct val="10000"/>
              </a:spcBef>
              <a:buFontTx/>
              <a:buNone/>
            </a:pPr>
            <a:r>
              <a:rPr lang="en-US" altLang="en-US"/>
              <a:t>    </a:t>
            </a:r>
            <a:r>
              <a:rPr lang="en-US" altLang="en-US">
                <a:solidFill>
                  <a:srgbClr val="CC0000"/>
                </a:solidFill>
              </a:rPr>
              <a:t>float   x;</a:t>
            </a:r>
          </a:p>
          <a:p>
            <a:pPr lvl="1">
              <a:spcBef>
                <a:spcPct val="10000"/>
              </a:spcBef>
              <a:buFontTx/>
              <a:buNone/>
            </a:pPr>
            <a:r>
              <a:rPr lang="en-US" altLang="en-US">
                <a:solidFill>
                  <a:srgbClr val="CC0000"/>
                </a:solidFill>
              </a:rPr>
              <a:t>    int    *p;</a:t>
            </a:r>
          </a:p>
          <a:p>
            <a:pPr lvl="1">
              <a:spcBef>
                <a:spcPct val="10000"/>
              </a:spcBef>
              <a:buFontTx/>
              <a:buNone/>
            </a:pPr>
            <a:r>
              <a:rPr lang="en-US" altLang="en-US">
                <a:solidFill>
                  <a:srgbClr val="CC0000"/>
                </a:solidFill>
              </a:rPr>
              <a:t>    :                            </a:t>
            </a:r>
            <a:r>
              <a:rPr lang="en-US" altLang="en-US">
                <a:solidFill>
                  <a:srgbClr val="996633"/>
                </a:solidFill>
                <a:sym typeface="Wingdings" panose="05000000000000000000" pitchFamily="2" charset="2"/>
              </a:rPr>
              <a:t>  will result in erroneous output</a:t>
            </a:r>
            <a:endParaRPr lang="en-US" altLang="en-US">
              <a:solidFill>
                <a:srgbClr val="996633"/>
              </a:solidFill>
            </a:endParaRPr>
          </a:p>
          <a:p>
            <a:pPr lvl="1">
              <a:spcBef>
                <a:spcPct val="10000"/>
              </a:spcBef>
              <a:buFontTx/>
              <a:buNone/>
            </a:pPr>
            <a:r>
              <a:rPr lang="en-US" altLang="en-US">
                <a:solidFill>
                  <a:srgbClr val="CC0000"/>
                </a:solidFill>
              </a:rPr>
              <a:t>    p = &amp;x;</a:t>
            </a:r>
          </a:p>
          <a:p>
            <a:pPr>
              <a:spcBef>
                <a:spcPct val="10000"/>
              </a:spcBef>
            </a:pPr>
            <a:r>
              <a:rPr lang="en-US" altLang="en-US"/>
              <a:t>Assigning an absolute address to a pointer variable is prohibited.</a:t>
            </a:r>
          </a:p>
          <a:p>
            <a:pPr lvl="1">
              <a:spcBef>
                <a:spcPct val="10000"/>
              </a:spcBef>
              <a:buFontTx/>
              <a:buNone/>
            </a:pPr>
            <a:r>
              <a:rPr lang="en-US" altLang="en-US"/>
              <a:t>    </a:t>
            </a:r>
            <a:r>
              <a:rPr lang="en-US" altLang="en-US">
                <a:solidFill>
                  <a:srgbClr val="CC0000"/>
                </a:solidFill>
              </a:rPr>
              <a:t>int   *count;</a:t>
            </a:r>
          </a:p>
          <a:p>
            <a:pPr lvl="1">
              <a:spcBef>
                <a:spcPct val="10000"/>
              </a:spcBef>
              <a:buFontTx/>
              <a:buNone/>
            </a:pPr>
            <a:r>
              <a:rPr lang="en-US" altLang="en-US">
                <a:solidFill>
                  <a:srgbClr val="CC0000"/>
                </a:solidFill>
              </a:rPr>
              <a:t>    :</a:t>
            </a:r>
          </a:p>
          <a:p>
            <a:pPr lvl="1">
              <a:spcBef>
                <a:spcPct val="10000"/>
              </a:spcBef>
              <a:buFontTx/>
              <a:buNone/>
            </a:pPr>
            <a:r>
              <a:rPr lang="en-US" altLang="en-US">
                <a:solidFill>
                  <a:srgbClr val="CC0000"/>
                </a:solidFill>
              </a:rPr>
              <a:t>    count = 1268;</a:t>
            </a:r>
          </a:p>
        </p:txBody>
      </p:sp>
    </p:spTree>
    <p:extLst>
      <p:ext uri="{BB962C8B-B14F-4D97-AF65-F5344CB8AC3E}">
        <p14:creationId xmlns:p14="http://schemas.microsoft.com/office/powerpoint/2010/main" val="102541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0643">
                                            <p:txEl>
                                              <p:pRg st="1" end="1"/>
                                            </p:txEl>
                                          </p:spTgt>
                                        </p:tgtEl>
                                        <p:attrNameLst>
                                          <p:attrName>style.visibility</p:attrName>
                                        </p:attrNameLst>
                                      </p:cBhvr>
                                      <p:to>
                                        <p:strVal val="visible"/>
                                      </p:to>
                                    </p:set>
                                    <p:animEffect transition="in" filter="checkerboard(across)">
                                      <p:cBhvr>
                                        <p:cTn id="7" dur="500"/>
                                        <p:tgtEl>
                                          <p:spTgt spid="24064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40643">
                                            <p:txEl>
                                              <p:pRg st="2" end="2"/>
                                            </p:txEl>
                                          </p:spTgt>
                                        </p:tgtEl>
                                        <p:attrNameLst>
                                          <p:attrName>style.visibility</p:attrName>
                                        </p:attrNameLst>
                                      </p:cBhvr>
                                      <p:to>
                                        <p:strVal val="visible"/>
                                      </p:to>
                                    </p:set>
                                    <p:animEffect transition="in" filter="checkerboard(across)">
                                      <p:cBhvr>
                                        <p:cTn id="10" dur="500"/>
                                        <p:tgtEl>
                                          <p:spTgt spid="24064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40643">
                                            <p:txEl>
                                              <p:pRg st="3" end="3"/>
                                            </p:txEl>
                                          </p:spTgt>
                                        </p:tgtEl>
                                        <p:attrNameLst>
                                          <p:attrName>style.visibility</p:attrName>
                                        </p:attrNameLst>
                                      </p:cBhvr>
                                      <p:to>
                                        <p:strVal val="visible"/>
                                      </p:to>
                                    </p:set>
                                    <p:animEffect transition="in" filter="checkerboard(across)">
                                      <p:cBhvr>
                                        <p:cTn id="13" dur="500"/>
                                        <p:tgtEl>
                                          <p:spTgt spid="24064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40643">
                                            <p:txEl>
                                              <p:pRg st="4" end="4"/>
                                            </p:txEl>
                                          </p:spTgt>
                                        </p:tgtEl>
                                        <p:attrNameLst>
                                          <p:attrName>style.visibility</p:attrName>
                                        </p:attrNameLst>
                                      </p:cBhvr>
                                      <p:to>
                                        <p:strVal val="visible"/>
                                      </p:to>
                                    </p:set>
                                    <p:animEffect transition="in" filter="checkerboard(across)">
                                      <p:cBhvr>
                                        <p:cTn id="16" dur="500"/>
                                        <p:tgtEl>
                                          <p:spTgt spid="24064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240643">
                                            <p:txEl>
                                              <p:pRg st="6" end="6"/>
                                            </p:txEl>
                                          </p:spTgt>
                                        </p:tgtEl>
                                        <p:attrNameLst>
                                          <p:attrName>style.visibility</p:attrName>
                                        </p:attrNameLst>
                                      </p:cBhvr>
                                      <p:to>
                                        <p:strVal val="visible"/>
                                      </p:to>
                                    </p:set>
                                    <p:animEffect transition="in" filter="checkerboard(across)">
                                      <p:cBhvr>
                                        <p:cTn id="21" dur="500"/>
                                        <p:tgtEl>
                                          <p:spTgt spid="240643">
                                            <p:txEl>
                                              <p:pRg st="6" end="6"/>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40643">
                                            <p:txEl>
                                              <p:pRg st="7" end="7"/>
                                            </p:txEl>
                                          </p:spTgt>
                                        </p:tgtEl>
                                        <p:attrNameLst>
                                          <p:attrName>style.visibility</p:attrName>
                                        </p:attrNameLst>
                                      </p:cBhvr>
                                      <p:to>
                                        <p:strVal val="visible"/>
                                      </p:to>
                                    </p:set>
                                    <p:animEffect transition="in" filter="checkerboard(across)">
                                      <p:cBhvr>
                                        <p:cTn id="24" dur="500"/>
                                        <p:tgtEl>
                                          <p:spTgt spid="240643">
                                            <p:txEl>
                                              <p:pRg st="7" end="7"/>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240643">
                                            <p:txEl>
                                              <p:pRg st="8" end="8"/>
                                            </p:txEl>
                                          </p:spTgt>
                                        </p:tgtEl>
                                        <p:attrNameLst>
                                          <p:attrName>style.visibility</p:attrName>
                                        </p:attrNameLst>
                                      </p:cBhvr>
                                      <p:to>
                                        <p:strVal val="visible"/>
                                      </p:to>
                                    </p:set>
                                    <p:animEffect transition="in" filter="checkerboard(across)">
                                      <p:cBhvr>
                                        <p:cTn id="27" dur="500"/>
                                        <p:tgtEl>
                                          <p:spTgt spid="2406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Topics</a:t>
            </a:r>
            <a:endParaRPr lang="en-US" dirty="0"/>
          </a:p>
        </p:txBody>
      </p:sp>
      <p:sp>
        <p:nvSpPr>
          <p:cNvPr id="14" name="Content Placeholder 13"/>
          <p:cNvSpPr>
            <a:spLocks noGrp="1"/>
          </p:cNvSpPr>
          <p:nvPr>
            <p:ph idx="1"/>
          </p:nvPr>
        </p:nvSpPr>
        <p:spPr/>
        <p:txBody>
          <a:bodyPr/>
          <a:lstStyle/>
          <a:p>
            <a:r>
              <a:rPr lang="en-US" dirty="0"/>
              <a:t>Introduction to Pointers</a:t>
            </a:r>
          </a:p>
          <a:p>
            <a:r>
              <a:rPr lang="en-US" dirty="0"/>
              <a:t>Pointer Expressions</a:t>
            </a:r>
          </a:p>
          <a:p>
            <a:r>
              <a:rPr lang="en-US" dirty="0"/>
              <a:t>Pointer Conversions</a:t>
            </a:r>
          </a:p>
          <a:p>
            <a:r>
              <a:rPr lang="en-US" dirty="0"/>
              <a:t>Pointer Types</a:t>
            </a:r>
          </a:p>
          <a:p>
            <a:r>
              <a:rPr lang="en-US" dirty="0"/>
              <a:t>Restrict Qualified Pointers</a:t>
            </a:r>
          </a:p>
          <a:p>
            <a:r>
              <a:rPr lang="en-US" dirty="0"/>
              <a:t>Pointer Arithmetic</a:t>
            </a:r>
          </a:p>
          <a:p>
            <a:r>
              <a:rPr lang="en-US" dirty="0"/>
              <a:t>Pointer increment and decrement</a:t>
            </a:r>
          </a:p>
        </p:txBody>
      </p:sp>
      <p:sp>
        <p:nvSpPr>
          <p:cNvPr id="2" name="Date Placeholder 1"/>
          <p:cNvSpPr>
            <a:spLocks noGrp="1"/>
          </p:cNvSpPr>
          <p:nvPr>
            <p:ph type="dt" sz="half" idx="10"/>
          </p:nvPr>
        </p:nvSpPr>
        <p:spPr/>
        <p:txBody>
          <a:bodyPr/>
          <a:lstStyle/>
          <a:p>
            <a:fld id="{C2358C54-E744-418E-A40B-8AD511331069}" type="datetime3">
              <a:rPr lang="en-US" smtClean="0"/>
              <a:t>23 May 2023</a:t>
            </a:fld>
            <a:endParaRPr lang="en-US"/>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FB67635-5A91-49AA-9568-64F5E0EC80AA}" type="datetime3">
              <a:rPr lang="en-US" altLang="en-US" smtClean="0"/>
              <a:t>23 May 2023</a:t>
            </a:fld>
            <a:endParaRPr lang="en-US" altLang="en-US"/>
          </a:p>
        </p:txBody>
      </p:sp>
      <p:sp>
        <p:nvSpPr>
          <p:cNvPr id="241666" name="Rectangle 2"/>
          <p:cNvSpPr>
            <a:spLocks noGrp="1" noChangeArrowheads="1"/>
          </p:cNvSpPr>
          <p:nvPr>
            <p:ph type="title"/>
          </p:nvPr>
        </p:nvSpPr>
        <p:spPr>
          <a:ln/>
        </p:spPr>
        <p:txBody>
          <a:bodyPr/>
          <a:lstStyle/>
          <a:p>
            <a:r>
              <a:rPr lang="en-US" altLang="en-US"/>
              <a:t>Accessing a Variable Through its Pointer</a:t>
            </a:r>
          </a:p>
        </p:txBody>
      </p:sp>
      <p:sp>
        <p:nvSpPr>
          <p:cNvPr id="241667" name="Rectangle 3"/>
          <p:cNvSpPr>
            <a:spLocks noGrp="1" noChangeArrowheads="1"/>
          </p:cNvSpPr>
          <p:nvPr>
            <p:ph type="body" idx="1"/>
          </p:nvPr>
        </p:nvSpPr>
        <p:spPr/>
        <p:txBody>
          <a:bodyPr/>
          <a:lstStyle/>
          <a:p>
            <a:r>
              <a:rPr lang="en-US" altLang="en-US"/>
              <a:t>Once a pointer has been assigned the </a:t>
            </a:r>
            <a:r>
              <a:rPr lang="en-US" altLang="en-US">
                <a:solidFill>
                  <a:srgbClr val="996633"/>
                </a:solidFill>
              </a:rPr>
              <a:t>address</a:t>
            </a:r>
            <a:r>
              <a:rPr lang="en-US" altLang="en-US"/>
              <a:t> of a variable, the </a:t>
            </a:r>
            <a:r>
              <a:rPr lang="en-US" altLang="en-US">
                <a:solidFill>
                  <a:srgbClr val="996633"/>
                </a:solidFill>
              </a:rPr>
              <a:t>value</a:t>
            </a:r>
            <a:r>
              <a:rPr lang="en-US" altLang="en-US"/>
              <a:t> of the variable can be accessed using the </a:t>
            </a:r>
            <a:r>
              <a:rPr lang="en-US" altLang="en-US">
                <a:solidFill>
                  <a:srgbClr val="FF0000"/>
                </a:solidFill>
              </a:rPr>
              <a:t>indirection operator</a:t>
            </a:r>
            <a:r>
              <a:rPr lang="en-US" altLang="en-US"/>
              <a:t> (*).</a:t>
            </a:r>
          </a:p>
          <a:p>
            <a:pPr lvl="1">
              <a:buFontTx/>
              <a:buNone/>
            </a:pPr>
            <a:r>
              <a:rPr lang="en-US" altLang="en-US"/>
              <a:t>    </a:t>
            </a:r>
            <a:r>
              <a:rPr lang="en-US" altLang="en-US">
                <a:solidFill>
                  <a:srgbClr val="CC0000"/>
                </a:solidFill>
              </a:rPr>
              <a:t>int   a, b;</a:t>
            </a:r>
          </a:p>
          <a:p>
            <a:pPr lvl="1">
              <a:buFontTx/>
              <a:buNone/>
            </a:pPr>
            <a:r>
              <a:rPr lang="en-US" altLang="en-US">
                <a:solidFill>
                  <a:srgbClr val="CC0000"/>
                </a:solidFill>
              </a:rPr>
              <a:t>    int   *p;</a:t>
            </a:r>
          </a:p>
          <a:p>
            <a:pPr lvl="1">
              <a:buFontTx/>
              <a:buNone/>
            </a:pPr>
            <a:r>
              <a:rPr lang="en-US" altLang="en-US">
                <a:solidFill>
                  <a:srgbClr val="CC0000"/>
                </a:solidFill>
              </a:rPr>
              <a:t>    :</a:t>
            </a:r>
          </a:p>
          <a:p>
            <a:pPr lvl="1">
              <a:buFontTx/>
              <a:buNone/>
            </a:pPr>
            <a:r>
              <a:rPr lang="en-US" altLang="en-US">
                <a:solidFill>
                  <a:srgbClr val="CC0000"/>
                </a:solidFill>
              </a:rPr>
              <a:t>    p = &amp;a;</a:t>
            </a:r>
          </a:p>
          <a:p>
            <a:pPr lvl="1">
              <a:buFontTx/>
              <a:buNone/>
            </a:pPr>
            <a:r>
              <a:rPr lang="en-US" altLang="en-US">
                <a:solidFill>
                  <a:srgbClr val="CC0000"/>
                </a:solidFill>
              </a:rPr>
              <a:t>    b = *p;</a:t>
            </a:r>
          </a:p>
        </p:txBody>
      </p:sp>
      <p:sp>
        <p:nvSpPr>
          <p:cNvPr id="241668" name="AutoShape 4"/>
          <p:cNvSpPr>
            <a:spLocks noChangeArrowheads="1"/>
          </p:cNvSpPr>
          <p:nvPr/>
        </p:nvSpPr>
        <p:spPr bwMode="auto">
          <a:xfrm>
            <a:off x="4953000" y="3505200"/>
            <a:ext cx="2590800" cy="762000"/>
          </a:xfrm>
          <a:prstGeom prst="rightArrow">
            <a:avLst>
              <a:gd name="adj1" fmla="val 50000"/>
              <a:gd name="adj2" fmla="val 85000"/>
            </a:avLst>
          </a:prstGeom>
          <a:solidFill>
            <a:srgbClr val="CCFFFF"/>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a:solidFill>
                  <a:srgbClr val="FF0000"/>
                </a:solidFill>
              </a:rPr>
              <a:t>Equivalent to</a:t>
            </a:r>
          </a:p>
        </p:txBody>
      </p:sp>
      <p:sp>
        <p:nvSpPr>
          <p:cNvPr id="241669" name="Text Box 5"/>
          <p:cNvSpPr txBox="1">
            <a:spLocks noChangeArrowheads="1"/>
          </p:cNvSpPr>
          <p:nvPr/>
        </p:nvSpPr>
        <p:spPr bwMode="auto">
          <a:xfrm>
            <a:off x="7620000" y="3657601"/>
            <a:ext cx="19812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solidFill>
                  <a:srgbClr val="CC0000"/>
                </a:solidFill>
              </a:rPr>
              <a:t>b = a</a:t>
            </a:r>
          </a:p>
        </p:txBody>
      </p:sp>
    </p:spTree>
    <p:extLst>
      <p:ext uri="{BB962C8B-B14F-4D97-AF65-F5344CB8AC3E}">
        <p14:creationId xmlns:p14="http://schemas.microsoft.com/office/powerpoint/2010/main" val="293673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1667">
                                            <p:txEl>
                                              <p:pRg st="1" end="1"/>
                                            </p:txEl>
                                          </p:spTgt>
                                        </p:tgtEl>
                                        <p:attrNameLst>
                                          <p:attrName>style.visibility</p:attrName>
                                        </p:attrNameLst>
                                      </p:cBhvr>
                                      <p:to>
                                        <p:strVal val="visible"/>
                                      </p:to>
                                    </p:set>
                                    <p:animEffect transition="in" filter="checkerboard(across)">
                                      <p:cBhvr>
                                        <p:cTn id="7" dur="500"/>
                                        <p:tgtEl>
                                          <p:spTgt spid="24166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41667">
                                            <p:txEl>
                                              <p:pRg st="2" end="2"/>
                                            </p:txEl>
                                          </p:spTgt>
                                        </p:tgtEl>
                                        <p:attrNameLst>
                                          <p:attrName>style.visibility</p:attrName>
                                        </p:attrNameLst>
                                      </p:cBhvr>
                                      <p:to>
                                        <p:strVal val="visible"/>
                                      </p:to>
                                    </p:set>
                                    <p:animEffect transition="in" filter="checkerboard(across)">
                                      <p:cBhvr>
                                        <p:cTn id="10" dur="500"/>
                                        <p:tgtEl>
                                          <p:spTgt spid="241667">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41667">
                                            <p:txEl>
                                              <p:pRg st="3" end="3"/>
                                            </p:txEl>
                                          </p:spTgt>
                                        </p:tgtEl>
                                        <p:attrNameLst>
                                          <p:attrName>style.visibility</p:attrName>
                                        </p:attrNameLst>
                                      </p:cBhvr>
                                      <p:to>
                                        <p:strVal val="visible"/>
                                      </p:to>
                                    </p:set>
                                    <p:animEffect transition="in" filter="checkerboard(across)">
                                      <p:cBhvr>
                                        <p:cTn id="13" dur="500"/>
                                        <p:tgtEl>
                                          <p:spTgt spid="241667">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41667">
                                            <p:txEl>
                                              <p:pRg st="4" end="4"/>
                                            </p:txEl>
                                          </p:spTgt>
                                        </p:tgtEl>
                                        <p:attrNameLst>
                                          <p:attrName>style.visibility</p:attrName>
                                        </p:attrNameLst>
                                      </p:cBhvr>
                                      <p:to>
                                        <p:strVal val="visible"/>
                                      </p:to>
                                    </p:set>
                                    <p:animEffect transition="in" filter="checkerboard(across)">
                                      <p:cBhvr>
                                        <p:cTn id="16" dur="500"/>
                                        <p:tgtEl>
                                          <p:spTgt spid="241667">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41667">
                                            <p:txEl>
                                              <p:pRg st="5" end="5"/>
                                            </p:txEl>
                                          </p:spTgt>
                                        </p:tgtEl>
                                        <p:attrNameLst>
                                          <p:attrName>style.visibility</p:attrName>
                                        </p:attrNameLst>
                                      </p:cBhvr>
                                      <p:to>
                                        <p:strVal val="visible"/>
                                      </p:to>
                                    </p:set>
                                    <p:animEffect transition="in" filter="checkerboard(across)">
                                      <p:cBhvr>
                                        <p:cTn id="19" dur="500"/>
                                        <p:tgtEl>
                                          <p:spTgt spid="241667">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241668"/>
                                        </p:tgtEl>
                                        <p:attrNameLst>
                                          <p:attrName>style.visibility</p:attrName>
                                        </p:attrNameLst>
                                      </p:cBhvr>
                                      <p:to>
                                        <p:strVal val="visible"/>
                                      </p:to>
                                    </p:set>
                                    <p:animEffect transition="in" filter="checkerboard(across)">
                                      <p:cBhvr>
                                        <p:cTn id="24" dur="500"/>
                                        <p:tgtEl>
                                          <p:spTgt spid="24166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41669"/>
                                        </p:tgtEl>
                                        <p:attrNameLst>
                                          <p:attrName>style.visibility</p:attrName>
                                        </p:attrNameLst>
                                      </p:cBhvr>
                                      <p:to>
                                        <p:strVal val="visible"/>
                                      </p:to>
                                    </p:set>
                                    <p:anim calcmode="lin" valueType="num">
                                      <p:cBhvr additive="base">
                                        <p:cTn id="29" dur="500" fill="hold"/>
                                        <p:tgtEl>
                                          <p:spTgt spid="241669"/>
                                        </p:tgtEl>
                                        <p:attrNameLst>
                                          <p:attrName>ppt_x</p:attrName>
                                        </p:attrNameLst>
                                      </p:cBhvr>
                                      <p:tavLst>
                                        <p:tav tm="0">
                                          <p:val>
                                            <p:strVal val="#ppt_x"/>
                                          </p:val>
                                        </p:tav>
                                        <p:tav tm="100000">
                                          <p:val>
                                            <p:strVal val="#ppt_x"/>
                                          </p:val>
                                        </p:tav>
                                      </p:tavLst>
                                    </p:anim>
                                    <p:anim calcmode="lin" valueType="num">
                                      <p:cBhvr additive="base">
                                        <p:cTn id="30" dur="500" fill="hold"/>
                                        <p:tgtEl>
                                          <p:spTgt spid="2416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animBg="1"/>
      <p:bldP spid="24166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7EE6C83E-8B2E-4232-BE70-0BF5D48BA20C}" type="datetime3">
              <a:rPr lang="en-US" altLang="en-US" smtClean="0"/>
              <a:t>23 May 2023</a:t>
            </a:fld>
            <a:endParaRPr lang="en-US" altLang="en-US"/>
          </a:p>
        </p:txBody>
      </p:sp>
      <p:sp>
        <p:nvSpPr>
          <p:cNvPr id="242690" name="Rectangle 2"/>
          <p:cNvSpPr>
            <a:spLocks noGrp="1" noChangeArrowheads="1"/>
          </p:cNvSpPr>
          <p:nvPr>
            <p:ph type="title"/>
          </p:nvPr>
        </p:nvSpPr>
        <p:spPr>
          <a:ln/>
        </p:spPr>
        <p:txBody>
          <a:bodyPr/>
          <a:lstStyle/>
          <a:p>
            <a:r>
              <a:rPr lang="en-US" altLang="en-US"/>
              <a:t>Example 1</a:t>
            </a:r>
          </a:p>
        </p:txBody>
      </p:sp>
      <p:sp>
        <p:nvSpPr>
          <p:cNvPr id="242691" name="Text Box 3"/>
          <p:cNvSpPr txBox="1">
            <a:spLocks noChangeArrowheads="1"/>
          </p:cNvSpPr>
          <p:nvPr/>
        </p:nvSpPr>
        <p:spPr bwMode="auto">
          <a:xfrm>
            <a:off x="2362200" y="1371601"/>
            <a:ext cx="4495800" cy="3693319"/>
          </a:xfrm>
          <a:prstGeom prst="rect">
            <a:avLst/>
          </a:prstGeom>
          <a:solidFill>
            <a:srgbClr val="CCFFFF"/>
          </a:solidFill>
          <a:ln w="381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a:solidFill>
                  <a:srgbClr val="008000"/>
                </a:solidFill>
              </a:rPr>
              <a:t>#include  &lt;stdio.h&gt;</a:t>
            </a:r>
          </a:p>
          <a:p>
            <a:pPr>
              <a:spcBef>
                <a:spcPct val="0"/>
              </a:spcBef>
            </a:pPr>
            <a:r>
              <a:rPr lang="en-US" altLang="en-US">
                <a:solidFill>
                  <a:srgbClr val="008000"/>
                </a:solidFill>
              </a:rPr>
              <a:t>main()</a:t>
            </a:r>
          </a:p>
          <a:p>
            <a:pPr>
              <a:spcBef>
                <a:spcPct val="0"/>
              </a:spcBef>
            </a:pPr>
            <a:r>
              <a:rPr lang="en-US" altLang="en-US">
                <a:solidFill>
                  <a:srgbClr val="008000"/>
                </a:solidFill>
              </a:rPr>
              <a:t>{</a:t>
            </a:r>
          </a:p>
          <a:p>
            <a:pPr>
              <a:spcBef>
                <a:spcPct val="0"/>
              </a:spcBef>
            </a:pPr>
            <a:r>
              <a:rPr lang="en-US" altLang="en-US">
                <a:solidFill>
                  <a:srgbClr val="008000"/>
                </a:solidFill>
              </a:rPr>
              <a:t>    int   a, b;</a:t>
            </a:r>
          </a:p>
          <a:p>
            <a:pPr>
              <a:spcBef>
                <a:spcPct val="0"/>
              </a:spcBef>
            </a:pPr>
            <a:r>
              <a:rPr lang="en-US" altLang="en-US">
                <a:solidFill>
                  <a:srgbClr val="008000"/>
                </a:solidFill>
              </a:rPr>
              <a:t>    int   c = 5;</a:t>
            </a:r>
          </a:p>
          <a:p>
            <a:pPr>
              <a:spcBef>
                <a:spcPct val="0"/>
              </a:spcBef>
            </a:pPr>
            <a:r>
              <a:rPr lang="en-US" altLang="en-US">
                <a:solidFill>
                  <a:srgbClr val="008000"/>
                </a:solidFill>
              </a:rPr>
              <a:t>    int   *p;</a:t>
            </a:r>
          </a:p>
          <a:p>
            <a:pPr>
              <a:spcBef>
                <a:spcPct val="0"/>
              </a:spcBef>
            </a:pPr>
            <a:endParaRPr lang="en-US" altLang="en-US">
              <a:solidFill>
                <a:srgbClr val="008000"/>
              </a:solidFill>
            </a:endParaRPr>
          </a:p>
          <a:p>
            <a:pPr>
              <a:spcBef>
                <a:spcPct val="0"/>
              </a:spcBef>
            </a:pPr>
            <a:r>
              <a:rPr lang="en-US" altLang="en-US">
                <a:solidFill>
                  <a:srgbClr val="008000"/>
                </a:solidFill>
              </a:rPr>
              <a:t>    a  =  4  *  (c  +  5) ;</a:t>
            </a:r>
          </a:p>
          <a:p>
            <a:pPr>
              <a:spcBef>
                <a:spcPct val="0"/>
              </a:spcBef>
            </a:pPr>
            <a:endParaRPr lang="en-US" altLang="en-US">
              <a:solidFill>
                <a:srgbClr val="008000"/>
              </a:solidFill>
            </a:endParaRPr>
          </a:p>
          <a:p>
            <a:pPr>
              <a:spcBef>
                <a:spcPct val="0"/>
              </a:spcBef>
            </a:pPr>
            <a:r>
              <a:rPr lang="en-US" altLang="en-US">
                <a:solidFill>
                  <a:srgbClr val="008000"/>
                </a:solidFill>
              </a:rPr>
              <a:t>    p  =  &amp;c;</a:t>
            </a:r>
          </a:p>
          <a:p>
            <a:pPr>
              <a:spcBef>
                <a:spcPct val="0"/>
              </a:spcBef>
            </a:pPr>
            <a:r>
              <a:rPr lang="en-US" altLang="en-US">
                <a:solidFill>
                  <a:srgbClr val="008000"/>
                </a:solidFill>
              </a:rPr>
              <a:t>    b  =  4  *  (*p  +  5) ; </a:t>
            </a:r>
          </a:p>
          <a:p>
            <a:pPr>
              <a:spcBef>
                <a:spcPct val="0"/>
              </a:spcBef>
            </a:pPr>
            <a:r>
              <a:rPr lang="en-US" altLang="en-US">
                <a:solidFill>
                  <a:srgbClr val="008000"/>
                </a:solidFill>
              </a:rPr>
              <a:t>    printf  (“a=%d  b=%d \n”,  a, b) ;</a:t>
            </a:r>
          </a:p>
          <a:p>
            <a:pPr>
              <a:spcBef>
                <a:spcPct val="0"/>
              </a:spcBef>
            </a:pPr>
            <a:r>
              <a:rPr lang="en-US" altLang="en-US">
                <a:solidFill>
                  <a:srgbClr val="008000"/>
                </a:solidFill>
              </a:rPr>
              <a:t>}</a:t>
            </a:r>
          </a:p>
        </p:txBody>
      </p:sp>
      <p:grpSp>
        <p:nvGrpSpPr>
          <p:cNvPr id="242695" name="Group 7"/>
          <p:cNvGrpSpPr>
            <a:grpSpLocks/>
          </p:cNvGrpSpPr>
          <p:nvPr/>
        </p:nvGrpSpPr>
        <p:grpSpPr bwMode="auto">
          <a:xfrm>
            <a:off x="5029200" y="2667000"/>
            <a:ext cx="5029200" cy="1828800"/>
            <a:chOff x="2208" y="1680"/>
            <a:chExt cx="3168" cy="1152"/>
          </a:xfrm>
        </p:grpSpPr>
        <p:sp>
          <p:nvSpPr>
            <p:cNvPr id="242692" name="Text Box 4"/>
            <p:cNvSpPr txBox="1">
              <a:spLocks noChangeArrowheads="1"/>
            </p:cNvSpPr>
            <p:nvPr/>
          </p:nvSpPr>
          <p:spPr bwMode="auto">
            <a:xfrm>
              <a:off x="4032" y="1680"/>
              <a:ext cx="1344"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solidFill>
                    <a:srgbClr val="FF0000"/>
                  </a:solidFill>
                </a:rPr>
                <a:t>Equivalent</a:t>
              </a:r>
            </a:p>
          </p:txBody>
        </p:sp>
        <p:sp>
          <p:nvSpPr>
            <p:cNvPr id="242693" name="Line 5"/>
            <p:cNvSpPr>
              <a:spLocks noChangeShapeType="1"/>
            </p:cNvSpPr>
            <p:nvPr/>
          </p:nvSpPr>
          <p:spPr bwMode="auto">
            <a:xfrm flipH="1">
              <a:off x="2208" y="1824"/>
              <a:ext cx="1920" cy="48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694" name="Line 6"/>
            <p:cNvSpPr>
              <a:spLocks noChangeShapeType="1"/>
            </p:cNvSpPr>
            <p:nvPr/>
          </p:nvSpPr>
          <p:spPr bwMode="auto">
            <a:xfrm flipH="1">
              <a:off x="2208" y="1920"/>
              <a:ext cx="1968" cy="91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67359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2695"/>
                                        </p:tgtEl>
                                        <p:attrNameLst>
                                          <p:attrName>style.visibility</p:attrName>
                                        </p:attrNameLst>
                                      </p:cBhvr>
                                      <p:to>
                                        <p:strVal val="visible"/>
                                      </p:to>
                                    </p:set>
                                    <p:anim calcmode="lin" valueType="num">
                                      <p:cBhvr additive="base">
                                        <p:cTn id="7" dur="500" fill="hold"/>
                                        <p:tgtEl>
                                          <p:spTgt spid="242695"/>
                                        </p:tgtEl>
                                        <p:attrNameLst>
                                          <p:attrName>ppt_x</p:attrName>
                                        </p:attrNameLst>
                                      </p:cBhvr>
                                      <p:tavLst>
                                        <p:tav tm="0">
                                          <p:val>
                                            <p:strVal val="#ppt_x"/>
                                          </p:val>
                                        </p:tav>
                                        <p:tav tm="100000">
                                          <p:val>
                                            <p:strVal val="#ppt_x"/>
                                          </p:val>
                                        </p:tav>
                                      </p:tavLst>
                                    </p:anim>
                                    <p:anim calcmode="lin" valueType="num">
                                      <p:cBhvr additive="base">
                                        <p:cTn id="8" dur="500" fill="hold"/>
                                        <p:tgtEl>
                                          <p:spTgt spid="2426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FF478D8-7C30-404E-887F-946F74543DB8}" type="datetime3">
              <a:rPr lang="en-US" altLang="en-US" smtClean="0"/>
              <a:t>23 May 2023</a:t>
            </a:fld>
            <a:endParaRPr lang="en-US" altLang="en-US"/>
          </a:p>
        </p:txBody>
      </p:sp>
      <p:sp>
        <p:nvSpPr>
          <p:cNvPr id="248834" name="Rectangle 2"/>
          <p:cNvSpPr>
            <a:spLocks noGrp="1" noChangeArrowheads="1"/>
          </p:cNvSpPr>
          <p:nvPr>
            <p:ph type="title"/>
          </p:nvPr>
        </p:nvSpPr>
        <p:spPr>
          <a:xfrm>
            <a:off x="1105657" y="565150"/>
            <a:ext cx="7772400" cy="457200"/>
          </a:xfrm>
          <a:ln/>
        </p:spPr>
        <p:txBody>
          <a:bodyPr>
            <a:normAutofit fontScale="90000"/>
          </a:bodyPr>
          <a:lstStyle/>
          <a:p>
            <a:r>
              <a:rPr lang="en-US" altLang="en-US" dirty="0"/>
              <a:t>Example 2</a:t>
            </a:r>
          </a:p>
        </p:txBody>
      </p:sp>
      <p:sp>
        <p:nvSpPr>
          <p:cNvPr id="248835" name="Text Box 3"/>
          <p:cNvSpPr txBox="1">
            <a:spLocks noChangeArrowheads="1"/>
          </p:cNvSpPr>
          <p:nvPr/>
        </p:nvSpPr>
        <p:spPr bwMode="auto">
          <a:xfrm>
            <a:off x="2438400" y="1509712"/>
            <a:ext cx="7543800" cy="5348288"/>
          </a:xfrm>
          <a:prstGeom prst="rect">
            <a:avLst/>
          </a:prstGeom>
          <a:solidFill>
            <a:srgbClr val="CCFFFF"/>
          </a:solidFill>
          <a:ln w="381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a:solidFill>
                  <a:srgbClr val="008000"/>
                </a:solidFill>
              </a:rPr>
              <a:t>#include  &lt;stdio.h&gt;</a:t>
            </a:r>
          </a:p>
          <a:p>
            <a:pPr>
              <a:spcBef>
                <a:spcPct val="0"/>
              </a:spcBef>
            </a:pPr>
            <a:r>
              <a:rPr lang="en-US" altLang="en-US">
                <a:solidFill>
                  <a:srgbClr val="008000"/>
                </a:solidFill>
              </a:rPr>
              <a:t>main()</a:t>
            </a:r>
          </a:p>
          <a:p>
            <a:pPr>
              <a:spcBef>
                <a:spcPct val="0"/>
              </a:spcBef>
            </a:pPr>
            <a:r>
              <a:rPr lang="en-US" altLang="en-US">
                <a:solidFill>
                  <a:srgbClr val="008000"/>
                </a:solidFill>
              </a:rPr>
              <a:t>{</a:t>
            </a:r>
          </a:p>
          <a:p>
            <a:pPr>
              <a:spcBef>
                <a:spcPct val="0"/>
              </a:spcBef>
            </a:pPr>
            <a:r>
              <a:rPr lang="en-US" altLang="en-US">
                <a:solidFill>
                  <a:srgbClr val="008000"/>
                </a:solidFill>
              </a:rPr>
              <a:t>    int  x, y;</a:t>
            </a:r>
          </a:p>
          <a:p>
            <a:pPr>
              <a:spcBef>
                <a:spcPct val="0"/>
              </a:spcBef>
            </a:pPr>
            <a:r>
              <a:rPr lang="en-US" altLang="en-US">
                <a:solidFill>
                  <a:srgbClr val="008000"/>
                </a:solidFill>
              </a:rPr>
              <a:t>    int  *ptr;</a:t>
            </a:r>
          </a:p>
          <a:p>
            <a:pPr>
              <a:spcBef>
                <a:spcPct val="0"/>
              </a:spcBef>
            </a:pPr>
            <a:r>
              <a:rPr lang="en-US" altLang="en-US">
                <a:solidFill>
                  <a:srgbClr val="008000"/>
                </a:solidFill>
              </a:rPr>
              <a:t>    </a:t>
            </a:r>
          </a:p>
          <a:p>
            <a:pPr>
              <a:spcBef>
                <a:spcPct val="0"/>
              </a:spcBef>
            </a:pPr>
            <a:r>
              <a:rPr lang="en-US" altLang="en-US">
                <a:solidFill>
                  <a:srgbClr val="008000"/>
                </a:solidFill>
              </a:rPr>
              <a:t>    x = 10 ;</a:t>
            </a:r>
          </a:p>
          <a:p>
            <a:pPr>
              <a:spcBef>
                <a:spcPct val="0"/>
              </a:spcBef>
            </a:pPr>
            <a:r>
              <a:rPr lang="en-US" altLang="en-US">
                <a:solidFill>
                  <a:srgbClr val="008000"/>
                </a:solidFill>
              </a:rPr>
              <a:t>    ptr = &amp;x ;</a:t>
            </a:r>
          </a:p>
          <a:p>
            <a:pPr>
              <a:spcBef>
                <a:spcPct val="0"/>
              </a:spcBef>
            </a:pPr>
            <a:r>
              <a:rPr lang="en-US" altLang="en-US">
                <a:solidFill>
                  <a:srgbClr val="008000"/>
                </a:solidFill>
              </a:rPr>
              <a:t>    y = *ptr ;</a:t>
            </a:r>
          </a:p>
          <a:p>
            <a:pPr>
              <a:spcBef>
                <a:spcPct val="0"/>
              </a:spcBef>
            </a:pPr>
            <a:r>
              <a:rPr lang="en-US" altLang="en-US">
                <a:solidFill>
                  <a:srgbClr val="008000"/>
                </a:solidFill>
              </a:rPr>
              <a:t>    printf  (“%d is stored in location %u \n”,  x,  &amp;x) ;</a:t>
            </a:r>
          </a:p>
          <a:p>
            <a:pPr>
              <a:spcBef>
                <a:spcPct val="0"/>
              </a:spcBef>
            </a:pPr>
            <a:r>
              <a:rPr lang="en-US" altLang="en-US">
                <a:solidFill>
                  <a:srgbClr val="008000"/>
                </a:solidFill>
              </a:rPr>
              <a:t>    printf  (“%d is stored in location %u \n”,  *&amp;x,  &amp;x) ;</a:t>
            </a:r>
          </a:p>
          <a:p>
            <a:pPr>
              <a:spcBef>
                <a:spcPct val="0"/>
              </a:spcBef>
            </a:pPr>
            <a:r>
              <a:rPr lang="en-US" altLang="en-US">
                <a:solidFill>
                  <a:srgbClr val="008000"/>
                </a:solidFill>
              </a:rPr>
              <a:t>    printf  (“%d is stored in location %u \n”,  *ptr,  ptr) ;</a:t>
            </a:r>
          </a:p>
          <a:p>
            <a:pPr>
              <a:spcBef>
                <a:spcPct val="0"/>
              </a:spcBef>
            </a:pPr>
            <a:r>
              <a:rPr lang="en-US" altLang="en-US">
                <a:solidFill>
                  <a:srgbClr val="008000"/>
                </a:solidFill>
              </a:rPr>
              <a:t>    printf  (“%d is stored in location %u \n”,  y,  &amp;*ptr) ;</a:t>
            </a:r>
          </a:p>
          <a:p>
            <a:pPr>
              <a:spcBef>
                <a:spcPct val="0"/>
              </a:spcBef>
            </a:pPr>
            <a:r>
              <a:rPr lang="en-US" altLang="en-US">
                <a:solidFill>
                  <a:srgbClr val="008000"/>
                </a:solidFill>
              </a:rPr>
              <a:t>    printf  (“%u is stored in location %u \n”,  ptr, &amp;ptr) ;</a:t>
            </a:r>
          </a:p>
          <a:p>
            <a:pPr>
              <a:spcBef>
                <a:spcPct val="0"/>
              </a:spcBef>
            </a:pPr>
            <a:r>
              <a:rPr lang="en-US" altLang="en-US">
                <a:solidFill>
                  <a:srgbClr val="008000"/>
                </a:solidFill>
              </a:rPr>
              <a:t>    printf  (“%d is stored in location %u \n”,  y,  &amp;y) ;</a:t>
            </a:r>
          </a:p>
          <a:p>
            <a:pPr>
              <a:spcBef>
                <a:spcPct val="0"/>
              </a:spcBef>
            </a:pPr>
            <a:r>
              <a:rPr lang="en-US" altLang="en-US">
                <a:solidFill>
                  <a:srgbClr val="008000"/>
                </a:solidFill>
              </a:rPr>
              <a:t>    </a:t>
            </a:r>
          </a:p>
          <a:p>
            <a:pPr>
              <a:spcBef>
                <a:spcPct val="0"/>
              </a:spcBef>
            </a:pPr>
            <a:r>
              <a:rPr lang="en-US" altLang="en-US">
                <a:solidFill>
                  <a:srgbClr val="008000"/>
                </a:solidFill>
              </a:rPr>
              <a:t>   *ptr = 25;</a:t>
            </a:r>
          </a:p>
          <a:p>
            <a:pPr>
              <a:spcBef>
                <a:spcPct val="0"/>
              </a:spcBef>
            </a:pPr>
            <a:r>
              <a:rPr lang="en-US" altLang="en-US">
                <a:solidFill>
                  <a:srgbClr val="008000"/>
                </a:solidFill>
              </a:rPr>
              <a:t>    printf  (“\nNow x = %d \n”, x);</a:t>
            </a:r>
          </a:p>
          <a:p>
            <a:pPr>
              <a:spcBef>
                <a:spcPct val="0"/>
              </a:spcBef>
            </a:pPr>
            <a:r>
              <a:rPr lang="en-US" altLang="en-US">
                <a:solidFill>
                  <a:srgbClr val="008000"/>
                </a:solidFill>
              </a:rPr>
              <a:t>}</a:t>
            </a:r>
          </a:p>
        </p:txBody>
      </p:sp>
      <p:sp>
        <p:nvSpPr>
          <p:cNvPr id="248836" name="Rectangle 4"/>
          <p:cNvSpPr>
            <a:spLocks noChangeArrowheads="1"/>
          </p:cNvSpPr>
          <p:nvPr/>
        </p:nvSpPr>
        <p:spPr bwMode="auto">
          <a:xfrm>
            <a:off x="6467475" y="1689893"/>
            <a:ext cx="1651000" cy="614363"/>
          </a:xfrm>
          <a:prstGeom prst="rect">
            <a:avLst/>
          </a:prstGeom>
          <a:solidFill>
            <a:srgbClr val="CCFFFF"/>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2400" dirty="0">
                <a:solidFill>
                  <a:srgbClr val="FF0000"/>
                </a:solidFill>
              </a:rPr>
              <a:t>*&amp;</a:t>
            </a:r>
            <a:r>
              <a:rPr lang="en-US" altLang="en-US" sz="2400" dirty="0" err="1">
                <a:solidFill>
                  <a:srgbClr val="FF0000"/>
                </a:solidFill>
              </a:rPr>
              <a:t>x</a:t>
            </a:r>
            <a:r>
              <a:rPr lang="en-US" altLang="en-US" sz="2400" dirty="0" err="1">
                <a:solidFill>
                  <a:srgbClr val="FF0000"/>
                </a:solidFill>
                <a:sym typeface="Wingdings" panose="05000000000000000000" pitchFamily="2" charset="2"/>
              </a:rPr>
              <a:t>x</a:t>
            </a:r>
            <a:endParaRPr lang="en-US" altLang="en-US" sz="2400" dirty="0">
              <a:solidFill>
                <a:srgbClr val="FF0000"/>
              </a:solidFill>
            </a:endParaRPr>
          </a:p>
        </p:txBody>
      </p:sp>
      <p:sp>
        <p:nvSpPr>
          <p:cNvPr id="248837" name="Rectangle 5"/>
          <p:cNvSpPr>
            <a:spLocks noChangeArrowheads="1"/>
          </p:cNvSpPr>
          <p:nvPr/>
        </p:nvSpPr>
        <p:spPr bwMode="auto">
          <a:xfrm>
            <a:off x="6083300" y="2484437"/>
            <a:ext cx="2419350" cy="1074738"/>
          </a:xfrm>
          <a:prstGeom prst="rect">
            <a:avLst/>
          </a:prstGeom>
          <a:solidFill>
            <a:srgbClr val="CCFFFF"/>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2400">
                <a:solidFill>
                  <a:srgbClr val="FF0000"/>
                </a:solidFill>
              </a:rPr>
              <a:t>ptr=&amp;x;</a:t>
            </a:r>
          </a:p>
          <a:p>
            <a:pPr algn="ctr">
              <a:spcBef>
                <a:spcPct val="0"/>
              </a:spcBef>
            </a:pPr>
            <a:r>
              <a:rPr lang="en-US" altLang="en-US" sz="2400">
                <a:solidFill>
                  <a:srgbClr val="FF0000"/>
                </a:solidFill>
              </a:rPr>
              <a:t>&amp;x</a:t>
            </a:r>
            <a:r>
              <a:rPr lang="en-US" altLang="en-US" sz="2400">
                <a:solidFill>
                  <a:srgbClr val="FF0000"/>
                </a:solidFill>
                <a:sym typeface="Wingdings" panose="05000000000000000000" pitchFamily="2" charset="2"/>
              </a:rPr>
              <a:t>&amp;*ptr</a:t>
            </a:r>
            <a:endParaRPr lang="en-US" altLang="en-US" sz="2400">
              <a:solidFill>
                <a:srgbClr val="FF0000"/>
              </a:solidFill>
            </a:endParaRPr>
          </a:p>
        </p:txBody>
      </p:sp>
    </p:spTree>
    <p:extLst>
      <p:ext uri="{BB962C8B-B14F-4D97-AF65-F5344CB8AC3E}">
        <p14:creationId xmlns:p14="http://schemas.microsoft.com/office/powerpoint/2010/main" val="399674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8836"/>
                                        </p:tgtEl>
                                        <p:attrNameLst>
                                          <p:attrName>style.visibility</p:attrName>
                                        </p:attrNameLst>
                                      </p:cBhvr>
                                      <p:to>
                                        <p:strVal val="visible"/>
                                      </p:to>
                                    </p:set>
                                    <p:anim calcmode="lin" valueType="num">
                                      <p:cBhvr additive="base">
                                        <p:cTn id="7" dur="500" fill="hold"/>
                                        <p:tgtEl>
                                          <p:spTgt spid="248836"/>
                                        </p:tgtEl>
                                        <p:attrNameLst>
                                          <p:attrName>ppt_x</p:attrName>
                                        </p:attrNameLst>
                                      </p:cBhvr>
                                      <p:tavLst>
                                        <p:tav tm="0">
                                          <p:val>
                                            <p:strVal val="#ppt_x"/>
                                          </p:val>
                                        </p:tav>
                                        <p:tav tm="100000">
                                          <p:val>
                                            <p:strVal val="#ppt_x"/>
                                          </p:val>
                                        </p:tav>
                                      </p:tavLst>
                                    </p:anim>
                                    <p:anim calcmode="lin" valueType="num">
                                      <p:cBhvr additive="base">
                                        <p:cTn id="8" dur="500" fill="hold"/>
                                        <p:tgtEl>
                                          <p:spTgt spid="2488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8837"/>
                                        </p:tgtEl>
                                        <p:attrNameLst>
                                          <p:attrName>style.visibility</p:attrName>
                                        </p:attrNameLst>
                                      </p:cBhvr>
                                      <p:to>
                                        <p:strVal val="visible"/>
                                      </p:to>
                                    </p:set>
                                    <p:anim calcmode="lin" valueType="num">
                                      <p:cBhvr additive="base">
                                        <p:cTn id="13" dur="500" fill="hold"/>
                                        <p:tgtEl>
                                          <p:spTgt spid="248837"/>
                                        </p:tgtEl>
                                        <p:attrNameLst>
                                          <p:attrName>ppt_x</p:attrName>
                                        </p:attrNameLst>
                                      </p:cBhvr>
                                      <p:tavLst>
                                        <p:tav tm="0">
                                          <p:val>
                                            <p:strVal val="#ppt_x"/>
                                          </p:val>
                                        </p:tav>
                                        <p:tav tm="100000">
                                          <p:val>
                                            <p:strVal val="#ppt_x"/>
                                          </p:val>
                                        </p:tav>
                                      </p:tavLst>
                                    </p:anim>
                                    <p:anim calcmode="lin" valueType="num">
                                      <p:cBhvr additive="base">
                                        <p:cTn id="14" dur="500" fill="hold"/>
                                        <p:tgtEl>
                                          <p:spTgt spid="2488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animBg="1"/>
      <p:bldP spid="2488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8AA0C2-CCED-4307-A1DC-20A79EED4EA7}" type="datetime3">
              <a:rPr lang="en-US" altLang="en-US" smtClean="0"/>
              <a:t>23 May 2023</a:t>
            </a:fld>
            <a:endParaRPr lang="en-US" altLang="en-US"/>
          </a:p>
        </p:txBody>
      </p:sp>
      <p:sp>
        <p:nvSpPr>
          <p:cNvPr id="249859" name="Rectangle 3"/>
          <p:cNvSpPr>
            <a:spLocks noChangeArrowheads="1"/>
          </p:cNvSpPr>
          <p:nvPr/>
        </p:nvSpPr>
        <p:spPr bwMode="auto">
          <a:xfrm>
            <a:off x="2286000" y="1600201"/>
            <a:ext cx="4572000" cy="3508653"/>
          </a:xfrm>
          <a:prstGeom prst="rect">
            <a:avLst/>
          </a:prstGeom>
          <a:solidFill>
            <a:srgbClr val="CCFFFF"/>
          </a:solidFill>
          <a:ln w="381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u="sng">
                <a:solidFill>
                  <a:schemeClr val="accent2"/>
                </a:solidFill>
              </a:rPr>
              <a:t>Output:</a:t>
            </a:r>
          </a:p>
          <a:p>
            <a:pPr>
              <a:spcBef>
                <a:spcPct val="50000"/>
              </a:spcBef>
            </a:pPr>
            <a:endParaRPr lang="en-US" altLang="en-US" sz="2400" u="sng">
              <a:solidFill>
                <a:schemeClr val="accent2"/>
              </a:solidFill>
            </a:endParaRPr>
          </a:p>
          <a:p>
            <a:r>
              <a:rPr lang="en-US" altLang="en-US"/>
              <a:t>10 is stored in location 3221224908</a:t>
            </a:r>
          </a:p>
          <a:p>
            <a:r>
              <a:rPr lang="en-US" altLang="en-US"/>
              <a:t>10 is stored in location 3221224908</a:t>
            </a:r>
          </a:p>
          <a:p>
            <a:r>
              <a:rPr lang="en-US" altLang="en-US"/>
              <a:t>10 is stored in location 3221224908</a:t>
            </a:r>
          </a:p>
          <a:p>
            <a:r>
              <a:rPr lang="en-US" altLang="en-US"/>
              <a:t>10 is stored in location 3221224908</a:t>
            </a:r>
          </a:p>
          <a:p>
            <a:r>
              <a:rPr lang="en-US" altLang="en-US"/>
              <a:t>3221224908 is stored in location 3221224900</a:t>
            </a:r>
          </a:p>
          <a:p>
            <a:r>
              <a:rPr lang="en-US" altLang="en-US"/>
              <a:t>10 is stored in location 3221224904</a:t>
            </a:r>
          </a:p>
          <a:p>
            <a:endParaRPr lang="en-US" altLang="en-US"/>
          </a:p>
          <a:p>
            <a:r>
              <a:rPr lang="en-US" altLang="en-US"/>
              <a:t>Now x = 25 </a:t>
            </a:r>
          </a:p>
        </p:txBody>
      </p:sp>
      <p:sp>
        <p:nvSpPr>
          <p:cNvPr id="249860" name="Text Box 4"/>
          <p:cNvSpPr txBox="1">
            <a:spLocks noChangeArrowheads="1"/>
          </p:cNvSpPr>
          <p:nvPr/>
        </p:nvSpPr>
        <p:spPr bwMode="auto">
          <a:xfrm>
            <a:off x="7010400" y="1524001"/>
            <a:ext cx="3429000" cy="1200329"/>
          </a:xfrm>
          <a:prstGeom prst="rect">
            <a:avLst/>
          </a:prstGeom>
          <a:solidFill>
            <a:srgbClr val="FFCC99"/>
          </a:solidFill>
          <a:ln w="38100">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accent2"/>
                </a:solidFill>
              </a:rPr>
              <a:t>Address of x:</a:t>
            </a:r>
            <a:r>
              <a:rPr lang="en-US" altLang="en-US">
                <a:solidFill>
                  <a:srgbClr val="FF0000"/>
                </a:solidFill>
              </a:rPr>
              <a:t>     3221224908</a:t>
            </a:r>
          </a:p>
          <a:p>
            <a:pPr>
              <a:spcBef>
                <a:spcPct val="50000"/>
              </a:spcBef>
            </a:pPr>
            <a:r>
              <a:rPr lang="en-US" altLang="en-US">
                <a:solidFill>
                  <a:schemeClr val="accent2"/>
                </a:solidFill>
              </a:rPr>
              <a:t>Address of y:</a:t>
            </a:r>
            <a:r>
              <a:rPr lang="en-US" altLang="en-US">
                <a:solidFill>
                  <a:srgbClr val="FF0000"/>
                </a:solidFill>
              </a:rPr>
              <a:t>     3221224904</a:t>
            </a:r>
          </a:p>
          <a:p>
            <a:pPr>
              <a:spcBef>
                <a:spcPct val="50000"/>
              </a:spcBef>
            </a:pPr>
            <a:r>
              <a:rPr lang="en-US" altLang="en-US">
                <a:solidFill>
                  <a:schemeClr val="accent2"/>
                </a:solidFill>
              </a:rPr>
              <a:t>Address of ptr:</a:t>
            </a:r>
            <a:r>
              <a:rPr lang="en-US" altLang="en-US">
                <a:solidFill>
                  <a:srgbClr val="FF0000"/>
                </a:solidFill>
              </a:rPr>
              <a:t>  3221224900</a:t>
            </a:r>
          </a:p>
        </p:txBody>
      </p:sp>
    </p:spTree>
    <p:extLst>
      <p:ext uri="{BB962C8B-B14F-4D97-AF65-F5344CB8AC3E}">
        <p14:creationId xmlns:p14="http://schemas.microsoft.com/office/powerpoint/2010/main" val="250469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B8FB9B-F7CA-4275-8C80-6EBADEC9EB49}" type="datetime3">
              <a:rPr lang="en-US" altLang="en-US" smtClean="0"/>
              <a:t>23 May 2023</a:t>
            </a:fld>
            <a:endParaRPr lang="en-US" altLang="en-US"/>
          </a:p>
        </p:txBody>
      </p:sp>
      <p:sp>
        <p:nvSpPr>
          <p:cNvPr id="243714" name="Rectangle 2"/>
          <p:cNvSpPr>
            <a:spLocks noGrp="1" noChangeArrowheads="1"/>
          </p:cNvSpPr>
          <p:nvPr>
            <p:ph type="title"/>
          </p:nvPr>
        </p:nvSpPr>
        <p:spPr>
          <a:ln/>
        </p:spPr>
        <p:txBody>
          <a:bodyPr/>
          <a:lstStyle/>
          <a:p>
            <a:r>
              <a:rPr lang="en-US" altLang="en-US"/>
              <a:t>Pointer Expressions</a:t>
            </a:r>
          </a:p>
        </p:txBody>
      </p:sp>
      <p:sp>
        <p:nvSpPr>
          <p:cNvPr id="243715" name="Rectangle 3"/>
          <p:cNvSpPr>
            <a:spLocks noGrp="1" noChangeArrowheads="1"/>
          </p:cNvSpPr>
          <p:nvPr>
            <p:ph type="body" idx="1"/>
          </p:nvPr>
        </p:nvSpPr>
        <p:spPr/>
        <p:txBody>
          <a:bodyPr/>
          <a:lstStyle/>
          <a:p>
            <a:r>
              <a:rPr lang="en-US" altLang="en-US"/>
              <a:t>Like other variables, pointer variables can be used in expressions.</a:t>
            </a:r>
          </a:p>
          <a:p>
            <a:r>
              <a:rPr lang="en-US" altLang="en-US"/>
              <a:t>If p1 and p2 are two pointers, the following statements are valid:</a:t>
            </a:r>
          </a:p>
          <a:p>
            <a:pPr lvl="1">
              <a:buFontTx/>
              <a:buNone/>
            </a:pPr>
            <a:r>
              <a:rPr lang="en-US" altLang="en-US"/>
              <a:t>    </a:t>
            </a:r>
            <a:r>
              <a:rPr lang="en-US" altLang="en-US">
                <a:solidFill>
                  <a:srgbClr val="CC0000"/>
                </a:solidFill>
              </a:rPr>
              <a:t>sum   =  *p1  +  *p2 ;</a:t>
            </a:r>
          </a:p>
          <a:p>
            <a:pPr lvl="1">
              <a:buFontTx/>
              <a:buNone/>
            </a:pPr>
            <a:r>
              <a:rPr lang="en-US" altLang="en-US">
                <a:solidFill>
                  <a:srgbClr val="CC0000"/>
                </a:solidFill>
              </a:rPr>
              <a:t>    prod  =  *p1  *  *p2 ;</a:t>
            </a:r>
          </a:p>
          <a:p>
            <a:pPr lvl="1">
              <a:buFontTx/>
              <a:buNone/>
            </a:pPr>
            <a:r>
              <a:rPr lang="en-US" altLang="en-US">
                <a:solidFill>
                  <a:srgbClr val="CC0000"/>
                </a:solidFill>
              </a:rPr>
              <a:t>    prod  =   (*p1)  *  (*p2) ;</a:t>
            </a:r>
          </a:p>
          <a:p>
            <a:pPr lvl="1">
              <a:buFontTx/>
              <a:buNone/>
            </a:pPr>
            <a:r>
              <a:rPr lang="en-US" altLang="en-US">
                <a:solidFill>
                  <a:srgbClr val="CC0000"/>
                </a:solidFill>
              </a:rPr>
              <a:t>    *p1  =  *p1  +  2;</a:t>
            </a:r>
          </a:p>
          <a:p>
            <a:pPr lvl="1">
              <a:buFontTx/>
              <a:buNone/>
            </a:pPr>
            <a:r>
              <a:rPr lang="en-US" altLang="en-US">
                <a:solidFill>
                  <a:srgbClr val="CC0000"/>
                </a:solidFill>
              </a:rPr>
              <a:t>    x  =  *p1  /  *p2  +  5 ;</a:t>
            </a:r>
          </a:p>
        </p:txBody>
      </p:sp>
    </p:spTree>
    <p:extLst>
      <p:ext uri="{BB962C8B-B14F-4D97-AF65-F5344CB8AC3E}">
        <p14:creationId xmlns:p14="http://schemas.microsoft.com/office/powerpoint/2010/main" val="408360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3715">
                                            <p:txEl>
                                              <p:pRg st="2" end="2"/>
                                            </p:txEl>
                                          </p:spTgt>
                                        </p:tgtEl>
                                        <p:attrNameLst>
                                          <p:attrName>style.visibility</p:attrName>
                                        </p:attrNameLst>
                                      </p:cBhvr>
                                      <p:to>
                                        <p:strVal val="visible"/>
                                      </p:to>
                                    </p:set>
                                    <p:animEffect transition="in" filter="checkerboard(across)">
                                      <p:cBhvr>
                                        <p:cTn id="7" dur="500"/>
                                        <p:tgtEl>
                                          <p:spTgt spid="2437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43715">
                                            <p:txEl>
                                              <p:pRg st="3" end="3"/>
                                            </p:txEl>
                                          </p:spTgt>
                                        </p:tgtEl>
                                        <p:attrNameLst>
                                          <p:attrName>style.visibility</p:attrName>
                                        </p:attrNameLst>
                                      </p:cBhvr>
                                      <p:to>
                                        <p:strVal val="visible"/>
                                      </p:to>
                                    </p:set>
                                    <p:animEffect transition="in" filter="checkerboard(across)">
                                      <p:cBhvr>
                                        <p:cTn id="12" dur="500"/>
                                        <p:tgtEl>
                                          <p:spTgt spid="24371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43715">
                                            <p:txEl>
                                              <p:pRg st="4" end="4"/>
                                            </p:txEl>
                                          </p:spTgt>
                                        </p:tgtEl>
                                        <p:attrNameLst>
                                          <p:attrName>style.visibility</p:attrName>
                                        </p:attrNameLst>
                                      </p:cBhvr>
                                      <p:to>
                                        <p:strVal val="visible"/>
                                      </p:to>
                                    </p:set>
                                    <p:animEffect transition="in" filter="checkerboard(across)">
                                      <p:cBhvr>
                                        <p:cTn id="17" dur="500"/>
                                        <p:tgtEl>
                                          <p:spTgt spid="24371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43715">
                                            <p:txEl>
                                              <p:pRg st="5" end="5"/>
                                            </p:txEl>
                                          </p:spTgt>
                                        </p:tgtEl>
                                        <p:attrNameLst>
                                          <p:attrName>style.visibility</p:attrName>
                                        </p:attrNameLst>
                                      </p:cBhvr>
                                      <p:to>
                                        <p:strVal val="visible"/>
                                      </p:to>
                                    </p:set>
                                    <p:animEffect transition="in" filter="checkerboard(across)">
                                      <p:cBhvr>
                                        <p:cTn id="22" dur="500"/>
                                        <p:tgtEl>
                                          <p:spTgt spid="24371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43715">
                                            <p:txEl>
                                              <p:pRg st="6" end="6"/>
                                            </p:txEl>
                                          </p:spTgt>
                                        </p:tgtEl>
                                        <p:attrNameLst>
                                          <p:attrName>style.visibility</p:attrName>
                                        </p:attrNameLst>
                                      </p:cBhvr>
                                      <p:to>
                                        <p:strVal val="visible"/>
                                      </p:to>
                                    </p:set>
                                    <p:animEffect transition="in" filter="checkerboard(across)">
                                      <p:cBhvr>
                                        <p:cTn id="27" dur="500"/>
                                        <p:tgtEl>
                                          <p:spTgt spid="243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A1E5A4-4CD2-42D0-A453-BB6C9E30B357}" type="datetime3">
              <a:rPr lang="en-US" altLang="en-US" smtClean="0"/>
              <a:t>23 May 2023</a:t>
            </a:fld>
            <a:endParaRPr lang="en-US" altLang="en-US"/>
          </a:p>
        </p:txBody>
      </p:sp>
      <p:sp>
        <p:nvSpPr>
          <p:cNvPr id="244738" name="Rectangle 2"/>
          <p:cNvSpPr>
            <a:spLocks noGrp="1" noChangeArrowheads="1"/>
          </p:cNvSpPr>
          <p:nvPr>
            <p:ph type="title"/>
          </p:nvPr>
        </p:nvSpPr>
        <p:spPr>
          <a:xfrm>
            <a:off x="2209800" y="304800"/>
            <a:ext cx="7772400" cy="609600"/>
          </a:xfrm>
          <a:ln/>
        </p:spPr>
        <p:txBody>
          <a:bodyPr/>
          <a:lstStyle/>
          <a:p>
            <a:r>
              <a:rPr lang="en-US" altLang="en-US"/>
              <a:t>Contd.</a:t>
            </a:r>
          </a:p>
        </p:txBody>
      </p:sp>
      <p:sp>
        <p:nvSpPr>
          <p:cNvPr id="244739" name="Rectangle 3"/>
          <p:cNvSpPr>
            <a:spLocks noGrp="1" noChangeArrowheads="1"/>
          </p:cNvSpPr>
          <p:nvPr>
            <p:ph type="body" idx="1"/>
          </p:nvPr>
        </p:nvSpPr>
        <p:spPr>
          <a:xfrm>
            <a:off x="2339109" y="1509713"/>
            <a:ext cx="7772400" cy="5029200"/>
          </a:xfrm>
        </p:spPr>
        <p:txBody>
          <a:bodyPr/>
          <a:lstStyle/>
          <a:p>
            <a:r>
              <a:rPr lang="en-US" altLang="en-US"/>
              <a:t>What are allowed in C?</a:t>
            </a:r>
          </a:p>
          <a:p>
            <a:pPr lvl="1"/>
            <a:r>
              <a:rPr lang="en-US" altLang="en-US"/>
              <a:t>Add an integer to a pointer.</a:t>
            </a:r>
          </a:p>
          <a:p>
            <a:pPr lvl="1"/>
            <a:r>
              <a:rPr lang="en-US" altLang="en-US"/>
              <a:t>Subtract an integer from a pointer.</a:t>
            </a:r>
          </a:p>
          <a:p>
            <a:pPr lvl="1"/>
            <a:r>
              <a:rPr lang="en-US" altLang="en-US"/>
              <a:t>Subtract one pointer from another (related).</a:t>
            </a:r>
          </a:p>
          <a:p>
            <a:pPr lvl="2"/>
            <a:r>
              <a:rPr lang="en-US" altLang="en-US"/>
              <a:t>If </a:t>
            </a:r>
            <a:r>
              <a:rPr lang="en-US" altLang="en-US">
                <a:solidFill>
                  <a:srgbClr val="FF0000"/>
                </a:solidFill>
              </a:rPr>
              <a:t>p1</a:t>
            </a:r>
            <a:r>
              <a:rPr lang="en-US" altLang="en-US"/>
              <a:t> and </a:t>
            </a:r>
            <a:r>
              <a:rPr lang="en-US" altLang="en-US">
                <a:solidFill>
                  <a:srgbClr val="FF0000"/>
                </a:solidFill>
              </a:rPr>
              <a:t>p2</a:t>
            </a:r>
            <a:r>
              <a:rPr lang="en-US" altLang="en-US"/>
              <a:t> are both pointers to the same array, them    </a:t>
            </a:r>
            <a:r>
              <a:rPr lang="en-US" altLang="en-US">
                <a:solidFill>
                  <a:srgbClr val="FF0000"/>
                </a:solidFill>
              </a:rPr>
              <a:t>p2</a:t>
            </a:r>
            <a:r>
              <a:rPr lang="en-US" altLang="en-US">
                <a:solidFill>
                  <a:srgbClr val="FF0000"/>
                </a:solidFill>
                <a:cs typeface="Times New Roman" panose="02020603050405020304" pitchFamily="18" charset="0"/>
              </a:rPr>
              <a:t>–</a:t>
            </a:r>
            <a:r>
              <a:rPr lang="en-US" altLang="en-US">
                <a:solidFill>
                  <a:srgbClr val="FF0000"/>
                </a:solidFill>
              </a:rPr>
              <a:t>p1</a:t>
            </a:r>
            <a:r>
              <a:rPr lang="en-US" altLang="en-US"/>
              <a:t> gives the number of elements between </a:t>
            </a:r>
            <a:r>
              <a:rPr lang="en-US" altLang="en-US">
                <a:solidFill>
                  <a:srgbClr val="FF0000"/>
                </a:solidFill>
              </a:rPr>
              <a:t>p1</a:t>
            </a:r>
            <a:r>
              <a:rPr lang="en-US" altLang="en-US"/>
              <a:t> and </a:t>
            </a:r>
            <a:r>
              <a:rPr lang="en-US" altLang="en-US">
                <a:solidFill>
                  <a:srgbClr val="FF0000"/>
                </a:solidFill>
              </a:rPr>
              <a:t>p2</a:t>
            </a:r>
            <a:r>
              <a:rPr lang="en-US" altLang="en-US"/>
              <a:t>.</a:t>
            </a:r>
          </a:p>
          <a:p>
            <a:r>
              <a:rPr lang="en-US" altLang="en-US"/>
              <a:t>What are not allowed?</a:t>
            </a:r>
          </a:p>
          <a:p>
            <a:pPr lvl="1"/>
            <a:r>
              <a:rPr lang="en-US" altLang="en-US"/>
              <a:t>Add two pointers.</a:t>
            </a:r>
          </a:p>
          <a:p>
            <a:pPr lvl="2">
              <a:buFontTx/>
              <a:buNone/>
            </a:pPr>
            <a:r>
              <a:rPr lang="en-US" altLang="en-US"/>
              <a:t>   </a:t>
            </a:r>
            <a:r>
              <a:rPr lang="en-US" altLang="en-US">
                <a:solidFill>
                  <a:srgbClr val="CC0000"/>
                </a:solidFill>
              </a:rPr>
              <a:t>p1  =  p1 + p2 ;</a:t>
            </a:r>
          </a:p>
          <a:p>
            <a:pPr lvl="1"/>
            <a:r>
              <a:rPr lang="en-US" altLang="en-US"/>
              <a:t>Multiply / divide a pointer in an expression.</a:t>
            </a:r>
          </a:p>
          <a:p>
            <a:pPr lvl="2">
              <a:buFontTx/>
              <a:buNone/>
            </a:pPr>
            <a:r>
              <a:rPr lang="en-US" altLang="en-US"/>
              <a:t>  </a:t>
            </a:r>
            <a:r>
              <a:rPr lang="en-US" altLang="en-US">
                <a:solidFill>
                  <a:srgbClr val="CC0000"/>
                </a:solidFill>
              </a:rPr>
              <a:t>p1  =  p2 / 5 ;</a:t>
            </a:r>
          </a:p>
          <a:p>
            <a:pPr lvl="2">
              <a:buFontTx/>
              <a:buNone/>
            </a:pPr>
            <a:r>
              <a:rPr lang="en-US" altLang="en-US">
                <a:solidFill>
                  <a:srgbClr val="CC0000"/>
                </a:solidFill>
              </a:rPr>
              <a:t>  p1  =  p1 – p2 * 10 ;</a:t>
            </a:r>
          </a:p>
        </p:txBody>
      </p:sp>
    </p:spTree>
    <p:extLst>
      <p:ext uri="{BB962C8B-B14F-4D97-AF65-F5344CB8AC3E}">
        <p14:creationId xmlns:p14="http://schemas.microsoft.com/office/powerpoint/2010/main" val="382683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4739">
                                            <p:txEl>
                                              <p:pRg st="1" end="1"/>
                                            </p:txEl>
                                          </p:spTgt>
                                        </p:tgtEl>
                                        <p:attrNameLst>
                                          <p:attrName>style.visibility</p:attrName>
                                        </p:attrNameLst>
                                      </p:cBhvr>
                                      <p:to>
                                        <p:strVal val="visible"/>
                                      </p:to>
                                    </p:set>
                                    <p:animEffect transition="in" filter="checkerboard(across)">
                                      <p:cBhvr>
                                        <p:cTn id="7" dur="500"/>
                                        <p:tgtEl>
                                          <p:spTgt spid="2447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44739">
                                            <p:txEl>
                                              <p:pRg st="2" end="2"/>
                                            </p:txEl>
                                          </p:spTgt>
                                        </p:tgtEl>
                                        <p:attrNameLst>
                                          <p:attrName>style.visibility</p:attrName>
                                        </p:attrNameLst>
                                      </p:cBhvr>
                                      <p:to>
                                        <p:strVal val="visible"/>
                                      </p:to>
                                    </p:set>
                                    <p:animEffect transition="in" filter="checkerboard(across)">
                                      <p:cBhvr>
                                        <p:cTn id="12" dur="500"/>
                                        <p:tgtEl>
                                          <p:spTgt spid="2447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44739">
                                            <p:txEl>
                                              <p:pRg st="3" end="3"/>
                                            </p:txEl>
                                          </p:spTgt>
                                        </p:tgtEl>
                                        <p:attrNameLst>
                                          <p:attrName>style.visibility</p:attrName>
                                        </p:attrNameLst>
                                      </p:cBhvr>
                                      <p:to>
                                        <p:strVal val="visible"/>
                                      </p:to>
                                    </p:set>
                                    <p:animEffect transition="in" filter="checkerboard(across)">
                                      <p:cBhvr>
                                        <p:cTn id="17" dur="500"/>
                                        <p:tgtEl>
                                          <p:spTgt spid="2447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44739">
                                            <p:txEl>
                                              <p:pRg st="4" end="4"/>
                                            </p:txEl>
                                          </p:spTgt>
                                        </p:tgtEl>
                                        <p:attrNameLst>
                                          <p:attrName>style.visibility</p:attrName>
                                        </p:attrNameLst>
                                      </p:cBhvr>
                                      <p:to>
                                        <p:strVal val="visible"/>
                                      </p:to>
                                    </p:set>
                                    <p:animEffect transition="in" filter="checkerboard(across)">
                                      <p:cBhvr>
                                        <p:cTn id="22" dur="500"/>
                                        <p:tgtEl>
                                          <p:spTgt spid="24473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44739">
                                            <p:txEl>
                                              <p:pRg st="6" end="6"/>
                                            </p:txEl>
                                          </p:spTgt>
                                        </p:tgtEl>
                                        <p:attrNameLst>
                                          <p:attrName>style.visibility</p:attrName>
                                        </p:attrNameLst>
                                      </p:cBhvr>
                                      <p:to>
                                        <p:strVal val="visible"/>
                                      </p:to>
                                    </p:set>
                                    <p:anim calcmode="lin" valueType="num">
                                      <p:cBhvr additive="base">
                                        <p:cTn id="27" dur="500" fill="hold"/>
                                        <p:tgtEl>
                                          <p:spTgt spid="24473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473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44739">
                                            <p:txEl>
                                              <p:pRg st="7" end="7"/>
                                            </p:txEl>
                                          </p:spTgt>
                                        </p:tgtEl>
                                        <p:attrNameLst>
                                          <p:attrName>style.visibility</p:attrName>
                                        </p:attrNameLst>
                                      </p:cBhvr>
                                      <p:to>
                                        <p:strVal val="visible"/>
                                      </p:to>
                                    </p:set>
                                    <p:anim calcmode="lin" valueType="num">
                                      <p:cBhvr additive="base">
                                        <p:cTn id="31" dur="500" fill="hold"/>
                                        <p:tgtEl>
                                          <p:spTgt spid="24473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47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44739">
                                            <p:txEl>
                                              <p:pRg st="8" end="8"/>
                                            </p:txEl>
                                          </p:spTgt>
                                        </p:tgtEl>
                                        <p:attrNameLst>
                                          <p:attrName>style.visibility</p:attrName>
                                        </p:attrNameLst>
                                      </p:cBhvr>
                                      <p:to>
                                        <p:strVal val="visible"/>
                                      </p:to>
                                    </p:set>
                                    <p:anim calcmode="lin" valueType="num">
                                      <p:cBhvr additive="base">
                                        <p:cTn id="37" dur="500" fill="hold"/>
                                        <p:tgtEl>
                                          <p:spTgt spid="24473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4739">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44739">
                                            <p:txEl>
                                              <p:pRg st="9" end="9"/>
                                            </p:txEl>
                                          </p:spTgt>
                                        </p:tgtEl>
                                        <p:attrNameLst>
                                          <p:attrName>style.visibility</p:attrName>
                                        </p:attrNameLst>
                                      </p:cBhvr>
                                      <p:to>
                                        <p:strVal val="visible"/>
                                      </p:to>
                                    </p:set>
                                    <p:anim calcmode="lin" valueType="num">
                                      <p:cBhvr additive="base">
                                        <p:cTn id="41" dur="500" fill="hold"/>
                                        <p:tgtEl>
                                          <p:spTgt spid="244739">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44739">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44739">
                                            <p:txEl>
                                              <p:pRg st="10" end="10"/>
                                            </p:txEl>
                                          </p:spTgt>
                                        </p:tgtEl>
                                        <p:attrNameLst>
                                          <p:attrName>style.visibility</p:attrName>
                                        </p:attrNameLst>
                                      </p:cBhvr>
                                      <p:to>
                                        <p:strVal val="visible"/>
                                      </p:to>
                                    </p:set>
                                    <p:anim calcmode="lin" valueType="num">
                                      <p:cBhvr additive="base">
                                        <p:cTn id="45" dur="500" fill="hold"/>
                                        <p:tgtEl>
                                          <p:spTgt spid="244739">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447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AD24CA-D1E1-41C3-94FA-15060BE50253}" type="datetime3">
              <a:rPr lang="en-US" altLang="en-US" smtClean="0"/>
              <a:t>23 May 2023</a:t>
            </a:fld>
            <a:endParaRPr lang="en-US" altLang="en-US"/>
          </a:p>
        </p:txBody>
      </p:sp>
      <p:sp>
        <p:nvSpPr>
          <p:cNvPr id="246786" name="Rectangle 2"/>
          <p:cNvSpPr>
            <a:spLocks noGrp="1" noChangeArrowheads="1"/>
          </p:cNvSpPr>
          <p:nvPr>
            <p:ph type="title"/>
          </p:nvPr>
        </p:nvSpPr>
        <p:spPr>
          <a:xfrm>
            <a:off x="2286000" y="304800"/>
            <a:ext cx="7772400" cy="609600"/>
          </a:xfrm>
          <a:ln/>
        </p:spPr>
        <p:txBody>
          <a:bodyPr/>
          <a:lstStyle/>
          <a:p>
            <a:r>
              <a:rPr lang="en-US" altLang="en-US"/>
              <a:t>Scale Factor</a:t>
            </a:r>
          </a:p>
        </p:txBody>
      </p:sp>
      <p:sp>
        <p:nvSpPr>
          <p:cNvPr id="246787" name="Rectangle 3"/>
          <p:cNvSpPr>
            <a:spLocks noGrp="1" noChangeArrowheads="1"/>
          </p:cNvSpPr>
          <p:nvPr>
            <p:ph type="body" idx="1"/>
          </p:nvPr>
        </p:nvSpPr>
        <p:spPr>
          <a:xfrm>
            <a:off x="2286000" y="1692276"/>
            <a:ext cx="7772400" cy="5029200"/>
          </a:xfrm>
        </p:spPr>
        <p:txBody>
          <a:bodyPr/>
          <a:lstStyle/>
          <a:p>
            <a:r>
              <a:rPr lang="en-US" altLang="en-US" dirty="0"/>
              <a:t>We have seen that an integer value can be added to or subtracted from a pointer variable.</a:t>
            </a:r>
          </a:p>
          <a:p>
            <a:pPr lvl="2">
              <a:buFontTx/>
              <a:buNone/>
            </a:pPr>
            <a:r>
              <a:rPr lang="en-US" altLang="en-US" dirty="0" err="1">
                <a:solidFill>
                  <a:srgbClr val="CC0000"/>
                </a:solidFill>
              </a:rPr>
              <a:t>int</a:t>
            </a:r>
            <a:r>
              <a:rPr lang="en-US" altLang="en-US" dirty="0">
                <a:solidFill>
                  <a:srgbClr val="CC0000"/>
                </a:solidFill>
              </a:rPr>
              <a:t>    *p1,  *p2 ;</a:t>
            </a:r>
          </a:p>
          <a:p>
            <a:pPr lvl="2">
              <a:buFontTx/>
              <a:buNone/>
            </a:pPr>
            <a:r>
              <a:rPr lang="en-US" altLang="en-US" dirty="0" err="1">
                <a:solidFill>
                  <a:srgbClr val="CC0000"/>
                </a:solidFill>
              </a:rPr>
              <a:t>int</a:t>
            </a:r>
            <a:r>
              <a:rPr lang="en-US" altLang="en-US" dirty="0">
                <a:solidFill>
                  <a:srgbClr val="CC0000"/>
                </a:solidFill>
              </a:rPr>
              <a:t>    </a:t>
            </a:r>
            <a:r>
              <a:rPr lang="en-US" altLang="en-US" dirty="0" err="1">
                <a:solidFill>
                  <a:srgbClr val="CC0000"/>
                </a:solidFill>
              </a:rPr>
              <a:t>i</a:t>
            </a:r>
            <a:r>
              <a:rPr lang="en-US" altLang="en-US" dirty="0">
                <a:solidFill>
                  <a:srgbClr val="CC0000"/>
                </a:solidFill>
              </a:rPr>
              <a:t>,  j;</a:t>
            </a:r>
          </a:p>
          <a:p>
            <a:pPr lvl="2">
              <a:buFontTx/>
              <a:buNone/>
            </a:pPr>
            <a:r>
              <a:rPr lang="en-US" altLang="en-US" dirty="0">
                <a:solidFill>
                  <a:srgbClr val="CC0000"/>
                </a:solidFill>
              </a:rPr>
              <a:t>:</a:t>
            </a:r>
          </a:p>
          <a:p>
            <a:pPr lvl="2">
              <a:buFontTx/>
              <a:buNone/>
            </a:pPr>
            <a:r>
              <a:rPr lang="en-US" altLang="en-US" dirty="0">
                <a:solidFill>
                  <a:srgbClr val="CC0000"/>
                </a:solidFill>
              </a:rPr>
              <a:t>p1  =  p1  +  1 ;</a:t>
            </a:r>
          </a:p>
          <a:p>
            <a:pPr lvl="2">
              <a:buFontTx/>
              <a:buNone/>
            </a:pPr>
            <a:r>
              <a:rPr lang="en-US" altLang="en-US" dirty="0">
                <a:solidFill>
                  <a:srgbClr val="CC0000"/>
                </a:solidFill>
              </a:rPr>
              <a:t>p2  =  p1  +  j ;</a:t>
            </a:r>
          </a:p>
          <a:p>
            <a:pPr lvl="2">
              <a:buFontTx/>
              <a:buNone/>
            </a:pPr>
            <a:r>
              <a:rPr lang="en-US" altLang="en-US" dirty="0">
                <a:solidFill>
                  <a:srgbClr val="CC0000"/>
                </a:solidFill>
              </a:rPr>
              <a:t>p2++ ;</a:t>
            </a:r>
          </a:p>
          <a:p>
            <a:pPr lvl="2">
              <a:buFontTx/>
              <a:buNone/>
            </a:pPr>
            <a:r>
              <a:rPr lang="en-US" altLang="en-US" dirty="0">
                <a:solidFill>
                  <a:srgbClr val="CC0000"/>
                </a:solidFill>
              </a:rPr>
              <a:t>p2  =  p2  </a:t>
            </a:r>
            <a:r>
              <a:rPr lang="en-US" altLang="en-US" dirty="0">
                <a:solidFill>
                  <a:srgbClr val="CC0000"/>
                </a:solidFill>
                <a:cs typeface="Times New Roman" panose="02020603050405020304" pitchFamily="18" charset="0"/>
              </a:rPr>
              <a:t>–</a:t>
            </a:r>
            <a:r>
              <a:rPr lang="en-US" altLang="en-US" dirty="0">
                <a:solidFill>
                  <a:srgbClr val="CC0000"/>
                </a:solidFill>
              </a:rPr>
              <a:t>  (</a:t>
            </a:r>
            <a:r>
              <a:rPr lang="en-US" altLang="en-US" dirty="0" err="1">
                <a:solidFill>
                  <a:srgbClr val="CC0000"/>
                </a:solidFill>
              </a:rPr>
              <a:t>i</a:t>
            </a:r>
            <a:r>
              <a:rPr lang="en-US" altLang="en-US" dirty="0">
                <a:solidFill>
                  <a:srgbClr val="CC0000"/>
                </a:solidFill>
              </a:rPr>
              <a:t> + j) ;</a:t>
            </a:r>
          </a:p>
          <a:p>
            <a:r>
              <a:rPr lang="en-US" altLang="en-US" dirty="0"/>
              <a:t>In reality, it is not the integer value which is added/subtracted, but rather the </a:t>
            </a:r>
            <a:r>
              <a:rPr lang="en-US" altLang="en-US" dirty="0">
                <a:solidFill>
                  <a:srgbClr val="FF0000"/>
                </a:solidFill>
              </a:rPr>
              <a:t>scale factor </a:t>
            </a:r>
            <a:r>
              <a:rPr lang="en-US" altLang="en-US" dirty="0">
                <a:solidFill>
                  <a:srgbClr val="CC9900"/>
                </a:solidFill>
              </a:rPr>
              <a:t>times</a:t>
            </a:r>
            <a:r>
              <a:rPr lang="en-US" altLang="en-US" dirty="0">
                <a:solidFill>
                  <a:srgbClr val="FF0000"/>
                </a:solidFill>
              </a:rPr>
              <a:t> the value</a:t>
            </a:r>
            <a:r>
              <a:rPr lang="en-US" altLang="en-US" dirty="0"/>
              <a:t>.</a:t>
            </a:r>
          </a:p>
        </p:txBody>
      </p:sp>
    </p:spTree>
    <p:extLst>
      <p:ext uri="{BB962C8B-B14F-4D97-AF65-F5344CB8AC3E}">
        <p14:creationId xmlns:p14="http://schemas.microsoft.com/office/powerpoint/2010/main" val="92665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6787">
                                            <p:txEl>
                                              <p:pRg st="8" end="8"/>
                                            </p:txEl>
                                          </p:spTgt>
                                        </p:tgtEl>
                                        <p:attrNameLst>
                                          <p:attrName>style.visibility</p:attrName>
                                        </p:attrNameLst>
                                      </p:cBhvr>
                                      <p:to>
                                        <p:strVal val="visible"/>
                                      </p:to>
                                    </p:set>
                                    <p:animEffect transition="in" filter="checkerboard(across)">
                                      <p:cBhvr>
                                        <p:cTn id="7" dur="500"/>
                                        <p:tgtEl>
                                          <p:spTgt spid="2467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6C0422-D3D8-454F-9CB9-6080C66FC1A5}" type="datetime3">
              <a:rPr lang="en-US" altLang="en-US" smtClean="0"/>
              <a:t>23 May 2023</a:t>
            </a:fld>
            <a:endParaRPr lang="en-US" altLang="en-US"/>
          </a:p>
        </p:txBody>
      </p:sp>
      <p:sp>
        <p:nvSpPr>
          <p:cNvPr id="247810" name="Rectangle 2"/>
          <p:cNvSpPr>
            <a:spLocks noGrp="1" noChangeArrowheads="1"/>
          </p:cNvSpPr>
          <p:nvPr>
            <p:ph type="title"/>
          </p:nvPr>
        </p:nvSpPr>
        <p:spPr>
          <a:ln/>
        </p:spPr>
        <p:txBody>
          <a:bodyPr/>
          <a:lstStyle/>
          <a:p>
            <a:r>
              <a:rPr lang="en-US" altLang="en-US"/>
              <a:t>Contd.</a:t>
            </a:r>
          </a:p>
        </p:txBody>
      </p:sp>
      <p:sp>
        <p:nvSpPr>
          <p:cNvPr id="247811" name="Rectangle 3"/>
          <p:cNvSpPr>
            <a:spLocks noGrp="1" noChangeArrowheads="1"/>
          </p:cNvSpPr>
          <p:nvPr>
            <p:ph type="body" idx="1"/>
          </p:nvPr>
        </p:nvSpPr>
        <p:spPr/>
        <p:txBody>
          <a:bodyPr/>
          <a:lstStyle/>
          <a:p>
            <a:pPr lvl="1">
              <a:buFontTx/>
              <a:buNone/>
            </a:pPr>
            <a:r>
              <a:rPr lang="en-US" altLang="en-US"/>
              <a:t>     </a:t>
            </a:r>
            <a:r>
              <a:rPr lang="en-US" altLang="en-US" u="sng"/>
              <a:t>Data Type</a:t>
            </a:r>
            <a:r>
              <a:rPr lang="en-US" altLang="en-US"/>
              <a:t>        </a:t>
            </a:r>
            <a:r>
              <a:rPr lang="en-US" altLang="en-US" u="sng"/>
              <a:t>Scale Factor</a:t>
            </a:r>
          </a:p>
          <a:p>
            <a:pPr lvl="1">
              <a:spcBef>
                <a:spcPct val="10000"/>
              </a:spcBef>
              <a:buFontTx/>
              <a:buNone/>
            </a:pPr>
            <a:r>
              <a:rPr lang="en-US" altLang="en-US"/>
              <a:t>          </a:t>
            </a:r>
            <a:r>
              <a:rPr lang="en-US" altLang="en-US">
                <a:solidFill>
                  <a:srgbClr val="996633"/>
                </a:solidFill>
              </a:rPr>
              <a:t>char                     1</a:t>
            </a:r>
          </a:p>
          <a:p>
            <a:pPr lvl="1">
              <a:spcBef>
                <a:spcPct val="10000"/>
              </a:spcBef>
              <a:buFontTx/>
              <a:buNone/>
            </a:pPr>
            <a:r>
              <a:rPr lang="en-US" altLang="en-US">
                <a:solidFill>
                  <a:srgbClr val="996633"/>
                </a:solidFill>
              </a:rPr>
              <a:t>          int                        4</a:t>
            </a:r>
          </a:p>
          <a:p>
            <a:pPr lvl="1">
              <a:spcBef>
                <a:spcPct val="10000"/>
              </a:spcBef>
              <a:buFontTx/>
              <a:buNone/>
            </a:pPr>
            <a:r>
              <a:rPr lang="en-US" altLang="en-US">
                <a:solidFill>
                  <a:srgbClr val="996633"/>
                </a:solidFill>
              </a:rPr>
              <a:t>          float                     4</a:t>
            </a:r>
          </a:p>
          <a:p>
            <a:pPr lvl="1">
              <a:spcBef>
                <a:spcPct val="10000"/>
              </a:spcBef>
              <a:buFontTx/>
              <a:buNone/>
            </a:pPr>
            <a:r>
              <a:rPr lang="en-US" altLang="en-US">
                <a:solidFill>
                  <a:srgbClr val="996633"/>
                </a:solidFill>
              </a:rPr>
              <a:t>          double                 8</a:t>
            </a:r>
          </a:p>
          <a:p>
            <a:pPr lvl="1"/>
            <a:endParaRPr lang="en-US" altLang="en-US">
              <a:solidFill>
                <a:srgbClr val="996633"/>
              </a:solidFill>
            </a:endParaRPr>
          </a:p>
          <a:p>
            <a:pPr lvl="1"/>
            <a:r>
              <a:rPr lang="en-US" altLang="en-US"/>
              <a:t>If p1 is an integer pointer, then</a:t>
            </a:r>
          </a:p>
          <a:p>
            <a:pPr lvl="1">
              <a:buFontTx/>
              <a:buNone/>
            </a:pPr>
            <a:r>
              <a:rPr lang="en-US" altLang="en-US"/>
              <a:t>                  </a:t>
            </a:r>
            <a:r>
              <a:rPr lang="en-US" altLang="en-US">
                <a:solidFill>
                  <a:srgbClr val="CC0000"/>
                </a:solidFill>
              </a:rPr>
              <a:t>p1++</a:t>
            </a:r>
          </a:p>
          <a:p>
            <a:pPr lvl="1">
              <a:buFontTx/>
              <a:buNone/>
            </a:pPr>
            <a:r>
              <a:rPr lang="en-US" altLang="en-US"/>
              <a:t>    will increment the value of </a:t>
            </a:r>
            <a:r>
              <a:rPr lang="en-US" altLang="en-US">
                <a:solidFill>
                  <a:srgbClr val="FF0000"/>
                </a:solidFill>
              </a:rPr>
              <a:t>p1 by 4</a:t>
            </a:r>
            <a:r>
              <a:rPr lang="en-US" altLang="en-US"/>
              <a:t>.</a:t>
            </a:r>
          </a:p>
        </p:txBody>
      </p:sp>
    </p:spTree>
    <p:extLst>
      <p:ext uri="{BB962C8B-B14F-4D97-AF65-F5344CB8AC3E}">
        <p14:creationId xmlns:p14="http://schemas.microsoft.com/office/powerpoint/2010/main" val="290238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7811">
                                            <p:txEl>
                                              <p:pRg st="1" end="1"/>
                                            </p:txEl>
                                          </p:spTgt>
                                        </p:tgtEl>
                                        <p:attrNameLst>
                                          <p:attrName>style.visibility</p:attrName>
                                        </p:attrNameLst>
                                      </p:cBhvr>
                                      <p:to>
                                        <p:strVal val="visible"/>
                                      </p:to>
                                    </p:set>
                                    <p:animEffect transition="in" filter="checkerboard(across)">
                                      <p:cBhvr>
                                        <p:cTn id="7" dur="500"/>
                                        <p:tgtEl>
                                          <p:spTgt spid="2478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47811">
                                            <p:txEl>
                                              <p:pRg st="2" end="2"/>
                                            </p:txEl>
                                          </p:spTgt>
                                        </p:tgtEl>
                                        <p:attrNameLst>
                                          <p:attrName>style.visibility</p:attrName>
                                        </p:attrNameLst>
                                      </p:cBhvr>
                                      <p:to>
                                        <p:strVal val="visible"/>
                                      </p:to>
                                    </p:set>
                                    <p:animEffect transition="in" filter="checkerboard(across)">
                                      <p:cBhvr>
                                        <p:cTn id="12" dur="500"/>
                                        <p:tgtEl>
                                          <p:spTgt spid="2478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47811">
                                            <p:txEl>
                                              <p:pRg st="3" end="3"/>
                                            </p:txEl>
                                          </p:spTgt>
                                        </p:tgtEl>
                                        <p:attrNameLst>
                                          <p:attrName>style.visibility</p:attrName>
                                        </p:attrNameLst>
                                      </p:cBhvr>
                                      <p:to>
                                        <p:strVal val="visible"/>
                                      </p:to>
                                    </p:set>
                                    <p:animEffect transition="in" filter="checkerboard(across)">
                                      <p:cBhvr>
                                        <p:cTn id="17" dur="500"/>
                                        <p:tgtEl>
                                          <p:spTgt spid="2478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47811">
                                            <p:txEl>
                                              <p:pRg st="4" end="4"/>
                                            </p:txEl>
                                          </p:spTgt>
                                        </p:tgtEl>
                                        <p:attrNameLst>
                                          <p:attrName>style.visibility</p:attrName>
                                        </p:attrNameLst>
                                      </p:cBhvr>
                                      <p:to>
                                        <p:strVal val="visible"/>
                                      </p:to>
                                    </p:set>
                                    <p:animEffect transition="in" filter="checkerboard(across)">
                                      <p:cBhvr>
                                        <p:cTn id="22" dur="500"/>
                                        <p:tgtEl>
                                          <p:spTgt spid="2478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47811">
                                            <p:txEl>
                                              <p:pRg st="6" end="6"/>
                                            </p:txEl>
                                          </p:spTgt>
                                        </p:tgtEl>
                                        <p:attrNameLst>
                                          <p:attrName>style.visibility</p:attrName>
                                        </p:attrNameLst>
                                      </p:cBhvr>
                                      <p:to>
                                        <p:strVal val="visible"/>
                                      </p:to>
                                    </p:set>
                                    <p:anim calcmode="lin" valueType="num">
                                      <p:cBhvr additive="base">
                                        <p:cTn id="27" dur="500" fill="hold"/>
                                        <p:tgtEl>
                                          <p:spTgt spid="24781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7811">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47811">
                                            <p:txEl>
                                              <p:pRg st="7" end="7"/>
                                            </p:txEl>
                                          </p:spTgt>
                                        </p:tgtEl>
                                        <p:attrNameLst>
                                          <p:attrName>style.visibility</p:attrName>
                                        </p:attrNameLst>
                                      </p:cBhvr>
                                      <p:to>
                                        <p:strVal val="visible"/>
                                      </p:to>
                                    </p:set>
                                    <p:anim calcmode="lin" valueType="num">
                                      <p:cBhvr additive="base">
                                        <p:cTn id="31" dur="500" fill="hold"/>
                                        <p:tgtEl>
                                          <p:spTgt spid="2478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7811">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7811">
                                            <p:txEl>
                                              <p:pRg st="8" end="8"/>
                                            </p:txEl>
                                          </p:spTgt>
                                        </p:tgtEl>
                                        <p:attrNameLst>
                                          <p:attrName>style.visibility</p:attrName>
                                        </p:attrNameLst>
                                      </p:cBhvr>
                                      <p:to>
                                        <p:strVal val="visible"/>
                                      </p:to>
                                    </p:set>
                                    <p:anim calcmode="lin" valueType="num">
                                      <p:cBhvr additive="base">
                                        <p:cTn id="35" dur="500" fill="hold"/>
                                        <p:tgtEl>
                                          <p:spTgt spid="247811">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78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BA4B0028-3BD3-47B4-9EA3-82F72DAC8577}" type="datetime3">
              <a:rPr lang="en-US" altLang="en-US" smtClean="0"/>
              <a:t>23 May 2023</a:t>
            </a:fld>
            <a:endParaRPr lang="en-US" altLang="en-US"/>
          </a:p>
        </p:txBody>
      </p:sp>
      <p:sp>
        <p:nvSpPr>
          <p:cNvPr id="251906" name="Rectangle 2"/>
          <p:cNvSpPr>
            <a:spLocks noGrp="1" noChangeArrowheads="1"/>
          </p:cNvSpPr>
          <p:nvPr>
            <p:ph type="title"/>
          </p:nvPr>
        </p:nvSpPr>
        <p:spPr>
          <a:xfrm>
            <a:off x="1200150" y="350790"/>
            <a:ext cx="7772400" cy="609600"/>
          </a:xfrm>
          <a:ln/>
        </p:spPr>
        <p:txBody>
          <a:bodyPr/>
          <a:lstStyle/>
          <a:p>
            <a:r>
              <a:rPr lang="en-US" altLang="en-US"/>
              <a:t>Example: to find the scale factors</a:t>
            </a:r>
          </a:p>
        </p:txBody>
      </p:sp>
      <p:sp>
        <p:nvSpPr>
          <p:cNvPr id="251907" name="Text Box 3"/>
          <p:cNvSpPr txBox="1">
            <a:spLocks noChangeArrowheads="1"/>
          </p:cNvSpPr>
          <p:nvPr/>
        </p:nvSpPr>
        <p:spPr bwMode="auto">
          <a:xfrm>
            <a:off x="2019678" y="2059809"/>
            <a:ext cx="8534400" cy="2308324"/>
          </a:xfrm>
          <a:prstGeom prst="rect">
            <a:avLst/>
          </a:prstGeom>
          <a:solidFill>
            <a:srgbClr val="CCFFFF"/>
          </a:solidFill>
          <a:ln w="381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dirty="0">
                <a:solidFill>
                  <a:srgbClr val="008000"/>
                </a:solidFill>
              </a:rPr>
              <a:t>#include  &lt;</a:t>
            </a:r>
            <a:r>
              <a:rPr lang="en-US" altLang="en-US" dirty="0" err="1">
                <a:solidFill>
                  <a:srgbClr val="008000"/>
                </a:solidFill>
              </a:rPr>
              <a:t>stdio.h</a:t>
            </a:r>
            <a:r>
              <a:rPr lang="en-US" altLang="en-US" dirty="0">
                <a:solidFill>
                  <a:srgbClr val="008000"/>
                </a:solidFill>
              </a:rPr>
              <a:t>&gt;</a:t>
            </a:r>
          </a:p>
          <a:p>
            <a:pPr>
              <a:spcBef>
                <a:spcPct val="0"/>
              </a:spcBef>
            </a:pPr>
            <a:r>
              <a:rPr lang="en-US" altLang="en-US" dirty="0">
                <a:solidFill>
                  <a:srgbClr val="008000"/>
                </a:solidFill>
              </a:rPr>
              <a:t>main()</a:t>
            </a:r>
          </a:p>
          <a:p>
            <a:pPr>
              <a:spcBef>
                <a:spcPct val="0"/>
              </a:spcBef>
            </a:pPr>
            <a:r>
              <a:rPr lang="en-US" altLang="en-US" dirty="0">
                <a:solidFill>
                  <a:srgbClr val="008000"/>
                </a:solidFill>
              </a:rPr>
              <a:t>{</a:t>
            </a:r>
          </a:p>
          <a:p>
            <a:pPr>
              <a:spcBef>
                <a:spcPct val="0"/>
              </a:spcBef>
            </a:pPr>
            <a:r>
              <a:rPr lang="en-US" altLang="en-US" dirty="0">
                <a:solidFill>
                  <a:srgbClr val="008000"/>
                </a:solidFill>
              </a:rPr>
              <a:t>    </a:t>
            </a:r>
            <a:r>
              <a:rPr lang="en-US" altLang="en-US" dirty="0" err="1">
                <a:solidFill>
                  <a:srgbClr val="008000"/>
                </a:solidFill>
              </a:rPr>
              <a:t>printf</a:t>
            </a:r>
            <a:r>
              <a:rPr lang="en-US" altLang="en-US" dirty="0">
                <a:solidFill>
                  <a:srgbClr val="008000"/>
                </a:solidFill>
              </a:rPr>
              <a:t> (“Number of bytes occupied by int is %d \n”, </a:t>
            </a:r>
            <a:r>
              <a:rPr lang="en-US" altLang="en-US" dirty="0" err="1">
                <a:solidFill>
                  <a:srgbClr val="FF0000"/>
                </a:solidFill>
              </a:rPr>
              <a:t>sizeof</a:t>
            </a:r>
            <a:r>
              <a:rPr lang="en-US" altLang="en-US" dirty="0">
                <a:solidFill>
                  <a:srgbClr val="008000"/>
                </a:solidFill>
              </a:rPr>
              <a:t>(int));</a:t>
            </a:r>
          </a:p>
          <a:p>
            <a:pPr>
              <a:spcBef>
                <a:spcPct val="0"/>
              </a:spcBef>
            </a:pPr>
            <a:r>
              <a:rPr lang="en-US" altLang="en-US" dirty="0">
                <a:solidFill>
                  <a:srgbClr val="008000"/>
                </a:solidFill>
              </a:rPr>
              <a:t>    </a:t>
            </a:r>
            <a:r>
              <a:rPr lang="en-US" altLang="en-US" dirty="0" err="1">
                <a:solidFill>
                  <a:srgbClr val="008000"/>
                </a:solidFill>
              </a:rPr>
              <a:t>printf</a:t>
            </a:r>
            <a:r>
              <a:rPr lang="en-US" altLang="en-US" dirty="0">
                <a:solidFill>
                  <a:srgbClr val="008000"/>
                </a:solidFill>
              </a:rPr>
              <a:t> (“Number of bytes occupied by float is %d \n”, </a:t>
            </a:r>
            <a:r>
              <a:rPr lang="en-US" altLang="en-US" dirty="0" err="1">
                <a:solidFill>
                  <a:srgbClr val="FF0000"/>
                </a:solidFill>
              </a:rPr>
              <a:t>sizeof</a:t>
            </a:r>
            <a:r>
              <a:rPr lang="en-US" altLang="en-US" dirty="0">
                <a:solidFill>
                  <a:srgbClr val="008000"/>
                </a:solidFill>
              </a:rPr>
              <a:t>(float));</a:t>
            </a:r>
          </a:p>
          <a:p>
            <a:pPr>
              <a:spcBef>
                <a:spcPct val="0"/>
              </a:spcBef>
            </a:pPr>
            <a:r>
              <a:rPr lang="en-US" altLang="en-US" dirty="0">
                <a:solidFill>
                  <a:srgbClr val="008000"/>
                </a:solidFill>
              </a:rPr>
              <a:t>    </a:t>
            </a:r>
            <a:r>
              <a:rPr lang="en-US" altLang="en-US" dirty="0" err="1">
                <a:solidFill>
                  <a:srgbClr val="008000"/>
                </a:solidFill>
              </a:rPr>
              <a:t>printf</a:t>
            </a:r>
            <a:r>
              <a:rPr lang="en-US" altLang="en-US" dirty="0">
                <a:solidFill>
                  <a:srgbClr val="008000"/>
                </a:solidFill>
              </a:rPr>
              <a:t> (“Number of bytes occupied by double is %d \n”, </a:t>
            </a:r>
            <a:r>
              <a:rPr lang="en-US" altLang="en-US" dirty="0" err="1">
                <a:solidFill>
                  <a:srgbClr val="FF0000"/>
                </a:solidFill>
              </a:rPr>
              <a:t>sizeof</a:t>
            </a:r>
            <a:r>
              <a:rPr lang="en-US" altLang="en-US" dirty="0">
                <a:solidFill>
                  <a:srgbClr val="008000"/>
                </a:solidFill>
              </a:rPr>
              <a:t>(double));</a:t>
            </a:r>
          </a:p>
          <a:p>
            <a:pPr>
              <a:spcBef>
                <a:spcPct val="0"/>
              </a:spcBef>
            </a:pPr>
            <a:r>
              <a:rPr lang="en-US" altLang="en-US" dirty="0">
                <a:solidFill>
                  <a:srgbClr val="008000"/>
                </a:solidFill>
              </a:rPr>
              <a:t>    </a:t>
            </a:r>
            <a:r>
              <a:rPr lang="en-US" altLang="en-US" dirty="0" err="1">
                <a:solidFill>
                  <a:srgbClr val="008000"/>
                </a:solidFill>
              </a:rPr>
              <a:t>printf</a:t>
            </a:r>
            <a:r>
              <a:rPr lang="en-US" altLang="en-US" dirty="0">
                <a:solidFill>
                  <a:srgbClr val="008000"/>
                </a:solidFill>
              </a:rPr>
              <a:t> (“Number of bytes occupied by char is %d \n”, </a:t>
            </a:r>
            <a:r>
              <a:rPr lang="en-US" altLang="en-US" dirty="0" err="1">
                <a:solidFill>
                  <a:srgbClr val="FF0000"/>
                </a:solidFill>
              </a:rPr>
              <a:t>sizeof</a:t>
            </a:r>
            <a:r>
              <a:rPr lang="en-US" altLang="en-US" dirty="0">
                <a:solidFill>
                  <a:srgbClr val="008000"/>
                </a:solidFill>
              </a:rPr>
              <a:t>(char));</a:t>
            </a:r>
          </a:p>
          <a:p>
            <a:pPr>
              <a:spcBef>
                <a:spcPct val="0"/>
              </a:spcBef>
            </a:pPr>
            <a:r>
              <a:rPr lang="en-US" altLang="en-US" dirty="0">
                <a:solidFill>
                  <a:srgbClr val="008000"/>
                </a:solidFill>
              </a:rPr>
              <a:t>}</a:t>
            </a:r>
          </a:p>
        </p:txBody>
      </p:sp>
      <p:sp>
        <p:nvSpPr>
          <p:cNvPr id="251908" name="Rectangle 4"/>
          <p:cNvSpPr>
            <a:spLocks noChangeArrowheads="1"/>
          </p:cNvSpPr>
          <p:nvPr/>
        </p:nvSpPr>
        <p:spPr bwMode="auto">
          <a:xfrm>
            <a:off x="2934458" y="4460255"/>
            <a:ext cx="6400800" cy="2040559"/>
          </a:xfrm>
          <a:prstGeom prst="rect">
            <a:avLst/>
          </a:prstGeom>
          <a:solidFill>
            <a:srgbClr val="CCFFFF"/>
          </a:solidFill>
          <a:ln w="381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u="sng">
                <a:solidFill>
                  <a:schemeClr val="accent2"/>
                </a:solidFill>
              </a:rPr>
              <a:t>Output:</a:t>
            </a:r>
          </a:p>
          <a:p>
            <a:pPr>
              <a:spcBef>
                <a:spcPct val="50000"/>
              </a:spcBef>
            </a:pPr>
            <a:endParaRPr lang="en-US" altLang="en-US"/>
          </a:p>
          <a:p>
            <a:pPr>
              <a:spcBef>
                <a:spcPct val="5000"/>
              </a:spcBef>
            </a:pPr>
            <a:r>
              <a:rPr lang="en-US" altLang="en-US"/>
              <a:t>Number of bytes occupied by int is  4</a:t>
            </a:r>
          </a:p>
          <a:p>
            <a:pPr>
              <a:spcBef>
                <a:spcPct val="5000"/>
              </a:spcBef>
            </a:pPr>
            <a:r>
              <a:rPr lang="en-US" altLang="en-US"/>
              <a:t>Number of bytes occupied by float is  4</a:t>
            </a:r>
          </a:p>
          <a:p>
            <a:pPr>
              <a:spcBef>
                <a:spcPct val="5000"/>
              </a:spcBef>
            </a:pPr>
            <a:r>
              <a:rPr lang="en-US" altLang="en-US"/>
              <a:t>Number of bytes occupied by double is  8</a:t>
            </a:r>
          </a:p>
          <a:p>
            <a:pPr>
              <a:spcBef>
                <a:spcPct val="5000"/>
              </a:spcBef>
            </a:pPr>
            <a:r>
              <a:rPr lang="en-US" altLang="en-US"/>
              <a:t>Number of bytes occupied by char is  1</a:t>
            </a:r>
          </a:p>
        </p:txBody>
      </p:sp>
      <p:grpSp>
        <p:nvGrpSpPr>
          <p:cNvPr id="251911" name="Group 7"/>
          <p:cNvGrpSpPr>
            <a:grpSpLocks/>
          </p:cNvGrpSpPr>
          <p:nvPr/>
        </p:nvGrpSpPr>
        <p:grpSpPr bwMode="auto">
          <a:xfrm>
            <a:off x="2293937" y="1338264"/>
            <a:ext cx="8259763" cy="1690687"/>
            <a:chOff x="678" y="297"/>
            <a:chExt cx="5203" cy="1065"/>
          </a:xfrm>
        </p:grpSpPr>
        <p:sp>
          <p:nvSpPr>
            <p:cNvPr id="251909" name="Rectangle 5"/>
            <p:cNvSpPr>
              <a:spLocks noChangeArrowheads="1"/>
            </p:cNvSpPr>
            <p:nvPr/>
          </p:nvSpPr>
          <p:spPr bwMode="auto">
            <a:xfrm>
              <a:off x="678" y="297"/>
              <a:ext cx="5203" cy="363"/>
            </a:xfrm>
            <a:prstGeom prst="rect">
              <a:avLst/>
            </a:prstGeom>
            <a:solidFill>
              <a:srgbClr val="CCFFFF"/>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2400" dirty="0">
                  <a:solidFill>
                    <a:srgbClr val="FF0000"/>
                  </a:solidFill>
                </a:rPr>
                <a:t>Returns no. of bytes required for data type representation</a:t>
              </a:r>
            </a:p>
          </p:txBody>
        </p:sp>
        <p:sp>
          <p:nvSpPr>
            <p:cNvPr id="251910" name="Line 6"/>
            <p:cNvSpPr>
              <a:spLocks noChangeShapeType="1"/>
            </p:cNvSpPr>
            <p:nvPr/>
          </p:nvSpPr>
          <p:spPr bwMode="auto">
            <a:xfrm>
              <a:off x="3098" y="708"/>
              <a:ext cx="1088" cy="654"/>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30081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1911"/>
                                        </p:tgtEl>
                                        <p:attrNameLst>
                                          <p:attrName>style.visibility</p:attrName>
                                        </p:attrNameLst>
                                      </p:cBhvr>
                                      <p:to>
                                        <p:strVal val="visible"/>
                                      </p:to>
                                    </p:set>
                                    <p:anim calcmode="lin" valueType="num">
                                      <p:cBhvr additive="base">
                                        <p:cTn id="7" dur="500" fill="hold"/>
                                        <p:tgtEl>
                                          <p:spTgt spid="251911"/>
                                        </p:tgtEl>
                                        <p:attrNameLst>
                                          <p:attrName>ppt_x</p:attrName>
                                        </p:attrNameLst>
                                      </p:cBhvr>
                                      <p:tavLst>
                                        <p:tav tm="0">
                                          <p:val>
                                            <p:strVal val="#ppt_x"/>
                                          </p:val>
                                        </p:tav>
                                        <p:tav tm="100000">
                                          <p:val>
                                            <p:strVal val="#ppt_x"/>
                                          </p:val>
                                        </p:tav>
                                      </p:tavLst>
                                    </p:anim>
                                    <p:anim calcmode="lin" valueType="num">
                                      <p:cBhvr additive="base">
                                        <p:cTn id="8" dur="500" fill="hold"/>
                                        <p:tgtEl>
                                          <p:spTgt spid="2519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1908"/>
                                        </p:tgtEl>
                                        <p:attrNameLst>
                                          <p:attrName>style.visibility</p:attrName>
                                        </p:attrNameLst>
                                      </p:cBhvr>
                                      <p:to>
                                        <p:strVal val="visible"/>
                                      </p:to>
                                    </p:set>
                                    <p:anim calcmode="lin" valueType="num">
                                      <p:cBhvr additive="base">
                                        <p:cTn id="13" dur="500" fill="hold"/>
                                        <p:tgtEl>
                                          <p:spTgt spid="251908"/>
                                        </p:tgtEl>
                                        <p:attrNameLst>
                                          <p:attrName>ppt_x</p:attrName>
                                        </p:attrNameLst>
                                      </p:cBhvr>
                                      <p:tavLst>
                                        <p:tav tm="0">
                                          <p:val>
                                            <p:strVal val="#ppt_x"/>
                                          </p:val>
                                        </p:tav>
                                        <p:tav tm="100000">
                                          <p:val>
                                            <p:strVal val="#ppt_x"/>
                                          </p:val>
                                        </p:tav>
                                      </p:tavLst>
                                    </p:anim>
                                    <p:anim calcmode="lin" valueType="num">
                                      <p:cBhvr additive="base">
                                        <p:cTn id="14" dur="500" fill="hold"/>
                                        <p:tgtEl>
                                          <p:spTgt spid="251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CED0-48A9-73A2-9E06-D0527E157643}"/>
              </a:ext>
            </a:extLst>
          </p:cNvPr>
          <p:cNvSpPr>
            <a:spLocks noGrp="1"/>
          </p:cNvSpPr>
          <p:nvPr>
            <p:ph type="title"/>
          </p:nvPr>
        </p:nvSpPr>
        <p:spPr/>
        <p:txBody>
          <a:bodyPr/>
          <a:lstStyle/>
          <a:p>
            <a:r>
              <a:rPr lang="en-US" dirty="0"/>
              <a:t>MCQ PRACTICE</a:t>
            </a:r>
          </a:p>
        </p:txBody>
      </p:sp>
      <p:sp>
        <p:nvSpPr>
          <p:cNvPr id="3" name="Content Placeholder 2">
            <a:extLst>
              <a:ext uri="{FF2B5EF4-FFF2-40B4-BE49-F238E27FC236}">
                <a16:creationId xmlns:a16="http://schemas.microsoft.com/office/drawing/2014/main" xmlns="" id="{8EF7A508-E6C7-0954-3103-F77E308F286A}"/>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78C754A-46B4-4CD6-A592-EBEFBD5F2A0C}" type="datetime3">
              <a:rPr lang="en-US" smtClean="0"/>
              <a:t>23 May 2023</a:t>
            </a:fld>
            <a:endParaRPr lang="en-US"/>
          </a:p>
        </p:txBody>
      </p:sp>
    </p:spTree>
    <p:extLst>
      <p:ext uri="{BB962C8B-B14F-4D97-AF65-F5344CB8AC3E}">
        <p14:creationId xmlns:p14="http://schemas.microsoft.com/office/powerpoint/2010/main" val="377285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86AEF7-C5FF-CF00-3457-1D7FE8AA4A11}"/>
              </a:ext>
            </a:extLst>
          </p:cNvPr>
          <p:cNvSpPr>
            <a:spLocks noGrp="1"/>
          </p:cNvSpPr>
          <p:nvPr>
            <p:ph type="title"/>
          </p:nvPr>
        </p:nvSpPr>
        <p:spPr/>
        <p:txBody>
          <a:bodyPr/>
          <a:lstStyle/>
          <a:p>
            <a:r>
              <a:rPr lang="en-US" dirty="0"/>
              <a:t>Definition</a:t>
            </a:r>
          </a:p>
        </p:txBody>
      </p:sp>
      <p:sp>
        <p:nvSpPr>
          <p:cNvPr id="8" name="Rectangle 5">
            <a:extLst>
              <a:ext uri="{FF2B5EF4-FFF2-40B4-BE49-F238E27FC236}">
                <a16:creationId xmlns:a16="http://schemas.microsoft.com/office/drawing/2014/main" xmlns="" id="{781D372B-ED0C-02CB-2355-3A080FD6BE24}"/>
              </a:ext>
            </a:extLst>
          </p:cNvPr>
          <p:cNvSpPr>
            <a:spLocks noChangeArrowheads="1"/>
          </p:cNvSpPr>
          <p:nvPr/>
        </p:nvSpPr>
        <p:spPr bwMode="auto">
          <a:xfrm>
            <a:off x="1400934" y="2755899"/>
            <a:ext cx="939013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fontAlgn="base">
              <a:spcBef>
                <a:spcPct val="0"/>
              </a:spcBef>
              <a:spcAft>
                <a:spcPct val="0"/>
              </a:spcAft>
              <a:defRPr/>
            </a:pPr>
            <a:r>
              <a:rPr lang="en-US" altLang="en-US" sz="2800" b="1" i="1" dirty="0">
                <a:solidFill>
                  <a:srgbClr val="000000"/>
                </a:solidFill>
                <a:effectLst>
                  <a:outerShdw blurRad="38100" dist="38100" dir="2700000" algn="tl">
                    <a:srgbClr val="C0C0C0"/>
                  </a:outerShdw>
                </a:effectLst>
                <a:latin typeface="Times New Roman" panose="02020603050405020304" pitchFamily="18" charset="0"/>
              </a:rPr>
              <a:t>A pointer is a constant or variable that contains an address that can be used to access data. Pointers are built on the basic concept of pointer constants.</a:t>
            </a:r>
          </a:p>
        </p:txBody>
      </p:sp>
      <p:sp>
        <p:nvSpPr>
          <p:cNvPr id="3" name="Date Placeholder 2"/>
          <p:cNvSpPr>
            <a:spLocks noGrp="1"/>
          </p:cNvSpPr>
          <p:nvPr>
            <p:ph type="dt" sz="half" idx="10"/>
          </p:nvPr>
        </p:nvSpPr>
        <p:spPr/>
        <p:txBody>
          <a:bodyPr/>
          <a:lstStyle/>
          <a:p>
            <a:fld id="{99DA06E6-F30E-45D8-BCAA-17F96C7A1F6D}" type="datetime3">
              <a:rPr lang="en-US" smtClean="0"/>
              <a:t>23 May 2023</a:t>
            </a:fld>
            <a:endParaRPr lang="en-US"/>
          </a:p>
        </p:txBody>
      </p:sp>
    </p:spTree>
    <p:extLst>
      <p:ext uri="{BB962C8B-B14F-4D97-AF65-F5344CB8AC3E}">
        <p14:creationId xmlns:p14="http://schemas.microsoft.com/office/powerpoint/2010/main" val="165628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CED0-48A9-73A2-9E06-D0527E157643}"/>
              </a:ext>
            </a:extLst>
          </p:cNvPr>
          <p:cNvSpPr>
            <a:spLocks noGrp="1"/>
          </p:cNvSpPr>
          <p:nvPr>
            <p:ph type="title"/>
          </p:nvPr>
        </p:nvSpPr>
        <p:spPr/>
        <p:txBody>
          <a:bodyPr/>
          <a:lstStyle/>
          <a:p>
            <a:r>
              <a:rPr lang="en-US" dirty="0"/>
              <a:t>Q. No. 1</a:t>
            </a:r>
          </a:p>
        </p:txBody>
      </p:sp>
      <p:sp>
        <p:nvSpPr>
          <p:cNvPr id="3" name="Content Placeholder 2">
            <a:extLst>
              <a:ext uri="{FF2B5EF4-FFF2-40B4-BE49-F238E27FC236}">
                <a16:creationId xmlns:a16="http://schemas.microsoft.com/office/drawing/2014/main" xmlns="" id="{8EF7A508-E6C7-0954-3103-F77E308F286A}"/>
              </a:ext>
            </a:extLst>
          </p:cNvPr>
          <p:cNvSpPr>
            <a:spLocks noGrp="1"/>
          </p:cNvSpPr>
          <p:nvPr>
            <p:ph idx="1"/>
          </p:nvPr>
        </p:nvSpPr>
        <p:spPr/>
        <p:txBody>
          <a:bodyPr/>
          <a:lstStyle/>
          <a:p>
            <a:pPr marL="0" indent="0">
              <a:buNone/>
            </a:pPr>
            <a:r>
              <a:rPr lang="en-US" dirty="0"/>
              <a:t>In C a pointer variable to an integer can be created by the declaration</a:t>
            </a:r>
          </a:p>
          <a:p>
            <a:pPr marL="0" indent="0">
              <a:buNone/>
            </a:pPr>
            <a:endParaRPr lang="en-US" dirty="0"/>
          </a:p>
          <a:p>
            <a:pPr marL="0" indent="0">
              <a:buNone/>
            </a:pPr>
            <a:r>
              <a:rPr lang="en-US" dirty="0"/>
              <a:t>a) int p*;</a:t>
            </a:r>
          </a:p>
          <a:p>
            <a:pPr marL="0" indent="0">
              <a:buNone/>
            </a:pPr>
            <a:r>
              <a:rPr lang="en-US" dirty="0"/>
              <a:t>b) int *p;</a:t>
            </a:r>
          </a:p>
          <a:p>
            <a:pPr marL="0" indent="0">
              <a:buNone/>
            </a:pPr>
            <a:r>
              <a:rPr lang="en-US" dirty="0"/>
              <a:t>c) int +p;</a:t>
            </a:r>
          </a:p>
          <a:p>
            <a:pPr marL="0" indent="0">
              <a:buNone/>
            </a:pPr>
            <a:r>
              <a:rPr lang="en-US" dirty="0"/>
              <a:t>d) int $p;</a:t>
            </a:r>
          </a:p>
        </p:txBody>
      </p:sp>
      <p:sp>
        <p:nvSpPr>
          <p:cNvPr id="4" name="Date Placeholder 3"/>
          <p:cNvSpPr>
            <a:spLocks noGrp="1"/>
          </p:cNvSpPr>
          <p:nvPr>
            <p:ph type="dt" sz="half" idx="10"/>
          </p:nvPr>
        </p:nvSpPr>
        <p:spPr/>
        <p:txBody>
          <a:bodyPr/>
          <a:lstStyle/>
          <a:p>
            <a:fld id="{C880B172-9DF6-40AF-B683-D9DB5E46A915}" type="datetime3">
              <a:rPr lang="en-US" smtClean="0"/>
              <a:t>23 May 2023</a:t>
            </a:fld>
            <a:endParaRPr lang="en-US"/>
          </a:p>
        </p:txBody>
      </p:sp>
    </p:spTree>
    <p:extLst>
      <p:ext uri="{BB962C8B-B14F-4D97-AF65-F5344CB8AC3E}">
        <p14:creationId xmlns:p14="http://schemas.microsoft.com/office/powerpoint/2010/main" val="350880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CED0-48A9-73A2-9E06-D0527E157643}"/>
              </a:ext>
            </a:extLst>
          </p:cNvPr>
          <p:cNvSpPr>
            <a:spLocks noGrp="1"/>
          </p:cNvSpPr>
          <p:nvPr>
            <p:ph type="title"/>
          </p:nvPr>
        </p:nvSpPr>
        <p:spPr/>
        <p:txBody>
          <a:bodyPr/>
          <a:lstStyle/>
          <a:p>
            <a:r>
              <a:rPr lang="en-US" dirty="0"/>
              <a:t>Q. No. 1</a:t>
            </a:r>
          </a:p>
        </p:txBody>
      </p:sp>
      <p:sp>
        <p:nvSpPr>
          <p:cNvPr id="3" name="Content Placeholder 2">
            <a:extLst>
              <a:ext uri="{FF2B5EF4-FFF2-40B4-BE49-F238E27FC236}">
                <a16:creationId xmlns:a16="http://schemas.microsoft.com/office/drawing/2014/main" xmlns="" id="{8EF7A508-E6C7-0954-3103-F77E308F286A}"/>
              </a:ext>
            </a:extLst>
          </p:cNvPr>
          <p:cNvSpPr>
            <a:spLocks noGrp="1"/>
          </p:cNvSpPr>
          <p:nvPr>
            <p:ph idx="1"/>
          </p:nvPr>
        </p:nvSpPr>
        <p:spPr/>
        <p:txBody>
          <a:bodyPr/>
          <a:lstStyle/>
          <a:p>
            <a:pPr marL="0" indent="0">
              <a:buNone/>
            </a:pPr>
            <a:r>
              <a:rPr lang="en-US" dirty="0"/>
              <a:t>In C a pointer variable to an integer can be created by the declaration</a:t>
            </a:r>
          </a:p>
          <a:p>
            <a:pPr marL="0" indent="0">
              <a:buNone/>
            </a:pPr>
            <a:endParaRPr lang="en-US" dirty="0"/>
          </a:p>
          <a:p>
            <a:pPr marL="0" indent="0">
              <a:buNone/>
            </a:pPr>
            <a:r>
              <a:rPr lang="en-US" dirty="0"/>
              <a:t>a) int p*;</a:t>
            </a:r>
          </a:p>
          <a:p>
            <a:pPr marL="0" indent="0">
              <a:buNone/>
            </a:pPr>
            <a:r>
              <a:rPr lang="en-US" dirty="0">
                <a:solidFill>
                  <a:srgbClr val="FF0000"/>
                </a:solidFill>
              </a:rPr>
              <a:t>b) int *p;</a:t>
            </a:r>
          </a:p>
          <a:p>
            <a:pPr marL="0" indent="0">
              <a:buNone/>
            </a:pPr>
            <a:r>
              <a:rPr lang="en-US" dirty="0"/>
              <a:t>c) int +p;</a:t>
            </a:r>
          </a:p>
          <a:p>
            <a:pPr marL="0" indent="0">
              <a:buNone/>
            </a:pPr>
            <a:r>
              <a:rPr lang="en-US" dirty="0"/>
              <a:t>d) int $p;</a:t>
            </a:r>
          </a:p>
        </p:txBody>
      </p:sp>
      <p:sp>
        <p:nvSpPr>
          <p:cNvPr id="4" name="Date Placeholder 3"/>
          <p:cNvSpPr>
            <a:spLocks noGrp="1"/>
          </p:cNvSpPr>
          <p:nvPr>
            <p:ph type="dt" sz="half" idx="10"/>
          </p:nvPr>
        </p:nvSpPr>
        <p:spPr/>
        <p:txBody>
          <a:bodyPr/>
          <a:lstStyle/>
          <a:p>
            <a:fld id="{50854F2B-3637-4AD3-863A-C354AF86BE0A}" type="datetime3">
              <a:rPr lang="en-US" smtClean="0"/>
              <a:t>23 May 2023</a:t>
            </a:fld>
            <a:endParaRPr lang="en-US"/>
          </a:p>
        </p:txBody>
      </p:sp>
    </p:spTree>
    <p:extLst>
      <p:ext uri="{BB962C8B-B14F-4D97-AF65-F5344CB8AC3E}">
        <p14:creationId xmlns:p14="http://schemas.microsoft.com/office/powerpoint/2010/main" val="273308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CED0-48A9-73A2-9E06-D0527E157643}"/>
              </a:ext>
            </a:extLst>
          </p:cNvPr>
          <p:cNvSpPr>
            <a:spLocks noGrp="1"/>
          </p:cNvSpPr>
          <p:nvPr>
            <p:ph type="title"/>
          </p:nvPr>
        </p:nvSpPr>
        <p:spPr/>
        <p:txBody>
          <a:bodyPr/>
          <a:lstStyle/>
          <a:p>
            <a:r>
              <a:rPr lang="en-US" dirty="0"/>
              <a:t>Q. No. 2</a:t>
            </a:r>
          </a:p>
        </p:txBody>
      </p:sp>
      <p:sp>
        <p:nvSpPr>
          <p:cNvPr id="3" name="Content Placeholder 2">
            <a:extLst>
              <a:ext uri="{FF2B5EF4-FFF2-40B4-BE49-F238E27FC236}">
                <a16:creationId xmlns:a16="http://schemas.microsoft.com/office/drawing/2014/main" xmlns="" id="{8EF7A508-E6C7-0954-3103-F77E308F286A}"/>
              </a:ext>
            </a:extLst>
          </p:cNvPr>
          <p:cNvSpPr>
            <a:spLocks noGrp="1"/>
          </p:cNvSpPr>
          <p:nvPr>
            <p:ph sz="half" idx="1"/>
          </p:nvPr>
        </p:nvSpPr>
        <p:spPr/>
        <p:txBody>
          <a:bodyPr>
            <a:normAutofit fontScale="92500" lnSpcReduction="20000"/>
          </a:bodyPr>
          <a:lstStyle/>
          <a:p>
            <a:pPr marL="0" indent="0">
              <a:buNone/>
            </a:pPr>
            <a:r>
              <a:rPr lang="en-US" dirty="0"/>
              <a:t>What will be the output of the following C code?</a:t>
            </a:r>
          </a:p>
          <a:p>
            <a:pPr marL="0" indent="0">
              <a:buNone/>
            </a:pPr>
            <a:r>
              <a:rPr lang="en-US" dirty="0"/>
              <a:t>void main() </a:t>
            </a:r>
          </a:p>
          <a:p>
            <a:pPr marL="0" indent="0">
              <a:buNone/>
            </a:pPr>
            <a:r>
              <a:rPr lang="en-US" dirty="0"/>
              <a:t>{</a:t>
            </a:r>
          </a:p>
          <a:p>
            <a:pPr marL="0" indent="0">
              <a:buNone/>
            </a:pPr>
            <a:r>
              <a:rPr lang="en-US" dirty="0"/>
              <a:t>  int a[] = {1,2,3,4,5}, *p;</a:t>
            </a:r>
          </a:p>
          <a:p>
            <a:pPr marL="0" indent="0">
              <a:buNone/>
            </a:pPr>
            <a:r>
              <a:rPr lang="en-US" dirty="0"/>
              <a:t>  p = a;</a:t>
            </a:r>
          </a:p>
          <a:p>
            <a:pPr marL="0" indent="0">
              <a:buNone/>
            </a:pPr>
            <a:r>
              <a:rPr lang="en-US" dirty="0"/>
              <a:t>  ++*p;</a:t>
            </a:r>
          </a:p>
          <a:p>
            <a:pPr marL="0" indent="0">
              <a:buNone/>
            </a:pPr>
            <a:r>
              <a:rPr lang="en-US" dirty="0"/>
              <a:t>  </a:t>
            </a:r>
            <a:r>
              <a:rPr lang="en-US" dirty="0" err="1"/>
              <a:t>printf</a:t>
            </a:r>
            <a:r>
              <a:rPr lang="en-US" dirty="0"/>
              <a:t>("%d ", *p);</a:t>
            </a:r>
          </a:p>
          <a:p>
            <a:pPr marL="0" indent="0">
              <a:buNone/>
            </a:pPr>
            <a:r>
              <a:rPr lang="en-US" dirty="0"/>
              <a:t>p += 2;</a:t>
            </a:r>
          </a:p>
          <a:p>
            <a:pPr marL="0" indent="0">
              <a:buNone/>
            </a:pPr>
            <a:r>
              <a:rPr lang="en-US" dirty="0"/>
              <a:t>  </a:t>
            </a:r>
            <a:r>
              <a:rPr lang="en-US" dirty="0" err="1"/>
              <a:t>printf</a:t>
            </a:r>
            <a:r>
              <a:rPr lang="en-US" dirty="0"/>
              <a:t>("%d ", *p);</a:t>
            </a:r>
          </a:p>
          <a:p>
            <a:pPr marL="0" indent="0">
              <a:buNone/>
            </a:pPr>
            <a:r>
              <a:rPr lang="en-US" dirty="0"/>
              <a:t>}</a:t>
            </a:r>
          </a:p>
        </p:txBody>
      </p:sp>
      <p:sp>
        <p:nvSpPr>
          <p:cNvPr id="5" name="Content Placeholder 4">
            <a:extLst>
              <a:ext uri="{FF2B5EF4-FFF2-40B4-BE49-F238E27FC236}">
                <a16:creationId xmlns:a16="http://schemas.microsoft.com/office/drawing/2014/main" xmlns="" id="{E9216DED-7948-89A8-71C4-9D73E32815CE}"/>
              </a:ext>
            </a:extLst>
          </p:cNvPr>
          <p:cNvSpPr>
            <a:spLocks noGrp="1"/>
          </p:cNvSpPr>
          <p:nvPr>
            <p:ph sz="half" idx="2"/>
          </p:nvPr>
        </p:nvSpPr>
        <p:spPr/>
        <p:txBody>
          <a:bodyPr>
            <a:normAutofit fontScale="92500" lnSpcReduction="20000"/>
          </a:bodyPr>
          <a:lstStyle/>
          <a:p>
            <a:pPr marL="0" indent="0">
              <a:buNone/>
            </a:pPr>
            <a:r>
              <a:rPr lang="pt-BR" dirty="0"/>
              <a:t>a) 2 4</a:t>
            </a:r>
          </a:p>
          <a:p>
            <a:pPr marL="0" indent="0">
              <a:buNone/>
            </a:pPr>
            <a:r>
              <a:rPr lang="pt-BR" dirty="0"/>
              <a:t>b) 3 4</a:t>
            </a:r>
          </a:p>
          <a:p>
            <a:pPr marL="0" indent="0">
              <a:buNone/>
            </a:pPr>
            <a:r>
              <a:rPr lang="pt-BR" dirty="0"/>
              <a:t>c) 2 2</a:t>
            </a:r>
          </a:p>
          <a:p>
            <a:pPr marL="0" indent="0">
              <a:buNone/>
            </a:pPr>
            <a:r>
              <a:rPr lang="pt-BR" dirty="0"/>
              <a:t>d) 2 3</a:t>
            </a:r>
            <a:endParaRPr lang="en-US" dirty="0"/>
          </a:p>
        </p:txBody>
      </p:sp>
      <p:sp>
        <p:nvSpPr>
          <p:cNvPr id="4" name="Date Placeholder 3"/>
          <p:cNvSpPr>
            <a:spLocks noGrp="1"/>
          </p:cNvSpPr>
          <p:nvPr>
            <p:ph type="dt" sz="half" idx="10"/>
          </p:nvPr>
        </p:nvSpPr>
        <p:spPr/>
        <p:txBody>
          <a:bodyPr/>
          <a:lstStyle/>
          <a:p>
            <a:fld id="{3DE7394F-A83E-4E9E-9162-4A6D87F6ADCB}" type="datetime3">
              <a:rPr lang="en-US" smtClean="0"/>
              <a:t>23 May 2023</a:t>
            </a:fld>
            <a:endParaRPr lang="en-US"/>
          </a:p>
        </p:txBody>
      </p:sp>
    </p:spTree>
    <p:extLst>
      <p:ext uri="{BB962C8B-B14F-4D97-AF65-F5344CB8AC3E}">
        <p14:creationId xmlns:p14="http://schemas.microsoft.com/office/powerpoint/2010/main" val="169713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CED0-48A9-73A2-9E06-D0527E157643}"/>
              </a:ext>
            </a:extLst>
          </p:cNvPr>
          <p:cNvSpPr>
            <a:spLocks noGrp="1"/>
          </p:cNvSpPr>
          <p:nvPr>
            <p:ph type="title"/>
          </p:nvPr>
        </p:nvSpPr>
        <p:spPr/>
        <p:txBody>
          <a:bodyPr/>
          <a:lstStyle/>
          <a:p>
            <a:r>
              <a:rPr lang="en-US" dirty="0"/>
              <a:t>Q. No. 2</a:t>
            </a:r>
          </a:p>
        </p:txBody>
      </p:sp>
      <p:sp>
        <p:nvSpPr>
          <p:cNvPr id="3" name="Content Placeholder 2">
            <a:extLst>
              <a:ext uri="{FF2B5EF4-FFF2-40B4-BE49-F238E27FC236}">
                <a16:creationId xmlns:a16="http://schemas.microsoft.com/office/drawing/2014/main" xmlns="" id="{8EF7A508-E6C7-0954-3103-F77E308F286A}"/>
              </a:ext>
            </a:extLst>
          </p:cNvPr>
          <p:cNvSpPr>
            <a:spLocks noGrp="1"/>
          </p:cNvSpPr>
          <p:nvPr>
            <p:ph sz="half" idx="1"/>
          </p:nvPr>
        </p:nvSpPr>
        <p:spPr/>
        <p:txBody>
          <a:bodyPr>
            <a:normAutofit fontScale="92500" lnSpcReduction="20000"/>
          </a:bodyPr>
          <a:lstStyle/>
          <a:p>
            <a:pPr marL="0" indent="0">
              <a:buNone/>
            </a:pPr>
            <a:r>
              <a:rPr lang="en-US" dirty="0"/>
              <a:t>What will be the output of the following C code?</a:t>
            </a:r>
          </a:p>
          <a:p>
            <a:pPr marL="0" indent="0">
              <a:buNone/>
            </a:pPr>
            <a:r>
              <a:rPr lang="en-US" dirty="0"/>
              <a:t>void main() </a:t>
            </a:r>
          </a:p>
          <a:p>
            <a:pPr marL="0" indent="0">
              <a:buNone/>
            </a:pPr>
            <a:r>
              <a:rPr lang="en-US" dirty="0"/>
              <a:t>{</a:t>
            </a:r>
          </a:p>
          <a:p>
            <a:pPr marL="0" indent="0">
              <a:buNone/>
            </a:pPr>
            <a:r>
              <a:rPr lang="en-US" dirty="0"/>
              <a:t>  int a[] = {1,2,3,4,5}, *p;</a:t>
            </a:r>
          </a:p>
          <a:p>
            <a:pPr marL="0" indent="0">
              <a:buNone/>
            </a:pPr>
            <a:r>
              <a:rPr lang="en-US" dirty="0"/>
              <a:t>  p = a;</a:t>
            </a:r>
          </a:p>
          <a:p>
            <a:pPr marL="0" indent="0">
              <a:buNone/>
            </a:pPr>
            <a:r>
              <a:rPr lang="en-US" dirty="0"/>
              <a:t>  ++*p;</a:t>
            </a:r>
          </a:p>
          <a:p>
            <a:pPr marL="0" indent="0">
              <a:buNone/>
            </a:pPr>
            <a:r>
              <a:rPr lang="en-US" dirty="0"/>
              <a:t>  </a:t>
            </a:r>
            <a:r>
              <a:rPr lang="en-US" dirty="0" err="1"/>
              <a:t>printf</a:t>
            </a:r>
            <a:r>
              <a:rPr lang="en-US" dirty="0"/>
              <a:t>("%d ", *p);</a:t>
            </a:r>
          </a:p>
          <a:p>
            <a:pPr marL="0" indent="0">
              <a:buNone/>
            </a:pPr>
            <a:r>
              <a:rPr lang="en-US" dirty="0"/>
              <a:t>p += 2;</a:t>
            </a:r>
          </a:p>
          <a:p>
            <a:pPr marL="0" indent="0">
              <a:buNone/>
            </a:pPr>
            <a:r>
              <a:rPr lang="en-US" dirty="0"/>
              <a:t>  </a:t>
            </a:r>
            <a:r>
              <a:rPr lang="en-US" dirty="0" err="1"/>
              <a:t>printf</a:t>
            </a:r>
            <a:r>
              <a:rPr lang="en-US" dirty="0"/>
              <a:t>("%d ", *p);</a:t>
            </a:r>
          </a:p>
          <a:p>
            <a:pPr marL="0" indent="0">
              <a:buNone/>
            </a:pPr>
            <a:r>
              <a:rPr lang="en-US" dirty="0"/>
              <a:t>}</a:t>
            </a:r>
          </a:p>
        </p:txBody>
      </p:sp>
      <p:sp>
        <p:nvSpPr>
          <p:cNvPr id="5" name="Content Placeholder 4">
            <a:extLst>
              <a:ext uri="{FF2B5EF4-FFF2-40B4-BE49-F238E27FC236}">
                <a16:creationId xmlns:a16="http://schemas.microsoft.com/office/drawing/2014/main" xmlns="" id="{E9216DED-7948-89A8-71C4-9D73E32815CE}"/>
              </a:ext>
            </a:extLst>
          </p:cNvPr>
          <p:cNvSpPr>
            <a:spLocks noGrp="1"/>
          </p:cNvSpPr>
          <p:nvPr>
            <p:ph sz="half" idx="2"/>
          </p:nvPr>
        </p:nvSpPr>
        <p:spPr/>
        <p:txBody>
          <a:bodyPr>
            <a:normAutofit fontScale="92500" lnSpcReduction="20000"/>
          </a:bodyPr>
          <a:lstStyle/>
          <a:p>
            <a:pPr marL="0" indent="0">
              <a:buNone/>
            </a:pPr>
            <a:r>
              <a:rPr lang="pt-BR" dirty="0"/>
              <a:t>a) 2 4</a:t>
            </a:r>
          </a:p>
          <a:p>
            <a:pPr marL="0" indent="0">
              <a:buNone/>
            </a:pPr>
            <a:r>
              <a:rPr lang="pt-BR" dirty="0"/>
              <a:t>b) 3 4</a:t>
            </a:r>
          </a:p>
          <a:p>
            <a:pPr marL="0" indent="0">
              <a:buNone/>
            </a:pPr>
            <a:r>
              <a:rPr lang="pt-BR" dirty="0">
                <a:solidFill>
                  <a:srgbClr val="FF0000"/>
                </a:solidFill>
              </a:rPr>
              <a:t>c) 2 2</a:t>
            </a:r>
          </a:p>
          <a:p>
            <a:pPr marL="0" indent="0">
              <a:buNone/>
            </a:pPr>
            <a:r>
              <a:rPr lang="pt-BR" dirty="0"/>
              <a:t>d) 2 3</a:t>
            </a:r>
            <a:endParaRPr lang="en-US" dirty="0"/>
          </a:p>
        </p:txBody>
      </p:sp>
      <p:sp>
        <p:nvSpPr>
          <p:cNvPr id="4" name="Date Placeholder 3"/>
          <p:cNvSpPr>
            <a:spLocks noGrp="1"/>
          </p:cNvSpPr>
          <p:nvPr>
            <p:ph type="dt" sz="half" idx="10"/>
          </p:nvPr>
        </p:nvSpPr>
        <p:spPr/>
        <p:txBody>
          <a:bodyPr/>
          <a:lstStyle/>
          <a:p>
            <a:fld id="{4887961F-1587-40F1-9160-7C4190BD72D0}" type="datetime3">
              <a:rPr lang="en-US" smtClean="0"/>
              <a:t>23 May 2023</a:t>
            </a:fld>
            <a:endParaRPr lang="en-US"/>
          </a:p>
        </p:txBody>
      </p:sp>
    </p:spTree>
    <p:extLst>
      <p:ext uri="{BB962C8B-B14F-4D97-AF65-F5344CB8AC3E}">
        <p14:creationId xmlns:p14="http://schemas.microsoft.com/office/powerpoint/2010/main" val="374164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CED0-48A9-73A2-9E06-D0527E157643}"/>
              </a:ext>
            </a:extLst>
          </p:cNvPr>
          <p:cNvSpPr>
            <a:spLocks noGrp="1"/>
          </p:cNvSpPr>
          <p:nvPr>
            <p:ph type="title"/>
          </p:nvPr>
        </p:nvSpPr>
        <p:spPr/>
        <p:txBody>
          <a:bodyPr/>
          <a:lstStyle/>
          <a:p>
            <a:r>
              <a:rPr lang="en-US" dirty="0"/>
              <a:t>Q. No. 3</a:t>
            </a:r>
          </a:p>
        </p:txBody>
      </p:sp>
      <p:sp>
        <p:nvSpPr>
          <p:cNvPr id="3" name="Content Placeholder 2">
            <a:extLst>
              <a:ext uri="{FF2B5EF4-FFF2-40B4-BE49-F238E27FC236}">
                <a16:creationId xmlns:a16="http://schemas.microsoft.com/office/drawing/2014/main" xmlns="" id="{8EF7A508-E6C7-0954-3103-F77E308F286A}"/>
              </a:ext>
            </a:extLst>
          </p:cNvPr>
          <p:cNvSpPr>
            <a:spLocks noGrp="1"/>
          </p:cNvSpPr>
          <p:nvPr>
            <p:ph sz="half" idx="1"/>
          </p:nvPr>
        </p:nvSpPr>
        <p:spPr/>
        <p:txBody>
          <a:bodyPr>
            <a:normAutofit/>
          </a:bodyPr>
          <a:lstStyle/>
          <a:p>
            <a:pPr marL="0" indent="0">
              <a:buNone/>
            </a:pPr>
            <a:r>
              <a:rPr lang="en-US" dirty="0"/>
              <a:t>What is the output of the following C code?</a:t>
            </a:r>
          </a:p>
          <a:p>
            <a:pPr marL="0" indent="0">
              <a:buNone/>
            </a:pPr>
            <a:r>
              <a:rPr lang="sv-SE" dirty="0"/>
              <a:t>char *ptr;</a:t>
            </a:r>
          </a:p>
          <a:p>
            <a:pPr marL="0" indent="0">
              <a:buNone/>
            </a:pPr>
            <a:r>
              <a:rPr lang="sv-SE" dirty="0"/>
              <a:t>  char mystring[] = "abcdefg";</a:t>
            </a:r>
          </a:p>
          <a:p>
            <a:pPr marL="0" indent="0">
              <a:buNone/>
            </a:pPr>
            <a:r>
              <a:rPr lang="sv-SE" dirty="0"/>
              <a:t>  ptr = myString;</a:t>
            </a:r>
          </a:p>
          <a:p>
            <a:pPr marL="0" indent="0">
              <a:buNone/>
            </a:pPr>
            <a:r>
              <a:rPr lang="sv-SE" dirty="0"/>
              <a:t>  ptr += 5;</a:t>
            </a:r>
            <a:endParaRPr lang="en-US" dirty="0"/>
          </a:p>
        </p:txBody>
      </p:sp>
      <p:sp>
        <p:nvSpPr>
          <p:cNvPr id="5" name="Content Placeholder 4">
            <a:extLst>
              <a:ext uri="{FF2B5EF4-FFF2-40B4-BE49-F238E27FC236}">
                <a16:creationId xmlns:a16="http://schemas.microsoft.com/office/drawing/2014/main" xmlns="" id="{E9216DED-7948-89A8-71C4-9D73E32815CE}"/>
              </a:ext>
            </a:extLst>
          </p:cNvPr>
          <p:cNvSpPr>
            <a:spLocks noGrp="1"/>
          </p:cNvSpPr>
          <p:nvPr>
            <p:ph sz="half" idx="2"/>
          </p:nvPr>
        </p:nvSpPr>
        <p:spPr/>
        <p:txBody>
          <a:bodyPr>
            <a:normAutofit/>
          </a:bodyPr>
          <a:lstStyle/>
          <a:p>
            <a:pPr marL="457200" indent="-457200">
              <a:buAutoNum type="alphaLcParenR"/>
            </a:pPr>
            <a:r>
              <a:rPr lang="pt-BR" dirty="0"/>
              <a:t>fg </a:t>
            </a:r>
          </a:p>
          <a:p>
            <a:pPr marL="457200" indent="-457200">
              <a:buAutoNum type="alphaLcParenR"/>
            </a:pPr>
            <a:r>
              <a:rPr lang="pt-BR" dirty="0"/>
              <a:t>efg </a:t>
            </a:r>
          </a:p>
          <a:p>
            <a:pPr marL="457200" indent="-457200">
              <a:buAutoNum type="alphaLcParenR"/>
            </a:pPr>
            <a:r>
              <a:rPr lang="pt-BR" dirty="0"/>
              <a:t>defg </a:t>
            </a:r>
          </a:p>
          <a:p>
            <a:pPr marL="457200" indent="-457200">
              <a:buAutoNum type="alphaLcParenR"/>
            </a:pPr>
            <a:r>
              <a:rPr lang="pt-BR" dirty="0"/>
              <a:t>cdefg </a:t>
            </a:r>
          </a:p>
          <a:p>
            <a:pPr marL="457200" indent="-457200">
              <a:buAutoNum type="alphaLcParenR"/>
            </a:pPr>
            <a:r>
              <a:rPr lang="pt-BR" dirty="0"/>
              <a:t>bcdefg</a:t>
            </a:r>
            <a:endParaRPr lang="en-US" dirty="0"/>
          </a:p>
        </p:txBody>
      </p:sp>
      <p:sp>
        <p:nvSpPr>
          <p:cNvPr id="4" name="Date Placeholder 3"/>
          <p:cNvSpPr>
            <a:spLocks noGrp="1"/>
          </p:cNvSpPr>
          <p:nvPr>
            <p:ph type="dt" sz="half" idx="10"/>
          </p:nvPr>
        </p:nvSpPr>
        <p:spPr/>
        <p:txBody>
          <a:bodyPr/>
          <a:lstStyle/>
          <a:p>
            <a:fld id="{B7AA01E0-B54A-4F9A-8382-AA199B5CE2F4}" type="datetime3">
              <a:rPr lang="en-US" smtClean="0"/>
              <a:t>23 May 2023</a:t>
            </a:fld>
            <a:endParaRPr lang="en-US"/>
          </a:p>
        </p:txBody>
      </p:sp>
    </p:spTree>
    <p:extLst>
      <p:ext uri="{BB962C8B-B14F-4D97-AF65-F5344CB8AC3E}">
        <p14:creationId xmlns:p14="http://schemas.microsoft.com/office/powerpoint/2010/main" val="370732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CED0-48A9-73A2-9E06-D0527E157643}"/>
              </a:ext>
            </a:extLst>
          </p:cNvPr>
          <p:cNvSpPr>
            <a:spLocks noGrp="1"/>
          </p:cNvSpPr>
          <p:nvPr>
            <p:ph type="title"/>
          </p:nvPr>
        </p:nvSpPr>
        <p:spPr/>
        <p:txBody>
          <a:bodyPr/>
          <a:lstStyle/>
          <a:p>
            <a:r>
              <a:rPr lang="en-US" dirty="0"/>
              <a:t>Q. No. 3</a:t>
            </a:r>
          </a:p>
        </p:txBody>
      </p:sp>
      <p:sp>
        <p:nvSpPr>
          <p:cNvPr id="3" name="Content Placeholder 2">
            <a:extLst>
              <a:ext uri="{FF2B5EF4-FFF2-40B4-BE49-F238E27FC236}">
                <a16:creationId xmlns:a16="http://schemas.microsoft.com/office/drawing/2014/main" xmlns="" id="{8EF7A508-E6C7-0954-3103-F77E308F286A}"/>
              </a:ext>
            </a:extLst>
          </p:cNvPr>
          <p:cNvSpPr>
            <a:spLocks noGrp="1"/>
          </p:cNvSpPr>
          <p:nvPr>
            <p:ph sz="half" idx="1"/>
          </p:nvPr>
        </p:nvSpPr>
        <p:spPr/>
        <p:txBody>
          <a:bodyPr>
            <a:normAutofit/>
          </a:bodyPr>
          <a:lstStyle/>
          <a:p>
            <a:pPr marL="0" indent="0">
              <a:buNone/>
            </a:pPr>
            <a:r>
              <a:rPr lang="en-US" dirty="0"/>
              <a:t>What is the output of the following C code?</a:t>
            </a:r>
          </a:p>
          <a:p>
            <a:pPr marL="0" indent="0">
              <a:buNone/>
            </a:pPr>
            <a:r>
              <a:rPr lang="sv-SE" dirty="0"/>
              <a:t>char *ptr;</a:t>
            </a:r>
          </a:p>
          <a:p>
            <a:pPr marL="0" indent="0">
              <a:buNone/>
            </a:pPr>
            <a:r>
              <a:rPr lang="sv-SE" dirty="0"/>
              <a:t>  char mystring[] = "abcdefg";</a:t>
            </a:r>
          </a:p>
          <a:p>
            <a:pPr marL="0" indent="0">
              <a:buNone/>
            </a:pPr>
            <a:r>
              <a:rPr lang="sv-SE" dirty="0"/>
              <a:t>  ptr = myString;</a:t>
            </a:r>
          </a:p>
          <a:p>
            <a:pPr marL="0" indent="0">
              <a:buNone/>
            </a:pPr>
            <a:r>
              <a:rPr lang="sv-SE" dirty="0"/>
              <a:t>  ptr += 5;</a:t>
            </a:r>
            <a:endParaRPr lang="en-US" dirty="0"/>
          </a:p>
        </p:txBody>
      </p:sp>
      <p:sp>
        <p:nvSpPr>
          <p:cNvPr id="5" name="Content Placeholder 4">
            <a:extLst>
              <a:ext uri="{FF2B5EF4-FFF2-40B4-BE49-F238E27FC236}">
                <a16:creationId xmlns:a16="http://schemas.microsoft.com/office/drawing/2014/main" xmlns="" id="{E9216DED-7948-89A8-71C4-9D73E32815CE}"/>
              </a:ext>
            </a:extLst>
          </p:cNvPr>
          <p:cNvSpPr>
            <a:spLocks noGrp="1"/>
          </p:cNvSpPr>
          <p:nvPr>
            <p:ph sz="half" idx="2"/>
          </p:nvPr>
        </p:nvSpPr>
        <p:spPr/>
        <p:txBody>
          <a:bodyPr>
            <a:normAutofit/>
          </a:bodyPr>
          <a:lstStyle/>
          <a:p>
            <a:pPr marL="457200" indent="-457200">
              <a:buAutoNum type="alphaLcParenR"/>
            </a:pPr>
            <a:r>
              <a:rPr lang="pt-BR" dirty="0">
                <a:solidFill>
                  <a:srgbClr val="FF0000"/>
                </a:solidFill>
              </a:rPr>
              <a:t>fg </a:t>
            </a:r>
          </a:p>
          <a:p>
            <a:pPr marL="457200" indent="-457200">
              <a:buAutoNum type="alphaLcParenR"/>
            </a:pPr>
            <a:r>
              <a:rPr lang="pt-BR" dirty="0"/>
              <a:t>efg </a:t>
            </a:r>
          </a:p>
          <a:p>
            <a:pPr marL="457200" indent="-457200">
              <a:buAutoNum type="alphaLcParenR"/>
            </a:pPr>
            <a:r>
              <a:rPr lang="pt-BR" dirty="0"/>
              <a:t>defg </a:t>
            </a:r>
          </a:p>
          <a:p>
            <a:pPr marL="457200" indent="-457200">
              <a:buAutoNum type="alphaLcParenR"/>
            </a:pPr>
            <a:r>
              <a:rPr lang="pt-BR" dirty="0"/>
              <a:t>cdefg </a:t>
            </a:r>
          </a:p>
          <a:p>
            <a:pPr marL="457200" indent="-457200">
              <a:buAutoNum type="alphaLcParenR"/>
            </a:pPr>
            <a:r>
              <a:rPr lang="pt-BR" dirty="0"/>
              <a:t>bcdefg</a:t>
            </a:r>
            <a:endParaRPr lang="en-US" dirty="0"/>
          </a:p>
        </p:txBody>
      </p:sp>
      <p:sp>
        <p:nvSpPr>
          <p:cNvPr id="4" name="Date Placeholder 3"/>
          <p:cNvSpPr>
            <a:spLocks noGrp="1"/>
          </p:cNvSpPr>
          <p:nvPr>
            <p:ph type="dt" sz="half" idx="10"/>
          </p:nvPr>
        </p:nvSpPr>
        <p:spPr/>
        <p:txBody>
          <a:bodyPr/>
          <a:lstStyle/>
          <a:p>
            <a:fld id="{68DB9E00-B1ED-456D-B149-4681EC6F4F29}" type="datetime3">
              <a:rPr lang="en-US" smtClean="0"/>
              <a:t>23 May 2023</a:t>
            </a:fld>
            <a:endParaRPr lang="en-US"/>
          </a:p>
        </p:txBody>
      </p:sp>
    </p:spTree>
    <p:extLst>
      <p:ext uri="{BB962C8B-B14F-4D97-AF65-F5344CB8AC3E}">
        <p14:creationId xmlns:p14="http://schemas.microsoft.com/office/powerpoint/2010/main" val="178675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Pointer Conversions</a:t>
            </a:r>
          </a:p>
        </p:txBody>
      </p:sp>
      <p:sp>
        <p:nvSpPr>
          <p:cNvPr id="6" name="Content Placeholder 5"/>
          <p:cNvSpPr>
            <a:spLocks noGrp="1"/>
          </p:cNvSpPr>
          <p:nvPr>
            <p:ph idx="1"/>
          </p:nvPr>
        </p:nvSpPr>
        <p:spPr/>
        <p:txBody>
          <a:bodyPr>
            <a:normAutofit/>
          </a:bodyPr>
          <a:lstStyle/>
          <a:p>
            <a:pPr algn="just"/>
            <a:r>
              <a:rPr lang="en-US" dirty="0"/>
              <a:t>A pointer to one type of value can be converted to a pointer to a different type.</a:t>
            </a:r>
          </a:p>
          <a:p>
            <a:pPr algn="just"/>
            <a:r>
              <a:rPr lang="en-US" dirty="0"/>
              <a:t>However, the result may be undefined because of the alignment requirements and sizes of different types in storage. </a:t>
            </a:r>
          </a:p>
          <a:p>
            <a:pPr algn="just"/>
            <a:r>
              <a:rPr lang="en-US" dirty="0"/>
              <a:t>A pointer to an object can be converted to a pointer to an object whose type requires less or equally strict storage alignment, and back again without change.</a:t>
            </a:r>
          </a:p>
          <a:p>
            <a:pPr algn="just"/>
            <a:r>
              <a:rPr lang="en-US" dirty="0"/>
              <a:t>A pointer to </a:t>
            </a:r>
            <a:r>
              <a:rPr lang="en-US" dirty="0">
                <a:solidFill>
                  <a:srgbClr val="FF0000"/>
                </a:solidFill>
              </a:rPr>
              <a:t>void</a:t>
            </a:r>
            <a:r>
              <a:rPr lang="en-US" dirty="0"/>
              <a:t> can be converted to or from a pointer to any type, without restriction or loss of information. </a:t>
            </a:r>
          </a:p>
          <a:p>
            <a:pPr algn="just"/>
            <a:r>
              <a:rPr lang="en-US" dirty="0"/>
              <a:t>If the result is converted back to the original type, the original pointer is recovered.</a:t>
            </a:r>
          </a:p>
          <a:p>
            <a:pPr algn="just"/>
            <a:endParaRPr lang="en-US" dirty="0"/>
          </a:p>
        </p:txBody>
      </p:sp>
      <p:sp>
        <p:nvSpPr>
          <p:cNvPr id="2" name="Date Placeholder 1"/>
          <p:cNvSpPr>
            <a:spLocks noGrp="1"/>
          </p:cNvSpPr>
          <p:nvPr>
            <p:ph type="dt" sz="half" idx="10"/>
          </p:nvPr>
        </p:nvSpPr>
        <p:spPr/>
        <p:txBody>
          <a:bodyPr/>
          <a:lstStyle/>
          <a:p>
            <a:fld id="{4045DC4D-EAAF-4551-B181-E9195D8AF1BD}" type="datetime3">
              <a:rPr lang="en-US" smtClean="0"/>
              <a:t>23 May 2023</a:t>
            </a:fld>
            <a:endParaRPr lang="en-US"/>
          </a:p>
        </p:txBody>
      </p:sp>
    </p:spTree>
    <p:extLst>
      <p:ext uri="{BB962C8B-B14F-4D97-AF65-F5344CB8AC3E}">
        <p14:creationId xmlns:p14="http://schemas.microsoft.com/office/powerpoint/2010/main" val="38038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Pointer Conversions</a:t>
            </a:r>
          </a:p>
        </p:txBody>
      </p:sp>
      <p:sp>
        <p:nvSpPr>
          <p:cNvPr id="6" name="Content Placeholder 5"/>
          <p:cNvSpPr>
            <a:spLocks noGrp="1"/>
          </p:cNvSpPr>
          <p:nvPr>
            <p:ph idx="1"/>
          </p:nvPr>
        </p:nvSpPr>
        <p:spPr>
          <a:xfrm>
            <a:off x="1104900" y="1600199"/>
            <a:ext cx="9982200" cy="5031509"/>
          </a:xfrm>
        </p:spPr>
        <p:txBody>
          <a:bodyPr>
            <a:normAutofit/>
          </a:bodyPr>
          <a:lstStyle/>
          <a:p>
            <a:pPr algn="just"/>
            <a:r>
              <a:rPr lang="en-US" dirty="0"/>
              <a:t>If a pointer is converted to another pointer with the same type but having different or extra qualifiers, the new pointer is the same as the old except for restrictions imposed by the new qualifier.</a:t>
            </a:r>
          </a:p>
          <a:p>
            <a:pPr algn="just"/>
            <a:endParaRPr lang="en-US" dirty="0"/>
          </a:p>
          <a:p>
            <a:pPr algn="just"/>
            <a:r>
              <a:rPr lang="en-US" dirty="0"/>
              <a:t>A pointer value can also be converted to an integral value. The conversion path depends on the size of the pointer and the size of the integral type, according to the following rules:</a:t>
            </a:r>
          </a:p>
          <a:p>
            <a:pPr lvl="1" algn="just"/>
            <a:r>
              <a:rPr lang="en-US" dirty="0"/>
              <a:t>If the size of the pointer is greater than or equal to the size of the integral type, the pointer behaves like an unsigned value in the conversion, except that it can't be converted to a floating value.</a:t>
            </a:r>
          </a:p>
          <a:p>
            <a:pPr lvl="1" algn="just"/>
            <a:r>
              <a:rPr lang="en-US" dirty="0"/>
              <a:t>If the pointer is smaller than the integral type, the pointer is first converted to a pointer with the same size as the integral type, then converted to the integral type.</a:t>
            </a:r>
          </a:p>
        </p:txBody>
      </p:sp>
      <p:sp>
        <p:nvSpPr>
          <p:cNvPr id="2" name="Date Placeholder 1"/>
          <p:cNvSpPr>
            <a:spLocks noGrp="1"/>
          </p:cNvSpPr>
          <p:nvPr>
            <p:ph type="dt" sz="half" idx="10"/>
          </p:nvPr>
        </p:nvSpPr>
        <p:spPr/>
        <p:txBody>
          <a:bodyPr/>
          <a:lstStyle/>
          <a:p>
            <a:fld id="{19C44A92-7990-404A-ACE3-E281D16DDC89}" type="datetime3">
              <a:rPr lang="en-US" smtClean="0"/>
              <a:t>23 May 2023</a:t>
            </a:fld>
            <a:endParaRPr lang="en-US"/>
          </a:p>
        </p:txBody>
      </p:sp>
    </p:spTree>
    <p:extLst>
      <p:ext uri="{BB962C8B-B14F-4D97-AF65-F5344CB8AC3E}">
        <p14:creationId xmlns:p14="http://schemas.microsoft.com/office/powerpoint/2010/main" val="445185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Pointer Conversions</a:t>
            </a:r>
          </a:p>
        </p:txBody>
      </p:sp>
      <p:sp>
        <p:nvSpPr>
          <p:cNvPr id="6" name="Content Placeholder 5"/>
          <p:cNvSpPr>
            <a:spLocks noGrp="1"/>
          </p:cNvSpPr>
          <p:nvPr>
            <p:ph idx="1"/>
          </p:nvPr>
        </p:nvSpPr>
        <p:spPr>
          <a:xfrm>
            <a:off x="1104900" y="1600199"/>
            <a:ext cx="9982200" cy="5031509"/>
          </a:xfrm>
        </p:spPr>
        <p:txBody>
          <a:bodyPr>
            <a:normAutofit/>
          </a:bodyPr>
          <a:lstStyle/>
          <a:p>
            <a:pPr algn="just"/>
            <a:r>
              <a:rPr lang="en-US" dirty="0"/>
              <a:t>Conversely, an integral type can be converted to a pointer type according to the following rules:</a:t>
            </a:r>
          </a:p>
          <a:p>
            <a:pPr algn="just"/>
            <a:endParaRPr lang="en-US" dirty="0"/>
          </a:p>
          <a:p>
            <a:pPr lvl="1" algn="just"/>
            <a:r>
              <a:rPr lang="en-US" dirty="0"/>
              <a:t>If the integral type is the same size as the pointer type, the conversion simply causes the integral value to be treated as a pointer (an unsigned integer).</a:t>
            </a:r>
          </a:p>
          <a:p>
            <a:pPr lvl="1" algn="just"/>
            <a:endParaRPr lang="en-US" dirty="0"/>
          </a:p>
          <a:p>
            <a:pPr lvl="1" algn="just"/>
            <a:r>
              <a:rPr lang="en-US" dirty="0"/>
              <a:t>If the size of the integral type is different from the size of the pointer type, the integral type is first converted to the size of the pointer, using the conversion paths given in the tables Conversion from Signed Integral Types and Conversion from Unsigned Integral Types. It's then treated as a pointer value.</a:t>
            </a:r>
          </a:p>
        </p:txBody>
      </p:sp>
      <p:sp>
        <p:nvSpPr>
          <p:cNvPr id="2" name="Date Placeholder 1"/>
          <p:cNvSpPr>
            <a:spLocks noGrp="1"/>
          </p:cNvSpPr>
          <p:nvPr>
            <p:ph type="dt" sz="half" idx="10"/>
          </p:nvPr>
        </p:nvSpPr>
        <p:spPr/>
        <p:txBody>
          <a:bodyPr/>
          <a:lstStyle/>
          <a:p>
            <a:fld id="{3215210C-911C-4369-B120-7629C0725F8C}" type="datetime3">
              <a:rPr lang="en-US" smtClean="0"/>
              <a:t>23 May 2023</a:t>
            </a:fld>
            <a:endParaRPr lang="en-US"/>
          </a:p>
        </p:txBody>
      </p:sp>
    </p:spTree>
    <p:extLst>
      <p:ext uri="{BB962C8B-B14F-4D97-AF65-F5344CB8AC3E}">
        <p14:creationId xmlns:p14="http://schemas.microsoft.com/office/powerpoint/2010/main" val="146649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Pointer Conversions</a:t>
            </a:r>
          </a:p>
        </p:txBody>
      </p:sp>
      <p:sp>
        <p:nvSpPr>
          <p:cNvPr id="6" name="Content Placeholder 5"/>
          <p:cNvSpPr>
            <a:spLocks noGrp="1"/>
          </p:cNvSpPr>
          <p:nvPr>
            <p:ph idx="1"/>
          </p:nvPr>
        </p:nvSpPr>
        <p:spPr>
          <a:xfrm>
            <a:off x="1104900" y="1600199"/>
            <a:ext cx="9982200" cy="5031509"/>
          </a:xfrm>
        </p:spPr>
        <p:txBody>
          <a:bodyPr>
            <a:normAutofit/>
          </a:bodyPr>
          <a:lstStyle/>
          <a:p>
            <a:pPr algn="just"/>
            <a:r>
              <a:rPr lang="en-US" dirty="0"/>
              <a:t>An integral constant expression with value 0 or such an expression cast to type void* can be converted by a type cast, by assignment, or by comparison to a pointer of any type. </a:t>
            </a:r>
          </a:p>
          <a:p>
            <a:pPr algn="just"/>
            <a:endParaRPr lang="en-US" dirty="0"/>
          </a:p>
          <a:p>
            <a:pPr algn="just"/>
            <a:r>
              <a:rPr lang="en-US" dirty="0"/>
              <a:t>This operation produces a null pointer that's equal to another null pointer of the same type, but it isn't equal to any pointer to a function or to an object. Integers other than the constant 0 can be converted to pointer type, but the result isn't portable.</a:t>
            </a:r>
          </a:p>
        </p:txBody>
      </p:sp>
      <p:sp>
        <p:nvSpPr>
          <p:cNvPr id="2" name="Date Placeholder 1"/>
          <p:cNvSpPr>
            <a:spLocks noGrp="1"/>
          </p:cNvSpPr>
          <p:nvPr>
            <p:ph type="dt" sz="half" idx="10"/>
          </p:nvPr>
        </p:nvSpPr>
        <p:spPr/>
        <p:txBody>
          <a:bodyPr/>
          <a:lstStyle/>
          <a:p>
            <a:fld id="{639D57CD-54C9-43FC-98E5-214C90166C14}" type="datetime3">
              <a:rPr lang="en-US" smtClean="0"/>
              <a:t>23 May 2023</a:t>
            </a:fld>
            <a:endParaRPr lang="en-US"/>
          </a:p>
        </p:txBody>
      </p:sp>
    </p:spTree>
    <p:extLst>
      <p:ext uri="{BB962C8B-B14F-4D97-AF65-F5344CB8AC3E}">
        <p14:creationId xmlns:p14="http://schemas.microsoft.com/office/powerpoint/2010/main" val="8813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86AEF7-C5FF-CF00-3457-1D7FE8AA4A11}"/>
              </a:ext>
            </a:extLst>
          </p:cNvPr>
          <p:cNvSpPr>
            <a:spLocks noGrp="1"/>
          </p:cNvSpPr>
          <p:nvPr>
            <p:ph type="title"/>
          </p:nvPr>
        </p:nvSpPr>
        <p:spPr/>
        <p:txBody>
          <a:bodyPr/>
          <a:lstStyle/>
          <a:p>
            <a:r>
              <a:rPr lang="en-US" dirty="0"/>
              <a:t>Note</a:t>
            </a:r>
          </a:p>
        </p:txBody>
      </p:sp>
      <p:sp>
        <p:nvSpPr>
          <p:cNvPr id="3" name="Line 2">
            <a:extLst>
              <a:ext uri="{FF2B5EF4-FFF2-40B4-BE49-F238E27FC236}">
                <a16:creationId xmlns:a16="http://schemas.microsoft.com/office/drawing/2014/main" xmlns="" id="{E8FD190B-3F4B-9C27-DC7A-2D88C4CF0FAD}"/>
              </a:ext>
            </a:extLst>
          </p:cNvPr>
          <p:cNvSpPr>
            <a:spLocks noChangeShapeType="1"/>
          </p:cNvSpPr>
          <p:nvPr/>
        </p:nvSpPr>
        <p:spPr bwMode="auto">
          <a:xfrm>
            <a:off x="2018541" y="2790825"/>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Line 3">
            <a:extLst>
              <a:ext uri="{FF2B5EF4-FFF2-40B4-BE49-F238E27FC236}">
                <a16:creationId xmlns:a16="http://schemas.microsoft.com/office/drawing/2014/main" xmlns="" id="{91A2844E-DA28-25A9-342B-050DC042C081}"/>
              </a:ext>
            </a:extLst>
          </p:cNvPr>
          <p:cNvSpPr>
            <a:spLocks noChangeShapeType="1"/>
          </p:cNvSpPr>
          <p:nvPr/>
        </p:nvSpPr>
        <p:spPr bwMode="auto">
          <a:xfrm>
            <a:off x="2020128" y="4162425"/>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Rectangle 4">
            <a:extLst>
              <a:ext uri="{FF2B5EF4-FFF2-40B4-BE49-F238E27FC236}">
                <a16:creationId xmlns:a16="http://schemas.microsoft.com/office/drawing/2014/main" xmlns="" id="{5D5CA433-213A-8AE6-6003-1A117362F007}"/>
              </a:ext>
            </a:extLst>
          </p:cNvPr>
          <p:cNvSpPr>
            <a:spLocks noChangeArrowheads="1"/>
          </p:cNvSpPr>
          <p:nvPr/>
        </p:nvSpPr>
        <p:spPr bwMode="auto">
          <a:xfrm>
            <a:off x="2056641" y="2882900"/>
            <a:ext cx="8077200" cy="11874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dirty="0"/>
              <a:t>An address expression, one of the expression types in the unary expression category, consists of an ampersand (&amp;) and a variable name.</a:t>
            </a:r>
          </a:p>
        </p:txBody>
      </p:sp>
      <p:sp>
        <p:nvSpPr>
          <p:cNvPr id="6" name="Date Placeholder 5"/>
          <p:cNvSpPr>
            <a:spLocks noGrp="1"/>
          </p:cNvSpPr>
          <p:nvPr>
            <p:ph type="dt" sz="half" idx="10"/>
          </p:nvPr>
        </p:nvSpPr>
        <p:spPr/>
        <p:txBody>
          <a:bodyPr/>
          <a:lstStyle/>
          <a:p>
            <a:fld id="{2CE12D21-CFFA-4381-BFC9-926D8B28BB74}" type="datetime3">
              <a:rPr lang="en-US" smtClean="0"/>
              <a:t>23 May 2023</a:t>
            </a:fld>
            <a:endParaRPr lang="en-US"/>
          </a:p>
        </p:txBody>
      </p:sp>
    </p:spTree>
    <p:extLst>
      <p:ext uri="{BB962C8B-B14F-4D97-AF65-F5344CB8AC3E}">
        <p14:creationId xmlns:p14="http://schemas.microsoft.com/office/powerpoint/2010/main" val="409648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Types</a:t>
            </a:r>
          </a:p>
        </p:txBody>
      </p:sp>
      <p:sp>
        <p:nvSpPr>
          <p:cNvPr id="6" name="Content Placeholder 5"/>
          <p:cNvSpPr>
            <a:spLocks noGrp="1"/>
          </p:cNvSpPr>
          <p:nvPr>
            <p:ph idx="1"/>
          </p:nvPr>
        </p:nvSpPr>
        <p:spPr>
          <a:xfrm>
            <a:off x="1104900" y="1600199"/>
            <a:ext cx="9982200" cy="5031509"/>
          </a:xfrm>
        </p:spPr>
        <p:txBody>
          <a:bodyPr>
            <a:normAutofit/>
          </a:bodyPr>
          <a:lstStyle/>
          <a:p>
            <a:pPr algn="just"/>
            <a:r>
              <a:rPr lang="en-US" dirty="0"/>
              <a:t>Implicit</a:t>
            </a:r>
          </a:p>
          <a:p>
            <a:pPr algn="just"/>
            <a:r>
              <a:rPr lang="en-US"/>
              <a:t>Explicit</a:t>
            </a:r>
            <a:endParaRPr lang="en-US" dirty="0"/>
          </a:p>
        </p:txBody>
      </p:sp>
      <p:sp>
        <p:nvSpPr>
          <p:cNvPr id="2" name="Date Placeholder 1"/>
          <p:cNvSpPr>
            <a:spLocks noGrp="1"/>
          </p:cNvSpPr>
          <p:nvPr>
            <p:ph type="dt" sz="half" idx="10"/>
          </p:nvPr>
        </p:nvSpPr>
        <p:spPr/>
        <p:txBody>
          <a:bodyPr/>
          <a:lstStyle/>
          <a:p>
            <a:fld id="{956180C2-93ED-4361-A208-99B2F6070CB7}" type="datetime3">
              <a:rPr lang="en-US" smtClean="0"/>
              <a:t>23 May 2023</a:t>
            </a:fld>
            <a:endParaRPr lang="en-US"/>
          </a:p>
        </p:txBody>
      </p:sp>
    </p:spTree>
    <p:extLst>
      <p:ext uri="{BB962C8B-B14F-4D97-AF65-F5344CB8AC3E}">
        <p14:creationId xmlns:p14="http://schemas.microsoft.com/office/powerpoint/2010/main" val="379603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145B0F-9653-236B-4AE8-2CEA39883EF4}"/>
              </a:ext>
            </a:extLst>
          </p:cNvPr>
          <p:cNvSpPr>
            <a:spLocks noGrp="1"/>
          </p:cNvSpPr>
          <p:nvPr>
            <p:ph type="title"/>
          </p:nvPr>
        </p:nvSpPr>
        <p:spPr/>
        <p:txBody>
          <a:bodyPr/>
          <a:lstStyle/>
          <a:p>
            <a:r>
              <a:rPr lang="en-US" dirty="0"/>
              <a:t>Explicit Conversion</a:t>
            </a:r>
          </a:p>
        </p:txBody>
      </p:sp>
      <p:sp>
        <p:nvSpPr>
          <p:cNvPr id="3" name="Content Placeholder 2">
            <a:extLst>
              <a:ext uri="{FF2B5EF4-FFF2-40B4-BE49-F238E27FC236}">
                <a16:creationId xmlns:a16="http://schemas.microsoft.com/office/drawing/2014/main" xmlns="" id="{B769AA8D-9250-5B81-5181-D9584BF29A64}"/>
              </a:ext>
            </a:extLst>
          </p:cNvPr>
          <p:cNvSpPr>
            <a:spLocks noGrp="1"/>
          </p:cNvSpPr>
          <p:nvPr>
            <p:ph idx="1"/>
          </p:nvPr>
        </p:nvSpPr>
        <p:spPr>
          <a:xfrm>
            <a:off x="1104899" y="1600200"/>
            <a:ext cx="10887075" cy="4572000"/>
          </a:xfrm>
        </p:spPr>
        <p:txBody>
          <a:bodyPr>
            <a:normAutofit/>
          </a:bodyPr>
          <a:lstStyle/>
          <a:p>
            <a:r>
              <a:rPr lang="en-US" dirty="0"/>
              <a:t>Object Pointers:</a:t>
            </a:r>
          </a:p>
          <a:p>
            <a:pPr algn="just"/>
            <a:r>
              <a:rPr lang="en-US" dirty="0"/>
              <a:t>You can explicitly convert an object pointer—that is, a pointer to a complete or incomplete object type—to any other object pointer type. In your program, you must ensure that your use of the converted pointer makes sense. </a:t>
            </a:r>
          </a:p>
          <a:p>
            <a:pPr algn="just"/>
            <a:r>
              <a:rPr lang="en-US" dirty="0"/>
              <a:t>An example:</a:t>
            </a:r>
          </a:p>
          <a:p>
            <a:pPr marL="0" indent="0" algn="just">
              <a:buNone/>
            </a:pPr>
            <a:r>
              <a:rPr lang="en-US" dirty="0"/>
              <a:t>float  </a:t>
            </a:r>
            <a:r>
              <a:rPr lang="en-US" dirty="0" err="1"/>
              <a:t>f_var</a:t>
            </a:r>
            <a:r>
              <a:rPr lang="en-US" dirty="0"/>
              <a:t> = 1.5F;</a:t>
            </a:r>
          </a:p>
          <a:p>
            <a:pPr marL="0" indent="0" algn="just">
              <a:buNone/>
            </a:pPr>
            <a:r>
              <a:rPr lang="en-US" dirty="0"/>
              <a:t>long *</a:t>
            </a:r>
            <a:r>
              <a:rPr lang="en-US" dirty="0" err="1"/>
              <a:t>l_ptr</a:t>
            </a:r>
            <a:r>
              <a:rPr lang="en-US" dirty="0"/>
              <a:t> = (long *)&amp;</a:t>
            </a:r>
            <a:r>
              <a:rPr lang="en-US" dirty="0" err="1"/>
              <a:t>f_var</a:t>
            </a:r>
            <a:r>
              <a:rPr lang="en-US" dirty="0"/>
              <a:t>;     // Initialize a pointer to long with the address of </a:t>
            </a:r>
            <a:r>
              <a:rPr lang="en-US" dirty="0" err="1"/>
              <a:t>f_var</a:t>
            </a:r>
            <a:r>
              <a:rPr lang="en-US" dirty="0"/>
              <a:t>.</a:t>
            </a:r>
          </a:p>
          <a:p>
            <a:pPr marL="0" indent="0" algn="just">
              <a:buNone/>
            </a:pPr>
            <a:r>
              <a:rPr lang="en-US" dirty="0"/>
              <a:t>double *</a:t>
            </a:r>
            <a:r>
              <a:rPr lang="en-US" dirty="0" err="1"/>
              <a:t>d_ptr</a:t>
            </a:r>
            <a:r>
              <a:rPr lang="en-US" dirty="0"/>
              <a:t> = (double *)</a:t>
            </a:r>
            <a:r>
              <a:rPr lang="en-US" dirty="0" err="1"/>
              <a:t>l_ptr</a:t>
            </a:r>
            <a:r>
              <a:rPr lang="en-US" dirty="0"/>
              <a:t>;  // Initialize a pointer to double with the same address.</a:t>
            </a:r>
          </a:p>
        </p:txBody>
      </p:sp>
      <p:sp>
        <p:nvSpPr>
          <p:cNvPr id="4" name="Date Placeholder 3">
            <a:extLst>
              <a:ext uri="{FF2B5EF4-FFF2-40B4-BE49-F238E27FC236}">
                <a16:creationId xmlns:a16="http://schemas.microsoft.com/office/drawing/2014/main" xmlns="" id="{822A0368-C689-ACF4-AE4C-C62AB5DCDB16}"/>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31376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145B0F-9653-236B-4AE8-2CEA39883EF4}"/>
              </a:ext>
            </a:extLst>
          </p:cNvPr>
          <p:cNvSpPr>
            <a:spLocks noGrp="1"/>
          </p:cNvSpPr>
          <p:nvPr>
            <p:ph type="title"/>
          </p:nvPr>
        </p:nvSpPr>
        <p:spPr/>
        <p:txBody>
          <a:bodyPr/>
          <a:lstStyle/>
          <a:p>
            <a:r>
              <a:rPr lang="en-US" dirty="0"/>
              <a:t>Explicit Conversion (Contd..,)</a:t>
            </a:r>
          </a:p>
        </p:txBody>
      </p:sp>
      <p:sp>
        <p:nvSpPr>
          <p:cNvPr id="3" name="Content Placeholder 2">
            <a:extLst>
              <a:ext uri="{FF2B5EF4-FFF2-40B4-BE49-F238E27FC236}">
                <a16:creationId xmlns:a16="http://schemas.microsoft.com/office/drawing/2014/main" xmlns="" id="{B769AA8D-9250-5B81-5181-D9584BF29A64}"/>
              </a:ext>
            </a:extLst>
          </p:cNvPr>
          <p:cNvSpPr>
            <a:spLocks noGrp="1"/>
          </p:cNvSpPr>
          <p:nvPr>
            <p:ph idx="1"/>
          </p:nvPr>
        </p:nvSpPr>
        <p:spPr>
          <a:xfrm>
            <a:off x="1104899" y="1600200"/>
            <a:ext cx="10887075" cy="4572000"/>
          </a:xfrm>
        </p:spPr>
        <p:txBody>
          <a:bodyPr>
            <a:normAutofit/>
          </a:bodyPr>
          <a:lstStyle/>
          <a:p>
            <a:r>
              <a:rPr lang="en-US" dirty="0"/>
              <a:t>On a system where </a:t>
            </a:r>
            <a:r>
              <a:rPr lang="en-US" dirty="0" err="1"/>
              <a:t>sizeof</a:t>
            </a:r>
            <a:r>
              <a:rPr lang="en-US" dirty="0"/>
              <a:t>(float) equals </a:t>
            </a:r>
            <a:r>
              <a:rPr lang="en-US" dirty="0" err="1"/>
              <a:t>sizeof</a:t>
            </a:r>
            <a:r>
              <a:rPr lang="en-US" dirty="0"/>
              <a:t>(long):</a:t>
            </a:r>
          </a:p>
          <a:p>
            <a:pPr marL="0" indent="0">
              <a:buNone/>
            </a:pPr>
            <a:r>
              <a:rPr lang="en-US" dirty="0" err="1"/>
              <a:t>printf</a:t>
            </a:r>
            <a:r>
              <a:rPr lang="en-US" dirty="0"/>
              <a:t>( "The %d bytes that represent %f, in hexadecimal: 0x%lX\n", </a:t>
            </a:r>
            <a:r>
              <a:rPr lang="en-US" dirty="0" err="1"/>
              <a:t>sizeof</a:t>
            </a:r>
            <a:r>
              <a:rPr lang="en-US" dirty="0"/>
              <a:t>(</a:t>
            </a:r>
            <a:r>
              <a:rPr lang="en-US" dirty="0" err="1"/>
              <a:t>f_var</a:t>
            </a:r>
            <a:r>
              <a:rPr lang="en-US" dirty="0"/>
              <a:t>), </a:t>
            </a:r>
            <a:r>
              <a:rPr lang="en-US" dirty="0" err="1"/>
              <a:t>f_var</a:t>
            </a:r>
            <a:r>
              <a:rPr lang="en-US" dirty="0"/>
              <a:t>, *</a:t>
            </a:r>
            <a:r>
              <a:rPr lang="en-US" dirty="0" err="1"/>
              <a:t>l_ptr</a:t>
            </a:r>
            <a:r>
              <a:rPr lang="en-US" dirty="0"/>
              <a:t> );</a:t>
            </a:r>
          </a:p>
          <a:p>
            <a:pPr marL="0" indent="0">
              <a:buNone/>
            </a:pPr>
            <a:r>
              <a:rPr lang="en-US" dirty="0"/>
              <a:t>// Using a converted pointer in an assignment can cause trouble:</a:t>
            </a:r>
          </a:p>
          <a:p>
            <a:pPr marL="0" indent="0">
              <a:buNone/>
            </a:pPr>
            <a:endParaRPr lang="en-US" dirty="0"/>
          </a:p>
          <a:p>
            <a:pPr marL="0" indent="0">
              <a:buNone/>
            </a:pPr>
            <a:r>
              <a:rPr lang="en-US" dirty="0"/>
              <a:t>/*  *</a:t>
            </a:r>
            <a:r>
              <a:rPr lang="en-US" dirty="0" err="1"/>
              <a:t>d_ptr</a:t>
            </a:r>
            <a:r>
              <a:rPr lang="en-US" dirty="0"/>
              <a:t> = 2.5;  */   // Don't try this! </a:t>
            </a:r>
            <a:r>
              <a:rPr lang="en-US" dirty="0" err="1"/>
              <a:t>f_var's</a:t>
            </a:r>
            <a:r>
              <a:rPr lang="en-US" dirty="0"/>
              <a:t> location doesn't have space for a double value!</a:t>
            </a:r>
          </a:p>
          <a:p>
            <a:pPr marL="0" indent="0">
              <a:buNone/>
            </a:pPr>
            <a:endParaRPr lang="en-US" dirty="0"/>
          </a:p>
          <a:p>
            <a:pPr marL="0" indent="0">
              <a:buNone/>
            </a:pPr>
            <a:r>
              <a:rPr lang="en-US" dirty="0"/>
              <a:t>*(float *)</a:t>
            </a:r>
            <a:r>
              <a:rPr lang="en-US" dirty="0" err="1"/>
              <a:t>d_ptr</a:t>
            </a:r>
            <a:r>
              <a:rPr lang="en-US" dirty="0"/>
              <a:t> = 2.5;  // OK: stores a float value in that location.</a:t>
            </a:r>
          </a:p>
        </p:txBody>
      </p:sp>
      <p:sp>
        <p:nvSpPr>
          <p:cNvPr id="4" name="Date Placeholder 3">
            <a:extLst>
              <a:ext uri="{FF2B5EF4-FFF2-40B4-BE49-F238E27FC236}">
                <a16:creationId xmlns:a16="http://schemas.microsoft.com/office/drawing/2014/main" xmlns="" id="{822A0368-C689-ACF4-AE4C-C62AB5DCDB16}"/>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107796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145B0F-9653-236B-4AE8-2CEA39883EF4}"/>
              </a:ext>
            </a:extLst>
          </p:cNvPr>
          <p:cNvSpPr>
            <a:spLocks noGrp="1"/>
          </p:cNvSpPr>
          <p:nvPr>
            <p:ph type="title"/>
          </p:nvPr>
        </p:nvSpPr>
        <p:spPr/>
        <p:txBody>
          <a:bodyPr/>
          <a:lstStyle/>
          <a:p>
            <a:r>
              <a:rPr lang="en-US" dirty="0"/>
              <a:t>Explicit Conversion (Contd..,)</a:t>
            </a:r>
          </a:p>
        </p:txBody>
      </p:sp>
      <p:sp>
        <p:nvSpPr>
          <p:cNvPr id="3" name="Content Placeholder 2">
            <a:extLst>
              <a:ext uri="{FF2B5EF4-FFF2-40B4-BE49-F238E27FC236}">
                <a16:creationId xmlns:a16="http://schemas.microsoft.com/office/drawing/2014/main" xmlns="" id="{B769AA8D-9250-5B81-5181-D9584BF29A64}"/>
              </a:ext>
            </a:extLst>
          </p:cNvPr>
          <p:cNvSpPr>
            <a:spLocks noGrp="1"/>
          </p:cNvSpPr>
          <p:nvPr>
            <p:ph idx="1"/>
          </p:nvPr>
        </p:nvSpPr>
        <p:spPr>
          <a:xfrm>
            <a:off x="1104899" y="1600200"/>
            <a:ext cx="10887075" cy="4572000"/>
          </a:xfrm>
        </p:spPr>
        <p:txBody>
          <a:bodyPr>
            <a:normAutofit/>
          </a:bodyPr>
          <a:lstStyle/>
          <a:p>
            <a:r>
              <a:rPr lang="en-US" dirty="0"/>
              <a:t>If the object pointer after conversion does not have the alignment required by the new type, the results of using the pointer are undefined. </a:t>
            </a:r>
          </a:p>
          <a:p>
            <a:r>
              <a:rPr lang="en-US" dirty="0"/>
              <a:t>In all other cases, converting the pointer value back into the original pointer type is guaranteed to yield an equivalent to the original pointer.</a:t>
            </a:r>
          </a:p>
          <a:p>
            <a:r>
              <a:rPr lang="en-US" dirty="0"/>
              <a:t>If you convert any type of object pointer into a pointer to any char type (char, signed char, or unsigned char), the result is a pointer to the first byte of the object. </a:t>
            </a:r>
          </a:p>
          <a:p>
            <a:r>
              <a:rPr lang="en-US" dirty="0"/>
              <a:t>The first byte is considered here to be the byte with the lowest address, regardless of the system’s byte order structure. </a:t>
            </a:r>
          </a:p>
        </p:txBody>
      </p:sp>
      <p:sp>
        <p:nvSpPr>
          <p:cNvPr id="4" name="Date Placeholder 3">
            <a:extLst>
              <a:ext uri="{FF2B5EF4-FFF2-40B4-BE49-F238E27FC236}">
                <a16:creationId xmlns:a16="http://schemas.microsoft.com/office/drawing/2014/main" xmlns="" id="{822A0368-C689-ACF4-AE4C-C62AB5DCDB16}"/>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353397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145B0F-9653-236B-4AE8-2CEA39883EF4}"/>
              </a:ext>
            </a:extLst>
          </p:cNvPr>
          <p:cNvSpPr>
            <a:spLocks noGrp="1"/>
          </p:cNvSpPr>
          <p:nvPr>
            <p:ph type="title"/>
          </p:nvPr>
        </p:nvSpPr>
        <p:spPr/>
        <p:txBody>
          <a:bodyPr/>
          <a:lstStyle/>
          <a:p>
            <a:r>
              <a:rPr lang="en-US" dirty="0"/>
              <a:t>Explicit Conversion (Contd..,)</a:t>
            </a:r>
          </a:p>
        </p:txBody>
      </p:sp>
      <p:sp>
        <p:nvSpPr>
          <p:cNvPr id="3" name="Content Placeholder 2">
            <a:extLst>
              <a:ext uri="{FF2B5EF4-FFF2-40B4-BE49-F238E27FC236}">
                <a16:creationId xmlns:a16="http://schemas.microsoft.com/office/drawing/2014/main" xmlns="" id="{B769AA8D-9250-5B81-5181-D9584BF29A64}"/>
              </a:ext>
            </a:extLst>
          </p:cNvPr>
          <p:cNvSpPr>
            <a:spLocks noGrp="1"/>
          </p:cNvSpPr>
          <p:nvPr>
            <p:ph idx="1"/>
          </p:nvPr>
        </p:nvSpPr>
        <p:spPr>
          <a:xfrm>
            <a:off x="1104899" y="1600200"/>
            <a:ext cx="10887075" cy="4572000"/>
          </a:xfrm>
        </p:spPr>
        <p:txBody>
          <a:bodyPr>
            <a:normAutofit fontScale="92500" lnSpcReduction="10000"/>
          </a:bodyPr>
          <a:lstStyle/>
          <a:p>
            <a:pPr>
              <a:lnSpc>
                <a:spcPct val="120000"/>
              </a:lnSpc>
              <a:spcBef>
                <a:spcPts val="0"/>
              </a:spcBef>
            </a:pPr>
            <a:r>
              <a:rPr lang="en-US" dirty="0"/>
              <a:t>The following example uses this feature to print a hexadecimal dump of a structure variable:</a:t>
            </a:r>
          </a:p>
          <a:p>
            <a:pPr marL="0" indent="0">
              <a:lnSpc>
                <a:spcPct val="120000"/>
              </a:lnSpc>
              <a:spcBef>
                <a:spcPts val="0"/>
              </a:spcBef>
              <a:buNone/>
            </a:pPr>
            <a:r>
              <a:rPr lang="en-US" dirty="0"/>
              <a:t>#include &lt;</a:t>
            </a:r>
            <a:r>
              <a:rPr lang="en-US" dirty="0" err="1"/>
              <a:t>stdio.h</a:t>
            </a:r>
            <a:r>
              <a:rPr lang="en-US" dirty="0"/>
              <a:t>&gt;</a:t>
            </a:r>
          </a:p>
          <a:p>
            <a:pPr marL="0" indent="0">
              <a:lnSpc>
                <a:spcPct val="120000"/>
              </a:lnSpc>
              <a:spcBef>
                <a:spcPts val="0"/>
              </a:spcBef>
              <a:buNone/>
            </a:pPr>
            <a:r>
              <a:rPr lang="en-US" dirty="0"/>
              <a:t>    struct Data {</a:t>
            </a:r>
          </a:p>
          <a:p>
            <a:pPr marL="0" indent="0">
              <a:lnSpc>
                <a:spcPct val="120000"/>
              </a:lnSpc>
              <a:spcBef>
                <a:spcPts val="0"/>
              </a:spcBef>
              <a:buNone/>
            </a:pPr>
            <a:r>
              <a:rPr lang="en-US" dirty="0"/>
              <a:t>                  short id;</a:t>
            </a:r>
          </a:p>
          <a:p>
            <a:pPr marL="0" indent="0">
              <a:lnSpc>
                <a:spcPct val="120000"/>
              </a:lnSpc>
              <a:spcBef>
                <a:spcPts val="0"/>
              </a:spcBef>
              <a:buNone/>
            </a:pPr>
            <a:r>
              <a:rPr lang="en-US" dirty="0"/>
              <a:t>                  double </a:t>
            </a:r>
            <a:r>
              <a:rPr lang="en-US" dirty="0" err="1"/>
              <a:t>val</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struct Data </a:t>
            </a:r>
            <a:r>
              <a:rPr lang="en-US" dirty="0" err="1"/>
              <a:t>myData</a:t>
            </a:r>
            <a:r>
              <a:rPr lang="en-US" dirty="0"/>
              <a:t> = { 0x123, 77.7 };          // Initialize a structure.</a:t>
            </a:r>
          </a:p>
          <a:p>
            <a:pPr marL="0" indent="0">
              <a:lnSpc>
                <a:spcPct val="120000"/>
              </a:lnSpc>
              <a:spcBef>
                <a:spcPts val="0"/>
              </a:spcBef>
              <a:buNone/>
            </a:pPr>
            <a:r>
              <a:rPr lang="en-US" dirty="0"/>
              <a:t>    unsigned char *cp = (unsigned char *)&amp;</a:t>
            </a:r>
            <a:r>
              <a:rPr lang="en-US" dirty="0" err="1"/>
              <a:t>myData</a:t>
            </a:r>
            <a:r>
              <a:rPr lang="en-US" dirty="0"/>
              <a:t>;  // Pointer to the first byte of the structure.</a:t>
            </a:r>
          </a:p>
          <a:p>
            <a:pPr marL="0" indent="0">
              <a:lnSpc>
                <a:spcPct val="120000"/>
              </a:lnSpc>
              <a:spcBef>
                <a:spcPts val="0"/>
              </a:spcBef>
              <a:buNone/>
            </a:pPr>
            <a:r>
              <a:rPr lang="en-US" dirty="0"/>
              <a:t>    </a:t>
            </a:r>
            <a:r>
              <a:rPr lang="en-US" dirty="0" err="1"/>
              <a:t>printf</a:t>
            </a:r>
            <a:r>
              <a:rPr lang="en-US" dirty="0"/>
              <a:t>( "%p: ", cp );                          // Print the starting address.</a:t>
            </a:r>
          </a:p>
          <a:p>
            <a:pPr marL="0" indent="0">
              <a:lnSpc>
                <a:spcPct val="120000"/>
              </a:lnSpc>
              <a:spcBef>
                <a:spcPts val="0"/>
              </a:spcBef>
              <a:buNone/>
            </a:pPr>
            <a:endParaRPr lang="en-US" dirty="0"/>
          </a:p>
          <a:p>
            <a:pPr marL="0" indent="0">
              <a:lnSpc>
                <a:spcPct val="120000"/>
              </a:lnSpc>
              <a:spcBef>
                <a:spcPts val="0"/>
              </a:spcBef>
              <a:buNone/>
            </a:pPr>
            <a:r>
              <a:rPr lang="en-US" dirty="0"/>
              <a:t>    for ( int </a:t>
            </a:r>
            <a:r>
              <a:rPr lang="en-US" dirty="0" err="1"/>
              <a:t>i</a:t>
            </a:r>
            <a:r>
              <a:rPr lang="en-US" dirty="0"/>
              <a:t> = 0; </a:t>
            </a:r>
            <a:r>
              <a:rPr lang="en-US" dirty="0" err="1"/>
              <a:t>i</a:t>
            </a:r>
            <a:r>
              <a:rPr lang="en-US" dirty="0"/>
              <a:t> &lt; </a:t>
            </a:r>
            <a:r>
              <a:rPr lang="en-US" dirty="0" err="1"/>
              <a:t>sizeof</a:t>
            </a:r>
            <a:r>
              <a:rPr lang="en-US" dirty="0"/>
              <a:t>(</a:t>
            </a:r>
            <a:r>
              <a:rPr lang="en-US" dirty="0" err="1"/>
              <a:t>myData</a:t>
            </a:r>
            <a:r>
              <a:rPr lang="en-US" dirty="0"/>
              <a:t>); ++</a:t>
            </a:r>
            <a:r>
              <a:rPr lang="en-US" dirty="0" err="1"/>
              <a:t>i</a:t>
            </a:r>
            <a:r>
              <a:rPr lang="en-US" dirty="0"/>
              <a:t> )     // Print each byte of the</a:t>
            </a:r>
          </a:p>
          <a:p>
            <a:pPr marL="0" indent="0">
              <a:lnSpc>
                <a:spcPct val="120000"/>
              </a:lnSpc>
              <a:spcBef>
                <a:spcPts val="0"/>
              </a:spcBef>
              <a:buNone/>
            </a:pPr>
            <a:r>
              <a:rPr lang="en-US" dirty="0"/>
              <a:t>      </a:t>
            </a:r>
            <a:r>
              <a:rPr lang="en-US" dirty="0" err="1"/>
              <a:t>printf</a:t>
            </a:r>
            <a:r>
              <a:rPr lang="en-US" dirty="0"/>
              <a:t>( "%02X ", *(cp + </a:t>
            </a:r>
            <a:r>
              <a:rPr lang="en-US" dirty="0" err="1"/>
              <a:t>i</a:t>
            </a:r>
            <a:r>
              <a:rPr lang="en-US" dirty="0"/>
              <a:t>) );                // structure, in hexadecimal.</a:t>
            </a:r>
          </a:p>
          <a:p>
            <a:pPr marL="0" indent="0">
              <a:lnSpc>
                <a:spcPct val="120000"/>
              </a:lnSpc>
              <a:spcBef>
                <a:spcPts val="0"/>
              </a:spcBef>
              <a:buNone/>
            </a:pPr>
            <a:r>
              <a:rPr lang="en-US" dirty="0"/>
              <a:t>    </a:t>
            </a:r>
            <a:r>
              <a:rPr lang="en-US" dirty="0" err="1"/>
              <a:t>putchar</a:t>
            </a:r>
            <a:r>
              <a:rPr lang="en-US" dirty="0"/>
              <a:t>( '\n' );</a:t>
            </a:r>
          </a:p>
        </p:txBody>
      </p:sp>
      <p:sp>
        <p:nvSpPr>
          <p:cNvPr id="4" name="Date Placeholder 3">
            <a:extLst>
              <a:ext uri="{FF2B5EF4-FFF2-40B4-BE49-F238E27FC236}">
                <a16:creationId xmlns:a16="http://schemas.microsoft.com/office/drawing/2014/main" xmlns="" id="{822A0368-C689-ACF4-AE4C-C62AB5DCDB16}"/>
              </a:ext>
            </a:extLst>
          </p:cNvPr>
          <p:cNvSpPr>
            <a:spLocks noGrp="1"/>
          </p:cNvSpPr>
          <p:nvPr>
            <p:ph type="dt" sz="half" idx="10"/>
          </p:nvPr>
        </p:nvSpPr>
        <p:spPr/>
        <p:txBody>
          <a:bodyPr/>
          <a:lstStyle/>
          <a:p>
            <a:fld id="{959B59A7-6C2A-4EE8-98F2-E800B13D849A}" type="datetime3">
              <a:rPr lang="en-US" smtClean="0"/>
              <a:t>23 May 2023</a:t>
            </a:fld>
            <a:endParaRPr lang="en-US" dirty="0"/>
          </a:p>
        </p:txBody>
      </p:sp>
    </p:spTree>
    <p:extLst>
      <p:ext uri="{BB962C8B-B14F-4D97-AF65-F5344CB8AC3E}">
        <p14:creationId xmlns:p14="http://schemas.microsoft.com/office/powerpoint/2010/main" val="186700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6B16-8852-FBDC-B464-98C8C835152F}"/>
              </a:ext>
            </a:extLst>
          </p:cNvPr>
          <p:cNvSpPr>
            <a:spLocks noGrp="1"/>
          </p:cNvSpPr>
          <p:nvPr>
            <p:ph type="title"/>
          </p:nvPr>
        </p:nvSpPr>
        <p:spPr/>
        <p:txBody>
          <a:bodyPr/>
          <a:lstStyle/>
          <a:p>
            <a:r>
              <a:rPr lang="en-US" dirty="0"/>
              <a:t>Explicit Conversion (Contd..,)</a:t>
            </a:r>
          </a:p>
        </p:txBody>
      </p:sp>
      <p:sp>
        <p:nvSpPr>
          <p:cNvPr id="3" name="Content Placeholder 2">
            <a:extLst>
              <a:ext uri="{FF2B5EF4-FFF2-40B4-BE49-F238E27FC236}">
                <a16:creationId xmlns:a16="http://schemas.microsoft.com/office/drawing/2014/main" xmlns="" id="{08CB362B-9B1A-9B53-5D40-848E9736F45C}"/>
              </a:ext>
            </a:extLst>
          </p:cNvPr>
          <p:cNvSpPr>
            <a:spLocks noGrp="1"/>
          </p:cNvSpPr>
          <p:nvPr>
            <p:ph idx="1"/>
          </p:nvPr>
        </p:nvSpPr>
        <p:spPr/>
        <p:txBody>
          <a:bodyPr/>
          <a:lstStyle/>
          <a:p>
            <a:endParaRPr lang="en-US" dirty="0"/>
          </a:p>
          <a:p>
            <a:endParaRPr lang="en-US" dirty="0"/>
          </a:p>
          <a:p>
            <a:r>
              <a:rPr lang="en-US" dirty="0"/>
              <a:t>The output of the first two bytes, 23 01, shows that the code was executed on a little-endian system: the byte with the lowest address in the structure </a:t>
            </a:r>
            <a:r>
              <a:rPr lang="en-US" dirty="0" err="1"/>
              <a:t>myData</a:t>
            </a:r>
            <a:r>
              <a:rPr lang="en-US" dirty="0"/>
              <a:t> was the least significant byte of the short member id.</a:t>
            </a:r>
          </a:p>
        </p:txBody>
      </p:sp>
      <p:sp>
        <p:nvSpPr>
          <p:cNvPr id="4" name="Date Placeholder 3">
            <a:extLst>
              <a:ext uri="{FF2B5EF4-FFF2-40B4-BE49-F238E27FC236}">
                <a16:creationId xmlns:a16="http://schemas.microsoft.com/office/drawing/2014/main" xmlns="" id="{0FF357A8-B837-0288-C9C7-2BC119B65EEC}"/>
              </a:ext>
            </a:extLst>
          </p:cNvPr>
          <p:cNvSpPr>
            <a:spLocks noGrp="1"/>
          </p:cNvSpPr>
          <p:nvPr>
            <p:ph type="dt" sz="half" idx="10"/>
          </p:nvPr>
        </p:nvSpPr>
        <p:spPr/>
        <p:txBody>
          <a:bodyPr/>
          <a:lstStyle/>
          <a:p>
            <a:fld id="{959B59A7-6C2A-4EE8-98F2-E800B13D849A}" type="datetime3">
              <a:rPr lang="en-US" smtClean="0"/>
              <a:t>23 May 2023</a:t>
            </a:fld>
            <a:endParaRPr lang="en-US"/>
          </a:p>
        </p:txBody>
      </p:sp>
      <p:sp>
        <p:nvSpPr>
          <p:cNvPr id="6" name="TextBox 5">
            <a:extLst>
              <a:ext uri="{FF2B5EF4-FFF2-40B4-BE49-F238E27FC236}">
                <a16:creationId xmlns:a16="http://schemas.microsoft.com/office/drawing/2014/main" xmlns="" id="{981BFDF9-FD7B-CEBE-11F7-84C055A47345}"/>
              </a:ext>
            </a:extLst>
          </p:cNvPr>
          <p:cNvSpPr txBox="1"/>
          <p:nvPr/>
        </p:nvSpPr>
        <p:spPr>
          <a:xfrm>
            <a:off x="1323668" y="1600200"/>
            <a:ext cx="7325032" cy="646331"/>
          </a:xfrm>
          <a:prstGeom prst="rect">
            <a:avLst/>
          </a:prstGeom>
          <a:noFill/>
        </p:spPr>
        <p:txBody>
          <a:bodyPr wrap="square">
            <a:spAutoFit/>
          </a:bodyPr>
          <a:lstStyle/>
          <a:p>
            <a:r>
              <a:rPr lang="en-US" b="1" dirty="0"/>
              <a:t>Output:</a:t>
            </a:r>
          </a:p>
          <a:p>
            <a:r>
              <a:rPr lang="en-US" dirty="0"/>
              <a:t>0xbffffd70: 23 01 00 00 00 00 00 00 CD CC </a:t>
            </a:r>
            <a:r>
              <a:rPr lang="en-US" dirty="0" err="1"/>
              <a:t>CC</a:t>
            </a:r>
            <a:r>
              <a:rPr lang="en-US" dirty="0"/>
              <a:t> </a:t>
            </a:r>
            <a:r>
              <a:rPr lang="en-US" dirty="0" err="1"/>
              <a:t>CC</a:t>
            </a:r>
            <a:r>
              <a:rPr lang="en-US" dirty="0"/>
              <a:t> </a:t>
            </a:r>
            <a:r>
              <a:rPr lang="en-US" dirty="0" err="1"/>
              <a:t>CC</a:t>
            </a:r>
            <a:r>
              <a:rPr lang="en-US" dirty="0"/>
              <a:t> 6C 53 40</a:t>
            </a:r>
          </a:p>
        </p:txBody>
      </p:sp>
    </p:spTree>
    <p:extLst>
      <p:ext uri="{BB962C8B-B14F-4D97-AF65-F5344CB8AC3E}">
        <p14:creationId xmlns:p14="http://schemas.microsoft.com/office/powerpoint/2010/main" val="315465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6B16-8852-FBDC-B464-98C8C835152F}"/>
              </a:ext>
            </a:extLst>
          </p:cNvPr>
          <p:cNvSpPr>
            <a:spLocks noGrp="1"/>
          </p:cNvSpPr>
          <p:nvPr>
            <p:ph type="title"/>
          </p:nvPr>
        </p:nvSpPr>
        <p:spPr/>
        <p:txBody>
          <a:bodyPr/>
          <a:lstStyle/>
          <a:p>
            <a:r>
              <a:rPr lang="en-US" dirty="0"/>
              <a:t>Implicit Conversion</a:t>
            </a:r>
          </a:p>
        </p:txBody>
      </p:sp>
      <p:sp>
        <p:nvSpPr>
          <p:cNvPr id="3" name="Content Placeholder 2">
            <a:extLst>
              <a:ext uri="{FF2B5EF4-FFF2-40B4-BE49-F238E27FC236}">
                <a16:creationId xmlns:a16="http://schemas.microsoft.com/office/drawing/2014/main" xmlns="" id="{08CB362B-9B1A-9B53-5D40-848E9736F45C}"/>
              </a:ext>
            </a:extLst>
          </p:cNvPr>
          <p:cNvSpPr>
            <a:spLocks noGrp="1"/>
          </p:cNvSpPr>
          <p:nvPr>
            <p:ph idx="1"/>
          </p:nvPr>
        </p:nvSpPr>
        <p:spPr>
          <a:xfrm>
            <a:off x="1104900" y="1600200"/>
            <a:ext cx="9982200" cy="4629150"/>
          </a:xfrm>
        </p:spPr>
        <p:txBody>
          <a:bodyPr/>
          <a:lstStyle/>
          <a:p>
            <a:pPr marL="0" indent="0" algn="just" fontAlgn="base">
              <a:buNone/>
            </a:pPr>
            <a:r>
              <a:rPr lang="en-US" b="0" i="0" dirty="0">
                <a:solidFill>
                  <a:srgbClr val="3D3B49"/>
                </a:solidFill>
                <a:effectLst/>
                <a:latin typeface="gilroy"/>
              </a:rPr>
              <a:t>The compiler converts certain types of pointers implicitly. Assignments, conditional expressions using the equality operators == and !=, and function calls involve implicit pointer conversion in three kinds of cases, which are described individually in the sections that follow. The three kinds of implicit pointer conversion are:</a:t>
            </a:r>
          </a:p>
          <a:p>
            <a:pPr marL="0" indent="0" algn="just" fontAlgn="base">
              <a:buNone/>
            </a:pPr>
            <a:endParaRPr lang="en-US" b="0" i="0" dirty="0">
              <a:solidFill>
                <a:srgbClr val="3D3B49"/>
              </a:solidFill>
              <a:effectLst/>
              <a:latin typeface="gilroy"/>
            </a:endParaRPr>
          </a:p>
          <a:p>
            <a:pPr algn="l" fontAlgn="base"/>
            <a:r>
              <a:rPr lang="en-US" b="0" i="0" dirty="0">
                <a:solidFill>
                  <a:srgbClr val="3D3B49"/>
                </a:solidFill>
                <a:effectLst/>
                <a:latin typeface="gilroy"/>
              </a:rPr>
              <a:t>Any object pointer type can be implicitly converted to a pointer to void, and vice versa.</a:t>
            </a:r>
          </a:p>
          <a:p>
            <a:pPr algn="l" fontAlgn="base"/>
            <a:r>
              <a:rPr lang="en-US" b="0" i="0" dirty="0">
                <a:solidFill>
                  <a:srgbClr val="3D3B49"/>
                </a:solidFill>
                <a:effectLst/>
                <a:latin typeface="gilroy"/>
              </a:rPr>
              <a:t>Any pointer to a given type can be implicitly converted into a pointer to a more qualified version of that type—that is, a type with one or more additional type qualifiers.</a:t>
            </a:r>
          </a:p>
          <a:p>
            <a:pPr algn="l" fontAlgn="base"/>
            <a:r>
              <a:rPr lang="en-US" b="0" i="0" dirty="0">
                <a:solidFill>
                  <a:srgbClr val="3D3B49"/>
                </a:solidFill>
                <a:effectLst/>
                <a:latin typeface="gilroy"/>
              </a:rPr>
              <a:t>A null pointer constant can be implicitly converted into any pointer type.</a:t>
            </a:r>
          </a:p>
        </p:txBody>
      </p:sp>
      <p:sp>
        <p:nvSpPr>
          <p:cNvPr id="4" name="Date Placeholder 3">
            <a:extLst>
              <a:ext uri="{FF2B5EF4-FFF2-40B4-BE49-F238E27FC236}">
                <a16:creationId xmlns:a16="http://schemas.microsoft.com/office/drawing/2014/main" xmlns="" id="{0FF357A8-B837-0288-C9C7-2BC119B65EEC}"/>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374738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6B16-8852-FBDC-B464-98C8C835152F}"/>
              </a:ext>
            </a:extLst>
          </p:cNvPr>
          <p:cNvSpPr>
            <a:spLocks noGrp="1"/>
          </p:cNvSpPr>
          <p:nvPr>
            <p:ph type="title"/>
          </p:nvPr>
        </p:nvSpPr>
        <p:spPr/>
        <p:txBody>
          <a:bodyPr/>
          <a:lstStyle/>
          <a:p>
            <a:pPr algn="l" fontAlgn="base"/>
            <a:r>
              <a:rPr lang="en-US" b="0" i="0" dirty="0">
                <a:solidFill>
                  <a:srgbClr val="3D3B49"/>
                </a:solidFill>
                <a:effectLst/>
                <a:latin typeface="gilroy"/>
              </a:rPr>
              <a:t>Pointers to void</a:t>
            </a:r>
          </a:p>
        </p:txBody>
      </p:sp>
      <p:sp>
        <p:nvSpPr>
          <p:cNvPr id="3" name="Content Placeholder 2">
            <a:extLst>
              <a:ext uri="{FF2B5EF4-FFF2-40B4-BE49-F238E27FC236}">
                <a16:creationId xmlns:a16="http://schemas.microsoft.com/office/drawing/2014/main" xmlns="" id="{08CB362B-9B1A-9B53-5D40-848E9736F45C}"/>
              </a:ext>
            </a:extLst>
          </p:cNvPr>
          <p:cNvSpPr>
            <a:spLocks noGrp="1"/>
          </p:cNvSpPr>
          <p:nvPr>
            <p:ph idx="1"/>
          </p:nvPr>
        </p:nvSpPr>
        <p:spPr>
          <a:xfrm>
            <a:off x="1104900" y="1600200"/>
            <a:ext cx="9982200" cy="4629150"/>
          </a:xfrm>
        </p:spPr>
        <p:txBody>
          <a:bodyPr/>
          <a:lstStyle/>
          <a:p>
            <a:pPr algn="just" fontAlgn="base"/>
            <a:r>
              <a:rPr lang="en-US" b="0" i="0" dirty="0">
                <a:solidFill>
                  <a:srgbClr val="3D3B49"/>
                </a:solidFill>
                <a:effectLst/>
                <a:latin typeface="gilroy"/>
              </a:rPr>
              <a:t>Pointers to void—that is, pointers of the type void *—are used as “multipurpose” pointers to represent the address of any object, without regard for its type. </a:t>
            </a:r>
          </a:p>
          <a:p>
            <a:pPr algn="just" fontAlgn="base"/>
            <a:r>
              <a:rPr lang="en-US" b="0" i="0" dirty="0">
                <a:solidFill>
                  <a:srgbClr val="3D3B49"/>
                </a:solidFill>
                <a:effectLst/>
                <a:latin typeface="gilroy"/>
              </a:rPr>
              <a:t>For example, the malloc() function returns a pointer to void. </a:t>
            </a:r>
          </a:p>
          <a:p>
            <a:pPr algn="just" fontAlgn="base"/>
            <a:r>
              <a:rPr lang="en-US" b="0" i="0" dirty="0">
                <a:solidFill>
                  <a:srgbClr val="3D3B49"/>
                </a:solidFill>
                <a:effectLst/>
                <a:latin typeface="gilroy"/>
              </a:rPr>
              <a:t>Before you can access the memory block, the void pointer must always be converted into a pointer to an object.</a:t>
            </a:r>
          </a:p>
        </p:txBody>
      </p:sp>
      <p:sp>
        <p:nvSpPr>
          <p:cNvPr id="4" name="Date Placeholder 3">
            <a:extLst>
              <a:ext uri="{FF2B5EF4-FFF2-40B4-BE49-F238E27FC236}">
                <a16:creationId xmlns:a16="http://schemas.microsoft.com/office/drawing/2014/main" xmlns="" id="{0FF357A8-B837-0288-C9C7-2BC119B65EEC}"/>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138124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6B16-8852-FBDC-B464-98C8C835152F}"/>
              </a:ext>
            </a:extLst>
          </p:cNvPr>
          <p:cNvSpPr>
            <a:spLocks noGrp="1"/>
          </p:cNvSpPr>
          <p:nvPr>
            <p:ph type="title"/>
          </p:nvPr>
        </p:nvSpPr>
        <p:spPr/>
        <p:txBody>
          <a:bodyPr/>
          <a:lstStyle/>
          <a:p>
            <a:pPr algn="l" fontAlgn="base"/>
            <a:r>
              <a:rPr lang="en-US" b="0" i="0" dirty="0">
                <a:solidFill>
                  <a:srgbClr val="3D3B49"/>
                </a:solidFill>
                <a:effectLst/>
                <a:latin typeface="gilroy"/>
              </a:rPr>
              <a:t>Pointers to void: Example</a:t>
            </a:r>
          </a:p>
        </p:txBody>
      </p:sp>
      <p:sp>
        <p:nvSpPr>
          <p:cNvPr id="3" name="Content Placeholder 2">
            <a:extLst>
              <a:ext uri="{FF2B5EF4-FFF2-40B4-BE49-F238E27FC236}">
                <a16:creationId xmlns:a16="http://schemas.microsoft.com/office/drawing/2014/main" xmlns="" id="{08CB362B-9B1A-9B53-5D40-848E9736F45C}"/>
              </a:ext>
            </a:extLst>
          </p:cNvPr>
          <p:cNvSpPr>
            <a:spLocks noGrp="1"/>
          </p:cNvSpPr>
          <p:nvPr>
            <p:ph idx="1"/>
          </p:nvPr>
        </p:nvSpPr>
        <p:spPr>
          <a:xfrm>
            <a:off x="1104899" y="1600200"/>
            <a:ext cx="10582275" cy="4629150"/>
          </a:xfrm>
        </p:spPr>
        <p:txBody>
          <a:bodyPr/>
          <a:lstStyle/>
          <a:p>
            <a:pPr algn="just" fontAlgn="base"/>
            <a:r>
              <a:rPr lang="en-US" b="0" i="0" dirty="0">
                <a:solidFill>
                  <a:srgbClr val="3D3B49"/>
                </a:solidFill>
                <a:effectLst/>
                <a:latin typeface="gilroy"/>
              </a:rPr>
              <a:t>This example demonstrates more uses of pointers to void. The program sorts an array using the standard function </a:t>
            </a:r>
            <a:r>
              <a:rPr lang="en-US" b="0" i="0" dirty="0" err="1">
                <a:solidFill>
                  <a:srgbClr val="3D3B49"/>
                </a:solidFill>
                <a:effectLst/>
                <a:latin typeface="gilroy"/>
              </a:rPr>
              <a:t>qsort</a:t>
            </a:r>
            <a:r>
              <a:rPr lang="en-US" b="0" i="0" dirty="0">
                <a:solidFill>
                  <a:srgbClr val="3D3B49"/>
                </a:solidFill>
                <a:effectLst/>
                <a:latin typeface="gilroy"/>
              </a:rPr>
              <a:t>(), which is declared in the header file </a:t>
            </a:r>
            <a:r>
              <a:rPr lang="en-US" b="0" i="0" dirty="0" err="1">
                <a:solidFill>
                  <a:srgbClr val="3D3B49"/>
                </a:solidFill>
                <a:effectLst/>
                <a:latin typeface="gilroy"/>
              </a:rPr>
              <a:t>stdlib.h</a:t>
            </a:r>
            <a:r>
              <a:rPr lang="en-US" b="0" i="0" dirty="0">
                <a:solidFill>
                  <a:srgbClr val="3D3B49"/>
                </a:solidFill>
                <a:effectLst/>
                <a:latin typeface="gilroy"/>
              </a:rPr>
              <a:t> with the following prototype:</a:t>
            </a:r>
          </a:p>
          <a:p>
            <a:pPr algn="just" fontAlgn="base"/>
            <a:endParaRPr lang="en-US" b="0" i="0" dirty="0">
              <a:solidFill>
                <a:srgbClr val="3D3B49"/>
              </a:solidFill>
              <a:effectLst/>
              <a:latin typeface="gilroy"/>
            </a:endParaRPr>
          </a:p>
          <a:p>
            <a:pPr algn="just" fontAlgn="base"/>
            <a:r>
              <a:rPr lang="en-US" b="0" i="0" dirty="0">
                <a:solidFill>
                  <a:srgbClr val="3D3B49"/>
                </a:solidFill>
                <a:effectLst/>
                <a:latin typeface="gilroy"/>
              </a:rPr>
              <a:t>void </a:t>
            </a:r>
            <a:r>
              <a:rPr lang="en-US" b="0" i="0" dirty="0" err="1">
                <a:solidFill>
                  <a:srgbClr val="3D3B49"/>
                </a:solidFill>
                <a:effectLst/>
                <a:latin typeface="gilroy"/>
              </a:rPr>
              <a:t>qsort</a:t>
            </a:r>
            <a:r>
              <a:rPr lang="en-US" b="0" i="0" dirty="0">
                <a:solidFill>
                  <a:srgbClr val="3D3B49"/>
                </a:solidFill>
                <a:effectLst/>
                <a:latin typeface="gilroy"/>
              </a:rPr>
              <a:t>( void *array, </a:t>
            </a:r>
            <a:r>
              <a:rPr lang="en-US" b="0" i="0" dirty="0" err="1">
                <a:solidFill>
                  <a:srgbClr val="3D3B49"/>
                </a:solidFill>
                <a:effectLst/>
                <a:latin typeface="gilroy"/>
              </a:rPr>
              <a:t>size_t</a:t>
            </a:r>
            <a:r>
              <a:rPr lang="en-US" b="0" i="0" dirty="0">
                <a:solidFill>
                  <a:srgbClr val="3D3B49"/>
                </a:solidFill>
                <a:effectLst/>
                <a:latin typeface="gilroy"/>
              </a:rPr>
              <a:t> n, </a:t>
            </a:r>
            <a:r>
              <a:rPr lang="en-US" b="0" i="0" dirty="0" err="1">
                <a:solidFill>
                  <a:srgbClr val="3D3B49"/>
                </a:solidFill>
                <a:effectLst/>
                <a:latin typeface="gilroy"/>
              </a:rPr>
              <a:t>size_t</a:t>
            </a:r>
            <a:r>
              <a:rPr lang="en-US" b="0" i="0" dirty="0">
                <a:solidFill>
                  <a:srgbClr val="3D3B49"/>
                </a:solidFill>
                <a:effectLst/>
                <a:latin typeface="gilroy"/>
              </a:rPr>
              <a:t> </a:t>
            </a:r>
            <a:r>
              <a:rPr lang="en-US" b="0" i="0" dirty="0" err="1">
                <a:solidFill>
                  <a:srgbClr val="3D3B49"/>
                </a:solidFill>
                <a:effectLst/>
                <a:latin typeface="gilroy"/>
              </a:rPr>
              <a:t>element_size</a:t>
            </a:r>
            <a:r>
              <a:rPr lang="en-US" b="0" i="0" dirty="0">
                <a:solidFill>
                  <a:srgbClr val="3D3B49"/>
                </a:solidFill>
                <a:effectLst/>
                <a:latin typeface="gilroy"/>
              </a:rPr>
              <a:t>, int (*compare)(const void *, const void *) );</a:t>
            </a:r>
          </a:p>
        </p:txBody>
      </p:sp>
      <p:sp>
        <p:nvSpPr>
          <p:cNvPr id="4" name="Date Placeholder 3">
            <a:extLst>
              <a:ext uri="{FF2B5EF4-FFF2-40B4-BE49-F238E27FC236}">
                <a16:creationId xmlns:a16="http://schemas.microsoft.com/office/drawing/2014/main" xmlns="" id="{0FF357A8-B837-0288-C9C7-2BC119B65EEC}"/>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157651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6B16-8852-FBDC-B464-98C8C835152F}"/>
              </a:ext>
            </a:extLst>
          </p:cNvPr>
          <p:cNvSpPr>
            <a:spLocks noGrp="1"/>
          </p:cNvSpPr>
          <p:nvPr>
            <p:ph type="title"/>
          </p:nvPr>
        </p:nvSpPr>
        <p:spPr/>
        <p:txBody>
          <a:bodyPr/>
          <a:lstStyle/>
          <a:p>
            <a:pPr algn="l" fontAlgn="base"/>
            <a:r>
              <a:rPr lang="en-US" b="0" i="0" dirty="0">
                <a:solidFill>
                  <a:srgbClr val="3D3B49"/>
                </a:solidFill>
                <a:effectLst/>
                <a:latin typeface="gilroy"/>
              </a:rPr>
              <a:t>Pointers to void: Example</a:t>
            </a:r>
          </a:p>
        </p:txBody>
      </p:sp>
      <p:sp>
        <p:nvSpPr>
          <p:cNvPr id="3" name="Content Placeholder 2">
            <a:extLst>
              <a:ext uri="{FF2B5EF4-FFF2-40B4-BE49-F238E27FC236}">
                <a16:creationId xmlns:a16="http://schemas.microsoft.com/office/drawing/2014/main" xmlns="" id="{08CB362B-9B1A-9B53-5D40-848E9736F45C}"/>
              </a:ext>
            </a:extLst>
          </p:cNvPr>
          <p:cNvSpPr>
            <a:spLocks noGrp="1"/>
          </p:cNvSpPr>
          <p:nvPr>
            <p:ph idx="1"/>
          </p:nvPr>
        </p:nvSpPr>
        <p:spPr>
          <a:xfrm>
            <a:off x="1104899" y="1600200"/>
            <a:ext cx="10582275" cy="4629150"/>
          </a:xfrm>
        </p:spPr>
        <p:txBody>
          <a:bodyPr/>
          <a:lstStyle/>
          <a:p>
            <a:pPr algn="just" fontAlgn="base"/>
            <a:r>
              <a:rPr lang="en-US" b="0" i="0" dirty="0">
                <a:solidFill>
                  <a:srgbClr val="3D3B49"/>
                </a:solidFill>
                <a:effectLst/>
                <a:latin typeface="gilroy"/>
              </a:rPr>
              <a:t>The </a:t>
            </a:r>
            <a:r>
              <a:rPr lang="en-US" b="0" i="0" dirty="0" err="1">
                <a:solidFill>
                  <a:srgbClr val="3D3B49"/>
                </a:solidFill>
                <a:effectLst/>
                <a:latin typeface="gilroy"/>
              </a:rPr>
              <a:t>qsort</a:t>
            </a:r>
            <a:r>
              <a:rPr lang="en-US" b="0" i="0" dirty="0">
                <a:solidFill>
                  <a:srgbClr val="3D3B49"/>
                </a:solidFill>
                <a:effectLst/>
                <a:latin typeface="gilroy"/>
              </a:rPr>
              <a:t>() function sorts the array in ascending order, beginning at the address array, using the quick-sort algorithm. The array is assumed to have n elements whose size is </a:t>
            </a:r>
            <a:r>
              <a:rPr lang="en-US" b="0" i="0" dirty="0" err="1">
                <a:solidFill>
                  <a:srgbClr val="3D3B49"/>
                </a:solidFill>
                <a:effectLst/>
                <a:latin typeface="gilroy"/>
              </a:rPr>
              <a:t>element_size</a:t>
            </a:r>
            <a:r>
              <a:rPr lang="en-US" b="0" i="0" dirty="0">
                <a:solidFill>
                  <a:srgbClr val="3D3B49"/>
                </a:solidFill>
                <a:effectLst/>
                <a:latin typeface="gilroy"/>
              </a:rPr>
              <a:t>.</a:t>
            </a:r>
          </a:p>
          <a:p>
            <a:pPr algn="just" fontAlgn="base"/>
            <a:r>
              <a:rPr lang="en-US" b="0" i="0" dirty="0">
                <a:solidFill>
                  <a:srgbClr val="3D3B49"/>
                </a:solidFill>
                <a:effectLst/>
                <a:latin typeface="gilroy"/>
              </a:rPr>
              <a:t>The fourth parameter, compare, is a pointer to a function that </a:t>
            </a:r>
            <a:r>
              <a:rPr lang="en-US" b="0" i="0" dirty="0" err="1">
                <a:solidFill>
                  <a:srgbClr val="3D3B49"/>
                </a:solidFill>
                <a:effectLst/>
                <a:latin typeface="gilroy"/>
              </a:rPr>
              <a:t>qsort</a:t>
            </a:r>
            <a:r>
              <a:rPr lang="en-US" b="0" i="0" dirty="0">
                <a:solidFill>
                  <a:srgbClr val="3D3B49"/>
                </a:solidFill>
                <a:effectLst/>
                <a:latin typeface="gilroy"/>
              </a:rPr>
              <a:t>() calls to compare any two array elements. </a:t>
            </a:r>
          </a:p>
          <a:p>
            <a:pPr algn="just" fontAlgn="base"/>
            <a:r>
              <a:rPr lang="en-US" b="0" i="0" dirty="0">
                <a:solidFill>
                  <a:srgbClr val="3D3B49"/>
                </a:solidFill>
                <a:effectLst/>
                <a:latin typeface="gilroy"/>
              </a:rPr>
              <a:t>The addresses of the two elements to be compared are passed to this function in its pointer parameters. </a:t>
            </a:r>
          </a:p>
          <a:p>
            <a:pPr algn="just" fontAlgn="base"/>
            <a:r>
              <a:rPr lang="en-US" b="0" i="0" dirty="0">
                <a:solidFill>
                  <a:srgbClr val="3D3B49"/>
                </a:solidFill>
                <a:effectLst/>
                <a:latin typeface="gilroy"/>
              </a:rPr>
              <a:t>Usually this comparison function must be defined by the programmer. </a:t>
            </a:r>
          </a:p>
          <a:p>
            <a:pPr algn="just" fontAlgn="base"/>
            <a:r>
              <a:rPr lang="en-US" b="0" i="0" dirty="0">
                <a:solidFill>
                  <a:srgbClr val="3D3B49"/>
                </a:solidFill>
                <a:effectLst/>
                <a:latin typeface="gilroy"/>
              </a:rPr>
              <a:t>It must return a value that is less than, equal to, or greater than 0 to indicate whether the first element is less than, equal to, or greater than the second.</a:t>
            </a:r>
          </a:p>
        </p:txBody>
      </p:sp>
      <p:sp>
        <p:nvSpPr>
          <p:cNvPr id="4" name="Date Placeholder 3">
            <a:extLst>
              <a:ext uri="{FF2B5EF4-FFF2-40B4-BE49-F238E27FC236}">
                <a16:creationId xmlns:a16="http://schemas.microsoft.com/office/drawing/2014/main" xmlns="" id="{0FF357A8-B837-0288-C9C7-2BC119B65EEC}"/>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109879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5ECCB2-D5B1-41F8-9ADB-A608140230C3}" type="datetime3">
              <a:rPr lang="en-US" altLang="en-US" smtClean="0"/>
              <a:t>23 May 2023</a:t>
            </a:fld>
            <a:endParaRPr lang="en-US" altLang="en-US"/>
          </a:p>
        </p:txBody>
      </p:sp>
      <p:sp>
        <p:nvSpPr>
          <p:cNvPr id="230402" name="Rectangle 2"/>
          <p:cNvSpPr>
            <a:spLocks noGrp="1" noChangeArrowheads="1"/>
          </p:cNvSpPr>
          <p:nvPr>
            <p:ph type="title"/>
          </p:nvPr>
        </p:nvSpPr>
        <p:spPr>
          <a:ln/>
        </p:spPr>
        <p:txBody>
          <a:bodyPr/>
          <a:lstStyle/>
          <a:p>
            <a:r>
              <a:rPr lang="en-US" altLang="en-US"/>
              <a:t>Introduction</a:t>
            </a:r>
          </a:p>
        </p:txBody>
      </p:sp>
      <p:sp>
        <p:nvSpPr>
          <p:cNvPr id="230403" name="Rectangle 3"/>
          <p:cNvSpPr>
            <a:spLocks noGrp="1" noChangeArrowheads="1"/>
          </p:cNvSpPr>
          <p:nvPr>
            <p:ph type="body" idx="1"/>
          </p:nvPr>
        </p:nvSpPr>
        <p:spPr/>
        <p:txBody>
          <a:bodyPr/>
          <a:lstStyle/>
          <a:p>
            <a:r>
              <a:rPr lang="en-US" altLang="en-US" dirty="0"/>
              <a:t>A pointer is a variable that represents the location (rather than the value) of a data item.</a:t>
            </a:r>
          </a:p>
          <a:p>
            <a:r>
              <a:rPr lang="en-US" altLang="en-US" dirty="0"/>
              <a:t>They have a number of useful applications.</a:t>
            </a:r>
          </a:p>
          <a:p>
            <a:pPr lvl="1"/>
            <a:r>
              <a:rPr lang="en-US" altLang="en-US" dirty="0"/>
              <a:t>Enables us to access a variable that is defined outside the function.</a:t>
            </a:r>
          </a:p>
          <a:p>
            <a:pPr lvl="1"/>
            <a:r>
              <a:rPr lang="en-US" altLang="en-US" dirty="0"/>
              <a:t>Can be used to pass information back and forth between a function and its reference point.</a:t>
            </a:r>
          </a:p>
          <a:p>
            <a:pPr lvl="1"/>
            <a:r>
              <a:rPr lang="en-US" altLang="en-US" dirty="0"/>
              <a:t>More efficient in handling data tables.</a:t>
            </a:r>
          </a:p>
          <a:p>
            <a:pPr lvl="1"/>
            <a:r>
              <a:rPr lang="en-US" altLang="en-US" dirty="0"/>
              <a:t>Reduces the length and complexity of a program.</a:t>
            </a:r>
          </a:p>
          <a:p>
            <a:pPr lvl="1"/>
            <a:r>
              <a:rPr lang="en-US" altLang="en-US" dirty="0"/>
              <a:t>Sometimes also increases the execution speed.</a:t>
            </a:r>
          </a:p>
        </p:txBody>
      </p:sp>
    </p:spTree>
    <p:extLst>
      <p:ext uri="{BB962C8B-B14F-4D97-AF65-F5344CB8AC3E}">
        <p14:creationId xmlns:p14="http://schemas.microsoft.com/office/powerpoint/2010/main" val="73045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0403">
                                            <p:txEl>
                                              <p:pRg st="2" end="2"/>
                                            </p:txEl>
                                          </p:spTgt>
                                        </p:tgtEl>
                                        <p:attrNameLst>
                                          <p:attrName>style.visibility</p:attrName>
                                        </p:attrNameLst>
                                      </p:cBhvr>
                                      <p:to>
                                        <p:strVal val="visible"/>
                                      </p:to>
                                    </p:set>
                                    <p:animEffect transition="in" filter="checkerboard(across)">
                                      <p:cBhvr>
                                        <p:cTn id="7" dur="500"/>
                                        <p:tgtEl>
                                          <p:spTgt spid="2304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30403">
                                            <p:txEl>
                                              <p:pRg st="3" end="3"/>
                                            </p:txEl>
                                          </p:spTgt>
                                        </p:tgtEl>
                                        <p:attrNameLst>
                                          <p:attrName>style.visibility</p:attrName>
                                        </p:attrNameLst>
                                      </p:cBhvr>
                                      <p:to>
                                        <p:strVal val="visible"/>
                                      </p:to>
                                    </p:set>
                                    <p:animEffect transition="in" filter="checkerboard(across)">
                                      <p:cBhvr>
                                        <p:cTn id="12" dur="500"/>
                                        <p:tgtEl>
                                          <p:spTgt spid="23040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30403">
                                            <p:txEl>
                                              <p:pRg st="4" end="4"/>
                                            </p:txEl>
                                          </p:spTgt>
                                        </p:tgtEl>
                                        <p:attrNameLst>
                                          <p:attrName>style.visibility</p:attrName>
                                        </p:attrNameLst>
                                      </p:cBhvr>
                                      <p:to>
                                        <p:strVal val="visible"/>
                                      </p:to>
                                    </p:set>
                                    <p:animEffect transition="in" filter="checkerboard(across)">
                                      <p:cBhvr>
                                        <p:cTn id="17" dur="500"/>
                                        <p:tgtEl>
                                          <p:spTgt spid="23040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30403">
                                            <p:txEl>
                                              <p:pRg st="5" end="5"/>
                                            </p:txEl>
                                          </p:spTgt>
                                        </p:tgtEl>
                                        <p:attrNameLst>
                                          <p:attrName>style.visibility</p:attrName>
                                        </p:attrNameLst>
                                      </p:cBhvr>
                                      <p:to>
                                        <p:strVal val="visible"/>
                                      </p:to>
                                    </p:set>
                                    <p:animEffect transition="in" filter="checkerboard(across)">
                                      <p:cBhvr>
                                        <p:cTn id="22" dur="500"/>
                                        <p:tgtEl>
                                          <p:spTgt spid="23040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30403">
                                            <p:txEl>
                                              <p:pRg st="6" end="6"/>
                                            </p:txEl>
                                          </p:spTgt>
                                        </p:tgtEl>
                                        <p:attrNameLst>
                                          <p:attrName>style.visibility</p:attrName>
                                        </p:attrNameLst>
                                      </p:cBhvr>
                                      <p:to>
                                        <p:strVal val="visible"/>
                                      </p:to>
                                    </p:set>
                                    <p:animEffect transition="in" filter="checkerboard(across)">
                                      <p:cBhvr>
                                        <p:cTn id="27" dur="500"/>
                                        <p:tgtEl>
                                          <p:spTgt spid="2304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6B16-8852-FBDC-B464-98C8C835152F}"/>
              </a:ext>
            </a:extLst>
          </p:cNvPr>
          <p:cNvSpPr>
            <a:spLocks noGrp="1"/>
          </p:cNvSpPr>
          <p:nvPr>
            <p:ph type="title"/>
          </p:nvPr>
        </p:nvSpPr>
        <p:spPr/>
        <p:txBody>
          <a:bodyPr/>
          <a:lstStyle/>
          <a:p>
            <a:pPr algn="l" fontAlgn="base"/>
            <a:r>
              <a:rPr lang="en-US" b="0" i="0" dirty="0">
                <a:solidFill>
                  <a:srgbClr val="3D3B49"/>
                </a:solidFill>
                <a:effectLst/>
                <a:latin typeface="gilroy"/>
              </a:rPr>
              <a:t>A comparison function for </a:t>
            </a:r>
            <a:r>
              <a:rPr lang="en-US" b="0" i="0" dirty="0" err="1">
                <a:solidFill>
                  <a:srgbClr val="3D3B49"/>
                </a:solidFill>
                <a:effectLst/>
                <a:latin typeface="gilroy"/>
              </a:rPr>
              <a:t>qsort</a:t>
            </a:r>
            <a:r>
              <a:rPr lang="en-US" b="0" i="0" dirty="0">
                <a:solidFill>
                  <a:srgbClr val="3D3B49"/>
                </a:solidFill>
                <a:effectLst/>
                <a:latin typeface="gilroy"/>
              </a:rPr>
              <a:t>()</a:t>
            </a:r>
          </a:p>
        </p:txBody>
      </p:sp>
      <p:sp>
        <p:nvSpPr>
          <p:cNvPr id="3" name="Content Placeholder 2">
            <a:extLst>
              <a:ext uri="{FF2B5EF4-FFF2-40B4-BE49-F238E27FC236}">
                <a16:creationId xmlns:a16="http://schemas.microsoft.com/office/drawing/2014/main" xmlns="" id="{08CB362B-9B1A-9B53-5D40-848E9736F45C}"/>
              </a:ext>
            </a:extLst>
          </p:cNvPr>
          <p:cNvSpPr>
            <a:spLocks noGrp="1"/>
          </p:cNvSpPr>
          <p:nvPr>
            <p:ph idx="1"/>
          </p:nvPr>
        </p:nvSpPr>
        <p:spPr>
          <a:xfrm>
            <a:off x="1104899" y="1600200"/>
            <a:ext cx="10582275" cy="4629150"/>
          </a:xfrm>
        </p:spPr>
        <p:txBody>
          <a:bodyPr>
            <a:normAutofit fontScale="92500" lnSpcReduction="20000"/>
          </a:bodyPr>
          <a:lstStyle/>
          <a:p>
            <a:pPr marL="0" indent="0" algn="just" fontAlgn="base">
              <a:lnSpc>
                <a:spcPct val="120000"/>
              </a:lnSpc>
              <a:spcBef>
                <a:spcPts val="0"/>
              </a:spcBef>
              <a:buNone/>
            </a:pPr>
            <a:r>
              <a:rPr lang="en-US" b="0" i="0" dirty="0">
                <a:solidFill>
                  <a:srgbClr val="3D3B49"/>
                </a:solidFill>
                <a:effectLst/>
                <a:latin typeface="gilroy"/>
              </a:rPr>
              <a:t>#include &lt;</a:t>
            </a:r>
            <a:r>
              <a:rPr lang="en-US" b="0" i="0" dirty="0" err="1">
                <a:solidFill>
                  <a:srgbClr val="3D3B49"/>
                </a:solidFill>
                <a:effectLst/>
                <a:latin typeface="gilroy"/>
              </a:rPr>
              <a:t>stdlib.h</a:t>
            </a:r>
            <a:r>
              <a:rPr lang="en-US" b="0" i="0" dirty="0">
                <a:solidFill>
                  <a:srgbClr val="3D3B49"/>
                </a:solidFill>
                <a:effectLst/>
                <a:latin typeface="gilroy"/>
              </a:rPr>
              <a:t>&gt;</a:t>
            </a:r>
          </a:p>
          <a:p>
            <a:pPr marL="0" indent="0" algn="just" fontAlgn="base">
              <a:lnSpc>
                <a:spcPct val="120000"/>
              </a:lnSpc>
              <a:spcBef>
                <a:spcPts val="0"/>
              </a:spcBef>
              <a:buNone/>
            </a:pPr>
            <a:r>
              <a:rPr lang="en-US" b="0" i="0" dirty="0">
                <a:solidFill>
                  <a:srgbClr val="3D3B49"/>
                </a:solidFill>
                <a:effectLst/>
                <a:latin typeface="gilroy"/>
              </a:rPr>
              <a:t>#define ARR_LEN 20</a:t>
            </a:r>
          </a:p>
          <a:p>
            <a:pPr marL="0" indent="0" algn="just" fontAlgn="base">
              <a:lnSpc>
                <a:spcPct val="120000"/>
              </a:lnSpc>
              <a:spcBef>
                <a:spcPts val="0"/>
              </a:spcBef>
              <a:buNone/>
            </a:pPr>
            <a:r>
              <a:rPr lang="en-US" b="0" i="0" dirty="0">
                <a:solidFill>
                  <a:srgbClr val="3D3B49"/>
                </a:solidFill>
                <a:effectLst/>
                <a:latin typeface="gilroy"/>
              </a:rPr>
              <a:t>/*</a:t>
            </a:r>
          </a:p>
          <a:p>
            <a:pPr marL="0" indent="0" algn="just" fontAlgn="base">
              <a:lnSpc>
                <a:spcPct val="120000"/>
              </a:lnSpc>
              <a:spcBef>
                <a:spcPts val="0"/>
              </a:spcBef>
              <a:buNone/>
            </a:pPr>
            <a:r>
              <a:rPr lang="en-US" b="0" i="0" dirty="0">
                <a:solidFill>
                  <a:srgbClr val="3D3B49"/>
                </a:solidFill>
                <a:effectLst/>
                <a:latin typeface="gilroy"/>
              </a:rPr>
              <a:t> * A function to compare any two float elements, for use as a call-back function by </a:t>
            </a:r>
            <a:r>
              <a:rPr lang="en-US" b="0" i="0" dirty="0" err="1">
                <a:solidFill>
                  <a:srgbClr val="3D3B49"/>
                </a:solidFill>
                <a:effectLst/>
                <a:latin typeface="gilroy"/>
              </a:rPr>
              <a:t>qsort</a:t>
            </a:r>
            <a:r>
              <a:rPr lang="en-US" b="0" i="0" dirty="0">
                <a:solidFill>
                  <a:srgbClr val="3D3B49"/>
                </a:solidFill>
                <a:effectLst/>
                <a:latin typeface="gilroy"/>
              </a:rPr>
              <a:t>().</a:t>
            </a:r>
          </a:p>
          <a:p>
            <a:pPr marL="0" indent="0" algn="just" fontAlgn="base">
              <a:lnSpc>
                <a:spcPct val="120000"/>
              </a:lnSpc>
              <a:spcBef>
                <a:spcPts val="0"/>
              </a:spcBef>
              <a:buNone/>
            </a:pPr>
            <a:r>
              <a:rPr lang="en-US" b="0" i="0" dirty="0">
                <a:solidFill>
                  <a:srgbClr val="3D3B49"/>
                </a:solidFill>
                <a:effectLst/>
                <a:latin typeface="gilroy"/>
              </a:rPr>
              <a:t> * Arguments are passed by pointer.</a:t>
            </a:r>
          </a:p>
          <a:p>
            <a:pPr marL="0" indent="0" algn="just" fontAlgn="base">
              <a:lnSpc>
                <a:spcPct val="120000"/>
              </a:lnSpc>
              <a:spcBef>
                <a:spcPts val="0"/>
              </a:spcBef>
              <a:buNone/>
            </a:pPr>
            <a:r>
              <a:rPr lang="en-US" b="0" i="0" dirty="0">
                <a:solidFill>
                  <a:srgbClr val="3D3B49"/>
                </a:solidFill>
                <a:effectLst/>
                <a:latin typeface="gilroy"/>
              </a:rPr>
              <a:t> *Returns: -1 if the first is less than the second;</a:t>
            </a:r>
          </a:p>
          <a:p>
            <a:pPr marL="0" indent="0" algn="just" fontAlgn="base">
              <a:lnSpc>
                <a:spcPct val="120000"/>
              </a:lnSpc>
              <a:spcBef>
                <a:spcPts val="0"/>
              </a:spcBef>
              <a:buNone/>
            </a:pPr>
            <a:r>
              <a:rPr lang="en-US" b="0" i="0" dirty="0">
                <a:solidFill>
                  <a:srgbClr val="3D3B49"/>
                </a:solidFill>
                <a:effectLst/>
                <a:latin typeface="gilroy"/>
              </a:rPr>
              <a:t> *           0 if the elements are equal;</a:t>
            </a:r>
          </a:p>
          <a:p>
            <a:pPr marL="0" indent="0" algn="just" fontAlgn="base">
              <a:lnSpc>
                <a:spcPct val="120000"/>
              </a:lnSpc>
              <a:spcBef>
                <a:spcPts val="0"/>
              </a:spcBef>
              <a:buNone/>
            </a:pPr>
            <a:r>
              <a:rPr lang="en-US" b="0" i="0" dirty="0">
                <a:solidFill>
                  <a:srgbClr val="3D3B49"/>
                </a:solidFill>
                <a:effectLst/>
                <a:latin typeface="gilroy"/>
              </a:rPr>
              <a:t> *           1 if the first is greater than the second.</a:t>
            </a:r>
          </a:p>
          <a:p>
            <a:pPr marL="0" indent="0" algn="just" fontAlgn="base">
              <a:lnSpc>
                <a:spcPct val="120000"/>
              </a:lnSpc>
              <a:spcBef>
                <a:spcPts val="0"/>
              </a:spcBef>
              <a:buNone/>
            </a:pPr>
            <a:r>
              <a:rPr lang="en-US" b="0" i="0" dirty="0">
                <a:solidFill>
                  <a:srgbClr val="3D3B49"/>
                </a:solidFill>
                <a:effectLst/>
                <a:latin typeface="gilroy"/>
              </a:rPr>
              <a:t> */</a:t>
            </a:r>
          </a:p>
          <a:p>
            <a:pPr marL="0" indent="0" algn="just" fontAlgn="base">
              <a:lnSpc>
                <a:spcPct val="120000"/>
              </a:lnSpc>
              <a:spcBef>
                <a:spcPts val="0"/>
              </a:spcBef>
              <a:buNone/>
            </a:pPr>
            <a:r>
              <a:rPr lang="en-US" b="0" i="0" dirty="0">
                <a:solidFill>
                  <a:srgbClr val="3D3B49"/>
                </a:solidFill>
                <a:effectLst/>
                <a:latin typeface="gilroy"/>
              </a:rPr>
              <a:t>int  </a:t>
            </a:r>
            <a:r>
              <a:rPr lang="en-US" b="0" i="0" dirty="0" err="1">
                <a:solidFill>
                  <a:srgbClr val="3D3B49"/>
                </a:solidFill>
                <a:effectLst/>
                <a:latin typeface="gilroy"/>
              </a:rPr>
              <a:t>floatcmp</a:t>
            </a:r>
            <a:r>
              <a:rPr lang="en-US" b="0" i="0" dirty="0">
                <a:solidFill>
                  <a:srgbClr val="3D3B49"/>
                </a:solidFill>
                <a:effectLst/>
                <a:latin typeface="gilroy"/>
              </a:rPr>
              <a:t>( const void* p1, const void* p2 )</a:t>
            </a:r>
          </a:p>
          <a:p>
            <a:pPr marL="0" indent="0" algn="just" fontAlgn="base">
              <a:lnSpc>
                <a:spcPct val="120000"/>
              </a:lnSpc>
              <a:spcBef>
                <a:spcPts val="0"/>
              </a:spcBef>
              <a:buNone/>
            </a:pPr>
            <a:r>
              <a:rPr lang="en-US" b="0" i="0" dirty="0">
                <a:solidFill>
                  <a:srgbClr val="3D3B49"/>
                </a:solidFill>
                <a:effectLst/>
                <a:latin typeface="gilroy"/>
              </a:rPr>
              <a:t>{</a:t>
            </a:r>
          </a:p>
          <a:p>
            <a:pPr marL="0" indent="0" algn="just" fontAlgn="base">
              <a:lnSpc>
                <a:spcPct val="120000"/>
              </a:lnSpc>
              <a:spcBef>
                <a:spcPts val="0"/>
              </a:spcBef>
              <a:buNone/>
            </a:pPr>
            <a:r>
              <a:rPr lang="en-US" b="0" i="0" dirty="0">
                <a:solidFill>
                  <a:srgbClr val="3D3B49"/>
                </a:solidFill>
                <a:effectLst/>
                <a:latin typeface="gilroy"/>
              </a:rPr>
              <a:t>  float x = *(float *)p1,</a:t>
            </a:r>
          </a:p>
          <a:p>
            <a:pPr marL="0" indent="0" algn="just" fontAlgn="base">
              <a:lnSpc>
                <a:spcPct val="120000"/>
              </a:lnSpc>
              <a:spcBef>
                <a:spcPts val="0"/>
              </a:spcBef>
              <a:buNone/>
            </a:pPr>
            <a:r>
              <a:rPr lang="en-US" b="0" i="0" dirty="0">
                <a:solidFill>
                  <a:srgbClr val="3D3B49"/>
                </a:solidFill>
                <a:effectLst/>
                <a:latin typeface="gilroy"/>
              </a:rPr>
              <a:t>        y = *(float *)p2;</a:t>
            </a:r>
          </a:p>
          <a:p>
            <a:pPr marL="0" indent="0" algn="just" fontAlgn="base">
              <a:lnSpc>
                <a:spcPct val="120000"/>
              </a:lnSpc>
              <a:spcBef>
                <a:spcPts val="0"/>
              </a:spcBef>
              <a:buNone/>
            </a:pPr>
            <a:r>
              <a:rPr lang="en-US" b="0" i="0" dirty="0">
                <a:solidFill>
                  <a:srgbClr val="3D3B49"/>
                </a:solidFill>
                <a:effectLst/>
                <a:latin typeface="gilroy"/>
              </a:rPr>
              <a:t>  return (x &lt; y) ? -1 : ((x == y) ? 0 : 1);</a:t>
            </a:r>
          </a:p>
          <a:p>
            <a:pPr marL="0" indent="0" algn="just" fontAlgn="base">
              <a:lnSpc>
                <a:spcPct val="120000"/>
              </a:lnSpc>
              <a:spcBef>
                <a:spcPts val="0"/>
              </a:spcBef>
              <a:buNone/>
            </a:pPr>
            <a:r>
              <a:rPr lang="en-US" b="0" i="0" dirty="0">
                <a:solidFill>
                  <a:srgbClr val="3D3B49"/>
                </a:solidFill>
                <a:effectLst/>
                <a:latin typeface="gilroy"/>
              </a:rPr>
              <a:t>}</a:t>
            </a:r>
          </a:p>
        </p:txBody>
      </p:sp>
      <p:sp>
        <p:nvSpPr>
          <p:cNvPr id="4" name="Date Placeholder 3">
            <a:extLst>
              <a:ext uri="{FF2B5EF4-FFF2-40B4-BE49-F238E27FC236}">
                <a16:creationId xmlns:a16="http://schemas.microsoft.com/office/drawing/2014/main" xmlns="" id="{0FF357A8-B837-0288-C9C7-2BC119B65EEC}"/>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116405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6B16-8852-FBDC-B464-98C8C835152F}"/>
              </a:ext>
            </a:extLst>
          </p:cNvPr>
          <p:cNvSpPr>
            <a:spLocks noGrp="1"/>
          </p:cNvSpPr>
          <p:nvPr>
            <p:ph type="title"/>
          </p:nvPr>
        </p:nvSpPr>
        <p:spPr/>
        <p:txBody>
          <a:bodyPr/>
          <a:lstStyle/>
          <a:p>
            <a:pPr algn="l" fontAlgn="base"/>
            <a:r>
              <a:rPr lang="en-US" b="0" i="0" dirty="0">
                <a:solidFill>
                  <a:srgbClr val="3D3B49"/>
                </a:solidFill>
                <a:effectLst/>
                <a:latin typeface="gilroy"/>
              </a:rPr>
              <a:t>A comparison function for </a:t>
            </a:r>
            <a:r>
              <a:rPr lang="en-US" b="0" i="0" dirty="0" err="1">
                <a:solidFill>
                  <a:srgbClr val="3D3B49"/>
                </a:solidFill>
                <a:effectLst/>
                <a:latin typeface="gilroy"/>
              </a:rPr>
              <a:t>qsort</a:t>
            </a:r>
            <a:r>
              <a:rPr lang="en-US" b="0" i="0" dirty="0">
                <a:solidFill>
                  <a:srgbClr val="3D3B49"/>
                </a:solidFill>
                <a:effectLst/>
                <a:latin typeface="gilroy"/>
              </a:rPr>
              <a:t>()</a:t>
            </a:r>
          </a:p>
        </p:txBody>
      </p:sp>
      <p:sp>
        <p:nvSpPr>
          <p:cNvPr id="3" name="Content Placeholder 2">
            <a:extLst>
              <a:ext uri="{FF2B5EF4-FFF2-40B4-BE49-F238E27FC236}">
                <a16:creationId xmlns:a16="http://schemas.microsoft.com/office/drawing/2014/main" xmlns="" id="{08CB362B-9B1A-9B53-5D40-848E9736F45C}"/>
              </a:ext>
            </a:extLst>
          </p:cNvPr>
          <p:cNvSpPr>
            <a:spLocks noGrp="1"/>
          </p:cNvSpPr>
          <p:nvPr>
            <p:ph idx="1"/>
          </p:nvPr>
        </p:nvSpPr>
        <p:spPr>
          <a:xfrm>
            <a:off x="1104899" y="1600200"/>
            <a:ext cx="10582275" cy="4629150"/>
          </a:xfrm>
        </p:spPr>
        <p:txBody>
          <a:bodyPr>
            <a:normAutofit lnSpcReduction="10000"/>
          </a:bodyPr>
          <a:lstStyle/>
          <a:p>
            <a:pPr marL="0" indent="0" algn="just" fontAlgn="base">
              <a:lnSpc>
                <a:spcPct val="120000"/>
              </a:lnSpc>
              <a:spcBef>
                <a:spcPts val="0"/>
              </a:spcBef>
              <a:buNone/>
            </a:pPr>
            <a:r>
              <a:rPr lang="en-US" b="0" i="0" dirty="0">
                <a:solidFill>
                  <a:srgbClr val="3D3B49"/>
                </a:solidFill>
                <a:effectLst/>
                <a:latin typeface="gilroy"/>
              </a:rPr>
              <a:t>/*</a:t>
            </a:r>
          </a:p>
          <a:p>
            <a:pPr marL="0" indent="0" algn="just" fontAlgn="base">
              <a:lnSpc>
                <a:spcPct val="120000"/>
              </a:lnSpc>
              <a:spcBef>
                <a:spcPts val="0"/>
              </a:spcBef>
              <a:buNone/>
            </a:pPr>
            <a:r>
              <a:rPr lang="en-US" b="0" i="0" dirty="0">
                <a:solidFill>
                  <a:srgbClr val="3D3B49"/>
                </a:solidFill>
                <a:effectLst/>
                <a:latin typeface="gilroy"/>
              </a:rPr>
              <a:t> * The main() function sorts an array of float.</a:t>
            </a:r>
          </a:p>
          <a:p>
            <a:pPr marL="0" indent="0" algn="just" fontAlgn="base">
              <a:lnSpc>
                <a:spcPct val="120000"/>
              </a:lnSpc>
              <a:spcBef>
                <a:spcPts val="0"/>
              </a:spcBef>
              <a:buNone/>
            </a:pPr>
            <a:r>
              <a:rPr lang="en-US" b="0" i="0" dirty="0">
                <a:solidFill>
                  <a:srgbClr val="3D3B49"/>
                </a:solidFill>
                <a:effectLst/>
                <a:latin typeface="gilroy"/>
              </a:rPr>
              <a:t> */</a:t>
            </a:r>
          </a:p>
          <a:p>
            <a:pPr marL="0" indent="0" algn="just" fontAlgn="base">
              <a:lnSpc>
                <a:spcPct val="120000"/>
              </a:lnSpc>
              <a:spcBef>
                <a:spcPts val="0"/>
              </a:spcBef>
              <a:buNone/>
            </a:pPr>
            <a:r>
              <a:rPr lang="en-US" b="0" i="0" dirty="0">
                <a:solidFill>
                  <a:srgbClr val="3D3B49"/>
                </a:solidFill>
                <a:effectLst/>
                <a:latin typeface="gilroy"/>
              </a:rPr>
              <a:t>int main()</a:t>
            </a:r>
          </a:p>
          <a:p>
            <a:pPr marL="0" indent="0" algn="just" fontAlgn="base">
              <a:lnSpc>
                <a:spcPct val="120000"/>
              </a:lnSpc>
              <a:spcBef>
                <a:spcPts val="0"/>
              </a:spcBef>
              <a:buNone/>
            </a:pPr>
            <a:r>
              <a:rPr lang="en-US" b="0" i="0" dirty="0">
                <a:solidFill>
                  <a:srgbClr val="3D3B49"/>
                </a:solidFill>
                <a:effectLst/>
                <a:latin typeface="gilroy"/>
              </a:rPr>
              <a:t>{</a:t>
            </a:r>
          </a:p>
          <a:p>
            <a:pPr marL="0" indent="0" algn="just" fontAlgn="base">
              <a:lnSpc>
                <a:spcPct val="120000"/>
              </a:lnSpc>
              <a:spcBef>
                <a:spcPts val="0"/>
              </a:spcBef>
              <a:buNone/>
            </a:pPr>
            <a:r>
              <a:rPr lang="en-US" b="0" i="0" dirty="0">
                <a:solidFill>
                  <a:srgbClr val="3D3B49"/>
                </a:solidFill>
                <a:effectLst/>
                <a:latin typeface="gilroy"/>
              </a:rPr>
              <a:t>  /* Allocate space for the array dynamically:  */</a:t>
            </a:r>
          </a:p>
          <a:p>
            <a:pPr marL="0" indent="0" algn="just" fontAlgn="base">
              <a:lnSpc>
                <a:spcPct val="120000"/>
              </a:lnSpc>
              <a:spcBef>
                <a:spcPts val="0"/>
              </a:spcBef>
              <a:buNone/>
            </a:pPr>
            <a:r>
              <a:rPr lang="en-US" b="0" i="0" dirty="0">
                <a:solidFill>
                  <a:srgbClr val="3D3B49"/>
                </a:solidFill>
                <a:effectLst/>
                <a:latin typeface="gilroy"/>
              </a:rPr>
              <a:t>  float *</a:t>
            </a:r>
            <a:r>
              <a:rPr lang="en-US" b="0" i="0" dirty="0" err="1">
                <a:solidFill>
                  <a:srgbClr val="3D3B49"/>
                </a:solidFill>
                <a:effectLst/>
                <a:latin typeface="gilroy"/>
              </a:rPr>
              <a:t>pNumbers</a:t>
            </a:r>
            <a:r>
              <a:rPr lang="en-US" b="0" i="0" dirty="0">
                <a:solidFill>
                  <a:srgbClr val="3D3B49"/>
                </a:solidFill>
                <a:effectLst/>
                <a:latin typeface="gilroy"/>
              </a:rPr>
              <a:t> = malloc( ARR_LEN * </a:t>
            </a:r>
            <a:r>
              <a:rPr lang="en-US" b="0" i="0" dirty="0" err="1">
                <a:solidFill>
                  <a:srgbClr val="3D3B49"/>
                </a:solidFill>
                <a:effectLst/>
                <a:latin typeface="gilroy"/>
              </a:rPr>
              <a:t>sizeof</a:t>
            </a:r>
            <a:r>
              <a:rPr lang="en-US" b="0" i="0" dirty="0">
                <a:solidFill>
                  <a:srgbClr val="3D3B49"/>
                </a:solidFill>
                <a:effectLst/>
                <a:latin typeface="gilroy"/>
              </a:rPr>
              <a:t>(float) );</a:t>
            </a:r>
          </a:p>
          <a:p>
            <a:pPr marL="0" indent="0" algn="just" fontAlgn="base">
              <a:lnSpc>
                <a:spcPct val="120000"/>
              </a:lnSpc>
              <a:spcBef>
                <a:spcPts val="0"/>
              </a:spcBef>
              <a:buNone/>
            </a:pPr>
            <a:r>
              <a:rPr lang="en-US" b="0" i="0" dirty="0">
                <a:solidFill>
                  <a:srgbClr val="3D3B49"/>
                </a:solidFill>
                <a:effectLst/>
                <a:latin typeface="gilroy"/>
              </a:rPr>
              <a:t>  /* ... Handle errors, initialize array elements ... */</a:t>
            </a:r>
          </a:p>
          <a:p>
            <a:pPr marL="0" indent="0" algn="just" fontAlgn="base">
              <a:lnSpc>
                <a:spcPct val="120000"/>
              </a:lnSpc>
              <a:spcBef>
                <a:spcPts val="0"/>
              </a:spcBef>
              <a:buNone/>
            </a:pPr>
            <a:r>
              <a:rPr lang="en-US" b="0" i="0" dirty="0">
                <a:solidFill>
                  <a:srgbClr val="3D3B49"/>
                </a:solidFill>
                <a:effectLst/>
                <a:latin typeface="gilroy"/>
              </a:rPr>
              <a:t>  /* Sort the array: */</a:t>
            </a:r>
          </a:p>
          <a:p>
            <a:pPr marL="0" indent="0" algn="just" fontAlgn="base">
              <a:lnSpc>
                <a:spcPct val="120000"/>
              </a:lnSpc>
              <a:spcBef>
                <a:spcPts val="0"/>
              </a:spcBef>
              <a:buNone/>
            </a:pPr>
            <a:r>
              <a:rPr lang="en-US" b="0" i="0" dirty="0">
                <a:solidFill>
                  <a:srgbClr val="3D3B49"/>
                </a:solidFill>
                <a:effectLst/>
                <a:latin typeface="gilroy"/>
              </a:rPr>
              <a:t>  </a:t>
            </a:r>
            <a:r>
              <a:rPr lang="en-US" b="0" i="0" dirty="0" err="1">
                <a:solidFill>
                  <a:srgbClr val="3D3B49"/>
                </a:solidFill>
                <a:effectLst/>
                <a:latin typeface="gilroy"/>
              </a:rPr>
              <a:t>qsort</a:t>
            </a:r>
            <a:r>
              <a:rPr lang="en-US" b="0" i="0" dirty="0">
                <a:solidFill>
                  <a:srgbClr val="3D3B49"/>
                </a:solidFill>
                <a:effectLst/>
                <a:latin typeface="gilroy"/>
              </a:rPr>
              <a:t>( </a:t>
            </a:r>
            <a:r>
              <a:rPr lang="en-US" b="0" i="0" dirty="0" err="1">
                <a:solidFill>
                  <a:srgbClr val="3D3B49"/>
                </a:solidFill>
                <a:effectLst/>
                <a:latin typeface="gilroy"/>
              </a:rPr>
              <a:t>pNumbers</a:t>
            </a:r>
            <a:r>
              <a:rPr lang="en-US" b="0" i="0" dirty="0">
                <a:solidFill>
                  <a:srgbClr val="3D3B49"/>
                </a:solidFill>
                <a:effectLst/>
                <a:latin typeface="gilroy"/>
              </a:rPr>
              <a:t>, ARR_LEN, </a:t>
            </a:r>
            <a:r>
              <a:rPr lang="en-US" b="0" i="0" dirty="0" err="1">
                <a:solidFill>
                  <a:srgbClr val="3D3B49"/>
                </a:solidFill>
                <a:effectLst/>
                <a:latin typeface="gilroy"/>
              </a:rPr>
              <a:t>sizeof</a:t>
            </a:r>
            <a:r>
              <a:rPr lang="en-US" b="0" i="0" dirty="0">
                <a:solidFill>
                  <a:srgbClr val="3D3B49"/>
                </a:solidFill>
                <a:effectLst/>
                <a:latin typeface="gilroy"/>
              </a:rPr>
              <a:t>(float), </a:t>
            </a:r>
            <a:r>
              <a:rPr lang="en-US" b="0" i="0" dirty="0" err="1">
                <a:solidFill>
                  <a:srgbClr val="3D3B49"/>
                </a:solidFill>
                <a:effectLst/>
                <a:latin typeface="gilroy"/>
              </a:rPr>
              <a:t>floatcmp</a:t>
            </a:r>
            <a:r>
              <a:rPr lang="en-US" b="0" i="0" dirty="0">
                <a:solidFill>
                  <a:srgbClr val="3D3B49"/>
                </a:solidFill>
                <a:effectLst/>
                <a:latin typeface="gilroy"/>
              </a:rPr>
              <a:t> );</a:t>
            </a:r>
          </a:p>
          <a:p>
            <a:pPr marL="0" indent="0" algn="just" fontAlgn="base">
              <a:lnSpc>
                <a:spcPct val="120000"/>
              </a:lnSpc>
              <a:spcBef>
                <a:spcPts val="0"/>
              </a:spcBef>
              <a:buNone/>
            </a:pPr>
            <a:r>
              <a:rPr lang="en-US" b="0" i="0" dirty="0">
                <a:solidFill>
                  <a:srgbClr val="3D3B49"/>
                </a:solidFill>
                <a:effectLst/>
                <a:latin typeface="gilroy"/>
              </a:rPr>
              <a:t>  /* ... Work with the sorted array ... */</a:t>
            </a:r>
          </a:p>
          <a:p>
            <a:pPr marL="0" indent="0" algn="just" fontAlgn="base">
              <a:lnSpc>
                <a:spcPct val="120000"/>
              </a:lnSpc>
              <a:spcBef>
                <a:spcPts val="0"/>
              </a:spcBef>
              <a:buNone/>
            </a:pPr>
            <a:r>
              <a:rPr lang="en-US" b="0" i="0" dirty="0">
                <a:solidFill>
                  <a:srgbClr val="3D3B49"/>
                </a:solidFill>
                <a:effectLst/>
                <a:latin typeface="gilroy"/>
              </a:rPr>
              <a:t>   return 0;</a:t>
            </a:r>
          </a:p>
          <a:p>
            <a:pPr marL="0" indent="0" algn="just" fontAlgn="base">
              <a:lnSpc>
                <a:spcPct val="120000"/>
              </a:lnSpc>
              <a:spcBef>
                <a:spcPts val="0"/>
              </a:spcBef>
              <a:buNone/>
            </a:pPr>
            <a:r>
              <a:rPr lang="en-US" b="0" i="0" dirty="0">
                <a:solidFill>
                  <a:srgbClr val="3D3B49"/>
                </a:solidFill>
                <a:effectLst/>
                <a:latin typeface="gilroy"/>
              </a:rPr>
              <a:t>}</a:t>
            </a:r>
          </a:p>
        </p:txBody>
      </p:sp>
      <p:sp>
        <p:nvSpPr>
          <p:cNvPr id="4" name="Date Placeholder 3">
            <a:extLst>
              <a:ext uri="{FF2B5EF4-FFF2-40B4-BE49-F238E27FC236}">
                <a16:creationId xmlns:a16="http://schemas.microsoft.com/office/drawing/2014/main" xmlns="" id="{0FF357A8-B837-0288-C9C7-2BC119B65EEC}"/>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95521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6B16-8852-FBDC-B464-98C8C835152F}"/>
              </a:ext>
            </a:extLst>
          </p:cNvPr>
          <p:cNvSpPr>
            <a:spLocks noGrp="1"/>
          </p:cNvSpPr>
          <p:nvPr>
            <p:ph type="title"/>
          </p:nvPr>
        </p:nvSpPr>
        <p:spPr/>
        <p:txBody>
          <a:bodyPr/>
          <a:lstStyle/>
          <a:p>
            <a:pPr algn="l" fontAlgn="base"/>
            <a:r>
              <a:rPr lang="en-US" b="0" i="0" dirty="0">
                <a:solidFill>
                  <a:srgbClr val="3D3B49"/>
                </a:solidFill>
                <a:effectLst/>
                <a:latin typeface="gilroy"/>
              </a:rPr>
              <a:t>A comparison function for </a:t>
            </a:r>
            <a:r>
              <a:rPr lang="en-US" b="0" i="0" dirty="0" err="1">
                <a:solidFill>
                  <a:srgbClr val="3D3B49"/>
                </a:solidFill>
                <a:effectLst/>
                <a:latin typeface="gilroy"/>
              </a:rPr>
              <a:t>qsort</a:t>
            </a:r>
            <a:r>
              <a:rPr lang="en-US" b="0" i="0" dirty="0">
                <a:solidFill>
                  <a:srgbClr val="3D3B49"/>
                </a:solidFill>
                <a:effectLst/>
                <a:latin typeface="gilroy"/>
              </a:rPr>
              <a:t>()</a:t>
            </a:r>
          </a:p>
        </p:txBody>
      </p:sp>
      <p:sp>
        <p:nvSpPr>
          <p:cNvPr id="3" name="Content Placeholder 2">
            <a:extLst>
              <a:ext uri="{FF2B5EF4-FFF2-40B4-BE49-F238E27FC236}">
                <a16:creationId xmlns:a16="http://schemas.microsoft.com/office/drawing/2014/main" xmlns="" id="{08CB362B-9B1A-9B53-5D40-848E9736F45C}"/>
              </a:ext>
            </a:extLst>
          </p:cNvPr>
          <p:cNvSpPr>
            <a:spLocks noGrp="1"/>
          </p:cNvSpPr>
          <p:nvPr>
            <p:ph idx="1"/>
          </p:nvPr>
        </p:nvSpPr>
        <p:spPr>
          <a:xfrm>
            <a:off x="1104899" y="1600200"/>
            <a:ext cx="10582275" cy="4629150"/>
          </a:xfrm>
        </p:spPr>
        <p:txBody>
          <a:bodyPr>
            <a:normAutofit/>
          </a:bodyPr>
          <a:lstStyle/>
          <a:p>
            <a:pPr algn="just" fontAlgn="base">
              <a:lnSpc>
                <a:spcPct val="120000"/>
              </a:lnSpc>
              <a:spcBef>
                <a:spcPts val="0"/>
              </a:spcBef>
            </a:pPr>
            <a:r>
              <a:rPr lang="en-US" dirty="0">
                <a:solidFill>
                  <a:srgbClr val="3D3B49"/>
                </a:solidFill>
                <a:latin typeface="gilroy"/>
              </a:rPr>
              <a:t>In previous example</a:t>
            </a:r>
            <a:r>
              <a:rPr lang="en-US" b="0" i="0" dirty="0">
                <a:solidFill>
                  <a:srgbClr val="3D3B49"/>
                </a:solidFill>
                <a:effectLst/>
                <a:latin typeface="gilroy"/>
              </a:rPr>
              <a:t>, the malloc() function returns a void *, which is implicitly converted to float * in the assignment to </a:t>
            </a:r>
            <a:r>
              <a:rPr lang="en-US" b="0" i="0" dirty="0" err="1">
                <a:solidFill>
                  <a:srgbClr val="3D3B49"/>
                </a:solidFill>
                <a:effectLst/>
                <a:latin typeface="gilroy"/>
              </a:rPr>
              <a:t>pNumbers</a:t>
            </a:r>
            <a:r>
              <a:rPr lang="en-US" b="0" i="0" dirty="0">
                <a:solidFill>
                  <a:srgbClr val="3D3B49"/>
                </a:solidFill>
                <a:effectLst/>
                <a:latin typeface="gilroy"/>
              </a:rPr>
              <a:t>. </a:t>
            </a:r>
          </a:p>
          <a:p>
            <a:pPr algn="just" fontAlgn="base">
              <a:lnSpc>
                <a:spcPct val="120000"/>
              </a:lnSpc>
              <a:spcBef>
                <a:spcPts val="0"/>
              </a:spcBef>
            </a:pPr>
            <a:endParaRPr lang="en-US" b="0" i="0" dirty="0">
              <a:solidFill>
                <a:srgbClr val="3D3B49"/>
              </a:solidFill>
              <a:effectLst/>
              <a:latin typeface="gilroy"/>
            </a:endParaRPr>
          </a:p>
          <a:p>
            <a:pPr algn="just" fontAlgn="base">
              <a:lnSpc>
                <a:spcPct val="120000"/>
              </a:lnSpc>
              <a:spcBef>
                <a:spcPts val="0"/>
              </a:spcBef>
            </a:pPr>
            <a:r>
              <a:rPr lang="en-US" b="0" i="0" dirty="0">
                <a:solidFill>
                  <a:srgbClr val="3D3B49"/>
                </a:solidFill>
                <a:effectLst/>
                <a:latin typeface="gilroy"/>
              </a:rPr>
              <a:t>In the call to </a:t>
            </a:r>
            <a:r>
              <a:rPr lang="en-US" b="0" i="0" dirty="0" err="1">
                <a:solidFill>
                  <a:srgbClr val="3D3B49"/>
                </a:solidFill>
                <a:effectLst/>
                <a:latin typeface="gilroy"/>
              </a:rPr>
              <a:t>qsort</a:t>
            </a:r>
            <a:r>
              <a:rPr lang="en-US" b="0" i="0" dirty="0">
                <a:solidFill>
                  <a:srgbClr val="3D3B49"/>
                </a:solidFill>
                <a:effectLst/>
                <a:latin typeface="gilroy"/>
              </a:rPr>
              <a:t>(), the first argument </a:t>
            </a:r>
            <a:r>
              <a:rPr lang="en-US" b="0" i="0" dirty="0" err="1">
                <a:solidFill>
                  <a:srgbClr val="3D3B49"/>
                </a:solidFill>
                <a:effectLst/>
                <a:latin typeface="gilroy"/>
              </a:rPr>
              <a:t>pNumbers</a:t>
            </a:r>
            <a:r>
              <a:rPr lang="en-US" b="0" i="0" dirty="0">
                <a:solidFill>
                  <a:srgbClr val="3D3B49"/>
                </a:solidFill>
                <a:effectLst/>
                <a:latin typeface="gilroy"/>
              </a:rPr>
              <a:t> is implicitly converted from float * to void *, and the function name </a:t>
            </a:r>
            <a:r>
              <a:rPr lang="en-US" b="0" i="0" dirty="0" err="1">
                <a:solidFill>
                  <a:srgbClr val="3D3B49"/>
                </a:solidFill>
                <a:effectLst/>
                <a:latin typeface="gilroy"/>
              </a:rPr>
              <a:t>floatcmp</a:t>
            </a:r>
            <a:r>
              <a:rPr lang="en-US" b="0" i="0" dirty="0">
                <a:solidFill>
                  <a:srgbClr val="3D3B49"/>
                </a:solidFill>
                <a:effectLst/>
                <a:latin typeface="gilroy"/>
              </a:rPr>
              <a:t> is implicitly interpreted as a function pointer. </a:t>
            </a:r>
          </a:p>
          <a:p>
            <a:pPr algn="just" fontAlgn="base">
              <a:lnSpc>
                <a:spcPct val="120000"/>
              </a:lnSpc>
              <a:spcBef>
                <a:spcPts val="0"/>
              </a:spcBef>
            </a:pPr>
            <a:endParaRPr lang="en-US" b="0" i="0" dirty="0">
              <a:solidFill>
                <a:srgbClr val="3D3B49"/>
              </a:solidFill>
              <a:effectLst/>
              <a:latin typeface="gilroy"/>
            </a:endParaRPr>
          </a:p>
          <a:p>
            <a:pPr algn="just" fontAlgn="base">
              <a:lnSpc>
                <a:spcPct val="120000"/>
              </a:lnSpc>
              <a:spcBef>
                <a:spcPts val="0"/>
              </a:spcBef>
            </a:pPr>
            <a:r>
              <a:rPr lang="en-US" b="0" i="0" dirty="0">
                <a:solidFill>
                  <a:srgbClr val="3D3B49"/>
                </a:solidFill>
                <a:effectLst/>
                <a:latin typeface="gilroy"/>
              </a:rPr>
              <a:t>Finally, when the </a:t>
            </a:r>
            <a:r>
              <a:rPr lang="en-US" b="0" i="0" dirty="0" err="1">
                <a:solidFill>
                  <a:srgbClr val="3D3B49"/>
                </a:solidFill>
                <a:effectLst/>
                <a:latin typeface="gilroy"/>
              </a:rPr>
              <a:t>floatcmp</a:t>
            </a:r>
            <a:r>
              <a:rPr lang="en-US" b="0" i="0" dirty="0">
                <a:solidFill>
                  <a:srgbClr val="3D3B49"/>
                </a:solidFill>
                <a:effectLst/>
                <a:latin typeface="gilroy"/>
              </a:rPr>
              <a:t>() function is called by </a:t>
            </a:r>
            <a:r>
              <a:rPr lang="en-US" b="0" i="0" dirty="0" err="1">
                <a:solidFill>
                  <a:srgbClr val="3D3B49"/>
                </a:solidFill>
                <a:effectLst/>
                <a:latin typeface="gilroy"/>
              </a:rPr>
              <a:t>qsort</a:t>
            </a:r>
            <a:r>
              <a:rPr lang="en-US" b="0" i="0" dirty="0">
                <a:solidFill>
                  <a:srgbClr val="3D3B49"/>
                </a:solidFill>
                <a:effectLst/>
                <a:latin typeface="gilroy"/>
              </a:rPr>
              <a:t>(), it receives arguments of the type void *, the “universal” pointer type, and must convert them explicitly to float * before dereferencing them to initialize its float variables.</a:t>
            </a:r>
          </a:p>
        </p:txBody>
      </p:sp>
      <p:sp>
        <p:nvSpPr>
          <p:cNvPr id="4" name="Date Placeholder 3">
            <a:extLst>
              <a:ext uri="{FF2B5EF4-FFF2-40B4-BE49-F238E27FC236}">
                <a16:creationId xmlns:a16="http://schemas.microsoft.com/office/drawing/2014/main" xmlns="" id="{0FF357A8-B837-0288-C9C7-2BC119B65EEC}"/>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199876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6B16-8852-FBDC-B464-98C8C835152F}"/>
              </a:ext>
            </a:extLst>
          </p:cNvPr>
          <p:cNvSpPr>
            <a:spLocks noGrp="1"/>
          </p:cNvSpPr>
          <p:nvPr>
            <p:ph type="title"/>
          </p:nvPr>
        </p:nvSpPr>
        <p:spPr/>
        <p:txBody>
          <a:bodyPr/>
          <a:lstStyle/>
          <a:p>
            <a:pPr algn="l" fontAlgn="base"/>
            <a:r>
              <a:rPr lang="en-US" b="0" i="0" dirty="0">
                <a:solidFill>
                  <a:srgbClr val="3D3B49"/>
                </a:solidFill>
                <a:effectLst/>
                <a:latin typeface="gilroy"/>
              </a:rPr>
              <a:t>Pointers to qualified object types</a:t>
            </a:r>
          </a:p>
        </p:txBody>
      </p:sp>
      <p:sp>
        <p:nvSpPr>
          <p:cNvPr id="3" name="Content Placeholder 2">
            <a:extLst>
              <a:ext uri="{FF2B5EF4-FFF2-40B4-BE49-F238E27FC236}">
                <a16:creationId xmlns:a16="http://schemas.microsoft.com/office/drawing/2014/main" xmlns="" id="{08CB362B-9B1A-9B53-5D40-848E9736F45C}"/>
              </a:ext>
            </a:extLst>
          </p:cNvPr>
          <p:cNvSpPr>
            <a:spLocks noGrp="1"/>
          </p:cNvSpPr>
          <p:nvPr>
            <p:ph idx="1"/>
          </p:nvPr>
        </p:nvSpPr>
        <p:spPr>
          <a:xfrm>
            <a:off x="1104899" y="1600200"/>
            <a:ext cx="10582275" cy="4629150"/>
          </a:xfrm>
        </p:spPr>
        <p:txBody>
          <a:bodyPr>
            <a:normAutofit/>
          </a:bodyPr>
          <a:lstStyle/>
          <a:p>
            <a:pPr algn="just" fontAlgn="base">
              <a:lnSpc>
                <a:spcPct val="120000"/>
              </a:lnSpc>
              <a:spcBef>
                <a:spcPts val="0"/>
              </a:spcBef>
            </a:pPr>
            <a:r>
              <a:rPr lang="en-US" dirty="0">
                <a:solidFill>
                  <a:srgbClr val="3D3B49"/>
                </a:solidFill>
                <a:latin typeface="gilroy"/>
              </a:rPr>
              <a:t>The type qualifiers in C are const, volatile, and restrict.</a:t>
            </a:r>
          </a:p>
          <a:p>
            <a:pPr algn="just" fontAlgn="base">
              <a:lnSpc>
                <a:spcPct val="120000"/>
              </a:lnSpc>
              <a:spcBef>
                <a:spcPts val="0"/>
              </a:spcBef>
            </a:pPr>
            <a:endParaRPr lang="en-US" dirty="0">
              <a:solidFill>
                <a:srgbClr val="3D3B49"/>
              </a:solidFill>
              <a:latin typeface="gilroy"/>
            </a:endParaRPr>
          </a:p>
          <a:p>
            <a:pPr algn="just" fontAlgn="base">
              <a:lnSpc>
                <a:spcPct val="120000"/>
              </a:lnSpc>
              <a:spcBef>
                <a:spcPts val="0"/>
              </a:spcBef>
            </a:pPr>
            <a:r>
              <a:rPr lang="en-US" dirty="0">
                <a:solidFill>
                  <a:srgbClr val="3D3B49"/>
                </a:solidFill>
                <a:latin typeface="gilroy"/>
              </a:rPr>
              <a:t>For example, the compiler implicitly converts any pointer to int into a pointer to const int where necessary. </a:t>
            </a:r>
          </a:p>
          <a:p>
            <a:pPr algn="just" fontAlgn="base">
              <a:lnSpc>
                <a:spcPct val="120000"/>
              </a:lnSpc>
              <a:spcBef>
                <a:spcPts val="0"/>
              </a:spcBef>
            </a:pPr>
            <a:endParaRPr lang="en-US" dirty="0">
              <a:solidFill>
                <a:srgbClr val="3D3B49"/>
              </a:solidFill>
              <a:latin typeface="gilroy"/>
            </a:endParaRPr>
          </a:p>
          <a:p>
            <a:pPr algn="just" fontAlgn="base">
              <a:lnSpc>
                <a:spcPct val="120000"/>
              </a:lnSpc>
              <a:spcBef>
                <a:spcPts val="0"/>
              </a:spcBef>
            </a:pPr>
            <a:r>
              <a:rPr lang="en-US" dirty="0">
                <a:solidFill>
                  <a:srgbClr val="3D3B49"/>
                </a:solidFill>
                <a:latin typeface="gilroy"/>
              </a:rPr>
              <a:t>If you want to remove a qualification rather than adding one, however, you must use an explicit type conversion, as the following example illustrates:</a:t>
            </a:r>
            <a:endParaRPr lang="en-US" b="0" i="0" dirty="0">
              <a:solidFill>
                <a:srgbClr val="3D3B49"/>
              </a:solidFill>
              <a:effectLst/>
              <a:latin typeface="gilroy"/>
            </a:endParaRPr>
          </a:p>
        </p:txBody>
      </p:sp>
      <p:sp>
        <p:nvSpPr>
          <p:cNvPr id="4" name="Date Placeholder 3">
            <a:extLst>
              <a:ext uri="{FF2B5EF4-FFF2-40B4-BE49-F238E27FC236}">
                <a16:creationId xmlns:a16="http://schemas.microsoft.com/office/drawing/2014/main" xmlns="" id="{0FF357A8-B837-0288-C9C7-2BC119B65EEC}"/>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195451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6B16-8852-FBDC-B464-98C8C835152F}"/>
              </a:ext>
            </a:extLst>
          </p:cNvPr>
          <p:cNvSpPr>
            <a:spLocks noGrp="1"/>
          </p:cNvSpPr>
          <p:nvPr>
            <p:ph type="title"/>
          </p:nvPr>
        </p:nvSpPr>
        <p:spPr/>
        <p:txBody>
          <a:bodyPr/>
          <a:lstStyle/>
          <a:p>
            <a:pPr algn="l" fontAlgn="base"/>
            <a:r>
              <a:rPr lang="en-US" b="0" i="0" dirty="0">
                <a:solidFill>
                  <a:srgbClr val="3D3B49"/>
                </a:solidFill>
                <a:effectLst/>
                <a:latin typeface="gilroy"/>
              </a:rPr>
              <a:t>Pointers to qualified object types</a:t>
            </a:r>
          </a:p>
        </p:txBody>
      </p:sp>
      <p:sp>
        <p:nvSpPr>
          <p:cNvPr id="3" name="Content Placeholder 2">
            <a:extLst>
              <a:ext uri="{FF2B5EF4-FFF2-40B4-BE49-F238E27FC236}">
                <a16:creationId xmlns:a16="http://schemas.microsoft.com/office/drawing/2014/main" xmlns="" id="{08CB362B-9B1A-9B53-5D40-848E9736F45C}"/>
              </a:ext>
            </a:extLst>
          </p:cNvPr>
          <p:cNvSpPr>
            <a:spLocks noGrp="1"/>
          </p:cNvSpPr>
          <p:nvPr>
            <p:ph idx="1"/>
          </p:nvPr>
        </p:nvSpPr>
        <p:spPr>
          <a:xfrm>
            <a:off x="1104899" y="1450181"/>
            <a:ext cx="10582275" cy="4629150"/>
          </a:xfrm>
        </p:spPr>
        <p:txBody>
          <a:bodyPr>
            <a:normAutofit fontScale="92500" lnSpcReduction="20000"/>
          </a:bodyPr>
          <a:lstStyle/>
          <a:p>
            <a:pPr algn="just" fontAlgn="base">
              <a:lnSpc>
                <a:spcPct val="120000"/>
              </a:lnSpc>
              <a:spcBef>
                <a:spcPts val="0"/>
              </a:spcBef>
            </a:pPr>
            <a:r>
              <a:rPr lang="en-US" dirty="0">
                <a:solidFill>
                  <a:srgbClr val="3D3B49"/>
                </a:solidFill>
                <a:latin typeface="gilroy"/>
              </a:rPr>
              <a:t>int n = 77;</a:t>
            </a:r>
          </a:p>
          <a:p>
            <a:pPr algn="just" fontAlgn="base">
              <a:lnSpc>
                <a:spcPct val="120000"/>
              </a:lnSpc>
              <a:spcBef>
                <a:spcPts val="0"/>
              </a:spcBef>
            </a:pPr>
            <a:endParaRPr lang="en-US" dirty="0">
              <a:solidFill>
                <a:srgbClr val="3D3B49"/>
              </a:solidFill>
              <a:latin typeface="gilroy"/>
            </a:endParaRPr>
          </a:p>
          <a:p>
            <a:pPr algn="just" fontAlgn="base">
              <a:lnSpc>
                <a:spcPct val="120000"/>
              </a:lnSpc>
              <a:spcBef>
                <a:spcPts val="0"/>
              </a:spcBef>
            </a:pPr>
            <a:r>
              <a:rPr lang="en-US" dirty="0">
                <a:solidFill>
                  <a:srgbClr val="3D3B49"/>
                </a:solidFill>
                <a:latin typeface="gilroy"/>
              </a:rPr>
              <a:t>const int *</a:t>
            </a:r>
            <a:r>
              <a:rPr lang="en-US" dirty="0" err="1">
                <a:solidFill>
                  <a:srgbClr val="3D3B49"/>
                </a:solidFill>
                <a:latin typeface="gilroy"/>
              </a:rPr>
              <a:t>ciPtr</a:t>
            </a:r>
            <a:r>
              <a:rPr lang="en-US" dirty="0">
                <a:solidFill>
                  <a:srgbClr val="3D3B49"/>
                </a:solidFill>
                <a:latin typeface="gilroy"/>
              </a:rPr>
              <a:t> = 0;   // A pointer to const int. The pointer itself is not constant!</a:t>
            </a:r>
          </a:p>
          <a:p>
            <a:pPr algn="just" fontAlgn="base">
              <a:lnSpc>
                <a:spcPct val="120000"/>
              </a:lnSpc>
              <a:spcBef>
                <a:spcPts val="0"/>
              </a:spcBef>
            </a:pPr>
            <a:endParaRPr lang="en-US" dirty="0">
              <a:solidFill>
                <a:srgbClr val="3D3B49"/>
              </a:solidFill>
              <a:latin typeface="gilroy"/>
            </a:endParaRPr>
          </a:p>
          <a:p>
            <a:pPr algn="just" fontAlgn="base">
              <a:lnSpc>
                <a:spcPct val="120000"/>
              </a:lnSpc>
              <a:spcBef>
                <a:spcPts val="0"/>
              </a:spcBef>
            </a:pPr>
            <a:r>
              <a:rPr lang="en-US" dirty="0" err="1">
                <a:solidFill>
                  <a:srgbClr val="3D3B49"/>
                </a:solidFill>
                <a:latin typeface="gilroy"/>
              </a:rPr>
              <a:t>ciPtr</a:t>
            </a:r>
            <a:r>
              <a:rPr lang="en-US" dirty="0">
                <a:solidFill>
                  <a:srgbClr val="3D3B49"/>
                </a:solidFill>
                <a:latin typeface="gilroy"/>
              </a:rPr>
              <a:t> = &amp;n;          // Implicitly converts the address to the type const int *.</a:t>
            </a:r>
          </a:p>
          <a:p>
            <a:pPr algn="just" fontAlgn="base">
              <a:lnSpc>
                <a:spcPct val="120000"/>
              </a:lnSpc>
              <a:spcBef>
                <a:spcPts val="0"/>
              </a:spcBef>
            </a:pPr>
            <a:endParaRPr lang="en-US" dirty="0">
              <a:solidFill>
                <a:srgbClr val="3D3B49"/>
              </a:solidFill>
              <a:latin typeface="gilroy"/>
            </a:endParaRPr>
          </a:p>
          <a:p>
            <a:pPr algn="just" fontAlgn="base">
              <a:lnSpc>
                <a:spcPct val="120000"/>
              </a:lnSpc>
              <a:spcBef>
                <a:spcPts val="0"/>
              </a:spcBef>
            </a:pPr>
            <a:r>
              <a:rPr lang="en-US" dirty="0">
                <a:solidFill>
                  <a:srgbClr val="3D3B49"/>
                </a:solidFill>
                <a:latin typeface="gilroy"/>
              </a:rPr>
              <a:t>n = *</a:t>
            </a:r>
            <a:r>
              <a:rPr lang="en-US" dirty="0" err="1">
                <a:solidFill>
                  <a:srgbClr val="3D3B49"/>
                </a:solidFill>
                <a:latin typeface="gilroy"/>
              </a:rPr>
              <a:t>ciPtr</a:t>
            </a:r>
            <a:r>
              <a:rPr lang="en-US" dirty="0">
                <a:solidFill>
                  <a:srgbClr val="3D3B49"/>
                </a:solidFill>
                <a:latin typeface="gilroy"/>
              </a:rPr>
              <a:t> + 3;      // OK: this has the same effect as n = n + 3;</a:t>
            </a:r>
          </a:p>
          <a:p>
            <a:pPr algn="just" fontAlgn="base">
              <a:lnSpc>
                <a:spcPct val="120000"/>
              </a:lnSpc>
              <a:spcBef>
                <a:spcPts val="0"/>
              </a:spcBef>
            </a:pPr>
            <a:endParaRPr lang="en-US" dirty="0">
              <a:solidFill>
                <a:srgbClr val="3D3B49"/>
              </a:solidFill>
              <a:latin typeface="gilroy"/>
            </a:endParaRPr>
          </a:p>
          <a:p>
            <a:pPr algn="just" fontAlgn="base">
              <a:lnSpc>
                <a:spcPct val="120000"/>
              </a:lnSpc>
              <a:spcBef>
                <a:spcPts val="0"/>
              </a:spcBef>
            </a:pPr>
            <a:r>
              <a:rPr lang="en-US" dirty="0">
                <a:solidFill>
                  <a:srgbClr val="3D3B49"/>
                </a:solidFill>
                <a:latin typeface="gilroy"/>
              </a:rPr>
              <a:t>*</a:t>
            </a:r>
            <a:r>
              <a:rPr lang="en-US" dirty="0" err="1">
                <a:solidFill>
                  <a:srgbClr val="3D3B49"/>
                </a:solidFill>
                <a:latin typeface="gilroy"/>
              </a:rPr>
              <a:t>ciPtr</a:t>
            </a:r>
            <a:r>
              <a:rPr lang="en-US" dirty="0">
                <a:solidFill>
                  <a:srgbClr val="3D3B49"/>
                </a:solidFill>
                <a:latin typeface="gilroy"/>
              </a:rPr>
              <a:t> *= 2;         // Error: you can't change an object referenced by a pointer to const int.</a:t>
            </a:r>
          </a:p>
          <a:p>
            <a:pPr algn="just" fontAlgn="base">
              <a:lnSpc>
                <a:spcPct val="120000"/>
              </a:lnSpc>
              <a:spcBef>
                <a:spcPts val="0"/>
              </a:spcBef>
            </a:pPr>
            <a:endParaRPr lang="en-US" dirty="0">
              <a:solidFill>
                <a:srgbClr val="3D3B49"/>
              </a:solidFill>
              <a:latin typeface="gilroy"/>
            </a:endParaRPr>
          </a:p>
          <a:p>
            <a:pPr algn="just" fontAlgn="base">
              <a:lnSpc>
                <a:spcPct val="120000"/>
              </a:lnSpc>
              <a:spcBef>
                <a:spcPts val="0"/>
              </a:spcBef>
            </a:pPr>
            <a:r>
              <a:rPr lang="en-US" dirty="0">
                <a:solidFill>
                  <a:srgbClr val="3D3B49"/>
                </a:solidFill>
                <a:latin typeface="gilroy"/>
              </a:rPr>
              <a:t>*(int *)</a:t>
            </a:r>
            <a:r>
              <a:rPr lang="en-US" dirty="0" err="1">
                <a:solidFill>
                  <a:srgbClr val="3D3B49"/>
                </a:solidFill>
                <a:latin typeface="gilroy"/>
              </a:rPr>
              <a:t>ciPtr</a:t>
            </a:r>
            <a:r>
              <a:rPr lang="en-US" dirty="0">
                <a:solidFill>
                  <a:srgbClr val="3D3B49"/>
                </a:solidFill>
                <a:latin typeface="gilroy"/>
              </a:rPr>
              <a:t> *= 2;  // OK: Explicitly converts the pointer into a pointer to a nonconstant int.</a:t>
            </a:r>
          </a:p>
          <a:p>
            <a:pPr algn="just" fontAlgn="base">
              <a:lnSpc>
                <a:spcPct val="120000"/>
              </a:lnSpc>
              <a:spcBef>
                <a:spcPts val="0"/>
              </a:spcBef>
            </a:pPr>
            <a:endParaRPr lang="en-US" dirty="0">
              <a:solidFill>
                <a:srgbClr val="3D3B49"/>
              </a:solidFill>
              <a:latin typeface="gilroy"/>
            </a:endParaRPr>
          </a:p>
          <a:p>
            <a:pPr algn="just" fontAlgn="base">
              <a:lnSpc>
                <a:spcPct val="120000"/>
              </a:lnSpc>
              <a:spcBef>
                <a:spcPts val="0"/>
              </a:spcBef>
            </a:pPr>
            <a:r>
              <a:rPr lang="en-US" b="0" i="0" dirty="0">
                <a:solidFill>
                  <a:srgbClr val="3D3B49"/>
                </a:solidFill>
                <a:effectLst/>
                <a:latin typeface="gilroy"/>
              </a:rPr>
              <a:t>The second to last statement in this example illustrates why pointers to const-qualified types are sometimes called read-only pointers: although you can modify the pointers’ values, you can’t use them to modify objects they point to.</a:t>
            </a:r>
          </a:p>
        </p:txBody>
      </p:sp>
      <p:sp>
        <p:nvSpPr>
          <p:cNvPr id="4" name="Date Placeholder 3">
            <a:extLst>
              <a:ext uri="{FF2B5EF4-FFF2-40B4-BE49-F238E27FC236}">
                <a16:creationId xmlns:a16="http://schemas.microsoft.com/office/drawing/2014/main" xmlns="" id="{0FF357A8-B837-0288-C9C7-2BC119B65EEC}"/>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366592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547DBE-1C08-6195-CD9B-93FCEA5A4229}"/>
              </a:ext>
            </a:extLst>
          </p:cNvPr>
          <p:cNvSpPr>
            <a:spLocks noGrp="1"/>
          </p:cNvSpPr>
          <p:nvPr>
            <p:ph type="title"/>
          </p:nvPr>
        </p:nvSpPr>
        <p:spPr/>
        <p:txBody>
          <a:bodyPr/>
          <a:lstStyle/>
          <a:p>
            <a:r>
              <a:rPr lang="en-US" dirty="0"/>
              <a:t>Null pointer constants</a:t>
            </a:r>
          </a:p>
        </p:txBody>
      </p:sp>
      <p:sp>
        <p:nvSpPr>
          <p:cNvPr id="3" name="Content Placeholder 2">
            <a:extLst>
              <a:ext uri="{FF2B5EF4-FFF2-40B4-BE49-F238E27FC236}">
                <a16:creationId xmlns:a16="http://schemas.microsoft.com/office/drawing/2014/main" xmlns="" id="{09870851-DEC8-0220-C31B-3CC1BB2EEB82}"/>
              </a:ext>
            </a:extLst>
          </p:cNvPr>
          <p:cNvSpPr>
            <a:spLocks noGrp="1"/>
          </p:cNvSpPr>
          <p:nvPr>
            <p:ph idx="1"/>
          </p:nvPr>
        </p:nvSpPr>
        <p:spPr/>
        <p:txBody>
          <a:bodyPr/>
          <a:lstStyle/>
          <a:p>
            <a:r>
              <a:rPr lang="en-US" dirty="0"/>
              <a:t>A null pointer constant is an integer constant with the value 0, or a constant integer value of 0 cast as a pointer to void. </a:t>
            </a:r>
          </a:p>
          <a:p>
            <a:endParaRPr lang="en-US" dirty="0"/>
          </a:p>
          <a:p>
            <a:r>
              <a:rPr lang="en-US" dirty="0"/>
              <a:t>The macro NULL is defined in the header files </a:t>
            </a:r>
            <a:r>
              <a:rPr lang="en-US" dirty="0" err="1"/>
              <a:t>stdlib.h</a:t>
            </a:r>
            <a:r>
              <a:rPr lang="en-US" dirty="0"/>
              <a:t>, </a:t>
            </a:r>
            <a:r>
              <a:rPr lang="en-US" dirty="0" err="1"/>
              <a:t>stdio.h</a:t>
            </a:r>
            <a:r>
              <a:rPr lang="en-US" dirty="0"/>
              <a:t>, and others as a null pointer constant. </a:t>
            </a:r>
          </a:p>
          <a:p>
            <a:endParaRPr lang="en-US" dirty="0"/>
          </a:p>
          <a:p>
            <a:r>
              <a:rPr lang="en-US" dirty="0"/>
              <a:t>The following example illustrates the use of the macro NULL as a pointer constant to initialize pointers rather than an integer zero or a null character:</a:t>
            </a:r>
          </a:p>
        </p:txBody>
      </p:sp>
      <p:sp>
        <p:nvSpPr>
          <p:cNvPr id="4" name="Date Placeholder 3">
            <a:extLst>
              <a:ext uri="{FF2B5EF4-FFF2-40B4-BE49-F238E27FC236}">
                <a16:creationId xmlns:a16="http://schemas.microsoft.com/office/drawing/2014/main" xmlns="" id="{60A53727-1A5D-8AF1-3E0C-64CB18C96489}"/>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126555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547DBE-1C08-6195-CD9B-93FCEA5A4229}"/>
              </a:ext>
            </a:extLst>
          </p:cNvPr>
          <p:cNvSpPr>
            <a:spLocks noGrp="1"/>
          </p:cNvSpPr>
          <p:nvPr>
            <p:ph type="title"/>
          </p:nvPr>
        </p:nvSpPr>
        <p:spPr/>
        <p:txBody>
          <a:bodyPr/>
          <a:lstStyle/>
          <a:p>
            <a:r>
              <a:rPr lang="en-US" dirty="0"/>
              <a:t>Null pointer constants</a:t>
            </a:r>
          </a:p>
        </p:txBody>
      </p:sp>
      <p:sp>
        <p:nvSpPr>
          <p:cNvPr id="3" name="Content Placeholder 2">
            <a:extLst>
              <a:ext uri="{FF2B5EF4-FFF2-40B4-BE49-F238E27FC236}">
                <a16:creationId xmlns:a16="http://schemas.microsoft.com/office/drawing/2014/main" xmlns="" id="{09870851-DEC8-0220-C31B-3CC1BB2EEB82}"/>
              </a:ext>
            </a:extLst>
          </p:cNvPr>
          <p:cNvSpPr>
            <a:spLocks noGrp="1"/>
          </p:cNvSpPr>
          <p:nvPr>
            <p:ph idx="1"/>
          </p:nvPr>
        </p:nvSpPr>
        <p:spPr/>
        <p:txBody>
          <a:bodyPr>
            <a:normAutofit fontScale="92500" lnSpcReduction="10000"/>
          </a:bodyPr>
          <a:lstStyle/>
          <a:p>
            <a:pPr marL="0" indent="0">
              <a:buNone/>
            </a:pPr>
            <a:r>
              <a:rPr lang="en-US" dirty="0"/>
              <a:t> #include &lt;</a:t>
            </a:r>
            <a:r>
              <a:rPr lang="en-US" dirty="0" err="1"/>
              <a:t>stdlib.h</a:t>
            </a:r>
            <a:r>
              <a:rPr lang="en-US" dirty="0"/>
              <a:t>&gt;</a:t>
            </a:r>
          </a:p>
          <a:p>
            <a:pPr marL="0" indent="0">
              <a:buNone/>
            </a:pPr>
            <a:r>
              <a:rPr lang="en-US" dirty="0"/>
              <a:t>    long *</a:t>
            </a:r>
            <a:r>
              <a:rPr lang="en-US" dirty="0" err="1"/>
              <a:t>lPtr</a:t>
            </a:r>
            <a:r>
              <a:rPr lang="en-US" dirty="0"/>
              <a:t> = NULL;      // Initialize to NULL: pointer is not ready for use.</a:t>
            </a:r>
          </a:p>
          <a:p>
            <a:pPr marL="0" indent="0">
              <a:buNone/>
            </a:pPr>
            <a:r>
              <a:rPr lang="en-US" dirty="0"/>
              <a:t>    /* ... operations here may assign </a:t>
            </a:r>
            <a:r>
              <a:rPr lang="en-US" dirty="0" err="1"/>
              <a:t>lPtr</a:t>
            </a:r>
            <a:r>
              <a:rPr lang="en-US" dirty="0"/>
              <a:t> an object address ... */</a:t>
            </a:r>
          </a:p>
          <a:p>
            <a:pPr marL="0" indent="0">
              <a:buNone/>
            </a:pPr>
            <a:r>
              <a:rPr lang="en-US" dirty="0"/>
              <a:t>    if ( </a:t>
            </a:r>
            <a:r>
              <a:rPr lang="en-US" dirty="0" err="1"/>
              <a:t>lPtr</a:t>
            </a:r>
            <a:r>
              <a:rPr lang="en-US" dirty="0"/>
              <a:t> != NULL )</a:t>
            </a:r>
          </a:p>
          <a:p>
            <a:pPr marL="0" indent="0">
              <a:buNone/>
            </a:pPr>
            <a:r>
              <a:rPr lang="en-US" dirty="0"/>
              <a:t>    {</a:t>
            </a:r>
          </a:p>
          <a:p>
            <a:pPr marL="0" indent="0">
              <a:buNone/>
            </a:pPr>
            <a:r>
              <a:rPr lang="en-US" dirty="0"/>
              <a:t>      /* ... use </a:t>
            </a:r>
            <a:r>
              <a:rPr lang="en-US" dirty="0" err="1"/>
              <a:t>lPtr</a:t>
            </a:r>
            <a:r>
              <a:rPr lang="en-US" dirty="0"/>
              <a:t> only if it has been changed from NULL ... */</a:t>
            </a:r>
          </a:p>
          <a:p>
            <a:pPr marL="0" indent="0">
              <a:buNone/>
            </a:pPr>
            <a:r>
              <a:rPr lang="en-US" dirty="0"/>
              <a:t>    }</a:t>
            </a:r>
          </a:p>
          <a:p>
            <a:pPr algn="just"/>
            <a:r>
              <a:rPr lang="en-US" dirty="0"/>
              <a:t>When you convert a null pointer constant to another pointer type, the result is called a null pointer. The bit pattern of a null pointer is not necessarily zero. However, when you compare a null pointer to zero, to NULL, or to another null pointer, the result is always true. Conversely, comparing a null pointer to any valid pointer to an object or function always yields false.</a:t>
            </a:r>
          </a:p>
        </p:txBody>
      </p:sp>
      <p:sp>
        <p:nvSpPr>
          <p:cNvPr id="4" name="Date Placeholder 3">
            <a:extLst>
              <a:ext uri="{FF2B5EF4-FFF2-40B4-BE49-F238E27FC236}">
                <a16:creationId xmlns:a16="http://schemas.microsoft.com/office/drawing/2014/main" xmlns="" id="{60A53727-1A5D-8AF1-3E0C-64CB18C96489}"/>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78328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3D5A01-2ADE-E2B3-F713-D8122ECDA8F2}"/>
              </a:ext>
            </a:extLst>
          </p:cNvPr>
          <p:cNvSpPr>
            <a:spLocks noGrp="1"/>
          </p:cNvSpPr>
          <p:nvPr>
            <p:ph type="title"/>
          </p:nvPr>
        </p:nvSpPr>
        <p:spPr/>
        <p:txBody>
          <a:bodyPr/>
          <a:lstStyle/>
          <a:p>
            <a:r>
              <a:rPr lang="en-US" dirty="0"/>
              <a:t>Conversions Between Pointer and Integer Types</a:t>
            </a:r>
          </a:p>
        </p:txBody>
      </p:sp>
      <p:sp>
        <p:nvSpPr>
          <p:cNvPr id="3" name="Content Placeholder 2">
            <a:extLst>
              <a:ext uri="{FF2B5EF4-FFF2-40B4-BE49-F238E27FC236}">
                <a16:creationId xmlns:a16="http://schemas.microsoft.com/office/drawing/2014/main" xmlns="" id="{B8E43080-18AC-5FEA-6A49-F69BB4F0990E}"/>
              </a:ext>
            </a:extLst>
          </p:cNvPr>
          <p:cNvSpPr>
            <a:spLocks noGrp="1"/>
          </p:cNvSpPr>
          <p:nvPr>
            <p:ph idx="1"/>
          </p:nvPr>
        </p:nvSpPr>
        <p:spPr/>
        <p:txBody>
          <a:bodyPr/>
          <a:lstStyle/>
          <a:p>
            <a:pPr algn="just"/>
            <a:r>
              <a:rPr lang="en-US" dirty="0"/>
              <a:t>You can explicitly convert a pointer to an integer type, and vice versa. </a:t>
            </a:r>
          </a:p>
          <a:p>
            <a:pPr algn="just"/>
            <a:r>
              <a:rPr lang="en-US" dirty="0"/>
              <a:t>The result of such conversions depends on the compiler, and should be consistent with the addressing structure of the system on which the compiled executable runs.</a:t>
            </a:r>
          </a:p>
          <a:p>
            <a:pPr algn="just"/>
            <a:r>
              <a:rPr lang="en-US" dirty="0"/>
              <a:t>Conversions between pointer and integer types can be useful in system programming, and necessary when programs need to access specific physical addresses, such as ROM or memory-mapped I/O registers.</a:t>
            </a:r>
          </a:p>
          <a:p>
            <a:pPr algn="just"/>
            <a:r>
              <a:rPr lang="en-US" dirty="0"/>
              <a:t>When you convert a pointer to an integer type whose range is not large enough to represent the pointer’s value, the result is undefined. Conversely, converting an integer into a pointer type does not necessarily yield a valid pointer. A few examples:</a:t>
            </a:r>
          </a:p>
        </p:txBody>
      </p:sp>
      <p:sp>
        <p:nvSpPr>
          <p:cNvPr id="4" name="Date Placeholder 3">
            <a:extLst>
              <a:ext uri="{FF2B5EF4-FFF2-40B4-BE49-F238E27FC236}">
                <a16:creationId xmlns:a16="http://schemas.microsoft.com/office/drawing/2014/main" xmlns="" id="{575F9ABB-2EB9-8875-C0CD-B8433D489236}"/>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256964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3D5A01-2ADE-E2B3-F713-D8122ECDA8F2}"/>
              </a:ext>
            </a:extLst>
          </p:cNvPr>
          <p:cNvSpPr>
            <a:spLocks noGrp="1"/>
          </p:cNvSpPr>
          <p:nvPr>
            <p:ph type="title"/>
          </p:nvPr>
        </p:nvSpPr>
        <p:spPr/>
        <p:txBody>
          <a:bodyPr/>
          <a:lstStyle/>
          <a:p>
            <a:r>
              <a:rPr lang="en-US" dirty="0"/>
              <a:t>Conversions Between Pointer and Integer Types</a:t>
            </a:r>
          </a:p>
        </p:txBody>
      </p:sp>
      <p:sp>
        <p:nvSpPr>
          <p:cNvPr id="3" name="Content Placeholder 2">
            <a:extLst>
              <a:ext uri="{FF2B5EF4-FFF2-40B4-BE49-F238E27FC236}">
                <a16:creationId xmlns:a16="http://schemas.microsoft.com/office/drawing/2014/main" xmlns="" id="{B8E43080-18AC-5FEA-6A49-F69BB4F0990E}"/>
              </a:ext>
            </a:extLst>
          </p:cNvPr>
          <p:cNvSpPr>
            <a:spLocks noGrp="1"/>
          </p:cNvSpPr>
          <p:nvPr>
            <p:ph idx="1"/>
          </p:nvPr>
        </p:nvSpPr>
        <p:spPr/>
        <p:txBody>
          <a:bodyPr>
            <a:normAutofit/>
          </a:bodyPr>
          <a:lstStyle/>
          <a:p>
            <a:pPr algn="just">
              <a:lnSpc>
                <a:spcPct val="120000"/>
              </a:lnSpc>
              <a:spcBef>
                <a:spcPts val="0"/>
              </a:spcBef>
            </a:pPr>
            <a:r>
              <a:rPr lang="en-US" dirty="0"/>
              <a:t> float x = 1.5F, *</a:t>
            </a:r>
            <a:r>
              <a:rPr lang="en-US" dirty="0" err="1"/>
              <a:t>fPtr</a:t>
            </a:r>
            <a:r>
              <a:rPr lang="en-US" dirty="0"/>
              <a:t> = &amp;x;          // A float, and a pointer to it.</a:t>
            </a:r>
          </a:p>
          <a:p>
            <a:pPr algn="just">
              <a:lnSpc>
                <a:spcPct val="120000"/>
              </a:lnSpc>
              <a:spcBef>
                <a:spcPts val="0"/>
              </a:spcBef>
            </a:pPr>
            <a:r>
              <a:rPr lang="en-US" dirty="0"/>
              <a:t>unsigned int </a:t>
            </a:r>
            <a:r>
              <a:rPr lang="en-US" dirty="0" err="1"/>
              <a:t>adr_val</a:t>
            </a:r>
            <a:r>
              <a:rPr lang="en-US" dirty="0"/>
              <a:t> = (unsigned int)</a:t>
            </a:r>
            <a:r>
              <a:rPr lang="en-US" dirty="0" err="1"/>
              <a:t>fPtr</a:t>
            </a:r>
            <a:r>
              <a:rPr lang="en-US" dirty="0"/>
              <a:t>;  // Save the pointer value                              as an integer.</a:t>
            </a:r>
          </a:p>
          <a:p>
            <a:pPr algn="just">
              <a:lnSpc>
                <a:spcPct val="120000"/>
              </a:lnSpc>
              <a:spcBef>
                <a:spcPts val="0"/>
              </a:spcBef>
            </a:pPr>
            <a:r>
              <a:rPr lang="en-US" dirty="0"/>
              <a:t>    /*</a:t>
            </a:r>
          </a:p>
          <a:p>
            <a:pPr algn="just">
              <a:lnSpc>
                <a:spcPct val="120000"/>
              </a:lnSpc>
              <a:spcBef>
                <a:spcPts val="0"/>
              </a:spcBef>
            </a:pPr>
            <a:r>
              <a:rPr lang="en-US" dirty="0"/>
              <a:t>     * On an Intel x86 PC in DOS, the BIOS data block begins at the</a:t>
            </a:r>
          </a:p>
          <a:p>
            <a:pPr algn="just">
              <a:lnSpc>
                <a:spcPct val="120000"/>
              </a:lnSpc>
              <a:spcBef>
                <a:spcPts val="0"/>
              </a:spcBef>
            </a:pPr>
            <a:r>
              <a:rPr lang="en-US" dirty="0"/>
              <a:t>     * address 0x0040:0000.</a:t>
            </a:r>
          </a:p>
          <a:p>
            <a:pPr algn="just">
              <a:lnSpc>
                <a:spcPct val="120000"/>
              </a:lnSpc>
              <a:spcBef>
                <a:spcPts val="0"/>
              </a:spcBef>
            </a:pPr>
            <a:r>
              <a:rPr lang="en-US" dirty="0"/>
              <a:t>     * (Compile using DOS's "large" memory model.)</a:t>
            </a:r>
          </a:p>
          <a:p>
            <a:pPr algn="just">
              <a:lnSpc>
                <a:spcPct val="120000"/>
              </a:lnSpc>
              <a:spcBef>
                <a:spcPts val="0"/>
              </a:spcBef>
            </a:pPr>
            <a:r>
              <a:rPr lang="en-US" dirty="0"/>
              <a:t>     */</a:t>
            </a:r>
          </a:p>
          <a:p>
            <a:pPr algn="just">
              <a:lnSpc>
                <a:spcPct val="120000"/>
              </a:lnSpc>
              <a:spcBef>
                <a:spcPts val="0"/>
              </a:spcBef>
            </a:pPr>
            <a:r>
              <a:rPr lang="en-US" dirty="0"/>
              <a:t>    unsigned short *</a:t>
            </a:r>
            <a:r>
              <a:rPr lang="en-US" dirty="0" err="1"/>
              <a:t>biosPtr</a:t>
            </a:r>
            <a:r>
              <a:rPr lang="en-US" dirty="0"/>
              <a:t> = (unsigned short *)= 0x400000L;</a:t>
            </a:r>
          </a:p>
          <a:p>
            <a:pPr algn="just">
              <a:lnSpc>
                <a:spcPct val="120000"/>
              </a:lnSpc>
              <a:spcBef>
                <a:spcPts val="0"/>
              </a:spcBef>
            </a:pPr>
            <a:r>
              <a:rPr lang="en-US" dirty="0"/>
              <a:t>    unsigned short com1_io = *</a:t>
            </a:r>
            <a:r>
              <a:rPr lang="en-US" dirty="0" err="1"/>
              <a:t>biosPtr</a:t>
            </a:r>
            <a:r>
              <a:rPr lang="en-US" dirty="0"/>
              <a:t>;  // The first word contains the                                    //  I/O address of COM1.</a:t>
            </a:r>
          </a:p>
          <a:p>
            <a:pPr algn="just">
              <a:lnSpc>
                <a:spcPct val="120000"/>
              </a:lnSpc>
              <a:spcBef>
                <a:spcPts val="0"/>
              </a:spcBef>
            </a:pPr>
            <a:r>
              <a:rPr lang="en-US" dirty="0"/>
              <a:t>    </a:t>
            </a:r>
            <a:r>
              <a:rPr lang="en-US" dirty="0" err="1"/>
              <a:t>printf</a:t>
            </a:r>
            <a:r>
              <a:rPr lang="en-US" dirty="0"/>
              <a:t>( "COM1 has the I/O base address %</a:t>
            </a:r>
            <a:r>
              <a:rPr lang="en-US" dirty="0" err="1"/>
              <a:t>Xh</a:t>
            </a:r>
            <a:r>
              <a:rPr lang="en-US" dirty="0"/>
              <a:t>.\n", com1_io );</a:t>
            </a:r>
          </a:p>
        </p:txBody>
      </p:sp>
      <p:sp>
        <p:nvSpPr>
          <p:cNvPr id="4" name="Date Placeholder 3">
            <a:extLst>
              <a:ext uri="{FF2B5EF4-FFF2-40B4-BE49-F238E27FC236}">
                <a16:creationId xmlns:a16="http://schemas.microsoft.com/office/drawing/2014/main" xmlns="" id="{575F9ABB-2EB9-8875-C0CD-B8433D489236}"/>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273605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3D5A01-2ADE-E2B3-F713-D8122ECDA8F2}"/>
              </a:ext>
            </a:extLst>
          </p:cNvPr>
          <p:cNvSpPr>
            <a:spLocks noGrp="1"/>
          </p:cNvSpPr>
          <p:nvPr>
            <p:ph type="title"/>
          </p:nvPr>
        </p:nvSpPr>
        <p:spPr/>
        <p:txBody>
          <a:bodyPr/>
          <a:lstStyle/>
          <a:p>
            <a:r>
              <a:rPr lang="en-US" dirty="0"/>
              <a:t>Conversions Between Pointer and Integer Types</a:t>
            </a:r>
          </a:p>
        </p:txBody>
      </p:sp>
      <p:sp>
        <p:nvSpPr>
          <p:cNvPr id="3" name="Content Placeholder 2">
            <a:extLst>
              <a:ext uri="{FF2B5EF4-FFF2-40B4-BE49-F238E27FC236}">
                <a16:creationId xmlns:a16="http://schemas.microsoft.com/office/drawing/2014/main" xmlns="" id="{B8E43080-18AC-5FEA-6A49-F69BB4F0990E}"/>
              </a:ext>
            </a:extLst>
          </p:cNvPr>
          <p:cNvSpPr>
            <a:spLocks noGrp="1"/>
          </p:cNvSpPr>
          <p:nvPr>
            <p:ph idx="1"/>
          </p:nvPr>
        </p:nvSpPr>
        <p:spPr/>
        <p:txBody>
          <a:bodyPr>
            <a:normAutofit/>
          </a:bodyPr>
          <a:lstStyle/>
          <a:p>
            <a:pPr algn="just">
              <a:lnSpc>
                <a:spcPct val="120000"/>
              </a:lnSpc>
              <a:spcBef>
                <a:spcPts val="0"/>
              </a:spcBef>
            </a:pPr>
            <a:r>
              <a:rPr lang="en-US" dirty="0"/>
              <a:t>The last three statements in previous slide obtain information about the hardware configuration from the system data table, assuming the operating environment allows the program to access that memory area. </a:t>
            </a:r>
          </a:p>
          <a:p>
            <a:pPr algn="just">
              <a:lnSpc>
                <a:spcPct val="120000"/>
              </a:lnSpc>
              <a:spcBef>
                <a:spcPts val="0"/>
              </a:spcBef>
            </a:pPr>
            <a:endParaRPr lang="en-US" dirty="0"/>
          </a:p>
          <a:p>
            <a:pPr algn="just">
              <a:lnSpc>
                <a:spcPct val="120000"/>
              </a:lnSpc>
              <a:spcBef>
                <a:spcPts val="0"/>
              </a:spcBef>
            </a:pPr>
            <a:r>
              <a:rPr lang="en-US" dirty="0"/>
              <a:t>In a DOS program compiled with the large memory model, pointers are 32 bits wide and consist of a segment address in the higher 16 bits and an offset in the lower 16 bits (often written in the form </a:t>
            </a:r>
            <a:r>
              <a:rPr lang="en-US" dirty="0" err="1"/>
              <a:t>segment:offset</a:t>
            </a:r>
            <a:r>
              <a:rPr lang="en-US" dirty="0"/>
              <a:t>).</a:t>
            </a:r>
          </a:p>
          <a:p>
            <a:pPr algn="just">
              <a:lnSpc>
                <a:spcPct val="120000"/>
              </a:lnSpc>
              <a:spcBef>
                <a:spcPts val="0"/>
              </a:spcBef>
            </a:pPr>
            <a:endParaRPr lang="en-US" dirty="0"/>
          </a:p>
          <a:p>
            <a:pPr algn="just">
              <a:lnSpc>
                <a:spcPct val="120000"/>
              </a:lnSpc>
              <a:spcBef>
                <a:spcPts val="0"/>
              </a:spcBef>
            </a:pPr>
            <a:r>
              <a:rPr lang="en-US" dirty="0"/>
              <a:t>Thus the pointer </a:t>
            </a:r>
            <a:r>
              <a:rPr lang="en-US" dirty="0" err="1"/>
              <a:t>biosPtr</a:t>
            </a:r>
            <a:r>
              <a:rPr lang="en-US" dirty="0"/>
              <a:t> in the prior example can be initialized with a long integer constant.</a:t>
            </a:r>
          </a:p>
        </p:txBody>
      </p:sp>
      <p:sp>
        <p:nvSpPr>
          <p:cNvPr id="4" name="Date Placeholder 3">
            <a:extLst>
              <a:ext uri="{FF2B5EF4-FFF2-40B4-BE49-F238E27FC236}">
                <a16:creationId xmlns:a16="http://schemas.microsoft.com/office/drawing/2014/main" xmlns="" id="{575F9ABB-2EB9-8875-C0CD-B8433D489236}"/>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152325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BA5F47-5E66-4683-8A75-A3EBD657FBC1}" type="datetime3">
              <a:rPr lang="en-US" altLang="en-US" smtClean="0"/>
              <a:t>23 May 2023</a:t>
            </a:fld>
            <a:endParaRPr lang="en-US" altLang="en-US"/>
          </a:p>
        </p:txBody>
      </p:sp>
      <p:sp>
        <p:nvSpPr>
          <p:cNvPr id="231426" name="Rectangle 2"/>
          <p:cNvSpPr>
            <a:spLocks noGrp="1" noChangeArrowheads="1"/>
          </p:cNvSpPr>
          <p:nvPr>
            <p:ph type="title"/>
          </p:nvPr>
        </p:nvSpPr>
        <p:spPr>
          <a:ln/>
        </p:spPr>
        <p:txBody>
          <a:bodyPr/>
          <a:lstStyle/>
          <a:p>
            <a:r>
              <a:rPr lang="en-US" altLang="en-US"/>
              <a:t>Basic Concept</a:t>
            </a:r>
          </a:p>
        </p:txBody>
      </p:sp>
      <p:sp>
        <p:nvSpPr>
          <p:cNvPr id="231427" name="Rectangle 3"/>
          <p:cNvSpPr>
            <a:spLocks noGrp="1" noChangeArrowheads="1"/>
          </p:cNvSpPr>
          <p:nvPr>
            <p:ph type="body" idx="1"/>
          </p:nvPr>
        </p:nvSpPr>
        <p:spPr>
          <a:xfrm>
            <a:off x="2209800" y="1371600"/>
            <a:ext cx="8001000" cy="4724400"/>
          </a:xfrm>
        </p:spPr>
        <p:txBody>
          <a:bodyPr/>
          <a:lstStyle/>
          <a:p>
            <a:r>
              <a:rPr lang="en-US" altLang="en-US"/>
              <a:t>Within the computer memory, every stored data item occupies one or more contiguous memory cells.</a:t>
            </a:r>
          </a:p>
          <a:p>
            <a:pPr lvl="1"/>
            <a:r>
              <a:rPr lang="en-US" altLang="en-US"/>
              <a:t>The number of memory cells required to store a data item depends on its type (char, int, double, etc.).</a:t>
            </a:r>
          </a:p>
          <a:p>
            <a:r>
              <a:rPr lang="en-US" altLang="en-US"/>
              <a:t>Whenever we declare a variable, the system allocates memory location(s) to hold the value of the variable.</a:t>
            </a:r>
          </a:p>
          <a:p>
            <a:pPr lvl="1"/>
            <a:r>
              <a:rPr lang="en-US" altLang="en-US"/>
              <a:t>Since every byte in memory has a unique address, this location will also have its own (unique) address.</a:t>
            </a:r>
          </a:p>
        </p:txBody>
      </p:sp>
    </p:spTree>
    <p:extLst>
      <p:ext uri="{BB962C8B-B14F-4D97-AF65-F5344CB8AC3E}">
        <p14:creationId xmlns:p14="http://schemas.microsoft.com/office/powerpoint/2010/main" val="420745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1427">
                                            <p:txEl>
                                              <p:pRg st="1" end="1"/>
                                            </p:txEl>
                                          </p:spTgt>
                                        </p:tgtEl>
                                        <p:attrNameLst>
                                          <p:attrName>style.visibility</p:attrName>
                                        </p:attrNameLst>
                                      </p:cBhvr>
                                      <p:to>
                                        <p:strVal val="visible"/>
                                      </p:to>
                                    </p:set>
                                    <p:anim calcmode="lin" valueType="num">
                                      <p:cBhvr additive="base">
                                        <p:cTn id="7" dur="500" fill="hold"/>
                                        <p:tgtEl>
                                          <p:spTgt spid="2314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14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1427">
                                            <p:txEl>
                                              <p:pRg st="3" end="3"/>
                                            </p:txEl>
                                          </p:spTgt>
                                        </p:tgtEl>
                                        <p:attrNameLst>
                                          <p:attrName>style.visibility</p:attrName>
                                        </p:attrNameLst>
                                      </p:cBhvr>
                                      <p:to>
                                        <p:strVal val="visible"/>
                                      </p:to>
                                    </p:set>
                                    <p:anim calcmode="lin" valueType="num">
                                      <p:cBhvr additive="base">
                                        <p:cTn id="13" dur="500" fill="hold"/>
                                        <p:tgtEl>
                                          <p:spTgt spid="2314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14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D86CFE6-6789-0278-D98F-B214B054F840}"/>
              </a:ext>
            </a:extLst>
          </p:cNvPr>
          <p:cNvSpPr>
            <a:spLocks noGrp="1"/>
          </p:cNvSpPr>
          <p:nvPr>
            <p:ph type="title"/>
          </p:nvPr>
        </p:nvSpPr>
        <p:spPr/>
        <p:txBody>
          <a:bodyPr/>
          <a:lstStyle/>
          <a:p>
            <a:r>
              <a:rPr lang="en-US" dirty="0"/>
              <a:t>Pointer Types</a:t>
            </a:r>
          </a:p>
        </p:txBody>
      </p:sp>
      <p:sp>
        <p:nvSpPr>
          <p:cNvPr id="6" name="Content Placeholder 5">
            <a:extLst>
              <a:ext uri="{FF2B5EF4-FFF2-40B4-BE49-F238E27FC236}">
                <a16:creationId xmlns:a16="http://schemas.microsoft.com/office/drawing/2014/main" xmlns="" id="{2FEFD4B4-8111-337D-352F-5A4527BC994A}"/>
              </a:ext>
            </a:extLst>
          </p:cNvPr>
          <p:cNvSpPr>
            <a:spLocks noGrp="1"/>
          </p:cNvSpPr>
          <p:nvPr>
            <p:ph idx="1"/>
          </p:nvPr>
        </p:nvSpPr>
        <p:spPr/>
        <p:txBody>
          <a:bodyPr/>
          <a:lstStyle/>
          <a:p>
            <a:r>
              <a:rPr lang="en-US" dirty="0"/>
              <a:t>Null Pointer</a:t>
            </a:r>
          </a:p>
          <a:p>
            <a:r>
              <a:rPr lang="en-US" dirty="0"/>
              <a:t>Void Pointer</a:t>
            </a:r>
          </a:p>
          <a:p>
            <a:r>
              <a:rPr lang="en-US" dirty="0"/>
              <a:t>Wild Pointer</a:t>
            </a:r>
          </a:p>
          <a:p>
            <a:r>
              <a:rPr lang="en-US" dirty="0"/>
              <a:t>Dangling Pointer</a:t>
            </a:r>
          </a:p>
          <a:p>
            <a:r>
              <a:rPr lang="en-US" dirty="0"/>
              <a:t>Complex Pointer</a:t>
            </a:r>
          </a:p>
          <a:p>
            <a:r>
              <a:rPr lang="en-US" dirty="0"/>
              <a:t>Near Pointer</a:t>
            </a:r>
          </a:p>
          <a:p>
            <a:r>
              <a:rPr lang="en-US" dirty="0"/>
              <a:t>Far Pointer</a:t>
            </a:r>
          </a:p>
          <a:p>
            <a:r>
              <a:rPr lang="en-US" dirty="0"/>
              <a:t>Huge Pointer</a:t>
            </a:r>
          </a:p>
        </p:txBody>
      </p:sp>
      <p:sp>
        <p:nvSpPr>
          <p:cNvPr id="2" name="Date Placeholder 1"/>
          <p:cNvSpPr>
            <a:spLocks noGrp="1"/>
          </p:cNvSpPr>
          <p:nvPr>
            <p:ph type="dt" sz="half" idx="10"/>
          </p:nvPr>
        </p:nvSpPr>
        <p:spPr/>
        <p:txBody>
          <a:bodyPr/>
          <a:lstStyle/>
          <a:p>
            <a:fld id="{143C561A-ABFE-4057-A1A0-10C0CBF49709}" type="datetime3">
              <a:rPr lang="en-US" smtClean="0"/>
              <a:t>23 May 2023</a:t>
            </a:fld>
            <a:endParaRPr lang="en-US"/>
          </a:p>
        </p:txBody>
      </p:sp>
    </p:spTree>
    <p:extLst>
      <p:ext uri="{BB962C8B-B14F-4D97-AF65-F5344CB8AC3E}">
        <p14:creationId xmlns:p14="http://schemas.microsoft.com/office/powerpoint/2010/main" val="51075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D86CFE6-6789-0278-D98F-B214B054F840}"/>
              </a:ext>
            </a:extLst>
          </p:cNvPr>
          <p:cNvSpPr>
            <a:spLocks noGrp="1"/>
          </p:cNvSpPr>
          <p:nvPr>
            <p:ph type="title"/>
          </p:nvPr>
        </p:nvSpPr>
        <p:spPr/>
        <p:txBody>
          <a:bodyPr/>
          <a:lstStyle/>
          <a:p>
            <a:r>
              <a:rPr lang="en-US" dirty="0"/>
              <a:t>Null Pointer</a:t>
            </a:r>
          </a:p>
        </p:txBody>
      </p:sp>
      <p:sp>
        <p:nvSpPr>
          <p:cNvPr id="6" name="Content Placeholder 5">
            <a:extLst>
              <a:ext uri="{FF2B5EF4-FFF2-40B4-BE49-F238E27FC236}">
                <a16:creationId xmlns:a16="http://schemas.microsoft.com/office/drawing/2014/main" xmlns="" id="{2FEFD4B4-8111-337D-352F-5A4527BC994A}"/>
              </a:ext>
            </a:extLst>
          </p:cNvPr>
          <p:cNvSpPr>
            <a:spLocks noGrp="1"/>
          </p:cNvSpPr>
          <p:nvPr>
            <p:ph idx="1"/>
          </p:nvPr>
        </p:nvSpPr>
        <p:spPr/>
        <p:txBody>
          <a:bodyPr/>
          <a:lstStyle/>
          <a:p>
            <a:pPr algn="just"/>
            <a:r>
              <a:rPr lang="en-US" dirty="0"/>
              <a:t>A pointer that points to nothing is called a Null pointer. </a:t>
            </a:r>
          </a:p>
          <a:p>
            <a:pPr marL="0" indent="0" algn="just">
              <a:buNone/>
            </a:pPr>
            <a:endParaRPr lang="en-US" dirty="0"/>
          </a:p>
          <a:p>
            <a:pPr marL="0" indent="0" algn="just">
              <a:buNone/>
            </a:pPr>
            <a:r>
              <a:rPr lang="en-US" dirty="0"/>
              <a:t>Some advantages of Null pointer are:</a:t>
            </a:r>
          </a:p>
          <a:p>
            <a:pPr marL="0" indent="0" algn="just">
              <a:buNone/>
            </a:pPr>
            <a:endParaRPr lang="en-US" dirty="0"/>
          </a:p>
          <a:p>
            <a:pPr algn="just"/>
            <a:r>
              <a:rPr lang="en-US" dirty="0"/>
              <a:t>We can initialize a pointer variable when that pointer variable is not assigned any actual memory address.</a:t>
            </a:r>
          </a:p>
          <a:p>
            <a:pPr algn="just"/>
            <a:endParaRPr lang="en-US" dirty="0"/>
          </a:p>
          <a:p>
            <a:pPr algn="just"/>
            <a:r>
              <a:rPr lang="en-US" dirty="0"/>
              <a:t>We can pass a null pointer to a function argument when we are not willing to pass any actual memory address.</a:t>
            </a:r>
          </a:p>
        </p:txBody>
      </p:sp>
      <p:sp>
        <p:nvSpPr>
          <p:cNvPr id="2" name="Date Placeholder 1"/>
          <p:cNvSpPr>
            <a:spLocks noGrp="1"/>
          </p:cNvSpPr>
          <p:nvPr>
            <p:ph type="dt" sz="half" idx="10"/>
          </p:nvPr>
        </p:nvSpPr>
        <p:spPr/>
        <p:txBody>
          <a:bodyPr/>
          <a:lstStyle/>
          <a:p>
            <a:fld id="{A9146060-F89F-415B-B04A-DE52AE71C11B}" type="datetime3">
              <a:rPr lang="en-US" smtClean="0"/>
              <a:t>23 May 2023</a:t>
            </a:fld>
            <a:endParaRPr lang="en-US"/>
          </a:p>
        </p:txBody>
      </p:sp>
    </p:spTree>
    <p:extLst>
      <p:ext uri="{BB962C8B-B14F-4D97-AF65-F5344CB8AC3E}">
        <p14:creationId xmlns:p14="http://schemas.microsoft.com/office/powerpoint/2010/main" val="187865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D86CFE6-6789-0278-D98F-B214B054F840}"/>
              </a:ext>
            </a:extLst>
          </p:cNvPr>
          <p:cNvSpPr>
            <a:spLocks noGrp="1"/>
          </p:cNvSpPr>
          <p:nvPr>
            <p:ph type="title"/>
          </p:nvPr>
        </p:nvSpPr>
        <p:spPr/>
        <p:txBody>
          <a:bodyPr/>
          <a:lstStyle/>
          <a:p>
            <a:r>
              <a:rPr lang="en-US" dirty="0"/>
              <a:t>Null Pointer</a:t>
            </a:r>
          </a:p>
        </p:txBody>
      </p:sp>
      <p:sp>
        <p:nvSpPr>
          <p:cNvPr id="6" name="Content Placeholder 5">
            <a:extLst>
              <a:ext uri="{FF2B5EF4-FFF2-40B4-BE49-F238E27FC236}">
                <a16:creationId xmlns:a16="http://schemas.microsoft.com/office/drawing/2014/main" xmlns="" id="{2FEFD4B4-8111-337D-352F-5A4527BC994A}"/>
              </a:ext>
            </a:extLst>
          </p:cNvPr>
          <p:cNvSpPr>
            <a:spLocks noGrp="1"/>
          </p:cNvSpPr>
          <p:nvPr>
            <p:ph idx="1"/>
          </p:nvPr>
        </p:nvSpPr>
        <p:spPr>
          <a:xfrm>
            <a:off x="1104899" y="1600200"/>
            <a:ext cx="4010025" cy="4572000"/>
          </a:xfrm>
        </p:spPr>
        <p:txBody>
          <a:bodyPr>
            <a:normAutofit/>
          </a:bodyPr>
          <a:lstStyle/>
          <a:p>
            <a:r>
              <a:rPr lang="en-US" dirty="0"/>
              <a:t>Example 1:</a:t>
            </a:r>
          </a:p>
          <a:p>
            <a:pPr marL="0" indent="0">
              <a:buNone/>
            </a:pPr>
            <a:r>
              <a:rPr lang="en-US" dirty="0"/>
              <a:t>int * </a:t>
            </a:r>
            <a:r>
              <a:rPr lang="en-US" dirty="0" err="1"/>
              <a:t>aInt</a:t>
            </a:r>
            <a:r>
              <a:rPr lang="en-US" dirty="0"/>
              <a:t> = NULL;</a:t>
            </a:r>
          </a:p>
          <a:p>
            <a:endParaRPr lang="en-US" dirty="0"/>
          </a:p>
          <a:p>
            <a:r>
              <a:rPr lang="en-US" dirty="0"/>
              <a:t>Example 2:</a:t>
            </a:r>
          </a:p>
          <a:p>
            <a:pPr marL="0" indent="0">
              <a:buNone/>
            </a:pPr>
            <a:r>
              <a:rPr lang="en-US" dirty="0"/>
              <a:t>int fun(int *</a:t>
            </a:r>
            <a:r>
              <a:rPr lang="en-US" dirty="0" err="1"/>
              <a:t>ptr</a:t>
            </a:r>
            <a:r>
              <a:rPr lang="en-US" dirty="0"/>
              <a:t>)</a:t>
            </a:r>
          </a:p>
          <a:p>
            <a:pPr marL="0" indent="0">
              <a:buNone/>
            </a:pPr>
            <a:r>
              <a:rPr lang="en-US" dirty="0"/>
              <a:t>{ </a:t>
            </a:r>
          </a:p>
          <a:p>
            <a:pPr marL="0" indent="0">
              <a:buNone/>
            </a:pPr>
            <a:r>
              <a:rPr lang="en-US" dirty="0"/>
              <a:t>     return 15;</a:t>
            </a:r>
          </a:p>
          <a:p>
            <a:pPr marL="0" indent="0">
              <a:buNone/>
            </a:pPr>
            <a:r>
              <a:rPr lang="en-US" dirty="0"/>
              <a:t>}</a:t>
            </a:r>
          </a:p>
          <a:p>
            <a:pPr marL="0" indent="0">
              <a:buNone/>
            </a:pPr>
            <a:r>
              <a:rPr lang="en-US" dirty="0"/>
              <a:t>fun(NULL);</a:t>
            </a:r>
          </a:p>
        </p:txBody>
      </p:sp>
      <p:sp>
        <p:nvSpPr>
          <p:cNvPr id="2" name="Date Placeholder 1"/>
          <p:cNvSpPr>
            <a:spLocks noGrp="1"/>
          </p:cNvSpPr>
          <p:nvPr>
            <p:ph type="dt" sz="half" idx="10"/>
          </p:nvPr>
        </p:nvSpPr>
        <p:spPr/>
        <p:txBody>
          <a:bodyPr/>
          <a:lstStyle/>
          <a:p>
            <a:fld id="{7B3BFA9B-7F4F-4844-8272-49680E9D6392}" type="datetime3">
              <a:rPr lang="en-US" smtClean="0"/>
              <a:t>23 May 2023</a:t>
            </a:fld>
            <a:endParaRPr lang="en-US"/>
          </a:p>
        </p:txBody>
      </p:sp>
    </p:spTree>
    <p:extLst>
      <p:ext uri="{BB962C8B-B14F-4D97-AF65-F5344CB8AC3E}">
        <p14:creationId xmlns:p14="http://schemas.microsoft.com/office/powerpoint/2010/main" val="232903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D86CFE6-6789-0278-D98F-B214B054F840}"/>
              </a:ext>
            </a:extLst>
          </p:cNvPr>
          <p:cNvSpPr>
            <a:spLocks noGrp="1"/>
          </p:cNvSpPr>
          <p:nvPr>
            <p:ph type="title"/>
          </p:nvPr>
        </p:nvSpPr>
        <p:spPr/>
        <p:txBody>
          <a:bodyPr/>
          <a:lstStyle/>
          <a:p>
            <a:r>
              <a:rPr lang="en-US" dirty="0"/>
              <a:t>Void Pointer</a:t>
            </a:r>
          </a:p>
        </p:txBody>
      </p:sp>
      <p:sp>
        <p:nvSpPr>
          <p:cNvPr id="6" name="Content Placeholder 5">
            <a:extLst>
              <a:ext uri="{FF2B5EF4-FFF2-40B4-BE49-F238E27FC236}">
                <a16:creationId xmlns:a16="http://schemas.microsoft.com/office/drawing/2014/main" xmlns="" id="{2FEFD4B4-8111-337D-352F-5A4527BC994A}"/>
              </a:ext>
            </a:extLst>
          </p:cNvPr>
          <p:cNvSpPr>
            <a:spLocks noGrp="1"/>
          </p:cNvSpPr>
          <p:nvPr>
            <p:ph idx="1"/>
          </p:nvPr>
        </p:nvSpPr>
        <p:spPr>
          <a:xfrm>
            <a:off x="1104899" y="1600200"/>
            <a:ext cx="9980682" cy="4572000"/>
          </a:xfrm>
        </p:spPr>
        <p:txBody>
          <a:bodyPr>
            <a:normAutofit fontScale="92500" lnSpcReduction="10000"/>
          </a:bodyPr>
          <a:lstStyle/>
          <a:p>
            <a:pPr algn="just"/>
            <a:r>
              <a:rPr lang="en-US" dirty="0"/>
              <a:t>The void pointer within C is a pointer that is not allied with any data types. </a:t>
            </a:r>
          </a:p>
          <a:p>
            <a:pPr algn="just"/>
            <a:r>
              <a:rPr lang="en-US" dirty="0"/>
              <a:t>This points to some data location within the storage means points to that address of variables. </a:t>
            </a:r>
          </a:p>
          <a:p>
            <a:pPr algn="just"/>
            <a:r>
              <a:rPr lang="en-US" dirty="0"/>
              <a:t>It is also known as a general-purpose pointer. In C, malloc() and </a:t>
            </a:r>
            <a:r>
              <a:rPr lang="en-US" dirty="0" err="1"/>
              <a:t>calloc</a:t>
            </a:r>
            <a:r>
              <a:rPr lang="en-US" dirty="0"/>
              <a:t>() functions return void * or generic pointers.</a:t>
            </a:r>
          </a:p>
          <a:p>
            <a:endParaRPr lang="en-US" dirty="0"/>
          </a:p>
          <a:p>
            <a:r>
              <a:rPr lang="en-US" dirty="0"/>
              <a:t>Example:</a:t>
            </a:r>
          </a:p>
          <a:p>
            <a:pPr marL="0" indent="0">
              <a:buNone/>
            </a:pPr>
            <a:r>
              <a:rPr lang="en-US" dirty="0"/>
              <a:t>int x= 10;</a:t>
            </a:r>
          </a:p>
          <a:p>
            <a:pPr marL="0" indent="0">
              <a:buNone/>
            </a:pPr>
            <a:r>
              <a:rPr lang="en-US" dirty="0"/>
              <a:t>char y= ‘a’;</a:t>
            </a:r>
          </a:p>
          <a:p>
            <a:pPr marL="0" indent="0">
              <a:buNone/>
            </a:pPr>
            <a:r>
              <a:rPr lang="en-US" dirty="0"/>
              <a:t>void *p= &amp;x //void pointer contains address of int x</a:t>
            </a:r>
          </a:p>
          <a:p>
            <a:pPr marL="0" indent="0">
              <a:buNone/>
            </a:pPr>
            <a:r>
              <a:rPr lang="en-US" dirty="0"/>
              <a:t>p = &amp;y //void pointer holds of char y</a:t>
            </a:r>
          </a:p>
        </p:txBody>
      </p:sp>
      <p:sp>
        <p:nvSpPr>
          <p:cNvPr id="2" name="Date Placeholder 1"/>
          <p:cNvSpPr>
            <a:spLocks noGrp="1"/>
          </p:cNvSpPr>
          <p:nvPr>
            <p:ph type="dt" sz="half" idx="10"/>
          </p:nvPr>
        </p:nvSpPr>
        <p:spPr/>
        <p:txBody>
          <a:bodyPr/>
          <a:lstStyle/>
          <a:p>
            <a:fld id="{C925749F-FE0C-4BBE-B516-A27B52950285}" type="datetime3">
              <a:rPr lang="en-US" smtClean="0"/>
              <a:t>23 May 2023</a:t>
            </a:fld>
            <a:endParaRPr lang="en-US"/>
          </a:p>
        </p:txBody>
      </p:sp>
    </p:spTree>
    <p:extLst>
      <p:ext uri="{BB962C8B-B14F-4D97-AF65-F5344CB8AC3E}">
        <p14:creationId xmlns:p14="http://schemas.microsoft.com/office/powerpoint/2010/main" val="395534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D86CFE6-6789-0278-D98F-B214B054F840}"/>
              </a:ext>
            </a:extLst>
          </p:cNvPr>
          <p:cNvSpPr>
            <a:spLocks noGrp="1"/>
          </p:cNvSpPr>
          <p:nvPr>
            <p:ph type="title"/>
          </p:nvPr>
        </p:nvSpPr>
        <p:spPr/>
        <p:txBody>
          <a:bodyPr/>
          <a:lstStyle/>
          <a:p>
            <a:r>
              <a:rPr lang="en-US" dirty="0"/>
              <a:t>Wild Pointer</a:t>
            </a:r>
          </a:p>
        </p:txBody>
      </p:sp>
      <p:sp>
        <p:nvSpPr>
          <p:cNvPr id="6" name="Content Placeholder 5">
            <a:extLst>
              <a:ext uri="{FF2B5EF4-FFF2-40B4-BE49-F238E27FC236}">
                <a16:creationId xmlns:a16="http://schemas.microsoft.com/office/drawing/2014/main" xmlns="" id="{2FEFD4B4-8111-337D-352F-5A4527BC994A}"/>
              </a:ext>
            </a:extLst>
          </p:cNvPr>
          <p:cNvSpPr>
            <a:spLocks noGrp="1"/>
          </p:cNvSpPr>
          <p:nvPr>
            <p:ph idx="1"/>
          </p:nvPr>
        </p:nvSpPr>
        <p:spPr>
          <a:xfrm>
            <a:off x="1104899" y="1600200"/>
            <a:ext cx="9980682" cy="4572000"/>
          </a:xfrm>
        </p:spPr>
        <p:txBody>
          <a:bodyPr>
            <a:normAutofit lnSpcReduction="10000"/>
          </a:bodyPr>
          <a:lstStyle/>
          <a:p>
            <a:pPr algn="just"/>
            <a:r>
              <a:rPr lang="en-US" dirty="0"/>
              <a:t>Pointers that are not initialized are called wild pointers. </a:t>
            </a:r>
          </a:p>
          <a:p>
            <a:pPr algn="just"/>
            <a:r>
              <a:rPr lang="en-US" dirty="0"/>
              <a:t>This pointer may be initialized to a non-NULL garbage value which may not be a valid address. </a:t>
            </a:r>
          </a:p>
          <a:p>
            <a:pPr algn="just"/>
            <a:endParaRPr lang="en-US" dirty="0"/>
          </a:p>
          <a:p>
            <a:pPr algn="just"/>
            <a:r>
              <a:rPr lang="en-US" dirty="0"/>
              <a:t>Example:</a:t>
            </a:r>
          </a:p>
          <a:p>
            <a:pPr marL="0" indent="0" algn="just">
              <a:buNone/>
            </a:pPr>
            <a:r>
              <a:rPr lang="en-US" dirty="0"/>
              <a:t>int main()</a:t>
            </a:r>
          </a:p>
          <a:p>
            <a:pPr marL="0" indent="0" algn="just">
              <a:buNone/>
            </a:pPr>
            <a:r>
              <a:rPr lang="en-US" dirty="0"/>
              <a:t>{</a:t>
            </a:r>
          </a:p>
          <a:p>
            <a:pPr marL="0" indent="0" algn="just">
              <a:buNone/>
            </a:pPr>
            <a:r>
              <a:rPr lang="en-US" dirty="0"/>
              <a:t>int *p; // wild pointer</a:t>
            </a:r>
          </a:p>
          <a:p>
            <a:pPr marL="0" indent="0" algn="just">
              <a:buNone/>
            </a:pPr>
            <a:r>
              <a:rPr lang="en-US" dirty="0"/>
              <a:t>*p= 10;</a:t>
            </a:r>
          </a:p>
          <a:p>
            <a:pPr marL="0" indent="0" algn="just">
              <a:buNone/>
            </a:pPr>
            <a:r>
              <a:rPr lang="en-US" dirty="0"/>
              <a:t>}</a:t>
            </a:r>
          </a:p>
        </p:txBody>
      </p:sp>
      <p:sp>
        <p:nvSpPr>
          <p:cNvPr id="2" name="Date Placeholder 1"/>
          <p:cNvSpPr>
            <a:spLocks noGrp="1"/>
          </p:cNvSpPr>
          <p:nvPr>
            <p:ph type="dt" sz="half" idx="10"/>
          </p:nvPr>
        </p:nvSpPr>
        <p:spPr/>
        <p:txBody>
          <a:bodyPr/>
          <a:lstStyle/>
          <a:p>
            <a:fld id="{E5705115-6A6E-48AF-84E6-1B4D2769CF79}" type="datetime3">
              <a:rPr lang="en-US" smtClean="0"/>
              <a:t>23 May 2023</a:t>
            </a:fld>
            <a:endParaRPr lang="en-US"/>
          </a:p>
        </p:txBody>
      </p:sp>
    </p:spTree>
    <p:extLst>
      <p:ext uri="{BB962C8B-B14F-4D97-AF65-F5344CB8AC3E}">
        <p14:creationId xmlns:p14="http://schemas.microsoft.com/office/powerpoint/2010/main" val="393457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D86CFE6-6789-0278-D98F-B214B054F840}"/>
              </a:ext>
            </a:extLst>
          </p:cNvPr>
          <p:cNvSpPr>
            <a:spLocks noGrp="1"/>
          </p:cNvSpPr>
          <p:nvPr>
            <p:ph type="title"/>
          </p:nvPr>
        </p:nvSpPr>
        <p:spPr/>
        <p:txBody>
          <a:bodyPr/>
          <a:lstStyle/>
          <a:p>
            <a:r>
              <a:rPr lang="en-US" dirty="0"/>
              <a:t>Wild Pointer (Contd..,)</a:t>
            </a:r>
          </a:p>
        </p:txBody>
      </p:sp>
      <p:sp>
        <p:nvSpPr>
          <p:cNvPr id="6" name="Content Placeholder 5">
            <a:extLst>
              <a:ext uri="{FF2B5EF4-FFF2-40B4-BE49-F238E27FC236}">
                <a16:creationId xmlns:a16="http://schemas.microsoft.com/office/drawing/2014/main" xmlns="" id="{2FEFD4B4-8111-337D-352F-5A4527BC994A}"/>
              </a:ext>
            </a:extLst>
          </p:cNvPr>
          <p:cNvSpPr>
            <a:spLocks noGrp="1"/>
          </p:cNvSpPr>
          <p:nvPr>
            <p:ph idx="1"/>
          </p:nvPr>
        </p:nvSpPr>
        <p:spPr>
          <a:xfrm>
            <a:off x="1104899" y="1600200"/>
            <a:ext cx="9980682" cy="4572000"/>
          </a:xfrm>
        </p:spPr>
        <p:txBody>
          <a:bodyPr>
            <a:normAutofit/>
          </a:bodyPr>
          <a:lstStyle/>
          <a:p>
            <a:pPr algn="just"/>
            <a:r>
              <a:rPr lang="en-US" dirty="0"/>
              <a:t>Remember if a pointer p points to any known variable, then it is not a wild pointer. </a:t>
            </a:r>
          </a:p>
          <a:p>
            <a:pPr algn="just"/>
            <a:r>
              <a:rPr lang="en-US" dirty="0"/>
              <a:t>In the program shown in below, p is a wild pointer until it points to x.</a:t>
            </a:r>
          </a:p>
          <a:p>
            <a:pPr algn="just"/>
            <a:endParaRPr lang="en-US" dirty="0"/>
          </a:p>
          <a:p>
            <a:pPr marL="0" indent="0" algn="just">
              <a:buNone/>
            </a:pPr>
            <a:r>
              <a:rPr lang="en-US" dirty="0"/>
              <a:t>int main()</a:t>
            </a:r>
          </a:p>
          <a:p>
            <a:pPr marL="0" indent="0" algn="just">
              <a:buNone/>
            </a:pPr>
            <a:r>
              <a:rPr lang="en-US" dirty="0"/>
              <a:t>{</a:t>
            </a:r>
          </a:p>
          <a:p>
            <a:pPr marL="0" indent="0" algn="just">
              <a:buNone/>
            </a:pPr>
            <a:r>
              <a:rPr lang="en-US" dirty="0"/>
              <a:t>int = *p; // wild pointer</a:t>
            </a:r>
          </a:p>
          <a:p>
            <a:pPr marL="0" indent="0" algn="just">
              <a:buNone/>
            </a:pPr>
            <a:r>
              <a:rPr lang="en-US" dirty="0"/>
              <a:t>int x= 20;</a:t>
            </a:r>
          </a:p>
          <a:p>
            <a:pPr marL="0" indent="0" algn="just">
              <a:buNone/>
            </a:pPr>
            <a:r>
              <a:rPr lang="en-US" dirty="0"/>
              <a:t>p= &amp;x // p is not a wild pointer now</a:t>
            </a:r>
          </a:p>
          <a:p>
            <a:pPr marL="0" indent="0" algn="just">
              <a:buNone/>
            </a:pPr>
            <a:r>
              <a:rPr lang="en-US" dirty="0"/>
              <a:t>}</a:t>
            </a:r>
          </a:p>
        </p:txBody>
      </p:sp>
      <p:sp>
        <p:nvSpPr>
          <p:cNvPr id="2" name="Date Placeholder 1"/>
          <p:cNvSpPr>
            <a:spLocks noGrp="1"/>
          </p:cNvSpPr>
          <p:nvPr>
            <p:ph type="dt" sz="half" idx="10"/>
          </p:nvPr>
        </p:nvSpPr>
        <p:spPr/>
        <p:txBody>
          <a:bodyPr/>
          <a:lstStyle/>
          <a:p>
            <a:fld id="{E1811A88-FC18-4673-B526-6E7580D38BD0}" type="datetime3">
              <a:rPr lang="en-US" smtClean="0"/>
              <a:t>23 May 2023</a:t>
            </a:fld>
            <a:endParaRPr lang="en-US"/>
          </a:p>
        </p:txBody>
      </p:sp>
    </p:spTree>
    <p:extLst>
      <p:ext uri="{BB962C8B-B14F-4D97-AF65-F5344CB8AC3E}">
        <p14:creationId xmlns:p14="http://schemas.microsoft.com/office/powerpoint/2010/main" val="315287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D86CFE6-6789-0278-D98F-B214B054F840}"/>
              </a:ext>
            </a:extLst>
          </p:cNvPr>
          <p:cNvSpPr>
            <a:spLocks noGrp="1"/>
          </p:cNvSpPr>
          <p:nvPr>
            <p:ph type="title"/>
          </p:nvPr>
        </p:nvSpPr>
        <p:spPr/>
        <p:txBody>
          <a:bodyPr/>
          <a:lstStyle/>
          <a:p>
            <a:r>
              <a:rPr lang="en-US" dirty="0"/>
              <a:t>Dangling Pointer</a:t>
            </a:r>
          </a:p>
        </p:txBody>
      </p:sp>
      <p:sp>
        <p:nvSpPr>
          <p:cNvPr id="6" name="Content Placeholder 5">
            <a:extLst>
              <a:ext uri="{FF2B5EF4-FFF2-40B4-BE49-F238E27FC236}">
                <a16:creationId xmlns:a16="http://schemas.microsoft.com/office/drawing/2014/main" xmlns="" id="{2FEFD4B4-8111-337D-352F-5A4527BC994A}"/>
              </a:ext>
            </a:extLst>
          </p:cNvPr>
          <p:cNvSpPr>
            <a:spLocks noGrp="1"/>
          </p:cNvSpPr>
          <p:nvPr>
            <p:ph idx="1"/>
          </p:nvPr>
        </p:nvSpPr>
        <p:spPr>
          <a:xfrm>
            <a:off x="1104899" y="1600199"/>
            <a:ext cx="9980682" cy="4981575"/>
          </a:xfrm>
        </p:spPr>
        <p:txBody>
          <a:bodyPr>
            <a:normAutofit fontScale="92500" lnSpcReduction="20000"/>
          </a:bodyPr>
          <a:lstStyle/>
          <a:p>
            <a:pPr algn="just"/>
            <a:r>
              <a:rPr lang="en-US" dirty="0"/>
              <a:t>A pointer that points to a memory location that has been deleted is called a dangling pointer. </a:t>
            </a:r>
          </a:p>
          <a:p>
            <a:pPr algn="just"/>
            <a:r>
              <a:rPr lang="en-US" dirty="0"/>
              <a:t>Example 1:</a:t>
            </a:r>
          </a:p>
          <a:p>
            <a:pPr marL="0" indent="0" algn="just">
              <a:buNone/>
            </a:pPr>
            <a:r>
              <a:rPr lang="en-US" dirty="0"/>
              <a:t>Deallocation of memory:</a:t>
            </a:r>
          </a:p>
          <a:p>
            <a:pPr marL="0" indent="0" algn="just">
              <a:buNone/>
            </a:pPr>
            <a:r>
              <a:rPr lang="en-US" dirty="0"/>
              <a:t>#include&lt;stdio.h&gt;</a:t>
            </a:r>
          </a:p>
          <a:p>
            <a:pPr marL="0" indent="0" algn="just">
              <a:buNone/>
            </a:pPr>
            <a:r>
              <a:rPr lang="en-US" dirty="0"/>
              <a:t>#include&lt;stdlib.h&gt;</a:t>
            </a:r>
          </a:p>
          <a:p>
            <a:pPr marL="0" indent="0" algn="just">
              <a:buNone/>
            </a:pPr>
            <a:r>
              <a:rPr lang="en-US" dirty="0"/>
              <a:t>int main()</a:t>
            </a:r>
          </a:p>
          <a:p>
            <a:pPr marL="0" indent="0" algn="just">
              <a:buNone/>
            </a:pPr>
            <a:r>
              <a:rPr lang="en-US" dirty="0"/>
              <a:t>{</a:t>
            </a:r>
          </a:p>
          <a:p>
            <a:pPr marL="0" indent="0" algn="just">
              <a:buNone/>
            </a:pPr>
            <a:r>
              <a:rPr lang="en-US" dirty="0"/>
              <a:t>   int *</a:t>
            </a:r>
            <a:r>
              <a:rPr lang="en-US" dirty="0" err="1"/>
              <a:t>ptr</a:t>
            </a:r>
            <a:r>
              <a:rPr lang="en-US" dirty="0"/>
              <a:t> = (int *)malloc(</a:t>
            </a:r>
            <a:r>
              <a:rPr lang="en-US" dirty="0" err="1"/>
              <a:t>sizeof</a:t>
            </a:r>
            <a:r>
              <a:rPr lang="en-US" dirty="0"/>
              <a:t>(int));</a:t>
            </a:r>
          </a:p>
          <a:p>
            <a:pPr marL="0" indent="0" algn="just">
              <a:buNone/>
            </a:pPr>
            <a:r>
              <a:rPr lang="en-US" dirty="0"/>
              <a:t>   free(</a:t>
            </a:r>
            <a:r>
              <a:rPr lang="en-US" dirty="0" err="1"/>
              <a:t>ptr</a:t>
            </a:r>
            <a:r>
              <a:rPr lang="en-US" dirty="0"/>
              <a:t>);</a:t>
            </a:r>
          </a:p>
          <a:p>
            <a:pPr marL="0" indent="0" algn="just">
              <a:buNone/>
            </a:pPr>
            <a:r>
              <a:rPr lang="en-US" dirty="0"/>
              <a:t>   </a:t>
            </a:r>
            <a:r>
              <a:rPr lang="en-US" dirty="0" err="1"/>
              <a:t>ptr</a:t>
            </a:r>
            <a:r>
              <a:rPr lang="en-US" dirty="0"/>
              <a:t> = NULL;</a:t>
            </a:r>
          </a:p>
          <a:p>
            <a:pPr marL="0" indent="0" algn="just">
              <a:buNone/>
            </a:pPr>
            <a:r>
              <a:rPr lang="en-US" dirty="0"/>
              <a:t>}</a:t>
            </a:r>
          </a:p>
        </p:txBody>
      </p:sp>
      <p:sp>
        <p:nvSpPr>
          <p:cNvPr id="2" name="Date Placeholder 1"/>
          <p:cNvSpPr>
            <a:spLocks noGrp="1"/>
          </p:cNvSpPr>
          <p:nvPr>
            <p:ph type="dt" sz="half" idx="10"/>
          </p:nvPr>
        </p:nvSpPr>
        <p:spPr/>
        <p:txBody>
          <a:bodyPr/>
          <a:lstStyle/>
          <a:p>
            <a:fld id="{54B826AD-D841-4A6C-AEEB-3AEA370E9A2C}" type="datetime3">
              <a:rPr lang="en-US" smtClean="0"/>
              <a:t>23 May 2023</a:t>
            </a:fld>
            <a:endParaRPr lang="en-US"/>
          </a:p>
        </p:txBody>
      </p:sp>
    </p:spTree>
    <p:extLst>
      <p:ext uri="{BB962C8B-B14F-4D97-AF65-F5344CB8AC3E}">
        <p14:creationId xmlns:p14="http://schemas.microsoft.com/office/powerpoint/2010/main" val="6898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D86CFE6-6789-0278-D98F-B214B054F840}"/>
              </a:ext>
            </a:extLst>
          </p:cNvPr>
          <p:cNvSpPr>
            <a:spLocks noGrp="1"/>
          </p:cNvSpPr>
          <p:nvPr>
            <p:ph type="title"/>
          </p:nvPr>
        </p:nvSpPr>
        <p:spPr/>
        <p:txBody>
          <a:bodyPr/>
          <a:lstStyle/>
          <a:p>
            <a:r>
              <a:rPr lang="en-US" dirty="0"/>
              <a:t>Dangling Pointer (Contd..,)</a:t>
            </a:r>
          </a:p>
        </p:txBody>
      </p:sp>
      <p:sp>
        <p:nvSpPr>
          <p:cNvPr id="6" name="Content Placeholder 5">
            <a:extLst>
              <a:ext uri="{FF2B5EF4-FFF2-40B4-BE49-F238E27FC236}">
                <a16:creationId xmlns:a16="http://schemas.microsoft.com/office/drawing/2014/main" xmlns="" id="{2FEFD4B4-8111-337D-352F-5A4527BC994A}"/>
              </a:ext>
            </a:extLst>
          </p:cNvPr>
          <p:cNvSpPr>
            <a:spLocks noGrp="1"/>
          </p:cNvSpPr>
          <p:nvPr>
            <p:ph sz="half" idx="1"/>
          </p:nvPr>
        </p:nvSpPr>
        <p:spPr/>
        <p:txBody>
          <a:bodyPr>
            <a:normAutofit/>
          </a:bodyPr>
          <a:lstStyle/>
          <a:p>
            <a:pPr algn="just"/>
            <a:r>
              <a:rPr lang="en-US" dirty="0"/>
              <a:t>Example 2:</a:t>
            </a:r>
          </a:p>
          <a:p>
            <a:pPr marL="0" indent="0" algn="just">
              <a:buNone/>
            </a:pPr>
            <a:r>
              <a:rPr lang="en-US" dirty="0"/>
              <a:t>Function call:</a:t>
            </a:r>
          </a:p>
          <a:p>
            <a:pPr marL="0" indent="0" algn="just">
              <a:buNone/>
            </a:pPr>
            <a:r>
              <a:rPr lang="en-US" dirty="0"/>
              <a:t>#include&lt;stdio.h&gt;</a:t>
            </a:r>
          </a:p>
          <a:p>
            <a:pPr marL="0" indent="0" algn="just">
              <a:buNone/>
            </a:pPr>
            <a:r>
              <a:rPr lang="en-US" dirty="0"/>
              <a:t>int *fun()</a:t>
            </a:r>
          </a:p>
          <a:p>
            <a:pPr marL="0" indent="0" algn="just">
              <a:buNone/>
            </a:pPr>
            <a:r>
              <a:rPr lang="en-US" dirty="0"/>
              <a:t>{</a:t>
            </a:r>
          </a:p>
          <a:p>
            <a:pPr marL="0" indent="0" algn="just">
              <a:buNone/>
            </a:pPr>
            <a:r>
              <a:rPr lang="en-US" dirty="0"/>
              <a:t>   int y= 15;</a:t>
            </a:r>
          </a:p>
          <a:p>
            <a:pPr marL="0" indent="0" algn="just">
              <a:buNone/>
            </a:pPr>
            <a:r>
              <a:rPr lang="en-US" dirty="0"/>
              <a:t>   return &amp;y;</a:t>
            </a:r>
          </a:p>
          <a:p>
            <a:pPr marL="0" indent="0" algn="just">
              <a:buNone/>
            </a:pPr>
            <a:r>
              <a:rPr lang="en-US" dirty="0"/>
              <a:t>}</a:t>
            </a:r>
          </a:p>
          <a:p>
            <a:pPr marL="0" indent="0" algn="just">
              <a:buNone/>
            </a:pPr>
            <a:endParaRPr lang="en-US" dirty="0"/>
          </a:p>
        </p:txBody>
      </p:sp>
      <p:sp>
        <p:nvSpPr>
          <p:cNvPr id="3" name="Content Placeholder 2">
            <a:extLst>
              <a:ext uri="{FF2B5EF4-FFF2-40B4-BE49-F238E27FC236}">
                <a16:creationId xmlns:a16="http://schemas.microsoft.com/office/drawing/2014/main" xmlns="" id="{13584E01-1618-EFD7-6C29-73A26085F696}"/>
              </a:ext>
            </a:extLst>
          </p:cNvPr>
          <p:cNvSpPr>
            <a:spLocks noGrp="1"/>
          </p:cNvSpPr>
          <p:nvPr>
            <p:ph sz="half" idx="2"/>
          </p:nvPr>
        </p:nvSpPr>
        <p:spPr/>
        <p:txBody>
          <a:bodyPr/>
          <a:lstStyle/>
          <a:p>
            <a:pPr marL="0" indent="0" algn="just">
              <a:buNone/>
            </a:pPr>
            <a:r>
              <a:rPr lang="en-US" dirty="0"/>
              <a:t>int main()</a:t>
            </a:r>
          </a:p>
          <a:p>
            <a:pPr marL="0" indent="0" algn="just">
              <a:buNone/>
            </a:pPr>
            <a:r>
              <a:rPr lang="en-US" dirty="0"/>
              <a:t>{</a:t>
            </a:r>
          </a:p>
          <a:p>
            <a:pPr marL="0" indent="0" algn="just">
              <a:buNone/>
            </a:pPr>
            <a:r>
              <a:rPr lang="en-US" dirty="0"/>
              <a:t>  int *p = </a:t>
            </a:r>
            <a:r>
              <a:rPr lang="en-US" dirty="0" err="1"/>
              <a:t>func</a:t>
            </a:r>
            <a:r>
              <a:rPr lang="en-US" dirty="0"/>
              <a:t>();</a:t>
            </a:r>
          </a:p>
          <a:p>
            <a:pPr marL="0" indent="0" algn="just">
              <a:buNone/>
            </a:pPr>
            <a:r>
              <a:rPr lang="en-US" dirty="0"/>
              <a:t>  </a:t>
            </a:r>
            <a:r>
              <a:rPr lang="en-US" dirty="0" err="1"/>
              <a:t>fflush</a:t>
            </a:r>
            <a:r>
              <a:rPr lang="en-US" dirty="0"/>
              <a:t>(stdin);</a:t>
            </a:r>
          </a:p>
          <a:p>
            <a:pPr marL="0" indent="0" algn="just">
              <a:buNone/>
            </a:pPr>
            <a:r>
              <a:rPr lang="en-US" dirty="0"/>
              <a:t>  </a:t>
            </a:r>
            <a:r>
              <a:rPr lang="en-US" dirty="0" err="1"/>
              <a:t>printf</a:t>
            </a:r>
            <a:r>
              <a:rPr lang="en-US" dirty="0"/>
              <a:t>(“%d”, *p);</a:t>
            </a:r>
          </a:p>
          <a:p>
            <a:pPr marL="0" indent="0" algn="just">
              <a:buNone/>
            </a:pPr>
            <a:r>
              <a:rPr lang="en-US" dirty="0"/>
              <a:t>  return 0;</a:t>
            </a:r>
          </a:p>
          <a:p>
            <a:pPr marL="0" indent="0" algn="just">
              <a:buNone/>
            </a:pPr>
            <a:r>
              <a:rPr lang="en-US" dirty="0"/>
              <a:t>} </a:t>
            </a:r>
          </a:p>
        </p:txBody>
      </p:sp>
      <p:sp>
        <p:nvSpPr>
          <p:cNvPr id="2" name="Date Placeholder 1"/>
          <p:cNvSpPr>
            <a:spLocks noGrp="1"/>
          </p:cNvSpPr>
          <p:nvPr>
            <p:ph type="dt" sz="half" idx="10"/>
          </p:nvPr>
        </p:nvSpPr>
        <p:spPr/>
        <p:txBody>
          <a:bodyPr/>
          <a:lstStyle/>
          <a:p>
            <a:fld id="{684D8529-7376-48C4-9E99-296D7D26223A}" type="datetime3">
              <a:rPr lang="en-US" smtClean="0"/>
              <a:t>23 May 2023</a:t>
            </a:fld>
            <a:endParaRPr lang="en-US"/>
          </a:p>
        </p:txBody>
      </p:sp>
    </p:spTree>
    <p:extLst>
      <p:ext uri="{BB962C8B-B14F-4D97-AF65-F5344CB8AC3E}">
        <p14:creationId xmlns:p14="http://schemas.microsoft.com/office/powerpoint/2010/main" val="396869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145C7A6-5B97-54D6-0EAE-AB2ABF3EB64A}"/>
              </a:ext>
            </a:extLst>
          </p:cNvPr>
          <p:cNvSpPr>
            <a:spLocks noGrp="1"/>
          </p:cNvSpPr>
          <p:nvPr>
            <p:ph type="title"/>
          </p:nvPr>
        </p:nvSpPr>
        <p:spPr/>
        <p:txBody>
          <a:bodyPr/>
          <a:lstStyle/>
          <a:p>
            <a:r>
              <a:rPr lang="en-US" dirty="0"/>
              <a:t>Complex Pointer</a:t>
            </a:r>
          </a:p>
        </p:txBody>
      </p:sp>
      <p:sp>
        <p:nvSpPr>
          <p:cNvPr id="6" name="Content Placeholder 5">
            <a:extLst>
              <a:ext uri="{FF2B5EF4-FFF2-40B4-BE49-F238E27FC236}">
                <a16:creationId xmlns:a16="http://schemas.microsoft.com/office/drawing/2014/main" xmlns="" id="{42E504A8-8B4F-FE6B-A42F-077975438757}"/>
              </a:ext>
            </a:extLst>
          </p:cNvPr>
          <p:cNvSpPr>
            <a:spLocks noGrp="1"/>
          </p:cNvSpPr>
          <p:nvPr>
            <p:ph idx="1"/>
          </p:nvPr>
        </p:nvSpPr>
        <p:spPr/>
        <p:txBody>
          <a:bodyPr/>
          <a:lstStyle/>
          <a:p>
            <a:pPr algn="just"/>
            <a:r>
              <a:rPr lang="en-US" dirty="0"/>
              <a:t>Before knowing how to read complex pointers then you should first know associativity and precedence.</a:t>
            </a:r>
          </a:p>
          <a:p>
            <a:pPr algn="just"/>
            <a:endParaRPr lang="en-US" dirty="0"/>
          </a:p>
          <a:p>
            <a:pPr algn="just"/>
            <a:r>
              <a:rPr lang="en-US" b="1" dirty="0"/>
              <a:t>Associativity: </a:t>
            </a:r>
            <a:r>
              <a:rPr lang="en-US" dirty="0"/>
              <a:t>Order operators of equal precedence within an expression are employed.</a:t>
            </a:r>
          </a:p>
          <a:p>
            <a:pPr algn="just"/>
            <a:endParaRPr lang="en-US" dirty="0"/>
          </a:p>
          <a:p>
            <a:pPr algn="just"/>
            <a:r>
              <a:rPr lang="en-US" b="1" dirty="0"/>
              <a:t>Precedence: </a:t>
            </a:r>
            <a:r>
              <a:rPr lang="en-US" dirty="0"/>
              <a:t>Operator precedence describes the order in which C reads expressions.</a:t>
            </a:r>
          </a:p>
        </p:txBody>
      </p:sp>
      <p:sp>
        <p:nvSpPr>
          <p:cNvPr id="2" name="Date Placeholder 1"/>
          <p:cNvSpPr>
            <a:spLocks noGrp="1"/>
          </p:cNvSpPr>
          <p:nvPr>
            <p:ph type="dt" sz="half" idx="10"/>
          </p:nvPr>
        </p:nvSpPr>
        <p:spPr/>
        <p:txBody>
          <a:bodyPr/>
          <a:lstStyle/>
          <a:p>
            <a:fld id="{35C8C3A5-08C5-4CF4-AC7E-D3403B935CB4}" type="datetime3">
              <a:rPr lang="en-US" smtClean="0"/>
              <a:t>23 May 2023</a:t>
            </a:fld>
            <a:endParaRPr lang="en-US"/>
          </a:p>
        </p:txBody>
      </p:sp>
    </p:spTree>
    <p:extLst>
      <p:ext uri="{BB962C8B-B14F-4D97-AF65-F5344CB8AC3E}">
        <p14:creationId xmlns:p14="http://schemas.microsoft.com/office/powerpoint/2010/main" val="237089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145C7A6-5B97-54D6-0EAE-AB2ABF3EB64A}"/>
              </a:ext>
            </a:extLst>
          </p:cNvPr>
          <p:cNvSpPr>
            <a:spLocks noGrp="1"/>
          </p:cNvSpPr>
          <p:nvPr>
            <p:ph type="title"/>
          </p:nvPr>
        </p:nvSpPr>
        <p:spPr/>
        <p:txBody>
          <a:bodyPr/>
          <a:lstStyle/>
          <a:p>
            <a:r>
              <a:rPr lang="en-US" dirty="0"/>
              <a:t>Complex Pointer</a:t>
            </a:r>
          </a:p>
        </p:txBody>
      </p:sp>
      <p:pic>
        <p:nvPicPr>
          <p:cNvPr id="9" name="Picture 8">
            <a:extLst>
              <a:ext uri="{FF2B5EF4-FFF2-40B4-BE49-F238E27FC236}">
                <a16:creationId xmlns:a16="http://schemas.microsoft.com/office/drawing/2014/main" xmlns="" id="{B1B0B886-A158-DF7F-3E2B-C7E9000DAF2B}"/>
              </a:ext>
            </a:extLst>
          </p:cNvPr>
          <p:cNvPicPr>
            <a:picLocks noChangeAspect="1"/>
          </p:cNvPicPr>
          <p:nvPr/>
        </p:nvPicPr>
        <p:blipFill>
          <a:blip r:embed="rId2"/>
          <a:stretch>
            <a:fillRect/>
          </a:stretch>
        </p:blipFill>
        <p:spPr>
          <a:xfrm>
            <a:off x="1271587" y="1957388"/>
            <a:ext cx="9148763" cy="3794162"/>
          </a:xfrm>
          <a:prstGeom prst="rect">
            <a:avLst/>
          </a:prstGeom>
        </p:spPr>
      </p:pic>
      <p:sp>
        <p:nvSpPr>
          <p:cNvPr id="2" name="Date Placeholder 1"/>
          <p:cNvSpPr>
            <a:spLocks noGrp="1"/>
          </p:cNvSpPr>
          <p:nvPr>
            <p:ph type="dt" sz="half" idx="10"/>
          </p:nvPr>
        </p:nvSpPr>
        <p:spPr/>
        <p:txBody>
          <a:bodyPr/>
          <a:lstStyle/>
          <a:p>
            <a:fld id="{4E3007F8-6285-4D07-9C91-23EA7B397308}" type="datetime3">
              <a:rPr lang="en-US" smtClean="0"/>
              <a:t>23 May 2023</a:t>
            </a:fld>
            <a:endParaRPr lang="en-US"/>
          </a:p>
        </p:txBody>
      </p:sp>
    </p:spTree>
    <p:extLst>
      <p:ext uri="{BB962C8B-B14F-4D97-AF65-F5344CB8AC3E}">
        <p14:creationId xmlns:p14="http://schemas.microsoft.com/office/powerpoint/2010/main" val="251594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E19951B-7312-45A4-B98B-CE91A5A2945F}" type="datetime3">
              <a:rPr lang="en-US" altLang="en-US" smtClean="0"/>
              <a:t>23 May 2023</a:t>
            </a:fld>
            <a:endParaRPr lang="en-US" altLang="en-US"/>
          </a:p>
        </p:txBody>
      </p:sp>
      <p:sp>
        <p:nvSpPr>
          <p:cNvPr id="232450" name="Rectangle 2"/>
          <p:cNvSpPr>
            <a:spLocks noGrp="1" noChangeArrowheads="1"/>
          </p:cNvSpPr>
          <p:nvPr>
            <p:ph type="title"/>
          </p:nvPr>
        </p:nvSpPr>
        <p:spPr>
          <a:ln/>
        </p:spPr>
        <p:txBody>
          <a:bodyPr/>
          <a:lstStyle/>
          <a:p>
            <a:r>
              <a:rPr lang="en-US" altLang="en-US"/>
              <a:t>Contd.</a:t>
            </a:r>
          </a:p>
        </p:txBody>
      </p:sp>
      <p:sp>
        <p:nvSpPr>
          <p:cNvPr id="232451" name="Rectangle 3"/>
          <p:cNvSpPr>
            <a:spLocks noGrp="1" noChangeArrowheads="1"/>
          </p:cNvSpPr>
          <p:nvPr>
            <p:ph type="body" idx="1"/>
          </p:nvPr>
        </p:nvSpPr>
        <p:spPr/>
        <p:txBody>
          <a:bodyPr/>
          <a:lstStyle/>
          <a:p>
            <a:r>
              <a:rPr lang="en-US" altLang="en-US"/>
              <a:t>Consider the statement</a:t>
            </a:r>
          </a:p>
          <a:p>
            <a:pPr lvl="1">
              <a:buFontTx/>
              <a:buNone/>
            </a:pPr>
            <a:r>
              <a:rPr lang="en-US" altLang="en-US"/>
              <a:t>        </a:t>
            </a:r>
            <a:r>
              <a:rPr lang="en-US" altLang="en-US" sz="2800">
                <a:solidFill>
                  <a:srgbClr val="CC0000"/>
                </a:solidFill>
              </a:rPr>
              <a:t>int   xyz = 50;</a:t>
            </a:r>
          </a:p>
          <a:p>
            <a:pPr lvl="1"/>
            <a:r>
              <a:rPr lang="en-US" altLang="en-US"/>
              <a:t>This statement instructs the compiler to allocate a location for the integer variable </a:t>
            </a:r>
            <a:r>
              <a:rPr lang="en-US" altLang="en-US">
                <a:solidFill>
                  <a:srgbClr val="FF0000"/>
                </a:solidFill>
              </a:rPr>
              <a:t>xyz</a:t>
            </a:r>
            <a:r>
              <a:rPr lang="en-US" altLang="en-US"/>
              <a:t>, and put the value </a:t>
            </a:r>
            <a:r>
              <a:rPr lang="en-US" altLang="en-US">
                <a:solidFill>
                  <a:srgbClr val="FF0000"/>
                </a:solidFill>
              </a:rPr>
              <a:t>50</a:t>
            </a:r>
            <a:r>
              <a:rPr lang="en-US" altLang="en-US"/>
              <a:t> in that location.</a:t>
            </a:r>
          </a:p>
          <a:p>
            <a:pPr lvl="1"/>
            <a:r>
              <a:rPr lang="en-US" altLang="en-US"/>
              <a:t>Suppose that the address location chosen is </a:t>
            </a:r>
            <a:r>
              <a:rPr lang="en-US" altLang="en-US">
                <a:solidFill>
                  <a:srgbClr val="FF0000"/>
                </a:solidFill>
              </a:rPr>
              <a:t>1380</a:t>
            </a:r>
            <a:r>
              <a:rPr lang="en-US" altLang="en-US"/>
              <a:t>.</a:t>
            </a:r>
          </a:p>
        </p:txBody>
      </p:sp>
      <p:sp>
        <p:nvSpPr>
          <p:cNvPr id="232452" name="Text Box 4"/>
          <p:cNvSpPr txBox="1">
            <a:spLocks noChangeArrowheads="1"/>
          </p:cNvSpPr>
          <p:nvPr/>
        </p:nvSpPr>
        <p:spPr bwMode="auto">
          <a:xfrm>
            <a:off x="3667124" y="3543301"/>
            <a:ext cx="5362576" cy="1569660"/>
          </a:xfrm>
          <a:prstGeom prst="rect">
            <a:avLst/>
          </a:prstGeom>
          <a:solidFill>
            <a:srgbClr val="99CCFF"/>
          </a:solidFill>
          <a:ln w="381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err="1">
                <a:solidFill>
                  <a:schemeClr val="tx2"/>
                </a:solidFill>
              </a:rPr>
              <a:t>xyz</a:t>
            </a:r>
            <a:r>
              <a:rPr lang="en-US" altLang="en-US" sz="2400" dirty="0">
                <a:solidFill>
                  <a:schemeClr val="tx2"/>
                </a:solidFill>
              </a:rPr>
              <a:t>          </a:t>
            </a:r>
            <a:r>
              <a:rPr lang="en-US" altLang="en-US" sz="2400" dirty="0">
                <a:solidFill>
                  <a:schemeClr val="tx2"/>
                </a:solidFill>
                <a:sym typeface="Wingdings" panose="05000000000000000000" pitchFamily="2" charset="2"/>
              </a:rPr>
              <a:t>       variable</a:t>
            </a:r>
          </a:p>
          <a:p>
            <a:pPr>
              <a:spcBef>
                <a:spcPct val="50000"/>
              </a:spcBef>
            </a:pPr>
            <a:r>
              <a:rPr lang="en-US" altLang="en-US" sz="2400" dirty="0">
                <a:solidFill>
                  <a:schemeClr val="tx2"/>
                </a:solidFill>
                <a:sym typeface="Wingdings" panose="05000000000000000000" pitchFamily="2" charset="2"/>
              </a:rPr>
              <a:t> 50                 value</a:t>
            </a:r>
          </a:p>
          <a:p>
            <a:pPr>
              <a:spcBef>
                <a:spcPct val="50000"/>
              </a:spcBef>
            </a:pPr>
            <a:r>
              <a:rPr lang="en-US" altLang="en-US" sz="2400" dirty="0">
                <a:solidFill>
                  <a:schemeClr val="tx2"/>
                </a:solidFill>
                <a:sym typeface="Wingdings" panose="05000000000000000000" pitchFamily="2" charset="2"/>
              </a:rPr>
              <a:t>1380               address</a:t>
            </a:r>
            <a:endParaRPr lang="en-US" altLang="en-US" sz="2400" dirty="0">
              <a:solidFill>
                <a:schemeClr val="tx2"/>
              </a:solidFill>
            </a:endParaRPr>
          </a:p>
        </p:txBody>
      </p:sp>
    </p:spTree>
    <p:extLst>
      <p:ext uri="{BB962C8B-B14F-4D97-AF65-F5344CB8AC3E}">
        <p14:creationId xmlns:p14="http://schemas.microsoft.com/office/powerpoint/2010/main" val="254674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2451">
                                            <p:txEl>
                                              <p:pRg st="2" end="2"/>
                                            </p:txEl>
                                          </p:spTgt>
                                        </p:tgtEl>
                                        <p:attrNameLst>
                                          <p:attrName>style.visibility</p:attrName>
                                        </p:attrNameLst>
                                      </p:cBhvr>
                                      <p:to>
                                        <p:strVal val="visible"/>
                                      </p:to>
                                    </p:set>
                                    <p:animEffect transition="in" filter="checkerboard(across)">
                                      <p:cBhvr>
                                        <p:cTn id="7" dur="500"/>
                                        <p:tgtEl>
                                          <p:spTgt spid="23245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32451">
                                            <p:txEl>
                                              <p:pRg st="3" end="3"/>
                                            </p:txEl>
                                          </p:spTgt>
                                        </p:tgtEl>
                                        <p:attrNameLst>
                                          <p:attrName>style.visibility</p:attrName>
                                        </p:attrNameLst>
                                      </p:cBhvr>
                                      <p:to>
                                        <p:strVal val="visible"/>
                                      </p:to>
                                    </p:set>
                                    <p:anim calcmode="lin" valueType="num">
                                      <p:cBhvr additive="base">
                                        <p:cTn id="12" dur="500" fill="hold"/>
                                        <p:tgtEl>
                                          <p:spTgt spid="232451">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324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32452">
                                            <p:txEl>
                                              <p:pRg st="0" end="0"/>
                                            </p:txEl>
                                          </p:spTgt>
                                        </p:tgtEl>
                                        <p:attrNameLst>
                                          <p:attrName>style.visibility</p:attrName>
                                        </p:attrNameLst>
                                      </p:cBhvr>
                                      <p:to>
                                        <p:strVal val="visible"/>
                                      </p:to>
                                    </p:set>
                                    <p:animEffect transition="in" filter="checkerboard(across)">
                                      <p:cBhvr>
                                        <p:cTn id="18" dur="500"/>
                                        <p:tgtEl>
                                          <p:spTgt spid="232452">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232452">
                                            <p:txEl>
                                              <p:pRg st="1" end="1"/>
                                            </p:txEl>
                                          </p:spTgt>
                                        </p:tgtEl>
                                        <p:attrNameLst>
                                          <p:attrName>style.visibility</p:attrName>
                                        </p:attrNameLst>
                                      </p:cBhvr>
                                      <p:to>
                                        <p:strVal val="visible"/>
                                      </p:to>
                                    </p:set>
                                    <p:animEffect transition="in" filter="checkerboard(across)">
                                      <p:cBhvr>
                                        <p:cTn id="23" dur="500"/>
                                        <p:tgtEl>
                                          <p:spTgt spid="232452">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232452">
                                            <p:txEl>
                                              <p:pRg st="2" end="2"/>
                                            </p:txEl>
                                          </p:spTgt>
                                        </p:tgtEl>
                                        <p:attrNameLst>
                                          <p:attrName>style.visibility</p:attrName>
                                        </p:attrNameLst>
                                      </p:cBhvr>
                                      <p:to>
                                        <p:strVal val="visible"/>
                                      </p:to>
                                    </p:set>
                                    <p:animEffect transition="in" filter="checkerboard(across)">
                                      <p:cBhvr>
                                        <p:cTn id="28" dur="500"/>
                                        <p:tgtEl>
                                          <p:spTgt spid="2324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145C7A6-5B97-54D6-0EAE-AB2ABF3EB64A}"/>
              </a:ext>
            </a:extLst>
          </p:cNvPr>
          <p:cNvSpPr>
            <a:spLocks noGrp="1"/>
          </p:cNvSpPr>
          <p:nvPr>
            <p:ph type="title"/>
          </p:nvPr>
        </p:nvSpPr>
        <p:spPr/>
        <p:txBody>
          <a:bodyPr/>
          <a:lstStyle/>
          <a:p>
            <a:r>
              <a:rPr lang="en-US" dirty="0"/>
              <a:t>Complex Pointer</a:t>
            </a:r>
          </a:p>
        </p:txBody>
      </p:sp>
      <p:sp>
        <p:nvSpPr>
          <p:cNvPr id="2" name="Content Placeholder 1">
            <a:extLst>
              <a:ext uri="{FF2B5EF4-FFF2-40B4-BE49-F238E27FC236}">
                <a16:creationId xmlns:a16="http://schemas.microsoft.com/office/drawing/2014/main" xmlns="" id="{4338BABA-FDFE-F6BC-B269-531C2F993A35}"/>
              </a:ext>
            </a:extLst>
          </p:cNvPr>
          <p:cNvSpPr>
            <a:spLocks noGrp="1"/>
          </p:cNvSpPr>
          <p:nvPr>
            <p:ph idx="1"/>
          </p:nvPr>
        </p:nvSpPr>
        <p:spPr/>
        <p:txBody>
          <a:bodyPr>
            <a:normAutofit/>
          </a:bodyPr>
          <a:lstStyle/>
          <a:p>
            <a:r>
              <a:rPr lang="en-US" dirty="0"/>
              <a:t>(): this operator is used to declare and define the function.</a:t>
            </a:r>
          </a:p>
          <a:p>
            <a:r>
              <a:rPr lang="en-US" dirty="0"/>
              <a:t>[]: this is an array subscript operator.</a:t>
            </a:r>
          </a:p>
          <a:p>
            <a:r>
              <a:rPr lang="en-US" dirty="0"/>
              <a:t>*: this is a pointer operator.</a:t>
            </a:r>
          </a:p>
          <a:p>
            <a:r>
              <a:rPr lang="en-US" dirty="0"/>
              <a:t>Identifier: this is the name of a pointer.</a:t>
            </a:r>
          </a:p>
          <a:p>
            <a:r>
              <a:rPr lang="en-US" dirty="0"/>
              <a:t>Data type: this is the type of variable.  </a:t>
            </a:r>
          </a:p>
          <a:p>
            <a:r>
              <a:rPr lang="en-US" dirty="0"/>
              <a:t>Example:</a:t>
            </a:r>
          </a:p>
          <a:p>
            <a:r>
              <a:rPr lang="en-US" dirty="0"/>
              <a:t>int (*p)(int (*)[3], int (*)void)) </a:t>
            </a:r>
          </a:p>
          <a:p>
            <a:endParaRPr lang="en-US" dirty="0"/>
          </a:p>
        </p:txBody>
      </p:sp>
      <p:sp>
        <p:nvSpPr>
          <p:cNvPr id="3" name="Date Placeholder 2"/>
          <p:cNvSpPr>
            <a:spLocks noGrp="1"/>
          </p:cNvSpPr>
          <p:nvPr>
            <p:ph type="dt" sz="half" idx="10"/>
          </p:nvPr>
        </p:nvSpPr>
        <p:spPr/>
        <p:txBody>
          <a:bodyPr/>
          <a:lstStyle/>
          <a:p>
            <a:fld id="{532A8E6C-CF6D-43DA-85D8-AA1269AF52E5}" type="datetime3">
              <a:rPr lang="en-US" smtClean="0"/>
              <a:t>23 May 2023</a:t>
            </a:fld>
            <a:endParaRPr lang="en-US"/>
          </a:p>
        </p:txBody>
      </p:sp>
    </p:spTree>
    <p:extLst>
      <p:ext uri="{BB962C8B-B14F-4D97-AF65-F5344CB8AC3E}">
        <p14:creationId xmlns:p14="http://schemas.microsoft.com/office/powerpoint/2010/main" val="134530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145C7A6-5B97-54D6-0EAE-AB2ABF3EB64A}"/>
              </a:ext>
            </a:extLst>
          </p:cNvPr>
          <p:cNvSpPr>
            <a:spLocks noGrp="1"/>
          </p:cNvSpPr>
          <p:nvPr>
            <p:ph type="title"/>
          </p:nvPr>
        </p:nvSpPr>
        <p:spPr/>
        <p:txBody>
          <a:bodyPr/>
          <a:lstStyle/>
          <a:p>
            <a:r>
              <a:rPr lang="en-US" dirty="0"/>
              <a:t>Near Pointer</a:t>
            </a:r>
          </a:p>
        </p:txBody>
      </p:sp>
      <p:sp>
        <p:nvSpPr>
          <p:cNvPr id="2" name="Content Placeholder 1">
            <a:extLst>
              <a:ext uri="{FF2B5EF4-FFF2-40B4-BE49-F238E27FC236}">
                <a16:creationId xmlns:a16="http://schemas.microsoft.com/office/drawing/2014/main" xmlns="" id="{4338BABA-FDFE-F6BC-B269-531C2F993A35}"/>
              </a:ext>
            </a:extLst>
          </p:cNvPr>
          <p:cNvSpPr>
            <a:spLocks noGrp="1"/>
          </p:cNvSpPr>
          <p:nvPr>
            <p:ph sz="half" idx="1"/>
          </p:nvPr>
        </p:nvSpPr>
        <p:spPr/>
        <p:txBody>
          <a:bodyPr>
            <a:normAutofit fontScale="85000" lnSpcReduction="20000"/>
          </a:bodyPr>
          <a:lstStyle/>
          <a:p>
            <a:pPr algn="just"/>
            <a:r>
              <a:rPr lang="en-US" dirty="0"/>
              <a:t>Near pointer means a pointer that is utilized to bit address of up to 16 bits within a given section of that computer memory which is 16 bit enabled.</a:t>
            </a:r>
          </a:p>
          <a:p>
            <a:pPr algn="just"/>
            <a:endParaRPr lang="en-US" dirty="0"/>
          </a:p>
          <a:p>
            <a:pPr algn="just"/>
            <a:r>
              <a:rPr lang="en-US" dirty="0"/>
              <a:t>It can only access data of the small size of about 64 kb within a given period, which is the main disadvantage of this type of pointer.</a:t>
            </a:r>
          </a:p>
          <a:p>
            <a:pPr algn="just"/>
            <a:endParaRPr lang="en-IN" i="0" dirty="0">
              <a:solidFill>
                <a:srgbClr val="000000"/>
              </a:solidFill>
              <a:effectLst/>
              <a:latin typeface="adobe-clean"/>
            </a:endParaRPr>
          </a:p>
        </p:txBody>
      </p:sp>
      <p:sp>
        <p:nvSpPr>
          <p:cNvPr id="3" name="Content Placeholder 2">
            <a:extLst>
              <a:ext uri="{FF2B5EF4-FFF2-40B4-BE49-F238E27FC236}">
                <a16:creationId xmlns:a16="http://schemas.microsoft.com/office/drawing/2014/main" xmlns="" id="{26BF7CB6-61EF-C479-534A-C9F821BFD0D0}"/>
              </a:ext>
            </a:extLst>
          </p:cNvPr>
          <p:cNvSpPr>
            <a:spLocks noGrp="1"/>
          </p:cNvSpPr>
          <p:nvPr>
            <p:ph sz="half" idx="2"/>
          </p:nvPr>
        </p:nvSpPr>
        <p:spPr/>
        <p:txBody>
          <a:bodyPr>
            <a:normAutofit fontScale="85000" lnSpcReduction="20000"/>
          </a:bodyPr>
          <a:lstStyle/>
          <a:p>
            <a:pPr marL="0" indent="0">
              <a:buNone/>
            </a:pPr>
            <a:r>
              <a:rPr lang="en-US" dirty="0"/>
              <a:t>Example:</a:t>
            </a:r>
          </a:p>
          <a:p>
            <a:pPr marL="0" indent="0">
              <a:buNone/>
            </a:pPr>
            <a:r>
              <a:rPr lang="en-US" dirty="0"/>
              <a:t>#include&lt;stdio.h&gt;</a:t>
            </a:r>
          </a:p>
          <a:p>
            <a:pPr marL="0" indent="0">
              <a:buNone/>
            </a:pPr>
            <a:r>
              <a:rPr lang="en-US" dirty="0"/>
              <a:t>int main()</a:t>
            </a:r>
          </a:p>
          <a:p>
            <a:pPr marL="0" indent="0">
              <a:buNone/>
            </a:pPr>
            <a:r>
              <a:rPr lang="en-US" dirty="0"/>
              <a:t>{</a:t>
            </a:r>
          </a:p>
          <a:p>
            <a:pPr marL="0" indent="0">
              <a:buNone/>
            </a:pPr>
            <a:r>
              <a:rPr lang="en-US" dirty="0"/>
              <a:t>   int a= 300;</a:t>
            </a:r>
          </a:p>
          <a:p>
            <a:pPr marL="0" indent="0">
              <a:buNone/>
            </a:pPr>
            <a:r>
              <a:rPr lang="en-US" dirty="0"/>
              <a:t>   int near* </a:t>
            </a:r>
            <a:r>
              <a:rPr lang="en-US" dirty="0" err="1"/>
              <a:t>ptr</a:t>
            </a:r>
            <a:r>
              <a:rPr lang="en-US" dirty="0"/>
              <a:t>;</a:t>
            </a:r>
          </a:p>
          <a:p>
            <a:pPr marL="0" indent="0">
              <a:buNone/>
            </a:pPr>
            <a:r>
              <a:rPr lang="en-US" dirty="0"/>
              <a:t>   </a:t>
            </a:r>
            <a:r>
              <a:rPr lang="en-US" dirty="0" err="1"/>
              <a:t>ptr</a:t>
            </a:r>
            <a:r>
              <a:rPr lang="en-US" dirty="0"/>
              <a:t>= &amp;a;</a:t>
            </a:r>
          </a:p>
          <a:p>
            <a:pPr marL="0" indent="0">
              <a:buNone/>
            </a:pPr>
            <a:r>
              <a:rPr lang="en-US" dirty="0"/>
              <a:t>   </a:t>
            </a:r>
            <a:r>
              <a:rPr lang="en-US" dirty="0" err="1"/>
              <a:t>printf</a:t>
            </a:r>
            <a:r>
              <a:rPr lang="en-US" dirty="0"/>
              <a:t>(“%d”, </a:t>
            </a:r>
            <a:r>
              <a:rPr lang="en-US" dirty="0" err="1"/>
              <a:t>sizeof</a:t>
            </a:r>
            <a:r>
              <a:rPr lang="en-US" dirty="0"/>
              <a:t>(</a:t>
            </a:r>
            <a:r>
              <a:rPr lang="en-US" dirty="0" err="1"/>
              <a:t>ptr</a:t>
            </a:r>
            <a:r>
              <a:rPr lang="en-US" dirty="0"/>
              <a:t>));</a:t>
            </a:r>
          </a:p>
          <a:p>
            <a:pPr marL="0" indent="0">
              <a:buNone/>
            </a:pPr>
            <a:r>
              <a:rPr lang="en-US" dirty="0"/>
              <a:t>   return 0;</a:t>
            </a:r>
          </a:p>
          <a:p>
            <a:pPr marL="0" indent="0">
              <a:buNone/>
            </a:pPr>
            <a:r>
              <a:rPr lang="en-US" dirty="0"/>
              <a:t>}</a:t>
            </a:r>
          </a:p>
          <a:p>
            <a:pPr marL="0" indent="0">
              <a:buNone/>
            </a:pPr>
            <a:r>
              <a:rPr lang="en-US" dirty="0"/>
              <a:t>Output: 3</a:t>
            </a:r>
          </a:p>
        </p:txBody>
      </p:sp>
      <p:sp>
        <p:nvSpPr>
          <p:cNvPr id="4" name="Date Placeholder 3"/>
          <p:cNvSpPr>
            <a:spLocks noGrp="1"/>
          </p:cNvSpPr>
          <p:nvPr>
            <p:ph type="dt" sz="half" idx="10"/>
          </p:nvPr>
        </p:nvSpPr>
        <p:spPr/>
        <p:txBody>
          <a:bodyPr/>
          <a:lstStyle/>
          <a:p>
            <a:fld id="{919A1A75-1E11-4130-84E3-200D2617010F}" type="datetime3">
              <a:rPr lang="en-US" smtClean="0"/>
              <a:t>23 May 2023</a:t>
            </a:fld>
            <a:endParaRPr lang="en-US"/>
          </a:p>
        </p:txBody>
      </p:sp>
    </p:spTree>
    <p:extLst>
      <p:ext uri="{BB962C8B-B14F-4D97-AF65-F5344CB8AC3E}">
        <p14:creationId xmlns:p14="http://schemas.microsoft.com/office/powerpoint/2010/main" val="56505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145C7A6-5B97-54D6-0EAE-AB2ABF3EB64A}"/>
              </a:ext>
            </a:extLst>
          </p:cNvPr>
          <p:cNvSpPr>
            <a:spLocks noGrp="1"/>
          </p:cNvSpPr>
          <p:nvPr>
            <p:ph type="title"/>
          </p:nvPr>
        </p:nvSpPr>
        <p:spPr/>
        <p:txBody>
          <a:bodyPr/>
          <a:lstStyle/>
          <a:p>
            <a:r>
              <a:rPr lang="en-US" dirty="0"/>
              <a:t>Far Pointer</a:t>
            </a:r>
          </a:p>
        </p:txBody>
      </p:sp>
      <p:sp>
        <p:nvSpPr>
          <p:cNvPr id="2" name="Content Placeholder 1">
            <a:extLst>
              <a:ext uri="{FF2B5EF4-FFF2-40B4-BE49-F238E27FC236}">
                <a16:creationId xmlns:a16="http://schemas.microsoft.com/office/drawing/2014/main" xmlns="" id="{4338BABA-FDFE-F6BC-B269-531C2F993A35}"/>
              </a:ext>
            </a:extLst>
          </p:cNvPr>
          <p:cNvSpPr>
            <a:spLocks noGrp="1"/>
          </p:cNvSpPr>
          <p:nvPr>
            <p:ph sz="half" idx="1"/>
          </p:nvPr>
        </p:nvSpPr>
        <p:spPr/>
        <p:txBody>
          <a:bodyPr>
            <a:normAutofit fontScale="92500" lnSpcReduction="10000"/>
          </a:bodyPr>
          <a:lstStyle/>
          <a:p>
            <a:pPr algn="just"/>
            <a:r>
              <a:rPr lang="en-US" dirty="0"/>
              <a:t>A far pointer is typically 32 bit which can access memory outside that current segment. </a:t>
            </a:r>
          </a:p>
          <a:p>
            <a:pPr algn="just"/>
            <a:r>
              <a:rPr lang="en-US" dirty="0"/>
              <a:t>To utilize the far pointer, the compiler allows a segment register to save segment address, then another register to save offset inside the current segment.</a:t>
            </a:r>
          </a:p>
        </p:txBody>
      </p:sp>
      <p:sp>
        <p:nvSpPr>
          <p:cNvPr id="3" name="Content Placeholder 2">
            <a:extLst>
              <a:ext uri="{FF2B5EF4-FFF2-40B4-BE49-F238E27FC236}">
                <a16:creationId xmlns:a16="http://schemas.microsoft.com/office/drawing/2014/main" xmlns="" id="{26BF7CB6-61EF-C479-534A-C9F821BFD0D0}"/>
              </a:ext>
            </a:extLst>
          </p:cNvPr>
          <p:cNvSpPr>
            <a:spLocks noGrp="1"/>
          </p:cNvSpPr>
          <p:nvPr>
            <p:ph sz="half" idx="2"/>
          </p:nvPr>
        </p:nvSpPr>
        <p:spPr/>
        <p:txBody>
          <a:bodyPr>
            <a:normAutofit fontScale="92500" lnSpcReduction="10000"/>
          </a:bodyPr>
          <a:lstStyle/>
          <a:p>
            <a:pPr marL="0" indent="0">
              <a:buNone/>
            </a:pPr>
            <a:r>
              <a:rPr lang="en-US" dirty="0"/>
              <a:t>Example: </a:t>
            </a:r>
          </a:p>
          <a:p>
            <a:pPr marL="0" indent="0">
              <a:buNone/>
            </a:pPr>
            <a:r>
              <a:rPr lang="en-US" dirty="0"/>
              <a:t>#include&lt;stdio.h&gt;</a:t>
            </a:r>
          </a:p>
          <a:p>
            <a:pPr marL="0" indent="0">
              <a:buNone/>
            </a:pPr>
            <a:r>
              <a:rPr lang="en-US" dirty="0"/>
              <a:t>int main()</a:t>
            </a:r>
          </a:p>
          <a:p>
            <a:pPr marL="0" indent="0">
              <a:buNone/>
            </a:pPr>
            <a:r>
              <a:rPr lang="en-US" dirty="0"/>
              <a:t>{</a:t>
            </a:r>
          </a:p>
          <a:p>
            <a:pPr marL="0" indent="0">
              <a:buNone/>
            </a:pPr>
            <a:r>
              <a:rPr lang="en-US" dirty="0"/>
              <a:t>  int a= 10;</a:t>
            </a:r>
          </a:p>
          <a:p>
            <a:pPr marL="0" indent="0">
              <a:buNone/>
            </a:pPr>
            <a:r>
              <a:rPr lang="en-US" dirty="0"/>
              <a:t>  int far *</a:t>
            </a:r>
            <a:r>
              <a:rPr lang="en-US" dirty="0" err="1"/>
              <a:t>ptr</a:t>
            </a:r>
            <a:r>
              <a:rPr lang="en-US" dirty="0"/>
              <a:t>;</a:t>
            </a:r>
          </a:p>
          <a:p>
            <a:pPr marL="0" indent="0">
              <a:buNone/>
            </a:pPr>
            <a:r>
              <a:rPr lang="en-US" dirty="0"/>
              <a:t>  </a:t>
            </a:r>
            <a:r>
              <a:rPr lang="en-US" dirty="0" err="1"/>
              <a:t>ptr</a:t>
            </a:r>
            <a:r>
              <a:rPr lang="en-US" dirty="0"/>
              <a:t>=&amp;a;</a:t>
            </a:r>
          </a:p>
          <a:p>
            <a:pPr marL="0" indent="0">
              <a:buNone/>
            </a:pPr>
            <a:r>
              <a:rPr lang="en-US" dirty="0"/>
              <a:t>  print(“%d”, </a:t>
            </a:r>
            <a:r>
              <a:rPr lang="en-US" dirty="0" err="1"/>
              <a:t>sizeof</a:t>
            </a:r>
            <a:r>
              <a:rPr lang="en-US" dirty="0"/>
              <a:t> (</a:t>
            </a:r>
            <a:r>
              <a:rPr lang="en-US" dirty="0" err="1"/>
              <a:t>ptr</a:t>
            </a:r>
            <a:r>
              <a:rPr lang="en-US" dirty="0"/>
              <a:t>));</a:t>
            </a:r>
          </a:p>
          <a:p>
            <a:pPr marL="0" indent="0">
              <a:buNone/>
            </a:pPr>
            <a:r>
              <a:rPr lang="en-US" dirty="0"/>
              <a:t>  return 0;</a:t>
            </a:r>
          </a:p>
          <a:p>
            <a:pPr marL="0" indent="0">
              <a:buNone/>
            </a:pPr>
            <a:r>
              <a:rPr lang="en-US" dirty="0"/>
              <a:t>}</a:t>
            </a:r>
          </a:p>
          <a:p>
            <a:pPr marL="0" indent="0">
              <a:buNone/>
            </a:pPr>
            <a:endParaRPr lang="en-US" dirty="0"/>
          </a:p>
        </p:txBody>
      </p:sp>
      <p:sp>
        <p:nvSpPr>
          <p:cNvPr id="4" name="Date Placeholder 3"/>
          <p:cNvSpPr>
            <a:spLocks noGrp="1"/>
          </p:cNvSpPr>
          <p:nvPr>
            <p:ph type="dt" sz="half" idx="10"/>
          </p:nvPr>
        </p:nvSpPr>
        <p:spPr/>
        <p:txBody>
          <a:bodyPr/>
          <a:lstStyle/>
          <a:p>
            <a:fld id="{CC93062E-0D19-4FBE-A9DB-87873F1E3FD6}" type="datetime3">
              <a:rPr lang="en-US" smtClean="0"/>
              <a:t>23 May 2023</a:t>
            </a:fld>
            <a:endParaRPr lang="en-US"/>
          </a:p>
        </p:txBody>
      </p:sp>
    </p:spTree>
    <p:extLst>
      <p:ext uri="{BB962C8B-B14F-4D97-AF65-F5344CB8AC3E}">
        <p14:creationId xmlns:p14="http://schemas.microsoft.com/office/powerpoint/2010/main" val="25003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145C7A6-5B97-54D6-0EAE-AB2ABF3EB64A}"/>
              </a:ext>
            </a:extLst>
          </p:cNvPr>
          <p:cNvSpPr>
            <a:spLocks noGrp="1"/>
          </p:cNvSpPr>
          <p:nvPr>
            <p:ph type="title"/>
          </p:nvPr>
        </p:nvSpPr>
        <p:spPr/>
        <p:txBody>
          <a:bodyPr/>
          <a:lstStyle/>
          <a:p>
            <a:r>
              <a:rPr lang="en-US" dirty="0"/>
              <a:t>Huge Pointer</a:t>
            </a:r>
          </a:p>
        </p:txBody>
      </p:sp>
      <p:sp>
        <p:nvSpPr>
          <p:cNvPr id="2" name="Content Placeholder 1">
            <a:extLst>
              <a:ext uri="{FF2B5EF4-FFF2-40B4-BE49-F238E27FC236}">
                <a16:creationId xmlns:a16="http://schemas.microsoft.com/office/drawing/2014/main" xmlns="" id="{4338BABA-FDFE-F6BC-B269-531C2F993A35}"/>
              </a:ext>
            </a:extLst>
          </p:cNvPr>
          <p:cNvSpPr>
            <a:spLocks noGrp="1"/>
          </p:cNvSpPr>
          <p:nvPr>
            <p:ph sz="half" idx="1"/>
          </p:nvPr>
        </p:nvSpPr>
        <p:spPr/>
        <p:txBody>
          <a:bodyPr>
            <a:normAutofit/>
          </a:bodyPr>
          <a:lstStyle/>
          <a:p>
            <a:pPr algn="just"/>
            <a:r>
              <a:rPr lang="en-US" dirty="0"/>
              <a:t>Same as far pointer huge pointer is also typically 32 bit which can access outside the segment.</a:t>
            </a:r>
          </a:p>
          <a:p>
            <a:pPr algn="just"/>
            <a:r>
              <a:rPr lang="en-US" dirty="0"/>
              <a:t>A far pointer that is fixed and hence that part of that sector within which they are located cannot be changed in any way; huge pointers can be.</a:t>
            </a:r>
          </a:p>
        </p:txBody>
      </p:sp>
      <p:sp>
        <p:nvSpPr>
          <p:cNvPr id="3" name="Content Placeholder 2">
            <a:extLst>
              <a:ext uri="{FF2B5EF4-FFF2-40B4-BE49-F238E27FC236}">
                <a16:creationId xmlns:a16="http://schemas.microsoft.com/office/drawing/2014/main" xmlns="" id="{26BF7CB6-61EF-C479-534A-C9F821BFD0D0}"/>
              </a:ext>
            </a:extLst>
          </p:cNvPr>
          <p:cNvSpPr>
            <a:spLocks noGrp="1"/>
          </p:cNvSpPr>
          <p:nvPr>
            <p:ph sz="half" idx="2"/>
          </p:nvPr>
        </p:nvSpPr>
        <p:spPr>
          <a:xfrm>
            <a:off x="6172199" y="1600200"/>
            <a:ext cx="5934075" cy="4571999"/>
          </a:xfrm>
        </p:spPr>
        <p:txBody>
          <a:bodyPr>
            <a:normAutofit/>
          </a:bodyPr>
          <a:lstStyle/>
          <a:p>
            <a:pPr marL="0" indent="0">
              <a:buNone/>
            </a:pPr>
            <a:r>
              <a:rPr lang="en-US" dirty="0"/>
              <a:t>Example:</a:t>
            </a:r>
          </a:p>
          <a:p>
            <a:pPr marL="0" indent="0">
              <a:buNone/>
            </a:pPr>
            <a:r>
              <a:rPr lang="en-US" dirty="0"/>
              <a:t>#include&lt;stdio.h&gt;</a:t>
            </a:r>
          </a:p>
          <a:p>
            <a:pPr marL="0" indent="0">
              <a:buNone/>
            </a:pPr>
            <a:r>
              <a:rPr lang="en-US" dirty="0"/>
              <a:t>int main()</a:t>
            </a:r>
          </a:p>
          <a:p>
            <a:pPr marL="0" indent="0">
              <a:buNone/>
            </a:pPr>
            <a:r>
              <a:rPr lang="en-US" dirty="0"/>
              <a:t>{</a:t>
            </a:r>
          </a:p>
          <a:p>
            <a:pPr marL="0" indent="0">
              <a:buNone/>
            </a:pPr>
            <a:r>
              <a:rPr lang="en-US" dirty="0"/>
              <a:t> char huge *far *a;</a:t>
            </a:r>
          </a:p>
          <a:p>
            <a:pPr marL="0" indent="0">
              <a:buNone/>
            </a:pPr>
            <a:r>
              <a:rPr lang="en-US" dirty="0"/>
              <a:t> </a:t>
            </a:r>
            <a:r>
              <a:rPr lang="en-US" dirty="0" err="1"/>
              <a:t>printf</a:t>
            </a:r>
            <a:r>
              <a:rPr lang="en-US" dirty="0"/>
              <a:t>(“%</a:t>
            </a:r>
            <a:r>
              <a:rPr lang="en-US" dirty="0" err="1"/>
              <a:t>d%d%d</a:t>
            </a:r>
            <a:r>
              <a:rPr lang="en-US" dirty="0"/>
              <a:t>”, </a:t>
            </a:r>
            <a:r>
              <a:rPr lang="en-US" dirty="0" err="1"/>
              <a:t>sizeof</a:t>
            </a:r>
            <a:r>
              <a:rPr lang="en-US" dirty="0"/>
              <a:t>(a), size(*a), </a:t>
            </a:r>
            <a:r>
              <a:rPr lang="en-US" dirty="0" err="1"/>
              <a:t>sizeof</a:t>
            </a:r>
            <a:r>
              <a:rPr lang="en-US" dirty="0"/>
              <a:t>(**a));</a:t>
            </a:r>
          </a:p>
          <a:p>
            <a:pPr marL="0" indent="0">
              <a:buNone/>
            </a:pPr>
            <a:r>
              <a:rPr lang="en-US" dirty="0"/>
              <a:t> return 0;</a:t>
            </a:r>
          </a:p>
          <a:p>
            <a:pPr marL="0" indent="0">
              <a:buNone/>
            </a:pPr>
            <a:r>
              <a:rPr lang="en-US" dirty="0"/>
              <a:t>}</a:t>
            </a:r>
          </a:p>
          <a:p>
            <a:pPr marL="0" indent="0">
              <a:buNone/>
            </a:pPr>
            <a:r>
              <a:rPr lang="en-US" dirty="0"/>
              <a:t>Output: 4 4 1.</a:t>
            </a:r>
          </a:p>
        </p:txBody>
      </p:sp>
      <p:sp>
        <p:nvSpPr>
          <p:cNvPr id="4" name="Date Placeholder 3"/>
          <p:cNvSpPr>
            <a:spLocks noGrp="1"/>
          </p:cNvSpPr>
          <p:nvPr>
            <p:ph type="dt" sz="half" idx="10"/>
          </p:nvPr>
        </p:nvSpPr>
        <p:spPr/>
        <p:txBody>
          <a:bodyPr/>
          <a:lstStyle/>
          <a:p>
            <a:fld id="{2ADCE449-A39E-4B11-B6D9-5DD5879FF293}" type="datetime3">
              <a:rPr lang="en-US" smtClean="0"/>
              <a:t>23 May 2023</a:t>
            </a:fld>
            <a:endParaRPr lang="en-US"/>
          </a:p>
        </p:txBody>
      </p:sp>
    </p:spTree>
    <p:extLst>
      <p:ext uri="{BB962C8B-B14F-4D97-AF65-F5344CB8AC3E}">
        <p14:creationId xmlns:p14="http://schemas.microsoft.com/office/powerpoint/2010/main" val="402036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A61684F-34F8-6002-A0DF-C708291C76F9}"/>
              </a:ext>
            </a:extLst>
          </p:cNvPr>
          <p:cNvSpPr>
            <a:spLocks noGrp="1"/>
          </p:cNvSpPr>
          <p:nvPr>
            <p:ph type="title"/>
          </p:nvPr>
        </p:nvSpPr>
        <p:spPr/>
        <p:txBody>
          <a:bodyPr/>
          <a:lstStyle/>
          <a:p>
            <a:r>
              <a:rPr lang="en-US" dirty="0"/>
              <a:t>Restrict Qualified Pointer</a:t>
            </a:r>
          </a:p>
        </p:txBody>
      </p:sp>
      <p:sp>
        <p:nvSpPr>
          <p:cNvPr id="6" name="Content Placeholder 5">
            <a:extLst>
              <a:ext uri="{FF2B5EF4-FFF2-40B4-BE49-F238E27FC236}">
                <a16:creationId xmlns:a16="http://schemas.microsoft.com/office/drawing/2014/main" xmlns="" id="{4F04A6BB-5D43-8299-6E1C-6888B78C100F}"/>
              </a:ext>
            </a:extLst>
          </p:cNvPr>
          <p:cNvSpPr>
            <a:spLocks noGrp="1"/>
          </p:cNvSpPr>
          <p:nvPr>
            <p:ph idx="1"/>
          </p:nvPr>
        </p:nvSpPr>
        <p:spPr/>
        <p:txBody>
          <a:bodyPr/>
          <a:lstStyle/>
          <a:p>
            <a:r>
              <a:rPr lang="en-US" dirty="0"/>
              <a:t>In the C programming language (after 99 standard), a new keyword is introduced known as </a:t>
            </a:r>
            <a:r>
              <a:rPr lang="en-US" dirty="0">
                <a:solidFill>
                  <a:srgbClr val="FF0000"/>
                </a:solidFill>
              </a:rPr>
              <a:t>restrict</a:t>
            </a:r>
            <a:r>
              <a:rPr lang="en-US" dirty="0"/>
              <a:t>. </a:t>
            </a:r>
          </a:p>
          <a:p>
            <a:endParaRPr lang="en-US" dirty="0"/>
          </a:p>
          <a:p>
            <a:pPr algn="just"/>
            <a:r>
              <a:rPr lang="en-US" dirty="0"/>
              <a:t>restrict keyword is mainly used in pointer declarations as a type qualifier for pointers.</a:t>
            </a:r>
          </a:p>
          <a:p>
            <a:pPr algn="just"/>
            <a:endParaRPr lang="en-US" dirty="0"/>
          </a:p>
          <a:p>
            <a:pPr algn="just"/>
            <a:r>
              <a:rPr lang="en-US" dirty="0"/>
              <a:t>It doesn’t add any new functionality. It is only a way for programmer to inform about an optimization that compiler can make.</a:t>
            </a:r>
          </a:p>
          <a:p>
            <a:endParaRPr lang="en-US" dirty="0"/>
          </a:p>
        </p:txBody>
      </p:sp>
      <p:sp>
        <p:nvSpPr>
          <p:cNvPr id="2" name="Date Placeholder 1"/>
          <p:cNvSpPr>
            <a:spLocks noGrp="1"/>
          </p:cNvSpPr>
          <p:nvPr>
            <p:ph type="dt" sz="half" idx="10"/>
          </p:nvPr>
        </p:nvSpPr>
        <p:spPr/>
        <p:txBody>
          <a:bodyPr/>
          <a:lstStyle/>
          <a:p>
            <a:fld id="{988667D3-13C2-4932-95A4-91705F8C3A34}" type="datetime3">
              <a:rPr lang="en-US" smtClean="0"/>
              <a:t>23 May 2023</a:t>
            </a:fld>
            <a:endParaRPr lang="en-US"/>
          </a:p>
        </p:txBody>
      </p:sp>
    </p:spTree>
    <p:extLst>
      <p:ext uri="{BB962C8B-B14F-4D97-AF65-F5344CB8AC3E}">
        <p14:creationId xmlns:p14="http://schemas.microsoft.com/office/powerpoint/2010/main" val="110729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A61684F-34F8-6002-A0DF-C708291C76F9}"/>
              </a:ext>
            </a:extLst>
          </p:cNvPr>
          <p:cNvSpPr>
            <a:spLocks noGrp="1"/>
          </p:cNvSpPr>
          <p:nvPr>
            <p:ph type="title"/>
          </p:nvPr>
        </p:nvSpPr>
        <p:spPr/>
        <p:txBody>
          <a:bodyPr/>
          <a:lstStyle/>
          <a:p>
            <a:r>
              <a:rPr lang="en-US" dirty="0"/>
              <a:t>Restrict Qualified Pointer (Contd..,)</a:t>
            </a:r>
          </a:p>
        </p:txBody>
      </p:sp>
      <p:sp>
        <p:nvSpPr>
          <p:cNvPr id="6" name="Content Placeholder 5">
            <a:extLst>
              <a:ext uri="{FF2B5EF4-FFF2-40B4-BE49-F238E27FC236}">
                <a16:creationId xmlns:a16="http://schemas.microsoft.com/office/drawing/2014/main" xmlns="" id="{4F04A6BB-5D43-8299-6E1C-6888B78C100F}"/>
              </a:ext>
            </a:extLst>
          </p:cNvPr>
          <p:cNvSpPr>
            <a:spLocks noGrp="1"/>
          </p:cNvSpPr>
          <p:nvPr>
            <p:ph idx="1"/>
          </p:nvPr>
        </p:nvSpPr>
        <p:spPr/>
        <p:txBody>
          <a:bodyPr/>
          <a:lstStyle/>
          <a:p>
            <a:r>
              <a:rPr lang="en-US" dirty="0"/>
              <a:t>When we use restrict with a pointer </a:t>
            </a:r>
            <a:r>
              <a:rPr lang="en-US" dirty="0" err="1"/>
              <a:t>ptr</a:t>
            </a:r>
            <a:r>
              <a:rPr lang="en-US" dirty="0"/>
              <a:t>, it tells the compiler that </a:t>
            </a:r>
            <a:r>
              <a:rPr lang="en-US" dirty="0" err="1"/>
              <a:t>ptr</a:t>
            </a:r>
            <a:r>
              <a:rPr lang="en-US" dirty="0"/>
              <a:t> is the only way to access the object pointed by it.</a:t>
            </a:r>
          </a:p>
          <a:p>
            <a:endParaRPr lang="en-US" dirty="0"/>
          </a:p>
          <a:p>
            <a:r>
              <a:rPr lang="en-US" dirty="0"/>
              <a:t>In other words, there’s no other pointer pointing to the same object i.e. restrict keyword specifies that a particular pointer argument does not alias any other and the compiler doesn’t need to add any additional checks.</a:t>
            </a:r>
          </a:p>
          <a:p>
            <a:endParaRPr lang="en-US" dirty="0"/>
          </a:p>
          <a:p>
            <a:r>
              <a:rPr lang="en-US" dirty="0"/>
              <a:t>If a programmer uses restrict keyword and violate the above condition, the result is undefined behavior.</a:t>
            </a:r>
          </a:p>
          <a:p>
            <a:endParaRPr lang="en-US" dirty="0"/>
          </a:p>
          <a:p>
            <a:r>
              <a:rPr lang="en-US" dirty="0"/>
              <a:t>restrict is not supported by C++. It is a C only keyword.</a:t>
            </a:r>
          </a:p>
        </p:txBody>
      </p:sp>
      <p:sp>
        <p:nvSpPr>
          <p:cNvPr id="2" name="Date Placeholder 1"/>
          <p:cNvSpPr>
            <a:spLocks noGrp="1"/>
          </p:cNvSpPr>
          <p:nvPr>
            <p:ph type="dt" sz="half" idx="10"/>
          </p:nvPr>
        </p:nvSpPr>
        <p:spPr/>
        <p:txBody>
          <a:bodyPr/>
          <a:lstStyle/>
          <a:p>
            <a:fld id="{7703EE71-3BA3-435C-95B6-2FDEB8918788}" type="datetime3">
              <a:rPr lang="en-US" smtClean="0"/>
              <a:t>23 May 2023</a:t>
            </a:fld>
            <a:endParaRPr lang="en-US"/>
          </a:p>
        </p:txBody>
      </p:sp>
    </p:spTree>
    <p:extLst>
      <p:ext uri="{BB962C8B-B14F-4D97-AF65-F5344CB8AC3E}">
        <p14:creationId xmlns:p14="http://schemas.microsoft.com/office/powerpoint/2010/main" val="19065247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A61684F-34F8-6002-A0DF-C708291C76F9}"/>
              </a:ext>
            </a:extLst>
          </p:cNvPr>
          <p:cNvSpPr>
            <a:spLocks noGrp="1"/>
          </p:cNvSpPr>
          <p:nvPr>
            <p:ph type="title"/>
          </p:nvPr>
        </p:nvSpPr>
        <p:spPr/>
        <p:txBody>
          <a:bodyPr/>
          <a:lstStyle/>
          <a:p>
            <a:r>
              <a:rPr lang="en-US" dirty="0"/>
              <a:t>Restrict Qualified Pointer (Contd..,)</a:t>
            </a:r>
          </a:p>
        </p:txBody>
      </p:sp>
      <p:sp>
        <p:nvSpPr>
          <p:cNvPr id="6" name="Content Placeholder 5">
            <a:extLst>
              <a:ext uri="{FF2B5EF4-FFF2-40B4-BE49-F238E27FC236}">
                <a16:creationId xmlns:a16="http://schemas.microsoft.com/office/drawing/2014/main" xmlns="" id="{4F04A6BB-5D43-8299-6E1C-6888B78C100F}"/>
              </a:ext>
            </a:extLst>
          </p:cNvPr>
          <p:cNvSpPr>
            <a:spLocks noGrp="1"/>
          </p:cNvSpPr>
          <p:nvPr>
            <p:ph idx="1"/>
          </p:nvPr>
        </p:nvSpPr>
        <p:spPr/>
        <p:txBody>
          <a:bodyPr>
            <a:normAutofit fontScale="85000" lnSpcReduction="20000"/>
          </a:bodyPr>
          <a:lstStyle/>
          <a:p>
            <a:pPr marL="0" indent="0">
              <a:lnSpc>
                <a:spcPct val="120000"/>
              </a:lnSpc>
              <a:spcBef>
                <a:spcPts val="0"/>
              </a:spcBef>
              <a:buNone/>
            </a:pPr>
            <a:r>
              <a:rPr lang="en-US" dirty="0"/>
              <a:t>#include &lt;</a:t>
            </a:r>
            <a:r>
              <a:rPr lang="en-US" dirty="0" err="1"/>
              <a:t>stdio.h</a:t>
            </a:r>
            <a:r>
              <a:rPr lang="en-US" dirty="0"/>
              <a:t>&gt;</a:t>
            </a:r>
          </a:p>
          <a:p>
            <a:pPr marL="0" indent="0">
              <a:lnSpc>
                <a:spcPct val="120000"/>
              </a:lnSpc>
              <a:spcBef>
                <a:spcPts val="0"/>
              </a:spcBef>
              <a:buNone/>
            </a:pPr>
            <a:r>
              <a:rPr lang="en-US" dirty="0"/>
              <a:t>// Note that the purpose of restrict is to show only syntax. It doesn't change anything in output (or logic). It is just a way for programmer to tell compiler about an optimization</a:t>
            </a:r>
          </a:p>
          <a:p>
            <a:pPr marL="0" indent="0">
              <a:lnSpc>
                <a:spcPct val="120000"/>
              </a:lnSpc>
              <a:spcBef>
                <a:spcPts val="0"/>
              </a:spcBef>
              <a:buNone/>
            </a:pPr>
            <a:r>
              <a:rPr lang="en-US" dirty="0"/>
              <a:t>void use(int* a, int* b, int* restrict c)</a:t>
            </a:r>
          </a:p>
          <a:p>
            <a:pPr marL="0" indent="0">
              <a:lnSpc>
                <a:spcPct val="120000"/>
              </a:lnSpc>
              <a:spcBef>
                <a:spcPts val="0"/>
              </a:spcBef>
              <a:buNone/>
            </a:pPr>
            <a:r>
              <a:rPr lang="en-US" dirty="0"/>
              <a:t>{</a:t>
            </a:r>
          </a:p>
          <a:p>
            <a:pPr marL="0" indent="0">
              <a:lnSpc>
                <a:spcPct val="120000"/>
              </a:lnSpc>
              <a:spcBef>
                <a:spcPts val="0"/>
              </a:spcBef>
              <a:buNone/>
            </a:pPr>
            <a:r>
              <a:rPr lang="en-US" dirty="0"/>
              <a:t>    *a += *c;</a:t>
            </a:r>
          </a:p>
          <a:p>
            <a:pPr marL="0" indent="0">
              <a:lnSpc>
                <a:spcPct val="120000"/>
              </a:lnSpc>
              <a:spcBef>
                <a:spcPts val="0"/>
              </a:spcBef>
              <a:buNone/>
            </a:pPr>
            <a:r>
              <a:rPr lang="en-US" dirty="0"/>
              <a:t>// Since c is restrict, compiler will not reload value at address c in its assembly code. Therefore generated assembly code is optimized</a:t>
            </a:r>
          </a:p>
          <a:p>
            <a:pPr marL="0" indent="0">
              <a:lnSpc>
                <a:spcPct val="120000"/>
              </a:lnSpc>
              <a:spcBef>
                <a:spcPts val="0"/>
              </a:spcBef>
              <a:buNone/>
            </a:pPr>
            <a:r>
              <a:rPr lang="en-US" dirty="0"/>
              <a:t>    *b += *c; </a:t>
            </a:r>
          </a:p>
          <a:p>
            <a:pPr marL="0" indent="0">
              <a:lnSpc>
                <a:spcPct val="120000"/>
              </a:lnSpc>
              <a:spcBef>
                <a:spcPts val="0"/>
              </a:spcBef>
              <a:buNone/>
            </a:pPr>
            <a:r>
              <a:rPr lang="en-US" dirty="0"/>
              <a:t>}</a:t>
            </a:r>
          </a:p>
          <a:p>
            <a:pPr marL="0" indent="0">
              <a:lnSpc>
                <a:spcPct val="120000"/>
              </a:lnSpc>
              <a:spcBef>
                <a:spcPts val="0"/>
              </a:spcBef>
              <a:buNone/>
            </a:pPr>
            <a:r>
              <a:rPr lang="en-US" dirty="0"/>
              <a:t>int main(void)</a:t>
            </a:r>
          </a:p>
          <a:p>
            <a:pPr marL="0" indent="0">
              <a:lnSpc>
                <a:spcPct val="120000"/>
              </a:lnSpc>
              <a:spcBef>
                <a:spcPts val="0"/>
              </a:spcBef>
              <a:buNone/>
            </a:pPr>
            <a:r>
              <a:rPr lang="en-US" dirty="0"/>
              <a:t>{</a:t>
            </a:r>
          </a:p>
          <a:p>
            <a:pPr marL="0" indent="0">
              <a:lnSpc>
                <a:spcPct val="120000"/>
              </a:lnSpc>
              <a:spcBef>
                <a:spcPts val="0"/>
              </a:spcBef>
              <a:buNone/>
            </a:pPr>
            <a:r>
              <a:rPr lang="en-US" dirty="0"/>
              <a:t>    int a = 50, b = 60, c = 70;</a:t>
            </a:r>
          </a:p>
          <a:p>
            <a:pPr marL="0" indent="0">
              <a:lnSpc>
                <a:spcPct val="120000"/>
              </a:lnSpc>
              <a:spcBef>
                <a:spcPts val="0"/>
              </a:spcBef>
              <a:buNone/>
            </a:pPr>
            <a:r>
              <a:rPr lang="en-US" dirty="0"/>
              <a:t>    use(&amp;a, &amp;b, &amp;c);</a:t>
            </a:r>
          </a:p>
          <a:p>
            <a:pPr marL="0" indent="0">
              <a:lnSpc>
                <a:spcPct val="120000"/>
              </a:lnSpc>
              <a:spcBef>
                <a:spcPts val="0"/>
              </a:spcBef>
              <a:buNone/>
            </a:pPr>
            <a:r>
              <a:rPr lang="en-US" dirty="0"/>
              <a:t>    </a:t>
            </a:r>
            <a:r>
              <a:rPr lang="en-US" dirty="0" err="1"/>
              <a:t>printf</a:t>
            </a:r>
            <a:r>
              <a:rPr lang="en-US" dirty="0"/>
              <a:t>("%d %d %d", a, b, c);</a:t>
            </a:r>
          </a:p>
          <a:p>
            <a:pPr marL="0" indent="0">
              <a:lnSpc>
                <a:spcPct val="120000"/>
              </a:lnSpc>
              <a:spcBef>
                <a:spcPts val="0"/>
              </a:spcBef>
              <a:buNone/>
            </a:pPr>
            <a:r>
              <a:rPr lang="en-US" dirty="0"/>
              <a:t>    return 0;</a:t>
            </a:r>
          </a:p>
          <a:p>
            <a:pPr marL="0" indent="0">
              <a:lnSpc>
                <a:spcPct val="120000"/>
              </a:lnSpc>
              <a:spcBef>
                <a:spcPts val="0"/>
              </a:spcBef>
              <a:buNone/>
            </a:pPr>
            <a:r>
              <a:rPr lang="en-US" dirty="0"/>
              <a:t>}</a:t>
            </a:r>
          </a:p>
        </p:txBody>
      </p:sp>
      <p:sp>
        <p:nvSpPr>
          <p:cNvPr id="2" name="Date Placeholder 1"/>
          <p:cNvSpPr>
            <a:spLocks noGrp="1"/>
          </p:cNvSpPr>
          <p:nvPr>
            <p:ph type="dt" sz="half" idx="10"/>
          </p:nvPr>
        </p:nvSpPr>
        <p:spPr/>
        <p:txBody>
          <a:bodyPr/>
          <a:lstStyle/>
          <a:p>
            <a:fld id="{B09A1622-EB96-4638-8821-F1E2129386F7}" type="datetime3">
              <a:rPr lang="en-US" smtClean="0"/>
              <a:t>23 May 2023</a:t>
            </a:fld>
            <a:endParaRPr lang="en-US"/>
          </a:p>
        </p:txBody>
      </p:sp>
    </p:spTree>
    <p:extLst>
      <p:ext uri="{BB962C8B-B14F-4D97-AF65-F5344CB8AC3E}">
        <p14:creationId xmlns:p14="http://schemas.microsoft.com/office/powerpoint/2010/main" val="31945989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62CEC-82D7-4E63-254C-7800BA2BCD30}"/>
              </a:ext>
            </a:extLst>
          </p:cNvPr>
          <p:cNvSpPr>
            <a:spLocks noGrp="1"/>
          </p:cNvSpPr>
          <p:nvPr>
            <p:ph type="title"/>
          </p:nvPr>
        </p:nvSpPr>
        <p:spPr/>
        <p:txBody>
          <a:bodyPr/>
          <a:lstStyle/>
          <a:p>
            <a:r>
              <a:rPr lang="en-US" dirty="0"/>
              <a:t>Pointer Arithmetic</a:t>
            </a:r>
          </a:p>
        </p:txBody>
      </p:sp>
      <p:sp>
        <p:nvSpPr>
          <p:cNvPr id="3" name="Content Placeholder 2">
            <a:extLst>
              <a:ext uri="{FF2B5EF4-FFF2-40B4-BE49-F238E27FC236}">
                <a16:creationId xmlns:a16="http://schemas.microsoft.com/office/drawing/2014/main" xmlns="" id="{14D77C65-345E-BBD1-D91D-390C16982E74}"/>
              </a:ext>
            </a:extLst>
          </p:cNvPr>
          <p:cNvSpPr>
            <a:spLocks noGrp="1"/>
          </p:cNvSpPr>
          <p:nvPr>
            <p:ph idx="1"/>
          </p:nvPr>
        </p:nvSpPr>
        <p:spPr/>
        <p:txBody>
          <a:bodyPr/>
          <a:lstStyle/>
          <a:p>
            <a:pPr algn="l" rtl="0" eaLnBrk="1" hangingPunct="1"/>
            <a:r>
              <a:rPr lang="en-US" altLang="en-US" sz="2000" dirty="0">
                <a:latin typeface="Times New Roman" panose="02020603050405020304" pitchFamily="18" charset="0"/>
                <a:cs typeface="Times New Roman" panose="02020603050405020304" pitchFamily="18" charset="0"/>
              </a:rPr>
              <a:t>Increment / decrement pointers ( ++ or -- )</a:t>
            </a:r>
          </a:p>
          <a:p>
            <a:pPr algn="l" rtl="0" eaLnBrk="1" hangingPunct="1"/>
            <a:r>
              <a:rPr lang="en-US" altLang="en-US" sz="2000" dirty="0">
                <a:latin typeface="Times New Roman" panose="02020603050405020304" pitchFamily="18" charset="0"/>
                <a:cs typeface="Times New Roman" panose="02020603050405020304" pitchFamily="18" charset="0"/>
              </a:rPr>
              <a:t>Add / subtract an integer to/from a pointer</a:t>
            </a:r>
          </a:p>
          <a:p>
            <a:pPr algn="l" rtl="0" eaLnBrk="1" hangingPunct="1">
              <a:buFontTx/>
              <a:buNone/>
            </a:pPr>
            <a:r>
              <a:rPr lang="en-US" altLang="en-US" sz="2000" dirty="0">
                <a:latin typeface="Times New Roman" panose="02020603050405020304" pitchFamily="18" charset="0"/>
                <a:cs typeface="Times New Roman" panose="02020603050405020304" pitchFamily="18" charset="0"/>
              </a:rPr>
              <a:t>    ( + or += , - or -= )</a:t>
            </a:r>
          </a:p>
          <a:p>
            <a:pPr algn="l" rtl="0" eaLnBrk="1" hangingPunct="1"/>
            <a:r>
              <a:rPr lang="en-US" altLang="en-US" sz="2000" dirty="0">
                <a:latin typeface="Times New Roman" panose="02020603050405020304" pitchFamily="18" charset="0"/>
                <a:cs typeface="Times New Roman" panose="02020603050405020304" pitchFamily="18" charset="0"/>
              </a:rPr>
              <a:t>Pointers may be subtracted from each other</a:t>
            </a:r>
          </a:p>
          <a:p>
            <a:pPr algn="l" rtl="0" eaLnBrk="1" hangingPunct="1"/>
            <a:r>
              <a:rPr lang="en-US" altLang="en-US" sz="2000" dirty="0">
                <a:latin typeface="Times New Roman" panose="02020603050405020304" pitchFamily="18" charset="0"/>
                <a:cs typeface="Times New Roman" panose="02020603050405020304" pitchFamily="18" charset="0"/>
              </a:rPr>
              <a:t>Pointer arithmetic is meaningless unless performed on an array</a:t>
            </a:r>
          </a:p>
          <a:p>
            <a:endParaRPr lang="en-US" dirty="0"/>
          </a:p>
        </p:txBody>
      </p:sp>
      <p:sp>
        <p:nvSpPr>
          <p:cNvPr id="4" name="Date Placeholder 3">
            <a:extLst>
              <a:ext uri="{FF2B5EF4-FFF2-40B4-BE49-F238E27FC236}">
                <a16:creationId xmlns:a16="http://schemas.microsoft.com/office/drawing/2014/main" xmlns="" id="{C50C3A89-AD48-75AD-422F-612C1326E91B}"/>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131474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62CEC-82D7-4E63-254C-7800BA2BCD30}"/>
              </a:ext>
            </a:extLst>
          </p:cNvPr>
          <p:cNvSpPr>
            <a:spLocks noGrp="1"/>
          </p:cNvSpPr>
          <p:nvPr>
            <p:ph type="title"/>
          </p:nvPr>
        </p:nvSpPr>
        <p:spPr/>
        <p:txBody>
          <a:bodyPr/>
          <a:lstStyle/>
          <a:p>
            <a:r>
              <a:rPr lang="en-US" dirty="0"/>
              <a:t>Pointer Arithmetic</a:t>
            </a:r>
          </a:p>
        </p:txBody>
      </p:sp>
      <p:sp>
        <p:nvSpPr>
          <p:cNvPr id="4" name="Date Placeholder 3">
            <a:extLst>
              <a:ext uri="{FF2B5EF4-FFF2-40B4-BE49-F238E27FC236}">
                <a16:creationId xmlns:a16="http://schemas.microsoft.com/office/drawing/2014/main" xmlns="" id="{C50C3A89-AD48-75AD-422F-612C1326E91B}"/>
              </a:ext>
            </a:extLst>
          </p:cNvPr>
          <p:cNvSpPr>
            <a:spLocks noGrp="1"/>
          </p:cNvSpPr>
          <p:nvPr>
            <p:ph type="dt" sz="half" idx="10"/>
          </p:nvPr>
        </p:nvSpPr>
        <p:spPr/>
        <p:txBody>
          <a:bodyPr/>
          <a:lstStyle/>
          <a:p>
            <a:fld id="{959B59A7-6C2A-4EE8-98F2-E800B13D849A}" type="datetime3">
              <a:rPr lang="en-US" smtClean="0"/>
              <a:t>23 May 2023</a:t>
            </a:fld>
            <a:endParaRPr lang="en-US"/>
          </a:p>
        </p:txBody>
      </p:sp>
      <p:sp>
        <p:nvSpPr>
          <p:cNvPr id="7" name="Rectangle 3">
            <a:extLst>
              <a:ext uri="{FF2B5EF4-FFF2-40B4-BE49-F238E27FC236}">
                <a16:creationId xmlns:a16="http://schemas.microsoft.com/office/drawing/2014/main" xmlns="" id="{7EB3C492-C6E4-236F-3C27-4DBD8E1EBAF1}"/>
              </a:ext>
            </a:extLst>
          </p:cNvPr>
          <p:cNvSpPr txBox="1">
            <a:spLocks noChangeArrowheads="1"/>
          </p:cNvSpPr>
          <p:nvPr/>
        </p:nvSpPr>
        <p:spPr>
          <a:xfrm>
            <a:off x="2124075" y="1504950"/>
            <a:ext cx="7772400" cy="5029200"/>
          </a:xfrm>
          <a:prstGeom prst="rect">
            <a:avLst/>
          </a:prstGeom>
        </p:spPr>
        <p:txBody>
          <a:bodyPr vert="horz" lIns="0" tIns="45720" rIns="0" bIns="45720" rtlCol="0">
            <a:normAutofit fontScale="700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altLang="en-US" b="1" u="sng"/>
              <a:t>Example</a:t>
            </a:r>
          </a:p>
          <a:p>
            <a:pPr>
              <a:buFontTx/>
              <a:buNone/>
            </a:pPr>
            <a:r>
              <a:rPr lang="en-US" altLang="en-US"/>
              <a:t>	Consider an integer array of 5 elements on a machine using 4 bytes for integers.</a:t>
            </a:r>
          </a:p>
          <a:p>
            <a:pPr>
              <a:buFontTx/>
              <a:buNone/>
            </a:pPr>
            <a:r>
              <a:rPr lang="en-US" altLang="en-US"/>
              <a:t>                      1000     1004       1008      1012       1016</a:t>
            </a:r>
          </a:p>
          <a:p>
            <a:pPr>
              <a:buFontTx/>
              <a:buNone/>
            </a:pPr>
            <a:endParaRPr lang="en-US" altLang="en-US" sz="2400" b="1" u="sng"/>
          </a:p>
          <a:p>
            <a:pPr>
              <a:buFontTx/>
              <a:buNone/>
            </a:pPr>
            <a:r>
              <a:rPr lang="en-US" altLang="en-US"/>
              <a:t>        </a:t>
            </a:r>
          </a:p>
          <a:p>
            <a:pPr>
              <a:buFontTx/>
              <a:buNone/>
            </a:pPr>
            <a:r>
              <a:rPr lang="en-US" altLang="en-US"/>
              <a:t>       </a:t>
            </a:r>
          </a:p>
          <a:p>
            <a:pPr>
              <a:buFontTx/>
              <a:buNone/>
            </a:pPr>
            <a:endParaRPr lang="en-US" altLang="en-US"/>
          </a:p>
          <a:p>
            <a:pPr>
              <a:buFontTx/>
              <a:buNone/>
            </a:pPr>
            <a:r>
              <a:rPr lang="en-US" altLang="en-US"/>
              <a:t>               Pointer variable vPtr</a:t>
            </a:r>
          </a:p>
          <a:p>
            <a:pPr>
              <a:buFontTx/>
              <a:buNone/>
            </a:pPr>
            <a:r>
              <a:rPr lang="en-US" altLang="en-US"/>
              <a:t>                   </a:t>
            </a:r>
          </a:p>
          <a:p>
            <a:pPr>
              <a:buFontTx/>
              <a:buChar char="-"/>
            </a:pPr>
            <a:r>
              <a:rPr lang="en-US" altLang="en-US"/>
              <a:t>vPtr pointes to first element V[0]  (location 1000)</a:t>
            </a:r>
          </a:p>
          <a:p>
            <a:pPr>
              <a:buFontTx/>
              <a:buNone/>
            </a:pPr>
            <a:r>
              <a:rPr lang="en-US" altLang="en-US"/>
              <a:t>             i.e.  vPtr = 1000</a:t>
            </a:r>
          </a:p>
          <a:p>
            <a:pPr>
              <a:buFontTx/>
              <a:buChar char="-"/>
            </a:pPr>
            <a:r>
              <a:rPr lang="en-US" altLang="en-US"/>
              <a:t>vPtr +=2;    sets vPtr to 1008</a:t>
            </a:r>
          </a:p>
          <a:p>
            <a:pPr>
              <a:buFontTx/>
              <a:buNone/>
            </a:pPr>
            <a:r>
              <a:rPr lang="en-US" altLang="en-US"/>
              <a:t>            i.e. vPtr points to V[2] </a:t>
            </a:r>
            <a:endParaRPr lang="en-US" altLang="en-US" dirty="0"/>
          </a:p>
        </p:txBody>
      </p:sp>
      <p:sp>
        <p:nvSpPr>
          <p:cNvPr id="8" name="Rectangle 4">
            <a:extLst>
              <a:ext uri="{FF2B5EF4-FFF2-40B4-BE49-F238E27FC236}">
                <a16:creationId xmlns:a16="http://schemas.microsoft.com/office/drawing/2014/main" xmlns="" id="{703D5AF4-32FD-7524-51B9-8F54D09C5B19}"/>
              </a:ext>
            </a:extLst>
          </p:cNvPr>
          <p:cNvSpPr>
            <a:spLocks noChangeArrowheads="1"/>
          </p:cNvSpPr>
          <p:nvPr/>
        </p:nvSpPr>
        <p:spPr bwMode="auto">
          <a:xfrm>
            <a:off x="2428875" y="4095750"/>
            <a:ext cx="533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eaLnBrk="1" hangingPunct="1">
              <a:buFontTx/>
              <a:buChar char="•"/>
            </a:pPr>
            <a:endParaRPr lang="en-US" altLang="en-US" sz="2400">
              <a:latin typeface="Times New Roman" panose="02020603050405020304" pitchFamily="18" charset="0"/>
              <a:cs typeface="Times New Roman" panose="02020603050405020304" pitchFamily="18" charset="0"/>
            </a:endParaRPr>
          </a:p>
        </p:txBody>
      </p:sp>
      <p:sp>
        <p:nvSpPr>
          <p:cNvPr id="9" name="Oval 5">
            <a:extLst>
              <a:ext uri="{FF2B5EF4-FFF2-40B4-BE49-F238E27FC236}">
                <a16:creationId xmlns:a16="http://schemas.microsoft.com/office/drawing/2014/main" xmlns="" id="{B37DEC11-CD7C-29EC-C7B7-B8E8E8C57C3D}"/>
              </a:ext>
            </a:extLst>
          </p:cNvPr>
          <p:cNvSpPr>
            <a:spLocks noChangeArrowheads="1"/>
          </p:cNvSpPr>
          <p:nvPr/>
        </p:nvSpPr>
        <p:spPr bwMode="auto">
          <a:xfrm>
            <a:off x="2657475" y="4248150"/>
            <a:ext cx="76200" cy="762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 name="Line 6">
            <a:extLst>
              <a:ext uri="{FF2B5EF4-FFF2-40B4-BE49-F238E27FC236}">
                <a16:creationId xmlns:a16="http://schemas.microsoft.com/office/drawing/2014/main" xmlns="" id="{D49C4553-A913-31DE-EF0B-FA9729B2B1D5}"/>
              </a:ext>
            </a:extLst>
          </p:cNvPr>
          <p:cNvSpPr>
            <a:spLocks noChangeShapeType="1"/>
          </p:cNvSpPr>
          <p:nvPr/>
        </p:nvSpPr>
        <p:spPr bwMode="auto">
          <a:xfrm flipV="1">
            <a:off x="2733675" y="363855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7">
            <a:extLst>
              <a:ext uri="{FF2B5EF4-FFF2-40B4-BE49-F238E27FC236}">
                <a16:creationId xmlns:a16="http://schemas.microsoft.com/office/drawing/2014/main" xmlns="" id="{B2EA3A2A-1857-659B-31F7-DFFC8F8177BD}"/>
              </a:ext>
            </a:extLst>
          </p:cNvPr>
          <p:cNvSpPr>
            <a:spLocks noChangeShapeType="1"/>
          </p:cNvSpPr>
          <p:nvPr/>
        </p:nvSpPr>
        <p:spPr bwMode="auto">
          <a:xfrm>
            <a:off x="2733675" y="363855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2" name="Group 8">
            <a:extLst>
              <a:ext uri="{FF2B5EF4-FFF2-40B4-BE49-F238E27FC236}">
                <a16:creationId xmlns:a16="http://schemas.microsoft.com/office/drawing/2014/main" xmlns="" id="{CCB71555-6897-DD71-7E10-3C62CE174940}"/>
              </a:ext>
            </a:extLst>
          </p:cNvPr>
          <p:cNvGraphicFramePr>
            <a:graphicFrameLocks noGrp="1"/>
          </p:cNvGraphicFramePr>
          <p:nvPr>
            <p:extLst>
              <p:ext uri="{D42A27DB-BD31-4B8C-83A1-F6EECF244321}">
                <p14:modId xmlns:p14="http://schemas.microsoft.com/office/powerpoint/2010/main" val="1451993949"/>
              </p:ext>
            </p:extLst>
          </p:nvPr>
        </p:nvGraphicFramePr>
        <p:xfrm>
          <a:off x="3724275" y="2876550"/>
          <a:ext cx="4800600" cy="990874"/>
        </p:xfrm>
        <a:graphic>
          <a:graphicData uri="http://schemas.openxmlformats.org/drawingml/2006/table">
            <a:tbl>
              <a:tblPr/>
              <a:tblGrid>
                <a:gridCol w="960438">
                  <a:extLst>
                    <a:ext uri="{9D8B030D-6E8A-4147-A177-3AD203B41FA5}">
                      <a16:colId xmlns:a16="http://schemas.microsoft.com/office/drawing/2014/main" xmlns="" val="20000"/>
                    </a:ext>
                  </a:extLst>
                </a:gridCol>
                <a:gridCol w="960437">
                  <a:extLst>
                    <a:ext uri="{9D8B030D-6E8A-4147-A177-3AD203B41FA5}">
                      <a16:colId xmlns:a16="http://schemas.microsoft.com/office/drawing/2014/main" xmlns="" val="20001"/>
                    </a:ext>
                  </a:extLst>
                </a:gridCol>
                <a:gridCol w="958850">
                  <a:extLst>
                    <a:ext uri="{9D8B030D-6E8A-4147-A177-3AD203B41FA5}">
                      <a16:colId xmlns:a16="http://schemas.microsoft.com/office/drawing/2014/main" xmlns="" val="20002"/>
                    </a:ext>
                  </a:extLst>
                </a:gridCol>
                <a:gridCol w="960438">
                  <a:extLst>
                    <a:ext uri="{9D8B030D-6E8A-4147-A177-3AD203B41FA5}">
                      <a16:colId xmlns:a16="http://schemas.microsoft.com/office/drawing/2014/main" xmlns="" val="20003"/>
                    </a:ext>
                  </a:extLst>
                </a:gridCol>
                <a:gridCol w="960437">
                  <a:extLst>
                    <a:ext uri="{9D8B030D-6E8A-4147-A177-3AD203B41FA5}">
                      <a16:colId xmlns:a16="http://schemas.microsoft.com/office/drawing/2014/main" xmlns="" val="20004"/>
                    </a:ext>
                  </a:extLst>
                </a:gridCol>
              </a:tblGrid>
              <a:tr h="517828">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91" marB="4569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727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V[0]</a:t>
                      </a:r>
                    </a:p>
                  </a:txBody>
                  <a:tcPr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V[1]</a:t>
                      </a: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V[2]</a:t>
                      </a: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V[3]</a:t>
                      </a:r>
                    </a:p>
                  </a:txBody>
                  <a:tcPr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V[4]</a:t>
                      </a:r>
                    </a:p>
                  </a:txBody>
                  <a:tcPr marT="45691" marB="456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2096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62CEC-82D7-4E63-254C-7800BA2BCD30}"/>
              </a:ext>
            </a:extLst>
          </p:cNvPr>
          <p:cNvSpPr>
            <a:spLocks noGrp="1"/>
          </p:cNvSpPr>
          <p:nvPr>
            <p:ph type="title"/>
          </p:nvPr>
        </p:nvSpPr>
        <p:spPr/>
        <p:txBody>
          <a:bodyPr/>
          <a:lstStyle/>
          <a:p>
            <a:r>
              <a:rPr lang="en-US" dirty="0"/>
              <a:t>Pointer Arithmetic</a:t>
            </a:r>
          </a:p>
        </p:txBody>
      </p:sp>
      <p:sp>
        <p:nvSpPr>
          <p:cNvPr id="4" name="Date Placeholder 3">
            <a:extLst>
              <a:ext uri="{FF2B5EF4-FFF2-40B4-BE49-F238E27FC236}">
                <a16:creationId xmlns:a16="http://schemas.microsoft.com/office/drawing/2014/main" xmlns="" id="{C50C3A89-AD48-75AD-422F-612C1326E91B}"/>
              </a:ext>
            </a:extLst>
          </p:cNvPr>
          <p:cNvSpPr>
            <a:spLocks noGrp="1"/>
          </p:cNvSpPr>
          <p:nvPr>
            <p:ph type="dt" sz="half" idx="10"/>
          </p:nvPr>
        </p:nvSpPr>
        <p:spPr/>
        <p:txBody>
          <a:bodyPr/>
          <a:lstStyle/>
          <a:p>
            <a:fld id="{959B59A7-6C2A-4EE8-98F2-E800B13D849A}" type="datetime3">
              <a:rPr lang="en-US" smtClean="0"/>
              <a:t>23 May 2023</a:t>
            </a:fld>
            <a:endParaRPr lang="en-US"/>
          </a:p>
        </p:txBody>
      </p:sp>
      <p:sp>
        <p:nvSpPr>
          <p:cNvPr id="3" name="Rectangle 3">
            <a:extLst>
              <a:ext uri="{FF2B5EF4-FFF2-40B4-BE49-F238E27FC236}">
                <a16:creationId xmlns:a16="http://schemas.microsoft.com/office/drawing/2014/main" xmlns="" id="{918C812D-A6BA-0C96-C069-34CF245ADB9E}"/>
              </a:ext>
            </a:extLst>
          </p:cNvPr>
          <p:cNvSpPr txBox="1">
            <a:spLocks noChangeArrowheads="1"/>
          </p:cNvSpPr>
          <p:nvPr/>
        </p:nvSpPr>
        <p:spPr>
          <a:xfrm>
            <a:off x="2209041" y="1554956"/>
            <a:ext cx="7772400" cy="4419600"/>
          </a:xfrm>
          <a:prstGeom prst="rect">
            <a:avLst/>
          </a:prstGeom>
        </p:spPr>
        <p:txBody>
          <a:bodyPr vert="horz" lIns="0" tIns="45720" rIns="0" bIns="45720" rtlCol="0">
            <a:normAutofit fontScale="92500"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altLang="en-US" sz="2800" b="1" u="sng">
                <a:latin typeface="Times New Roman" panose="02020603050405020304" pitchFamily="18" charset="0"/>
                <a:cs typeface="Times New Roman" panose="02020603050405020304" pitchFamily="18" charset="0"/>
              </a:rPr>
              <a:t>Subtracting pointers</a:t>
            </a:r>
          </a:p>
          <a:p>
            <a:pPr>
              <a:buFontTx/>
              <a:buNone/>
            </a:pPr>
            <a:r>
              <a:rPr lang="en-US" altLang="en-US" sz="2800">
                <a:latin typeface="Times New Roman" panose="02020603050405020304" pitchFamily="18" charset="0"/>
                <a:cs typeface="Times New Roman" panose="02020603050405020304" pitchFamily="18" charset="0"/>
              </a:rPr>
              <a:t>     - Returns the number of elements between two</a:t>
            </a:r>
          </a:p>
          <a:p>
            <a:pPr>
              <a:buFontTx/>
              <a:buNone/>
            </a:pPr>
            <a:r>
              <a:rPr lang="en-US" altLang="en-US" sz="2800">
                <a:latin typeface="Times New Roman" panose="02020603050405020304" pitchFamily="18" charset="0"/>
                <a:cs typeface="Times New Roman" panose="02020603050405020304" pitchFamily="18" charset="0"/>
              </a:rPr>
              <a:t>       addresses</a:t>
            </a:r>
          </a:p>
          <a:p>
            <a:pPr>
              <a:buFontTx/>
              <a:buNone/>
            </a:pPr>
            <a:endParaRPr lang="en-US" altLang="en-US" sz="2800">
              <a:latin typeface="Times New Roman" panose="02020603050405020304" pitchFamily="18" charset="0"/>
              <a:cs typeface="Times New Roman" panose="02020603050405020304" pitchFamily="18" charset="0"/>
            </a:endParaRPr>
          </a:p>
          <a:p>
            <a:pPr>
              <a:buFontTx/>
              <a:buNone/>
            </a:pPr>
            <a:r>
              <a:rPr lang="en-US" altLang="en-US" sz="2800">
                <a:latin typeface="Times New Roman" panose="02020603050405020304" pitchFamily="18" charset="0"/>
                <a:cs typeface="Times New Roman" panose="02020603050405020304" pitchFamily="18" charset="0"/>
              </a:rPr>
              <a:t>e.g.  	if  v is an array and</a:t>
            </a:r>
          </a:p>
          <a:p>
            <a:pPr>
              <a:buFontTx/>
              <a:buNone/>
            </a:pPr>
            <a:r>
              <a:rPr lang="en-US" altLang="en-US" sz="2800">
                <a:latin typeface="Times New Roman" panose="02020603050405020304" pitchFamily="18" charset="0"/>
                <a:cs typeface="Times New Roman" panose="02020603050405020304" pitchFamily="18" charset="0"/>
              </a:rPr>
              <a:t>			vPtr1 = v[0];</a:t>
            </a:r>
          </a:p>
          <a:p>
            <a:pPr>
              <a:buFontTx/>
              <a:buNone/>
            </a:pPr>
            <a:r>
              <a:rPr lang="en-US" altLang="en-US" sz="2800">
                <a:latin typeface="Times New Roman" panose="02020603050405020304" pitchFamily="18" charset="0"/>
                <a:cs typeface="Times New Roman" panose="02020603050405020304" pitchFamily="18" charset="0"/>
              </a:rPr>
              <a:t>       	   	vPtr2 = v[2];</a:t>
            </a:r>
          </a:p>
          <a:p>
            <a:pPr>
              <a:buFontTx/>
              <a:buNone/>
            </a:pPr>
            <a:r>
              <a:rPr lang="en-US" altLang="en-US" sz="2800">
                <a:latin typeface="Times New Roman" panose="02020603050405020304" pitchFamily="18" charset="0"/>
                <a:cs typeface="Times New Roman" panose="02020603050405020304" pitchFamily="18" charset="0"/>
              </a:rPr>
              <a:t>		then  	vPtr2 – vPtr1 = 2  (i.e. 2 addresses)</a:t>
            </a: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77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8D28CE-A2EA-476C-B609-609DE80E6368}" type="datetime3">
              <a:rPr lang="en-US" altLang="en-US" smtClean="0"/>
              <a:t>23 May 2023</a:t>
            </a:fld>
            <a:endParaRPr lang="en-US" altLang="en-US"/>
          </a:p>
        </p:txBody>
      </p:sp>
      <p:sp>
        <p:nvSpPr>
          <p:cNvPr id="233474" name="Rectangle 2"/>
          <p:cNvSpPr>
            <a:spLocks noGrp="1" noChangeArrowheads="1"/>
          </p:cNvSpPr>
          <p:nvPr>
            <p:ph type="title"/>
          </p:nvPr>
        </p:nvSpPr>
        <p:spPr>
          <a:xfrm>
            <a:off x="1104899" y="514350"/>
            <a:ext cx="7772400" cy="609600"/>
          </a:xfrm>
          <a:ln/>
        </p:spPr>
        <p:txBody>
          <a:bodyPr/>
          <a:lstStyle/>
          <a:p>
            <a:r>
              <a:rPr lang="en-US" altLang="en-US" dirty="0"/>
              <a:t>Contd.</a:t>
            </a:r>
          </a:p>
        </p:txBody>
      </p:sp>
      <p:sp>
        <p:nvSpPr>
          <p:cNvPr id="233475" name="Rectangle 3"/>
          <p:cNvSpPr>
            <a:spLocks noGrp="1" noChangeArrowheads="1"/>
          </p:cNvSpPr>
          <p:nvPr>
            <p:ph type="body" idx="1"/>
          </p:nvPr>
        </p:nvSpPr>
        <p:spPr>
          <a:xfrm>
            <a:off x="1655619" y="1539876"/>
            <a:ext cx="9538854" cy="5181600"/>
          </a:xfrm>
        </p:spPr>
        <p:txBody>
          <a:bodyPr/>
          <a:lstStyle/>
          <a:p>
            <a:r>
              <a:rPr lang="en-US" altLang="en-US" dirty="0"/>
              <a:t>During execution of the program, the system always associates the name </a:t>
            </a:r>
            <a:r>
              <a:rPr lang="en-US" altLang="en-US" dirty="0">
                <a:solidFill>
                  <a:srgbClr val="FF0000"/>
                </a:solidFill>
              </a:rPr>
              <a:t>xyz</a:t>
            </a:r>
            <a:r>
              <a:rPr lang="en-US" altLang="en-US" dirty="0"/>
              <a:t> with the address </a:t>
            </a:r>
            <a:r>
              <a:rPr lang="en-US" altLang="en-US" dirty="0">
                <a:solidFill>
                  <a:srgbClr val="FF0000"/>
                </a:solidFill>
              </a:rPr>
              <a:t>1380</a:t>
            </a:r>
            <a:r>
              <a:rPr lang="en-US" altLang="en-US" dirty="0"/>
              <a:t>.</a:t>
            </a:r>
          </a:p>
          <a:p>
            <a:pPr lvl="1"/>
            <a:r>
              <a:rPr lang="en-US" altLang="en-US" dirty="0"/>
              <a:t>The value </a:t>
            </a:r>
            <a:r>
              <a:rPr lang="en-US" altLang="en-US" dirty="0">
                <a:solidFill>
                  <a:srgbClr val="FF0000"/>
                </a:solidFill>
              </a:rPr>
              <a:t>50</a:t>
            </a:r>
            <a:r>
              <a:rPr lang="en-US" altLang="en-US" dirty="0"/>
              <a:t> can be accessed by using either the name </a:t>
            </a:r>
            <a:r>
              <a:rPr lang="en-US" altLang="en-US" dirty="0">
                <a:solidFill>
                  <a:srgbClr val="FF0000"/>
                </a:solidFill>
              </a:rPr>
              <a:t>xyz</a:t>
            </a:r>
            <a:r>
              <a:rPr lang="en-US" altLang="en-US" dirty="0"/>
              <a:t> or the address </a:t>
            </a:r>
            <a:r>
              <a:rPr lang="en-US" altLang="en-US" dirty="0">
                <a:solidFill>
                  <a:srgbClr val="FF0000"/>
                </a:solidFill>
              </a:rPr>
              <a:t>1380</a:t>
            </a:r>
            <a:r>
              <a:rPr lang="en-US" altLang="en-US" dirty="0"/>
              <a:t>.</a:t>
            </a:r>
          </a:p>
          <a:p>
            <a:pPr lvl="1"/>
            <a:endParaRPr lang="en-US" altLang="en-US" dirty="0"/>
          </a:p>
          <a:p>
            <a:r>
              <a:rPr lang="en-US" altLang="en-US" dirty="0"/>
              <a:t>Since memory </a:t>
            </a:r>
            <a:r>
              <a:rPr lang="en-US" altLang="en-US" dirty="0">
                <a:solidFill>
                  <a:srgbClr val="CC0000"/>
                </a:solidFill>
              </a:rPr>
              <a:t>addresses</a:t>
            </a:r>
            <a:r>
              <a:rPr lang="en-US" altLang="en-US" dirty="0"/>
              <a:t> are simply numbers, they can be </a:t>
            </a:r>
            <a:r>
              <a:rPr lang="en-US" altLang="en-US" dirty="0">
                <a:solidFill>
                  <a:srgbClr val="CC0000"/>
                </a:solidFill>
              </a:rPr>
              <a:t>assigned to some variables</a:t>
            </a:r>
            <a:r>
              <a:rPr lang="en-US" altLang="en-US" dirty="0"/>
              <a:t> which can be stored in memory.</a:t>
            </a:r>
          </a:p>
          <a:p>
            <a:pPr lvl="1"/>
            <a:r>
              <a:rPr lang="en-US" altLang="en-US" dirty="0"/>
              <a:t>Such variables that hold memory addresses are called </a:t>
            </a:r>
            <a:r>
              <a:rPr lang="en-US" altLang="en-US" dirty="0">
                <a:solidFill>
                  <a:srgbClr val="CC0000"/>
                </a:solidFill>
              </a:rPr>
              <a:t>pointers</a:t>
            </a:r>
            <a:r>
              <a:rPr lang="en-US" altLang="en-US" dirty="0"/>
              <a:t>.</a:t>
            </a:r>
          </a:p>
          <a:p>
            <a:pPr lvl="1"/>
            <a:r>
              <a:rPr lang="en-US" altLang="en-US" dirty="0"/>
              <a:t>Since a pointer is a variable, its value is also stored in some memory location.</a:t>
            </a:r>
          </a:p>
        </p:txBody>
      </p:sp>
    </p:spTree>
    <p:extLst>
      <p:ext uri="{BB962C8B-B14F-4D97-AF65-F5344CB8AC3E}">
        <p14:creationId xmlns:p14="http://schemas.microsoft.com/office/powerpoint/2010/main" val="83801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3475">
                                            <p:txEl>
                                              <p:pRg st="1" end="1"/>
                                            </p:txEl>
                                          </p:spTgt>
                                        </p:tgtEl>
                                        <p:attrNameLst>
                                          <p:attrName>style.visibility</p:attrName>
                                        </p:attrNameLst>
                                      </p:cBhvr>
                                      <p:to>
                                        <p:strVal val="visible"/>
                                      </p:to>
                                    </p:set>
                                    <p:anim calcmode="lin" valueType="num">
                                      <p:cBhvr additive="base">
                                        <p:cTn id="7" dur="500" fill="hold"/>
                                        <p:tgtEl>
                                          <p:spTgt spid="2334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3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3475">
                                            <p:txEl>
                                              <p:pRg st="4" end="4"/>
                                            </p:txEl>
                                          </p:spTgt>
                                        </p:tgtEl>
                                        <p:attrNameLst>
                                          <p:attrName>style.visibility</p:attrName>
                                        </p:attrNameLst>
                                      </p:cBhvr>
                                      <p:to>
                                        <p:strVal val="visible"/>
                                      </p:to>
                                    </p:set>
                                    <p:anim calcmode="lin" valueType="num">
                                      <p:cBhvr additive="base">
                                        <p:cTn id="13" dur="500" fill="hold"/>
                                        <p:tgtEl>
                                          <p:spTgt spid="23347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34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233475">
                                            <p:txEl>
                                              <p:pRg st="5" end="5"/>
                                            </p:txEl>
                                          </p:spTgt>
                                        </p:tgtEl>
                                        <p:attrNameLst>
                                          <p:attrName>style.visibility</p:attrName>
                                        </p:attrNameLst>
                                      </p:cBhvr>
                                      <p:to>
                                        <p:strVal val="visible"/>
                                      </p:to>
                                    </p:set>
                                    <p:animEffect transition="in" filter="checkerboard(across)">
                                      <p:cBhvr>
                                        <p:cTn id="19" dur="500"/>
                                        <p:tgtEl>
                                          <p:spTgt spid="2334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8D121-8B3C-E250-5EEC-2D8A626569BD}"/>
              </a:ext>
            </a:extLst>
          </p:cNvPr>
          <p:cNvSpPr>
            <a:spLocks noGrp="1"/>
          </p:cNvSpPr>
          <p:nvPr>
            <p:ph type="title"/>
          </p:nvPr>
        </p:nvSpPr>
        <p:spPr/>
        <p:txBody>
          <a:bodyPr/>
          <a:lstStyle/>
          <a:p>
            <a:r>
              <a:rPr lang="en-US" dirty="0"/>
              <a:t>Pointer Increment and Decrement</a:t>
            </a:r>
          </a:p>
        </p:txBody>
      </p:sp>
      <p:sp>
        <p:nvSpPr>
          <p:cNvPr id="3" name="Content Placeholder 2">
            <a:extLst>
              <a:ext uri="{FF2B5EF4-FFF2-40B4-BE49-F238E27FC236}">
                <a16:creationId xmlns:a16="http://schemas.microsoft.com/office/drawing/2014/main" xmlns="" id="{194A23E3-6C62-E321-D168-04EE74BEC6C1}"/>
              </a:ext>
            </a:extLst>
          </p:cNvPr>
          <p:cNvSpPr>
            <a:spLocks noGrp="1"/>
          </p:cNvSpPr>
          <p:nvPr>
            <p:ph idx="1"/>
          </p:nvPr>
        </p:nvSpPr>
        <p:spPr/>
        <p:txBody>
          <a:bodyPr/>
          <a:lstStyle/>
          <a:p>
            <a:pPr algn="just"/>
            <a:r>
              <a:rPr lang="en-US" b="1" dirty="0"/>
              <a:t>Increment: </a:t>
            </a:r>
            <a:r>
              <a:rPr lang="en-US" dirty="0"/>
              <a:t>It is a condition that also comes under addition. When a pointer is incremented, it actually increments by the number equal to the size of the data type for which it is a pointer. </a:t>
            </a:r>
          </a:p>
          <a:p>
            <a:r>
              <a:rPr lang="en-US" b="1" i="0" dirty="0">
                <a:solidFill>
                  <a:srgbClr val="273239"/>
                </a:solidFill>
                <a:effectLst/>
                <a:latin typeface="Nunito" pitchFamily="2" charset="0"/>
              </a:rPr>
              <a:t>For Example:</a:t>
            </a:r>
            <a:r>
              <a:rPr lang="en-US" b="0" i="0" dirty="0">
                <a:solidFill>
                  <a:srgbClr val="273239"/>
                </a:solidFill>
                <a:effectLst/>
                <a:latin typeface="Nunito" pitchFamily="2" charset="0"/>
              </a:rPr>
              <a:t> </a:t>
            </a:r>
          </a:p>
          <a:p>
            <a:r>
              <a:rPr lang="en-US" b="0" i="0" dirty="0">
                <a:solidFill>
                  <a:srgbClr val="273239"/>
                </a:solidFill>
                <a:effectLst/>
                <a:latin typeface="Nunito" pitchFamily="2" charset="0"/>
              </a:rPr>
              <a:t>If an integer pointer that stores </a:t>
            </a:r>
            <a:r>
              <a:rPr lang="en-US" b="1" i="0" dirty="0">
                <a:solidFill>
                  <a:srgbClr val="273239"/>
                </a:solidFill>
                <a:effectLst/>
                <a:latin typeface="Nunito" pitchFamily="2" charset="0"/>
              </a:rPr>
              <a:t>address 1000</a:t>
            </a:r>
            <a:r>
              <a:rPr lang="en-US" b="0" i="0" dirty="0">
                <a:solidFill>
                  <a:srgbClr val="273239"/>
                </a:solidFill>
                <a:effectLst/>
                <a:latin typeface="Nunito" pitchFamily="2" charset="0"/>
              </a:rPr>
              <a:t> is incremented, then it will increment by 4(</a:t>
            </a:r>
            <a:r>
              <a:rPr lang="en-US" b="1" i="0" dirty="0">
                <a:solidFill>
                  <a:srgbClr val="273239"/>
                </a:solidFill>
                <a:effectLst/>
                <a:latin typeface="Nunito" pitchFamily="2" charset="0"/>
              </a:rPr>
              <a:t>size of an int</a:t>
            </a:r>
            <a:r>
              <a:rPr lang="en-US" b="0" i="0" dirty="0">
                <a:solidFill>
                  <a:srgbClr val="273239"/>
                </a:solidFill>
                <a:effectLst/>
                <a:latin typeface="Nunito" pitchFamily="2" charset="0"/>
              </a:rPr>
              <a:t>) and the new address it will points to </a:t>
            </a:r>
            <a:r>
              <a:rPr lang="en-US" b="1" i="0" dirty="0">
                <a:solidFill>
                  <a:srgbClr val="273239"/>
                </a:solidFill>
                <a:effectLst/>
                <a:latin typeface="Nunito" pitchFamily="2" charset="0"/>
              </a:rPr>
              <a:t>1004</a:t>
            </a:r>
            <a:r>
              <a:rPr lang="en-US" b="0" i="0" dirty="0">
                <a:solidFill>
                  <a:srgbClr val="273239"/>
                </a:solidFill>
                <a:effectLst/>
                <a:latin typeface="Nunito" pitchFamily="2" charset="0"/>
              </a:rPr>
              <a:t>. </a:t>
            </a:r>
          </a:p>
          <a:p>
            <a:r>
              <a:rPr lang="en-US" b="0" i="0" dirty="0">
                <a:solidFill>
                  <a:srgbClr val="273239"/>
                </a:solidFill>
                <a:effectLst/>
                <a:latin typeface="Nunito" pitchFamily="2" charset="0"/>
              </a:rPr>
              <a:t>While if a float type pointer is incremented then it will increment by 4(</a:t>
            </a:r>
            <a:r>
              <a:rPr lang="en-US" b="1" i="0" dirty="0">
                <a:solidFill>
                  <a:srgbClr val="273239"/>
                </a:solidFill>
                <a:effectLst/>
                <a:latin typeface="Nunito" pitchFamily="2" charset="0"/>
              </a:rPr>
              <a:t>size of a float</a:t>
            </a:r>
            <a:r>
              <a:rPr lang="en-US" b="0" i="0" dirty="0">
                <a:solidFill>
                  <a:srgbClr val="273239"/>
                </a:solidFill>
                <a:effectLst/>
                <a:latin typeface="Nunito" pitchFamily="2" charset="0"/>
              </a:rPr>
              <a:t>) and the new address will be </a:t>
            </a:r>
            <a:r>
              <a:rPr lang="en-US" b="1" i="0" dirty="0">
                <a:solidFill>
                  <a:srgbClr val="273239"/>
                </a:solidFill>
                <a:effectLst/>
                <a:latin typeface="Nunito" pitchFamily="2" charset="0"/>
              </a:rPr>
              <a:t>1004</a:t>
            </a:r>
            <a:r>
              <a:rPr lang="en-US" b="0" i="0" dirty="0">
                <a:solidFill>
                  <a:srgbClr val="273239"/>
                </a:solidFill>
                <a:effectLst/>
                <a:latin typeface="Nunito" pitchFamily="2" charset="0"/>
              </a:rPr>
              <a:t>.</a:t>
            </a:r>
            <a:endParaRPr lang="en-US" dirty="0"/>
          </a:p>
        </p:txBody>
      </p:sp>
      <p:sp>
        <p:nvSpPr>
          <p:cNvPr id="4" name="Date Placeholder 3">
            <a:extLst>
              <a:ext uri="{FF2B5EF4-FFF2-40B4-BE49-F238E27FC236}">
                <a16:creationId xmlns:a16="http://schemas.microsoft.com/office/drawing/2014/main" xmlns="" id="{397B8E59-5FC0-C3D8-8BC3-F17E298E9935}"/>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157113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8D121-8B3C-E250-5EEC-2D8A626569BD}"/>
              </a:ext>
            </a:extLst>
          </p:cNvPr>
          <p:cNvSpPr>
            <a:spLocks noGrp="1"/>
          </p:cNvSpPr>
          <p:nvPr>
            <p:ph type="title"/>
          </p:nvPr>
        </p:nvSpPr>
        <p:spPr/>
        <p:txBody>
          <a:bodyPr/>
          <a:lstStyle/>
          <a:p>
            <a:r>
              <a:rPr lang="en-US" dirty="0"/>
              <a:t>Pointer Increment and Decrement</a:t>
            </a:r>
          </a:p>
        </p:txBody>
      </p:sp>
      <p:sp>
        <p:nvSpPr>
          <p:cNvPr id="3" name="Content Placeholder 2">
            <a:extLst>
              <a:ext uri="{FF2B5EF4-FFF2-40B4-BE49-F238E27FC236}">
                <a16:creationId xmlns:a16="http://schemas.microsoft.com/office/drawing/2014/main" xmlns="" id="{194A23E3-6C62-E321-D168-04EE74BEC6C1}"/>
              </a:ext>
            </a:extLst>
          </p:cNvPr>
          <p:cNvSpPr>
            <a:spLocks noGrp="1"/>
          </p:cNvSpPr>
          <p:nvPr>
            <p:ph idx="1"/>
          </p:nvPr>
        </p:nvSpPr>
        <p:spPr/>
        <p:txBody>
          <a:bodyPr/>
          <a:lstStyle/>
          <a:p>
            <a:pPr algn="l" fontAlgn="base"/>
            <a:r>
              <a:rPr lang="en-US" b="1" i="0" dirty="0">
                <a:solidFill>
                  <a:srgbClr val="273239"/>
                </a:solidFill>
                <a:effectLst/>
                <a:latin typeface="Nunito" pitchFamily="2" charset="0"/>
              </a:rPr>
              <a:t>Decrement:</a:t>
            </a:r>
            <a:r>
              <a:rPr lang="en-US" b="0" i="0" dirty="0">
                <a:solidFill>
                  <a:srgbClr val="273239"/>
                </a:solidFill>
                <a:effectLst/>
                <a:latin typeface="Nunito" pitchFamily="2" charset="0"/>
              </a:rPr>
              <a:t> It is a condition that also comes under subtraction. When a pointer is decremented, it actually decrements by the number equal to the size of the data type for which it is a pointer. </a:t>
            </a:r>
          </a:p>
          <a:p>
            <a:pPr algn="l" fontAlgn="base"/>
            <a:r>
              <a:rPr lang="en-US" b="1" i="0" dirty="0">
                <a:solidFill>
                  <a:srgbClr val="273239"/>
                </a:solidFill>
                <a:effectLst/>
                <a:latin typeface="Nunito" pitchFamily="2" charset="0"/>
              </a:rPr>
              <a:t>For Example:</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If an integer pointer that stores </a:t>
            </a:r>
            <a:r>
              <a:rPr lang="en-US" b="1" i="0" dirty="0">
                <a:solidFill>
                  <a:srgbClr val="273239"/>
                </a:solidFill>
                <a:effectLst/>
                <a:latin typeface="Nunito" pitchFamily="2" charset="0"/>
              </a:rPr>
              <a:t>address 1000</a:t>
            </a:r>
            <a:r>
              <a:rPr lang="en-US" b="0" i="0" dirty="0">
                <a:solidFill>
                  <a:srgbClr val="273239"/>
                </a:solidFill>
                <a:effectLst/>
                <a:latin typeface="Nunito" pitchFamily="2" charset="0"/>
              </a:rPr>
              <a:t> is decremented, then it will decrement by 4(</a:t>
            </a:r>
            <a:r>
              <a:rPr lang="en-US" b="1" i="0" dirty="0">
                <a:solidFill>
                  <a:srgbClr val="273239"/>
                </a:solidFill>
                <a:effectLst/>
                <a:latin typeface="Nunito" pitchFamily="2" charset="0"/>
              </a:rPr>
              <a:t>size of an int</a:t>
            </a:r>
            <a:r>
              <a:rPr lang="en-US" b="0" i="0" dirty="0">
                <a:solidFill>
                  <a:srgbClr val="273239"/>
                </a:solidFill>
                <a:effectLst/>
                <a:latin typeface="Nunito" pitchFamily="2" charset="0"/>
              </a:rPr>
              <a:t>) and the new address it will points to </a:t>
            </a:r>
            <a:r>
              <a:rPr lang="en-US" b="1" i="0" dirty="0">
                <a:solidFill>
                  <a:srgbClr val="273239"/>
                </a:solidFill>
                <a:effectLst/>
                <a:latin typeface="Nunito" pitchFamily="2" charset="0"/>
              </a:rPr>
              <a:t>996</a:t>
            </a:r>
            <a:r>
              <a:rPr lang="en-US" b="0" i="0" dirty="0">
                <a:solidFill>
                  <a:srgbClr val="273239"/>
                </a:solidFill>
                <a:effectLst/>
                <a:latin typeface="Nunito" pitchFamily="2" charset="0"/>
              </a:rPr>
              <a:t>. </a:t>
            </a:r>
          </a:p>
          <a:p>
            <a:pPr algn="l" fontAlgn="base"/>
            <a:r>
              <a:rPr lang="en-US" b="0" i="0" dirty="0">
                <a:solidFill>
                  <a:srgbClr val="273239"/>
                </a:solidFill>
                <a:effectLst/>
                <a:latin typeface="Nunito" pitchFamily="2" charset="0"/>
              </a:rPr>
              <a:t>While if a float type pointer is decremented then it will decrement by 4(</a:t>
            </a:r>
            <a:r>
              <a:rPr lang="en-US" b="1" i="0" dirty="0">
                <a:solidFill>
                  <a:srgbClr val="273239"/>
                </a:solidFill>
                <a:effectLst/>
                <a:latin typeface="Nunito" pitchFamily="2" charset="0"/>
              </a:rPr>
              <a:t>size of a float</a:t>
            </a:r>
            <a:r>
              <a:rPr lang="en-US" b="0" i="0" dirty="0">
                <a:solidFill>
                  <a:srgbClr val="273239"/>
                </a:solidFill>
                <a:effectLst/>
                <a:latin typeface="Nunito" pitchFamily="2" charset="0"/>
              </a:rPr>
              <a:t>) and the new address will be </a:t>
            </a:r>
            <a:r>
              <a:rPr lang="en-US" b="1" i="0" dirty="0">
                <a:solidFill>
                  <a:srgbClr val="273239"/>
                </a:solidFill>
                <a:effectLst/>
                <a:latin typeface="Nunito" pitchFamily="2" charset="0"/>
              </a:rPr>
              <a:t>996</a:t>
            </a:r>
            <a:r>
              <a:rPr lang="en-US" b="0" i="0" dirty="0">
                <a:solidFill>
                  <a:srgbClr val="273239"/>
                </a:solidFill>
                <a:effectLst/>
                <a:latin typeface="Nunito" pitchFamily="2" charset="0"/>
              </a:rPr>
              <a:t>.</a:t>
            </a:r>
          </a:p>
        </p:txBody>
      </p:sp>
      <p:sp>
        <p:nvSpPr>
          <p:cNvPr id="4" name="Date Placeholder 3">
            <a:extLst>
              <a:ext uri="{FF2B5EF4-FFF2-40B4-BE49-F238E27FC236}">
                <a16:creationId xmlns:a16="http://schemas.microsoft.com/office/drawing/2014/main" xmlns="" id="{397B8E59-5FC0-C3D8-8BC3-F17E298E9935}"/>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250363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8D121-8B3C-E250-5EEC-2D8A626569BD}"/>
              </a:ext>
            </a:extLst>
          </p:cNvPr>
          <p:cNvSpPr>
            <a:spLocks noGrp="1"/>
          </p:cNvSpPr>
          <p:nvPr>
            <p:ph type="title"/>
          </p:nvPr>
        </p:nvSpPr>
        <p:spPr/>
        <p:txBody>
          <a:bodyPr/>
          <a:lstStyle/>
          <a:p>
            <a:r>
              <a:rPr lang="en-US" dirty="0"/>
              <a:t>Pointer Increment and Decrement: An Illustration</a:t>
            </a:r>
          </a:p>
        </p:txBody>
      </p:sp>
      <p:sp>
        <p:nvSpPr>
          <p:cNvPr id="3" name="Content Placeholder 2">
            <a:extLst>
              <a:ext uri="{FF2B5EF4-FFF2-40B4-BE49-F238E27FC236}">
                <a16:creationId xmlns:a16="http://schemas.microsoft.com/office/drawing/2014/main" xmlns="" id="{194A23E3-6C62-E321-D168-04EE74BEC6C1}"/>
              </a:ext>
            </a:extLst>
          </p:cNvPr>
          <p:cNvSpPr>
            <a:spLocks noGrp="1"/>
          </p:cNvSpPr>
          <p:nvPr>
            <p:ph idx="1"/>
          </p:nvPr>
        </p:nvSpPr>
        <p:spPr/>
        <p:txBody>
          <a:bodyPr>
            <a:normAutofit fontScale="92500" lnSpcReduction="10000"/>
          </a:bodyPr>
          <a:lstStyle/>
          <a:p>
            <a:pPr algn="l" fontAlgn="base">
              <a:lnSpc>
                <a:spcPct val="120000"/>
              </a:lnSpc>
              <a:spcBef>
                <a:spcPts val="0"/>
              </a:spcBef>
            </a:pPr>
            <a:r>
              <a:rPr lang="en-US" i="0" dirty="0">
                <a:solidFill>
                  <a:srgbClr val="273239"/>
                </a:solidFill>
                <a:effectLst/>
                <a:latin typeface="Nunito" pitchFamily="2" charset="0"/>
              </a:rPr>
              <a:t>Pointers can be outputted using %p, since, most of the computers store the address value in hexadecimal form using %p gives the value in that form. </a:t>
            </a:r>
          </a:p>
          <a:p>
            <a:pPr algn="l" fontAlgn="base">
              <a:lnSpc>
                <a:spcPct val="120000"/>
              </a:lnSpc>
              <a:spcBef>
                <a:spcPts val="0"/>
              </a:spcBef>
            </a:pPr>
            <a:r>
              <a:rPr lang="en-US" i="0" dirty="0">
                <a:solidFill>
                  <a:srgbClr val="273239"/>
                </a:solidFill>
                <a:effectLst/>
                <a:latin typeface="Nunito" pitchFamily="2" charset="0"/>
              </a:rPr>
              <a:t>But for simplicity and understanding we can also use %u to get the value in Unsigned int form.</a:t>
            </a:r>
          </a:p>
          <a:p>
            <a:pPr algn="l" fontAlgn="base">
              <a:lnSpc>
                <a:spcPct val="120000"/>
              </a:lnSpc>
              <a:spcBef>
                <a:spcPts val="0"/>
              </a:spcBef>
            </a:pPr>
            <a:endParaRPr lang="en-US" i="0" dirty="0">
              <a:solidFill>
                <a:srgbClr val="273239"/>
              </a:solidFill>
              <a:effectLst/>
              <a:latin typeface="Nunito" pitchFamily="2" charset="0"/>
            </a:endParaRPr>
          </a:p>
          <a:p>
            <a:pPr marL="0" indent="0" algn="l" fontAlgn="base">
              <a:lnSpc>
                <a:spcPct val="120000"/>
              </a:lnSpc>
              <a:spcBef>
                <a:spcPts val="0"/>
              </a:spcBef>
              <a:buNone/>
            </a:pPr>
            <a:r>
              <a:rPr lang="en-US" i="0" dirty="0">
                <a:solidFill>
                  <a:srgbClr val="273239"/>
                </a:solidFill>
                <a:effectLst/>
                <a:latin typeface="Nunito" pitchFamily="2" charset="0"/>
              </a:rPr>
              <a:t>int main()</a:t>
            </a:r>
          </a:p>
          <a:p>
            <a:pPr marL="0" indent="0" algn="l" fontAlgn="base">
              <a:lnSpc>
                <a:spcPct val="120000"/>
              </a:lnSpc>
              <a:spcBef>
                <a:spcPts val="0"/>
              </a:spcBef>
              <a:buNone/>
            </a:pPr>
            <a:r>
              <a:rPr lang="en-US" i="0" dirty="0">
                <a:solidFill>
                  <a:srgbClr val="273239"/>
                </a:solidFill>
                <a:effectLst/>
                <a:latin typeface="Nunito" pitchFamily="2" charset="0"/>
              </a:rPr>
              <a:t>{</a:t>
            </a:r>
          </a:p>
          <a:p>
            <a:pPr marL="0" indent="0" algn="l" fontAlgn="base">
              <a:lnSpc>
                <a:spcPct val="120000"/>
              </a:lnSpc>
              <a:spcBef>
                <a:spcPts val="0"/>
              </a:spcBef>
              <a:buNone/>
            </a:pPr>
            <a:r>
              <a:rPr lang="en-US" i="0" dirty="0">
                <a:solidFill>
                  <a:srgbClr val="273239"/>
                </a:solidFill>
                <a:effectLst/>
                <a:latin typeface="Nunito" pitchFamily="2" charset="0"/>
              </a:rPr>
              <a:t>    int a = 22;</a:t>
            </a:r>
          </a:p>
          <a:p>
            <a:pPr marL="0" indent="0" algn="l" fontAlgn="base">
              <a:lnSpc>
                <a:spcPct val="120000"/>
              </a:lnSpc>
              <a:spcBef>
                <a:spcPts val="0"/>
              </a:spcBef>
              <a:buNone/>
            </a:pPr>
            <a:r>
              <a:rPr lang="en-US" i="0" dirty="0">
                <a:solidFill>
                  <a:srgbClr val="273239"/>
                </a:solidFill>
                <a:effectLst/>
                <a:latin typeface="Nunito" pitchFamily="2" charset="0"/>
              </a:rPr>
              <a:t>    int *p = &amp;a;</a:t>
            </a:r>
          </a:p>
          <a:p>
            <a:pPr marL="0" indent="0" algn="l" fontAlgn="base">
              <a:lnSpc>
                <a:spcPct val="120000"/>
              </a:lnSpc>
              <a:spcBef>
                <a:spcPts val="0"/>
              </a:spcBef>
              <a:buNone/>
            </a:pPr>
            <a:r>
              <a:rPr lang="en-US" i="0" dirty="0">
                <a:solidFill>
                  <a:srgbClr val="273239"/>
                </a:solidFill>
                <a:effectLst/>
                <a:latin typeface="Nunito" pitchFamily="2" charset="0"/>
              </a:rPr>
              <a:t>    </a:t>
            </a:r>
            <a:r>
              <a:rPr lang="en-US" i="0" dirty="0" err="1">
                <a:solidFill>
                  <a:srgbClr val="273239"/>
                </a:solidFill>
                <a:effectLst/>
                <a:latin typeface="Nunito" pitchFamily="2" charset="0"/>
              </a:rPr>
              <a:t>printf</a:t>
            </a:r>
            <a:r>
              <a:rPr lang="en-US" i="0" dirty="0">
                <a:solidFill>
                  <a:srgbClr val="273239"/>
                </a:solidFill>
                <a:effectLst/>
                <a:latin typeface="Nunito" pitchFamily="2" charset="0"/>
              </a:rPr>
              <a:t>("p = %u\n", p); // p = 6422288</a:t>
            </a:r>
          </a:p>
          <a:p>
            <a:pPr marL="0" indent="0" algn="l" fontAlgn="base">
              <a:lnSpc>
                <a:spcPct val="120000"/>
              </a:lnSpc>
              <a:spcBef>
                <a:spcPts val="0"/>
              </a:spcBef>
              <a:buNone/>
            </a:pPr>
            <a:r>
              <a:rPr lang="en-US" i="0" dirty="0">
                <a:solidFill>
                  <a:srgbClr val="273239"/>
                </a:solidFill>
                <a:effectLst/>
                <a:latin typeface="Nunito" pitchFamily="2" charset="0"/>
              </a:rPr>
              <a:t>    p++;</a:t>
            </a:r>
          </a:p>
          <a:p>
            <a:pPr marL="0" indent="0" algn="l" fontAlgn="base">
              <a:lnSpc>
                <a:spcPct val="120000"/>
              </a:lnSpc>
              <a:spcBef>
                <a:spcPts val="0"/>
              </a:spcBef>
              <a:buNone/>
            </a:pPr>
            <a:r>
              <a:rPr lang="en-US" i="0" dirty="0">
                <a:solidFill>
                  <a:srgbClr val="273239"/>
                </a:solidFill>
                <a:effectLst/>
                <a:latin typeface="Nunito" pitchFamily="2" charset="0"/>
              </a:rPr>
              <a:t>    </a:t>
            </a:r>
            <a:r>
              <a:rPr lang="en-US" i="0" dirty="0" err="1">
                <a:solidFill>
                  <a:srgbClr val="273239"/>
                </a:solidFill>
                <a:effectLst/>
                <a:latin typeface="Nunito" pitchFamily="2" charset="0"/>
              </a:rPr>
              <a:t>printf</a:t>
            </a:r>
            <a:r>
              <a:rPr lang="en-US" i="0" dirty="0">
                <a:solidFill>
                  <a:srgbClr val="273239"/>
                </a:solidFill>
                <a:effectLst/>
                <a:latin typeface="Nunito" pitchFamily="2" charset="0"/>
              </a:rPr>
              <a:t>("p++ = %u\n", p); //p++ = 6422292    +4   // 4 bytes</a:t>
            </a:r>
          </a:p>
          <a:p>
            <a:pPr marL="0" indent="0" algn="l" fontAlgn="base">
              <a:lnSpc>
                <a:spcPct val="120000"/>
              </a:lnSpc>
              <a:spcBef>
                <a:spcPts val="0"/>
              </a:spcBef>
              <a:buNone/>
            </a:pPr>
            <a:r>
              <a:rPr lang="en-US" i="0" dirty="0">
                <a:solidFill>
                  <a:srgbClr val="273239"/>
                </a:solidFill>
                <a:effectLst/>
                <a:latin typeface="Nunito" pitchFamily="2" charset="0"/>
              </a:rPr>
              <a:t>    p--;</a:t>
            </a:r>
          </a:p>
          <a:p>
            <a:pPr marL="0" indent="0" algn="l" fontAlgn="base">
              <a:lnSpc>
                <a:spcPct val="120000"/>
              </a:lnSpc>
              <a:spcBef>
                <a:spcPts val="0"/>
              </a:spcBef>
              <a:buNone/>
            </a:pPr>
            <a:r>
              <a:rPr lang="en-US" i="0" dirty="0">
                <a:solidFill>
                  <a:srgbClr val="273239"/>
                </a:solidFill>
                <a:effectLst/>
                <a:latin typeface="Nunito" pitchFamily="2" charset="0"/>
              </a:rPr>
              <a:t>    </a:t>
            </a:r>
            <a:r>
              <a:rPr lang="en-US" i="0" dirty="0" err="1">
                <a:solidFill>
                  <a:srgbClr val="273239"/>
                </a:solidFill>
                <a:effectLst/>
                <a:latin typeface="Nunito" pitchFamily="2" charset="0"/>
              </a:rPr>
              <a:t>printf</a:t>
            </a:r>
            <a:r>
              <a:rPr lang="en-US" i="0" dirty="0">
                <a:solidFill>
                  <a:srgbClr val="273239"/>
                </a:solidFill>
                <a:effectLst/>
                <a:latin typeface="Nunito" pitchFamily="2" charset="0"/>
              </a:rPr>
              <a:t>("p-- = %u\n", p); //p-- = 6422288     -4   // restored to original value</a:t>
            </a:r>
          </a:p>
          <a:p>
            <a:pPr algn="l" fontAlgn="base">
              <a:lnSpc>
                <a:spcPct val="120000"/>
              </a:lnSpc>
              <a:spcBef>
                <a:spcPts val="0"/>
              </a:spcBef>
            </a:pPr>
            <a:endParaRPr lang="en-US" i="0" dirty="0">
              <a:solidFill>
                <a:srgbClr val="273239"/>
              </a:solidFill>
              <a:effectLst/>
              <a:latin typeface="Nunito" pitchFamily="2" charset="0"/>
            </a:endParaRPr>
          </a:p>
        </p:txBody>
      </p:sp>
      <p:sp>
        <p:nvSpPr>
          <p:cNvPr id="4" name="Date Placeholder 3">
            <a:extLst>
              <a:ext uri="{FF2B5EF4-FFF2-40B4-BE49-F238E27FC236}">
                <a16:creationId xmlns:a16="http://schemas.microsoft.com/office/drawing/2014/main" xmlns="" id="{397B8E59-5FC0-C3D8-8BC3-F17E298E9935}"/>
              </a:ext>
            </a:extLst>
          </p:cNvPr>
          <p:cNvSpPr>
            <a:spLocks noGrp="1"/>
          </p:cNvSpPr>
          <p:nvPr>
            <p:ph type="dt" sz="half" idx="10"/>
          </p:nvPr>
        </p:nvSpPr>
        <p:spPr/>
        <p:txBody>
          <a:bodyPr/>
          <a:lstStyle/>
          <a:p>
            <a:fld id="{959B59A7-6C2A-4EE8-98F2-E800B13D849A}" type="datetime3">
              <a:rPr lang="en-US" smtClean="0"/>
              <a:t>23 May 2023</a:t>
            </a:fld>
            <a:endParaRPr lang="en-US"/>
          </a:p>
        </p:txBody>
      </p:sp>
    </p:spTree>
    <p:extLst>
      <p:ext uri="{BB962C8B-B14F-4D97-AF65-F5344CB8AC3E}">
        <p14:creationId xmlns:p14="http://schemas.microsoft.com/office/powerpoint/2010/main" val="19072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8D121-8B3C-E250-5EEC-2D8A626569BD}"/>
              </a:ext>
            </a:extLst>
          </p:cNvPr>
          <p:cNvSpPr>
            <a:spLocks noGrp="1"/>
          </p:cNvSpPr>
          <p:nvPr>
            <p:ph type="title"/>
          </p:nvPr>
        </p:nvSpPr>
        <p:spPr/>
        <p:txBody>
          <a:bodyPr/>
          <a:lstStyle/>
          <a:p>
            <a:r>
              <a:rPr lang="en-US" dirty="0"/>
              <a:t>Pointer Increment and Decrement: An Illustration</a:t>
            </a:r>
          </a:p>
        </p:txBody>
      </p:sp>
      <p:sp>
        <p:nvSpPr>
          <p:cNvPr id="3" name="Content Placeholder 2">
            <a:extLst>
              <a:ext uri="{FF2B5EF4-FFF2-40B4-BE49-F238E27FC236}">
                <a16:creationId xmlns:a16="http://schemas.microsoft.com/office/drawing/2014/main" xmlns="" id="{194A23E3-6C62-E321-D168-04EE74BEC6C1}"/>
              </a:ext>
            </a:extLst>
          </p:cNvPr>
          <p:cNvSpPr>
            <a:spLocks noGrp="1"/>
          </p:cNvSpPr>
          <p:nvPr>
            <p:ph idx="1"/>
          </p:nvPr>
        </p:nvSpPr>
        <p:spPr/>
        <p:txBody>
          <a:bodyPr>
            <a:normAutofit fontScale="85000" lnSpcReduction="20000"/>
          </a:bodyPr>
          <a:lstStyle/>
          <a:p>
            <a:pPr marL="0" indent="0" algn="l" fontAlgn="base">
              <a:lnSpc>
                <a:spcPct val="120000"/>
              </a:lnSpc>
              <a:spcBef>
                <a:spcPts val="0"/>
              </a:spcBef>
              <a:buNone/>
            </a:pPr>
            <a:r>
              <a:rPr lang="en-US" i="0" dirty="0">
                <a:solidFill>
                  <a:srgbClr val="273239"/>
                </a:solidFill>
                <a:effectLst/>
                <a:latin typeface="Nunito" pitchFamily="2" charset="0"/>
              </a:rPr>
              <a:t> float b = 22.22;</a:t>
            </a:r>
          </a:p>
          <a:p>
            <a:pPr marL="0" indent="0" algn="l" fontAlgn="base">
              <a:lnSpc>
                <a:spcPct val="120000"/>
              </a:lnSpc>
              <a:spcBef>
                <a:spcPts val="0"/>
              </a:spcBef>
              <a:buNone/>
            </a:pPr>
            <a:r>
              <a:rPr lang="en-US" i="0" dirty="0">
                <a:solidFill>
                  <a:srgbClr val="273239"/>
                </a:solidFill>
                <a:effectLst/>
                <a:latin typeface="Nunito" pitchFamily="2" charset="0"/>
              </a:rPr>
              <a:t>    float *q = &amp;b;</a:t>
            </a:r>
          </a:p>
          <a:p>
            <a:pPr marL="0" indent="0" algn="l" fontAlgn="base">
              <a:lnSpc>
                <a:spcPct val="120000"/>
              </a:lnSpc>
              <a:spcBef>
                <a:spcPts val="0"/>
              </a:spcBef>
              <a:buNone/>
            </a:pPr>
            <a:r>
              <a:rPr lang="en-US" i="0" dirty="0">
                <a:solidFill>
                  <a:srgbClr val="273239"/>
                </a:solidFill>
                <a:effectLst/>
                <a:latin typeface="Nunito" pitchFamily="2" charset="0"/>
              </a:rPr>
              <a:t>    </a:t>
            </a:r>
            <a:r>
              <a:rPr lang="en-US" i="0" dirty="0" err="1">
                <a:solidFill>
                  <a:srgbClr val="273239"/>
                </a:solidFill>
                <a:effectLst/>
                <a:latin typeface="Nunito" pitchFamily="2" charset="0"/>
              </a:rPr>
              <a:t>printf</a:t>
            </a:r>
            <a:r>
              <a:rPr lang="en-US" i="0" dirty="0">
                <a:solidFill>
                  <a:srgbClr val="273239"/>
                </a:solidFill>
                <a:effectLst/>
                <a:latin typeface="Nunito" pitchFamily="2" charset="0"/>
              </a:rPr>
              <a:t>("q = %u\n", q);  //q = 6422284</a:t>
            </a:r>
          </a:p>
          <a:p>
            <a:pPr marL="0" indent="0" algn="l" fontAlgn="base">
              <a:lnSpc>
                <a:spcPct val="120000"/>
              </a:lnSpc>
              <a:spcBef>
                <a:spcPts val="0"/>
              </a:spcBef>
              <a:buNone/>
            </a:pPr>
            <a:r>
              <a:rPr lang="en-US" i="0" dirty="0">
                <a:solidFill>
                  <a:srgbClr val="273239"/>
                </a:solidFill>
                <a:effectLst/>
                <a:latin typeface="Nunito" pitchFamily="2" charset="0"/>
              </a:rPr>
              <a:t>    q++;</a:t>
            </a:r>
          </a:p>
          <a:p>
            <a:pPr marL="0" indent="0" algn="l" fontAlgn="base">
              <a:lnSpc>
                <a:spcPct val="120000"/>
              </a:lnSpc>
              <a:spcBef>
                <a:spcPts val="0"/>
              </a:spcBef>
              <a:buNone/>
            </a:pPr>
            <a:r>
              <a:rPr lang="en-US" i="0" dirty="0">
                <a:solidFill>
                  <a:srgbClr val="273239"/>
                </a:solidFill>
                <a:effectLst/>
                <a:latin typeface="Nunito" pitchFamily="2" charset="0"/>
              </a:rPr>
              <a:t>    </a:t>
            </a:r>
            <a:r>
              <a:rPr lang="en-US" i="0" dirty="0" err="1">
                <a:solidFill>
                  <a:srgbClr val="273239"/>
                </a:solidFill>
                <a:effectLst/>
                <a:latin typeface="Nunito" pitchFamily="2" charset="0"/>
              </a:rPr>
              <a:t>printf</a:t>
            </a:r>
            <a:r>
              <a:rPr lang="en-US" i="0" dirty="0">
                <a:solidFill>
                  <a:srgbClr val="273239"/>
                </a:solidFill>
                <a:effectLst/>
                <a:latin typeface="Nunito" pitchFamily="2" charset="0"/>
              </a:rPr>
              <a:t>("q++ = %u\n", q); //q++ = 6422288      +4   // 4 bytes</a:t>
            </a:r>
          </a:p>
          <a:p>
            <a:pPr marL="0" indent="0" algn="l" fontAlgn="base">
              <a:lnSpc>
                <a:spcPct val="120000"/>
              </a:lnSpc>
              <a:spcBef>
                <a:spcPts val="0"/>
              </a:spcBef>
              <a:buNone/>
            </a:pPr>
            <a:r>
              <a:rPr lang="en-US" i="0" dirty="0">
                <a:solidFill>
                  <a:srgbClr val="273239"/>
                </a:solidFill>
                <a:effectLst/>
                <a:latin typeface="Nunito" pitchFamily="2" charset="0"/>
              </a:rPr>
              <a:t>    q--;</a:t>
            </a:r>
          </a:p>
          <a:p>
            <a:pPr marL="0" indent="0" algn="l" fontAlgn="base">
              <a:lnSpc>
                <a:spcPct val="120000"/>
              </a:lnSpc>
              <a:spcBef>
                <a:spcPts val="0"/>
              </a:spcBef>
              <a:buNone/>
            </a:pPr>
            <a:r>
              <a:rPr lang="en-US" i="0" dirty="0">
                <a:solidFill>
                  <a:srgbClr val="273239"/>
                </a:solidFill>
                <a:effectLst/>
                <a:latin typeface="Nunito" pitchFamily="2" charset="0"/>
              </a:rPr>
              <a:t>    </a:t>
            </a:r>
            <a:r>
              <a:rPr lang="en-US" i="0" dirty="0" err="1">
                <a:solidFill>
                  <a:srgbClr val="273239"/>
                </a:solidFill>
                <a:effectLst/>
                <a:latin typeface="Nunito" pitchFamily="2" charset="0"/>
              </a:rPr>
              <a:t>printf</a:t>
            </a:r>
            <a:r>
              <a:rPr lang="en-US" i="0" dirty="0">
                <a:solidFill>
                  <a:srgbClr val="273239"/>
                </a:solidFill>
                <a:effectLst/>
                <a:latin typeface="Nunito" pitchFamily="2" charset="0"/>
              </a:rPr>
              <a:t>("q-- = %u\n", q); //q-- = 6422284       -4  // restored to original value</a:t>
            </a:r>
          </a:p>
          <a:p>
            <a:pPr marL="0" indent="0" algn="l" fontAlgn="base">
              <a:lnSpc>
                <a:spcPct val="120000"/>
              </a:lnSpc>
              <a:spcBef>
                <a:spcPts val="0"/>
              </a:spcBef>
              <a:buNone/>
            </a:pPr>
            <a:r>
              <a:rPr lang="en-US" i="0" dirty="0">
                <a:solidFill>
                  <a:srgbClr val="273239"/>
                </a:solidFill>
                <a:effectLst/>
                <a:latin typeface="Nunito" pitchFamily="2" charset="0"/>
              </a:rPr>
              <a:t>     char c = 'a';</a:t>
            </a:r>
          </a:p>
          <a:p>
            <a:pPr marL="0" indent="0" algn="l" fontAlgn="base">
              <a:lnSpc>
                <a:spcPct val="120000"/>
              </a:lnSpc>
              <a:spcBef>
                <a:spcPts val="0"/>
              </a:spcBef>
              <a:buNone/>
            </a:pPr>
            <a:r>
              <a:rPr lang="en-US" i="0" dirty="0">
                <a:solidFill>
                  <a:srgbClr val="273239"/>
                </a:solidFill>
                <a:effectLst/>
                <a:latin typeface="Nunito" pitchFamily="2" charset="0"/>
              </a:rPr>
              <a:t>    char *r = &amp;c;</a:t>
            </a:r>
          </a:p>
          <a:p>
            <a:pPr marL="0" indent="0" algn="l" fontAlgn="base">
              <a:lnSpc>
                <a:spcPct val="120000"/>
              </a:lnSpc>
              <a:spcBef>
                <a:spcPts val="0"/>
              </a:spcBef>
              <a:buNone/>
            </a:pPr>
            <a:r>
              <a:rPr lang="en-US" i="0" dirty="0">
                <a:solidFill>
                  <a:srgbClr val="273239"/>
                </a:solidFill>
                <a:effectLst/>
                <a:latin typeface="Nunito" pitchFamily="2" charset="0"/>
              </a:rPr>
              <a:t>    </a:t>
            </a:r>
            <a:r>
              <a:rPr lang="en-US" i="0" dirty="0" err="1">
                <a:solidFill>
                  <a:srgbClr val="273239"/>
                </a:solidFill>
                <a:effectLst/>
                <a:latin typeface="Nunito" pitchFamily="2" charset="0"/>
              </a:rPr>
              <a:t>printf</a:t>
            </a:r>
            <a:r>
              <a:rPr lang="en-US" i="0" dirty="0">
                <a:solidFill>
                  <a:srgbClr val="273239"/>
                </a:solidFill>
                <a:effectLst/>
                <a:latin typeface="Nunito" pitchFamily="2" charset="0"/>
              </a:rPr>
              <a:t>("r = %u\n", r);   //r = 6422283</a:t>
            </a:r>
          </a:p>
          <a:p>
            <a:pPr marL="0" indent="0" algn="l" fontAlgn="base">
              <a:lnSpc>
                <a:spcPct val="120000"/>
              </a:lnSpc>
              <a:spcBef>
                <a:spcPts val="0"/>
              </a:spcBef>
              <a:buNone/>
            </a:pPr>
            <a:r>
              <a:rPr lang="en-US" i="0" dirty="0">
                <a:solidFill>
                  <a:srgbClr val="273239"/>
                </a:solidFill>
                <a:effectLst/>
                <a:latin typeface="Nunito" pitchFamily="2" charset="0"/>
              </a:rPr>
              <a:t>    r++;</a:t>
            </a:r>
          </a:p>
          <a:p>
            <a:pPr marL="0" indent="0" algn="l" fontAlgn="base">
              <a:lnSpc>
                <a:spcPct val="120000"/>
              </a:lnSpc>
              <a:spcBef>
                <a:spcPts val="0"/>
              </a:spcBef>
              <a:buNone/>
            </a:pPr>
            <a:r>
              <a:rPr lang="en-US" i="0" dirty="0">
                <a:solidFill>
                  <a:srgbClr val="273239"/>
                </a:solidFill>
                <a:effectLst/>
                <a:latin typeface="Nunito" pitchFamily="2" charset="0"/>
              </a:rPr>
              <a:t>    </a:t>
            </a:r>
            <a:r>
              <a:rPr lang="en-US" i="0" dirty="0" err="1">
                <a:solidFill>
                  <a:srgbClr val="273239"/>
                </a:solidFill>
                <a:effectLst/>
                <a:latin typeface="Nunito" pitchFamily="2" charset="0"/>
              </a:rPr>
              <a:t>printf</a:t>
            </a:r>
            <a:r>
              <a:rPr lang="en-US" i="0" dirty="0">
                <a:solidFill>
                  <a:srgbClr val="273239"/>
                </a:solidFill>
                <a:effectLst/>
                <a:latin typeface="Nunito" pitchFamily="2" charset="0"/>
              </a:rPr>
              <a:t>("r++ = %u\n", r);   //r++ = 6422284     +1   // 1 byte</a:t>
            </a:r>
          </a:p>
          <a:p>
            <a:pPr marL="0" indent="0" algn="l" fontAlgn="base">
              <a:lnSpc>
                <a:spcPct val="120000"/>
              </a:lnSpc>
              <a:spcBef>
                <a:spcPts val="0"/>
              </a:spcBef>
              <a:buNone/>
            </a:pPr>
            <a:r>
              <a:rPr lang="en-US" i="0" dirty="0">
                <a:solidFill>
                  <a:srgbClr val="273239"/>
                </a:solidFill>
                <a:effectLst/>
                <a:latin typeface="Nunito" pitchFamily="2" charset="0"/>
              </a:rPr>
              <a:t>    r--;</a:t>
            </a:r>
          </a:p>
          <a:p>
            <a:pPr marL="0" indent="0" algn="l" fontAlgn="base">
              <a:lnSpc>
                <a:spcPct val="120000"/>
              </a:lnSpc>
              <a:spcBef>
                <a:spcPts val="0"/>
              </a:spcBef>
              <a:buNone/>
            </a:pPr>
            <a:r>
              <a:rPr lang="en-US" i="0" dirty="0">
                <a:solidFill>
                  <a:srgbClr val="273239"/>
                </a:solidFill>
                <a:effectLst/>
                <a:latin typeface="Nunito" pitchFamily="2" charset="0"/>
              </a:rPr>
              <a:t>    </a:t>
            </a:r>
            <a:r>
              <a:rPr lang="en-US" i="0" dirty="0" err="1">
                <a:solidFill>
                  <a:srgbClr val="273239"/>
                </a:solidFill>
                <a:effectLst/>
                <a:latin typeface="Nunito" pitchFamily="2" charset="0"/>
              </a:rPr>
              <a:t>printf</a:t>
            </a:r>
            <a:r>
              <a:rPr lang="en-US" i="0" dirty="0">
                <a:solidFill>
                  <a:srgbClr val="273239"/>
                </a:solidFill>
                <a:effectLst/>
                <a:latin typeface="Nunito" pitchFamily="2" charset="0"/>
              </a:rPr>
              <a:t>("r-- = %u\n", r);   //r-- = 6422283     -1  // restored to original value</a:t>
            </a:r>
          </a:p>
          <a:p>
            <a:pPr marL="0" indent="0" algn="l" fontAlgn="base">
              <a:lnSpc>
                <a:spcPct val="120000"/>
              </a:lnSpc>
              <a:spcBef>
                <a:spcPts val="0"/>
              </a:spcBef>
              <a:buNone/>
            </a:pPr>
            <a:r>
              <a:rPr lang="en-US" i="0" dirty="0">
                <a:solidFill>
                  <a:srgbClr val="273239"/>
                </a:solidFill>
                <a:effectLst/>
                <a:latin typeface="Nunito" pitchFamily="2" charset="0"/>
              </a:rPr>
              <a:t>     return 0;</a:t>
            </a:r>
          </a:p>
          <a:p>
            <a:pPr marL="0" indent="0" algn="l" fontAlgn="base">
              <a:lnSpc>
                <a:spcPct val="120000"/>
              </a:lnSpc>
              <a:spcBef>
                <a:spcPts val="0"/>
              </a:spcBef>
              <a:buNone/>
            </a:pPr>
            <a:r>
              <a:rPr lang="en-US" i="0" dirty="0">
                <a:solidFill>
                  <a:srgbClr val="273239"/>
                </a:solidFill>
                <a:effectLst/>
                <a:latin typeface="Nunito" pitchFamily="2" charset="0"/>
              </a:rPr>
              <a:t>}</a:t>
            </a:r>
          </a:p>
        </p:txBody>
      </p:sp>
      <p:sp>
        <p:nvSpPr>
          <p:cNvPr id="4" name="Date Placeholder 3">
            <a:extLst>
              <a:ext uri="{FF2B5EF4-FFF2-40B4-BE49-F238E27FC236}">
                <a16:creationId xmlns:a16="http://schemas.microsoft.com/office/drawing/2014/main" xmlns="" id="{397B8E59-5FC0-C3D8-8BC3-F17E298E9935}"/>
              </a:ext>
            </a:extLst>
          </p:cNvPr>
          <p:cNvSpPr>
            <a:spLocks noGrp="1"/>
          </p:cNvSpPr>
          <p:nvPr>
            <p:ph type="dt" sz="half" idx="10"/>
          </p:nvPr>
        </p:nvSpPr>
        <p:spPr/>
        <p:txBody>
          <a:bodyPr/>
          <a:lstStyle/>
          <a:p>
            <a:fld id="{959B59A7-6C2A-4EE8-98F2-E800B13D849A}" type="datetime3">
              <a:rPr lang="en-US" smtClean="0"/>
              <a:t>23 May 2023</a:t>
            </a:fld>
            <a:endParaRPr lang="en-US"/>
          </a:p>
        </p:txBody>
      </p:sp>
      <p:pic>
        <p:nvPicPr>
          <p:cNvPr id="7" name="Picture 6">
            <a:extLst>
              <a:ext uri="{FF2B5EF4-FFF2-40B4-BE49-F238E27FC236}">
                <a16:creationId xmlns:a16="http://schemas.microsoft.com/office/drawing/2014/main" xmlns="" id="{FFCAD006-1BA0-A753-E42E-0D1C8343E079}"/>
              </a:ext>
            </a:extLst>
          </p:cNvPr>
          <p:cNvPicPr>
            <a:picLocks noChangeAspect="1"/>
          </p:cNvPicPr>
          <p:nvPr/>
        </p:nvPicPr>
        <p:blipFill>
          <a:blip r:embed="rId2"/>
          <a:stretch>
            <a:fillRect/>
          </a:stretch>
        </p:blipFill>
        <p:spPr>
          <a:xfrm>
            <a:off x="8934450" y="1728787"/>
            <a:ext cx="3257550" cy="4181475"/>
          </a:xfrm>
          <a:prstGeom prst="rect">
            <a:avLst/>
          </a:prstGeom>
        </p:spPr>
      </p:pic>
    </p:spTree>
    <p:extLst>
      <p:ext uri="{BB962C8B-B14F-4D97-AF65-F5344CB8AC3E}">
        <p14:creationId xmlns:p14="http://schemas.microsoft.com/office/powerpoint/2010/main" val="38600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CED0-48A9-73A2-9E06-D0527E157643}"/>
              </a:ext>
            </a:extLst>
          </p:cNvPr>
          <p:cNvSpPr>
            <a:spLocks noGrp="1"/>
          </p:cNvSpPr>
          <p:nvPr>
            <p:ph type="title"/>
          </p:nvPr>
        </p:nvSpPr>
        <p:spPr/>
        <p:txBody>
          <a:bodyPr/>
          <a:lstStyle/>
          <a:p>
            <a:r>
              <a:rPr lang="en-US" dirty="0"/>
              <a:t>MCQ PRACTICE</a:t>
            </a:r>
          </a:p>
        </p:txBody>
      </p:sp>
      <p:sp>
        <p:nvSpPr>
          <p:cNvPr id="3" name="Content Placeholder 2">
            <a:extLst>
              <a:ext uri="{FF2B5EF4-FFF2-40B4-BE49-F238E27FC236}">
                <a16:creationId xmlns:a16="http://schemas.microsoft.com/office/drawing/2014/main" xmlns="" id="{8EF7A508-E6C7-0954-3103-F77E308F286A}"/>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78C754A-46B4-4CD6-A592-EBEFBD5F2A0C}" type="datetime3">
              <a:rPr lang="en-US" smtClean="0"/>
              <a:t>23 May 2023</a:t>
            </a:fld>
            <a:endParaRPr lang="en-US"/>
          </a:p>
        </p:txBody>
      </p:sp>
    </p:spTree>
    <p:extLst>
      <p:ext uri="{BB962C8B-B14F-4D97-AF65-F5344CB8AC3E}">
        <p14:creationId xmlns:p14="http://schemas.microsoft.com/office/powerpoint/2010/main" val="393010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CED0-48A9-73A2-9E06-D0527E157643}"/>
              </a:ext>
            </a:extLst>
          </p:cNvPr>
          <p:cNvSpPr>
            <a:spLocks noGrp="1"/>
          </p:cNvSpPr>
          <p:nvPr>
            <p:ph type="title"/>
          </p:nvPr>
        </p:nvSpPr>
        <p:spPr/>
        <p:txBody>
          <a:bodyPr/>
          <a:lstStyle/>
          <a:p>
            <a:r>
              <a:rPr lang="en-US" dirty="0"/>
              <a:t>Q. No. 1</a:t>
            </a:r>
          </a:p>
        </p:txBody>
      </p:sp>
      <p:sp>
        <p:nvSpPr>
          <p:cNvPr id="3" name="Content Placeholder 2">
            <a:extLst>
              <a:ext uri="{FF2B5EF4-FFF2-40B4-BE49-F238E27FC236}">
                <a16:creationId xmlns:a16="http://schemas.microsoft.com/office/drawing/2014/main" xmlns="" id="{8EF7A508-E6C7-0954-3103-F77E308F286A}"/>
              </a:ext>
            </a:extLst>
          </p:cNvPr>
          <p:cNvSpPr>
            <a:spLocks noGrp="1"/>
          </p:cNvSpPr>
          <p:nvPr>
            <p:ph idx="1"/>
          </p:nvPr>
        </p:nvSpPr>
        <p:spPr>
          <a:xfrm>
            <a:off x="467591" y="1563255"/>
            <a:ext cx="9982200" cy="4572000"/>
          </a:xfrm>
        </p:spPr>
        <p:txBody>
          <a:bodyPr>
            <a:normAutofit fontScale="92500" lnSpcReduction="20000"/>
          </a:bodyPr>
          <a:lstStyle/>
          <a:p>
            <a:pPr marL="0" indent="0">
              <a:lnSpc>
                <a:spcPct val="120000"/>
              </a:lnSpc>
              <a:spcBef>
                <a:spcPts val="0"/>
              </a:spcBef>
              <a:buNone/>
            </a:pPr>
            <a:r>
              <a:rPr lang="en-US" dirty="0"/>
              <a:t>Consider a compiler where </a:t>
            </a:r>
            <a:r>
              <a:rPr lang="en-US" dirty="0" err="1"/>
              <a:t>int</a:t>
            </a:r>
            <a:r>
              <a:rPr lang="en-US" dirty="0"/>
              <a:t> takes 4 bytes, char takes 1 byte and pointer takes 4 bytes</a:t>
            </a:r>
            <a:r>
              <a:rPr lang="en-US" dirty="0" smtClean="0"/>
              <a:t>.</a:t>
            </a:r>
          </a:p>
          <a:p>
            <a:pPr marL="0" indent="0">
              <a:lnSpc>
                <a:spcPct val="120000"/>
              </a:lnSpc>
              <a:spcBef>
                <a:spcPts val="0"/>
              </a:spcBef>
              <a:buNone/>
            </a:pPr>
            <a:r>
              <a:rPr lang="en-US" dirty="0"/>
              <a:t>#include &lt;</a:t>
            </a:r>
            <a:r>
              <a:rPr lang="en-US" dirty="0" err="1"/>
              <a:t>stdio.h</a:t>
            </a:r>
            <a:r>
              <a:rPr lang="en-US" dirty="0"/>
              <a:t>&gt;</a:t>
            </a:r>
          </a:p>
          <a:p>
            <a:pPr marL="0" indent="0">
              <a:lnSpc>
                <a:spcPct val="120000"/>
              </a:lnSpc>
              <a:spcBef>
                <a:spcPts val="0"/>
              </a:spcBef>
              <a:buNone/>
            </a:pPr>
            <a:r>
              <a:rPr lang="en-US" dirty="0"/>
              <a:t> </a:t>
            </a:r>
          </a:p>
          <a:p>
            <a:pPr marL="0" indent="0">
              <a:lnSpc>
                <a:spcPct val="120000"/>
              </a:lnSpc>
              <a:spcBef>
                <a:spcPts val="0"/>
              </a:spcBef>
              <a:buNone/>
            </a:pPr>
            <a:r>
              <a:rPr lang="en-US" dirty="0" err="1"/>
              <a:t>int</a:t>
            </a:r>
            <a:r>
              <a:rPr lang="en-US" dirty="0"/>
              <a:t> main()</a:t>
            </a:r>
          </a:p>
          <a:p>
            <a:pPr marL="0" indent="0">
              <a:lnSpc>
                <a:spcPct val="120000"/>
              </a:lnSpc>
              <a:spcBef>
                <a:spcPts val="0"/>
              </a:spcBef>
              <a:buNone/>
            </a:pPr>
            <a:r>
              <a:rPr lang="en-US" dirty="0"/>
              <a:t>{</a:t>
            </a:r>
          </a:p>
          <a:p>
            <a:pPr marL="0" indent="0">
              <a:lnSpc>
                <a:spcPct val="120000"/>
              </a:lnSpc>
              <a:spcBef>
                <a:spcPts val="0"/>
              </a:spcBef>
              <a:buNone/>
            </a:pPr>
            <a:r>
              <a:rPr lang="en-US" dirty="0"/>
              <a:t>    </a:t>
            </a:r>
            <a:r>
              <a:rPr lang="en-US" dirty="0" err="1"/>
              <a:t>int</a:t>
            </a:r>
            <a:r>
              <a:rPr lang="en-US" dirty="0"/>
              <a:t> </a:t>
            </a:r>
            <a:r>
              <a:rPr lang="en-US" dirty="0" err="1"/>
              <a:t>arri</a:t>
            </a:r>
            <a:r>
              <a:rPr lang="en-US" dirty="0"/>
              <a:t>[] = {1, 2 ,3};</a:t>
            </a:r>
          </a:p>
          <a:p>
            <a:pPr marL="0" indent="0">
              <a:lnSpc>
                <a:spcPct val="120000"/>
              </a:lnSpc>
              <a:spcBef>
                <a:spcPts val="0"/>
              </a:spcBef>
              <a:buNone/>
            </a:pPr>
            <a:r>
              <a:rPr lang="en-US" dirty="0"/>
              <a:t>    </a:t>
            </a:r>
            <a:r>
              <a:rPr lang="en-US" dirty="0" err="1"/>
              <a:t>int</a:t>
            </a:r>
            <a:r>
              <a:rPr lang="en-US" dirty="0"/>
              <a:t> *</a:t>
            </a:r>
            <a:r>
              <a:rPr lang="en-US" dirty="0" err="1"/>
              <a:t>ptri</a:t>
            </a:r>
            <a:r>
              <a:rPr lang="en-US" dirty="0"/>
              <a:t> = </a:t>
            </a:r>
            <a:r>
              <a:rPr lang="en-US" dirty="0" err="1"/>
              <a:t>arri</a:t>
            </a:r>
            <a:r>
              <a:rPr lang="en-US" dirty="0"/>
              <a:t>;</a:t>
            </a:r>
          </a:p>
          <a:p>
            <a:pPr marL="0" indent="0">
              <a:lnSpc>
                <a:spcPct val="120000"/>
              </a:lnSpc>
              <a:spcBef>
                <a:spcPts val="0"/>
              </a:spcBef>
              <a:buNone/>
            </a:pPr>
            <a:r>
              <a:rPr lang="en-US" dirty="0"/>
              <a:t> </a:t>
            </a:r>
            <a:r>
              <a:rPr lang="en-US" dirty="0" smtClean="0"/>
              <a:t>  </a:t>
            </a:r>
            <a:r>
              <a:rPr lang="en-US" dirty="0"/>
              <a:t>char </a:t>
            </a:r>
            <a:r>
              <a:rPr lang="en-US" dirty="0" err="1"/>
              <a:t>arrc</a:t>
            </a:r>
            <a:r>
              <a:rPr lang="en-US" dirty="0"/>
              <a:t>[] = {1, 2 ,3};</a:t>
            </a:r>
          </a:p>
          <a:p>
            <a:pPr marL="0" indent="0">
              <a:lnSpc>
                <a:spcPct val="120000"/>
              </a:lnSpc>
              <a:spcBef>
                <a:spcPts val="0"/>
              </a:spcBef>
              <a:buNone/>
            </a:pPr>
            <a:r>
              <a:rPr lang="en-US" dirty="0"/>
              <a:t>    char *</a:t>
            </a:r>
            <a:r>
              <a:rPr lang="en-US" dirty="0" err="1"/>
              <a:t>ptrc</a:t>
            </a:r>
            <a:r>
              <a:rPr lang="en-US" dirty="0"/>
              <a:t> = </a:t>
            </a:r>
            <a:r>
              <a:rPr lang="en-US" dirty="0" err="1"/>
              <a:t>arrc</a:t>
            </a:r>
            <a:r>
              <a:rPr lang="en-US" dirty="0"/>
              <a:t>;</a:t>
            </a:r>
          </a:p>
          <a:p>
            <a:pPr marL="0" indent="0">
              <a:lnSpc>
                <a:spcPct val="120000"/>
              </a:lnSpc>
              <a:spcBef>
                <a:spcPts val="0"/>
              </a:spcBef>
              <a:buNone/>
            </a:pPr>
            <a:r>
              <a:rPr lang="en-US" dirty="0"/>
              <a:t> </a:t>
            </a:r>
            <a:r>
              <a:rPr lang="en-US" dirty="0" smtClean="0"/>
              <a:t>   </a:t>
            </a:r>
            <a:r>
              <a:rPr lang="en-US" dirty="0" err="1"/>
              <a:t>printf</a:t>
            </a:r>
            <a:r>
              <a:rPr lang="en-US" dirty="0"/>
              <a:t>("</a:t>
            </a:r>
            <a:r>
              <a:rPr lang="en-US" dirty="0" err="1"/>
              <a:t>sizeof</a:t>
            </a:r>
            <a:r>
              <a:rPr lang="en-US" dirty="0"/>
              <a:t> </a:t>
            </a:r>
            <a:r>
              <a:rPr lang="en-US" dirty="0" err="1"/>
              <a:t>arri</a:t>
            </a:r>
            <a:r>
              <a:rPr lang="en-US" dirty="0"/>
              <a:t>[] = %d ", </a:t>
            </a:r>
            <a:r>
              <a:rPr lang="en-US" dirty="0" err="1"/>
              <a:t>sizeof</a:t>
            </a:r>
            <a:r>
              <a:rPr lang="en-US" dirty="0"/>
              <a:t>(</a:t>
            </a:r>
            <a:r>
              <a:rPr lang="en-US" dirty="0" err="1"/>
              <a:t>arri</a:t>
            </a:r>
            <a:r>
              <a:rPr lang="en-US" dirty="0"/>
              <a:t>));</a:t>
            </a:r>
          </a:p>
          <a:p>
            <a:pPr marL="0" indent="0">
              <a:lnSpc>
                <a:spcPct val="120000"/>
              </a:lnSpc>
              <a:spcBef>
                <a:spcPts val="0"/>
              </a:spcBef>
              <a:buNone/>
            </a:pPr>
            <a:r>
              <a:rPr lang="en-US" dirty="0"/>
              <a:t>    </a:t>
            </a:r>
            <a:r>
              <a:rPr lang="en-US" dirty="0" err="1"/>
              <a:t>printf</a:t>
            </a:r>
            <a:r>
              <a:rPr lang="en-US" dirty="0"/>
              <a:t>("</a:t>
            </a:r>
            <a:r>
              <a:rPr lang="en-US" dirty="0" err="1"/>
              <a:t>sizeof</a:t>
            </a:r>
            <a:r>
              <a:rPr lang="en-US" dirty="0"/>
              <a:t> </a:t>
            </a:r>
            <a:r>
              <a:rPr lang="en-US" dirty="0" err="1"/>
              <a:t>ptri</a:t>
            </a:r>
            <a:r>
              <a:rPr lang="en-US" dirty="0"/>
              <a:t> = %d ", </a:t>
            </a:r>
            <a:r>
              <a:rPr lang="en-US" dirty="0" err="1"/>
              <a:t>sizeof</a:t>
            </a:r>
            <a:r>
              <a:rPr lang="en-US" dirty="0"/>
              <a:t>(</a:t>
            </a:r>
            <a:r>
              <a:rPr lang="en-US" dirty="0" err="1"/>
              <a:t>ptri</a:t>
            </a:r>
            <a:r>
              <a:rPr lang="en-US" dirty="0"/>
              <a:t>));</a:t>
            </a:r>
          </a:p>
          <a:p>
            <a:pPr marL="0" indent="0">
              <a:lnSpc>
                <a:spcPct val="120000"/>
              </a:lnSpc>
              <a:spcBef>
                <a:spcPts val="0"/>
              </a:spcBef>
              <a:buNone/>
            </a:pPr>
            <a:r>
              <a:rPr lang="en-US" dirty="0"/>
              <a:t> </a:t>
            </a:r>
            <a:r>
              <a:rPr lang="en-US" dirty="0" smtClean="0"/>
              <a:t>    </a:t>
            </a:r>
            <a:r>
              <a:rPr lang="en-US" dirty="0" err="1"/>
              <a:t>printf</a:t>
            </a:r>
            <a:r>
              <a:rPr lang="en-US" dirty="0"/>
              <a:t>("</a:t>
            </a:r>
            <a:r>
              <a:rPr lang="en-US" dirty="0" err="1"/>
              <a:t>sizeof</a:t>
            </a:r>
            <a:r>
              <a:rPr lang="en-US" dirty="0"/>
              <a:t> </a:t>
            </a:r>
            <a:r>
              <a:rPr lang="en-US" dirty="0" err="1"/>
              <a:t>arrc</a:t>
            </a:r>
            <a:r>
              <a:rPr lang="en-US" dirty="0"/>
              <a:t>[] = %d ", </a:t>
            </a:r>
            <a:r>
              <a:rPr lang="en-US" dirty="0" err="1"/>
              <a:t>sizeof</a:t>
            </a:r>
            <a:r>
              <a:rPr lang="en-US" dirty="0"/>
              <a:t>(</a:t>
            </a:r>
            <a:r>
              <a:rPr lang="en-US" dirty="0" err="1"/>
              <a:t>arrc</a:t>
            </a:r>
            <a:r>
              <a:rPr lang="en-US" dirty="0"/>
              <a:t>));</a:t>
            </a:r>
          </a:p>
          <a:p>
            <a:pPr marL="0" indent="0">
              <a:lnSpc>
                <a:spcPct val="120000"/>
              </a:lnSpc>
              <a:spcBef>
                <a:spcPts val="0"/>
              </a:spcBef>
              <a:buNone/>
            </a:pPr>
            <a:r>
              <a:rPr lang="en-US" dirty="0"/>
              <a:t>    </a:t>
            </a:r>
            <a:r>
              <a:rPr lang="en-US" dirty="0" err="1"/>
              <a:t>printf</a:t>
            </a:r>
            <a:r>
              <a:rPr lang="en-US" dirty="0"/>
              <a:t>("</a:t>
            </a:r>
            <a:r>
              <a:rPr lang="en-US" dirty="0" err="1"/>
              <a:t>sizeof</a:t>
            </a:r>
            <a:r>
              <a:rPr lang="en-US" dirty="0"/>
              <a:t> </a:t>
            </a:r>
            <a:r>
              <a:rPr lang="en-US" dirty="0" err="1"/>
              <a:t>ptrc</a:t>
            </a:r>
            <a:r>
              <a:rPr lang="en-US" dirty="0"/>
              <a:t> = %d ", </a:t>
            </a:r>
            <a:r>
              <a:rPr lang="en-US" dirty="0" err="1"/>
              <a:t>sizeof</a:t>
            </a:r>
            <a:r>
              <a:rPr lang="en-US" dirty="0"/>
              <a:t>(</a:t>
            </a:r>
            <a:r>
              <a:rPr lang="en-US" dirty="0" err="1"/>
              <a:t>ptrc</a:t>
            </a:r>
            <a:r>
              <a:rPr lang="en-US" dirty="0"/>
              <a:t>));</a:t>
            </a:r>
          </a:p>
          <a:p>
            <a:pPr marL="0" indent="0">
              <a:lnSpc>
                <a:spcPct val="120000"/>
              </a:lnSpc>
              <a:spcBef>
                <a:spcPts val="0"/>
              </a:spcBef>
              <a:buNone/>
            </a:pPr>
            <a:r>
              <a:rPr lang="en-US" dirty="0"/>
              <a:t> </a:t>
            </a:r>
            <a:r>
              <a:rPr lang="en-US" dirty="0" smtClean="0"/>
              <a:t>    </a:t>
            </a:r>
            <a:r>
              <a:rPr lang="en-US" dirty="0"/>
              <a:t>return 0;</a:t>
            </a:r>
          </a:p>
          <a:p>
            <a:pPr marL="0" indent="0">
              <a:lnSpc>
                <a:spcPct val="120000"/>
              </a:lnSpc>
              <a:spcBef>
                <a:spcPts val="0"/>
              </a:spcBef>
              <a:buNone/>
            </a:pPr>
            <a:r>
              <a:rPr lang="en-US" dirty="0"/>
              <a:t>}</a:t>
            </a:r>
          </a:p>
        </p:txBody>
      </p:sp>
      <p:sp>
        <p:nvSpPr>
          <p:cNvPr id="4" name="Date Placeholder 3"/>
          <p:cNvSpPr>
            <a:spLocks noGrp="1"/>
          </p:cNvSpPr>
          <p:nvPr>
            <p:ph type="dt" sz="half" idx="10"/>
          </p:nvPr>
        </p:nvSpPr>
        <p:spPr/>
        <p:txBody>
          <a:bodyPr/>
          <a:lstStyle/>
          <a:p>
            <a:fld id="{C880B172-9DF6-40AF-B683-D9DB5E46A915}" type="datetime3">
              <a:rPr lang="en-US" smtClean="0"/>
              <a:t>23 May 2023</a:t>
            </a:fld>
            <a:endParaRPr lang="en-US"/>
          </a:p>
        </p:txBody>
      </p:sp>
      <p:sp>
        <p:nvSpPr>
          <p:cNvPr id="12" name="Rectangle 11"/>
          <p:cNvSpPr/>
          <p:nvPr/>
        </p:nvSpPr>
        <p:spPr>
          <a:xfrm>
            <a:off x="5200073" y="2431857"/>
            <a:ext cx="6779491" cy="1200329"/>
          </a:xfrm>
          <a:prstGeom prst="rect">
            <a:avLst/>
          </a:prstGeom>
        </p:spPr>
        <p:txBody>
          <a:bodyPr wrap="square">
            <a:spAutoFit/>
          </a:bodyPr>
          <a:lstStyle/>
          <a:p>
            <a:r>
              <a:rPr lang="en-US" dirty="0"/>
              <a:t>A. </a:t>
            </a:r>
            <a:r>
              <a:rPr lang="en-US" dirty="0" err="1"/>
              <a:t>sizeof</a:t>
            </a:r>
            <a:r>
              <a:rPr lang="en-US" dirty="0"/>
              <a:t> </a:t>
            </a:r>
            <a:r>
              <a:rPr lang="en-US" dirty="0" err="1"/>
              <a:t>arri</a:t>
            </a:r>
            <a:r>
              <a:rPr lang="en-US" dirty="0"/>
              <a:t>[] = 3 </a:t>
            </a:r>
            <a:r>
              <a:rPr lang="en-US" dirty="0" err="1"/>
              <a:t>sizeof</a:t>
            </a:r>
            <a:r>
              <a:rPr lang="en-US" dirty="0"/>
              <a:t> </a:t>
            </a:r>
            <a:r>
              <a:rPr lang="en-US" dirty="0" err="1"/>
              <a:t>ptri</a:t>
            </a:r>
            <a:r>
              <a:rPr lang="en-US" dirty="0"/>
              <a:t> = 4 </a:t>
            </a:r>
            <a:r>
              <a:rPr lang="en-US" dirty="0" err="1"/>
              <a:t>sizeof</a:t>
            </a:r>
            <a:r>
              <a:rPr lang="en-US" dirty="0"/>
              <a:t> </a:t>
            </a:r>
            <a:r>
              <a:rPr lang="en-US" dirty="0" err="1"/>
              <a:t>arrc</a:t>
            </a:r>
            <a:r>
              <a:rPr lang="en-US" dirty="0"/>
              <a:t>[] = 3 </a:t>
            </a:r>
            <a:r>
              <a:rPr lang="en-US" dirty="0" err="1"/>
              <a:t>sizeof</a:t>
            </a:r>
            <a:r>
              <a:rPr lang="en-US" dirty="0"/>
              <a:t> </a:t>
            </a:r>
            <a:r>
              <a:rPr lang="en-US" dirty="0" err="1"/>
              <a:t>ptrc</a:t>
            </a:r>
            <a:r>
              <a:rPr lang="en-US" dirty="0"/>
              <a:t> = 4</a:t>
            </a:r>
          </a:p>
          <a:p>
            <a:r>
              <a:rPr lang="en-US" dirty="0"/>
              <a:t>B. </a:t>
            </a:r>
            <a:r>
              <a:rPr lang="en-US" dirty="0" err="1"/>
              <a:t>sizeof</a:t>
            </a:r>
            <a:r>
              <a:rPr lang="en-US" dirty="0"/>
              <a:t> </a:t>
            </a:r>
            <a:r>
              <a:rPr lang="en-US" dirty="0" err="1"/>
              <a:t>arri</a:t>
            </a:r>
            <a:r>
              <a:rPr lang="en-US" dirty="0"/>
              <a:t>[] = 12 </a:t>
            </a:r>
            <a:r>
              <a:rPr lang="en-US" dirty="0" err="1"/>
              <a:t>sizeof</a:t>
            </a:r>
            <a:r>
              <a:rPr lang="en-US" dirty="0"/>
              <a:t> </a:t>
            </a:r>
            <a:r>
              <a:rPr lang="en-US" dirty="0" err="1"/>
              <a:t>ptri</a:t>
            </a:r>
            <a:r>
              <a:rPr lang="en-US" dirty="0"/>
              <a:t> = 4 </a:t>
            </a:r>
            <a:r>
              <a:rPr lang="en-US" dirty="0" err="1"/>
              <a:t>sizeof</a:t>
            </a:r>
            <a:r>
              <a:rPr lang="en-US" dirty="0"/>
              <a:t> </a:t>
            </a:r>
            <a:r>
              <a:rPr lang="en-US" dirty="0" err="1"/>
              <a:t>arrc</a:t>
            </a:r>
            <a:r>
              <a:rPr lang="en-US" dirty="0"/>
              <a:t>[] = 3 </a:t>
            </a:r>
            <a:r>
              <a:rPr lang="en-US" dirty="0" err="1"/>
              <a:t>sizeof</a:t>
            </a:r>
            <a:r>
              <a:rPr lang="en-US" dirty="0"/>
              <a:t> </a:t>
            </a:r>
            <a:r>
              <a:rPr lang="en-US" dirty="0" err="1"/>
              <a:t>ptrc</a:t>
            </a:r>
            <a:r>
              <a:rPr lang="en-US" dirty="0"/>
              <a:t> = 1</a:t>
            </a:r>
          </a:p>
          <a:p>
            <a:r>
              <a:rPr lang="en-US" dirty="0"/>
              <a:t>C. </a:t>
            </a:r>
            <a:r>
              <a:rPr lang="en-US" dirty="0" err="1"/>
              <a:t>sizeof</a:t>
            </a:r>
            <a:r>
              <a:rPr lang="en-US" dirty="0"/>
              <a:t> </a:t>
            </a:r>
            <a:r>
              <a:rPr lang="en-US" dirty="0" err="1"/>
              <a:t>arri</a:t>
            </a:r>
            <a:r>
              <a:rPr lang="en-US" dirty="0"/>
              <a:t>[] = 3 </a:t>
            </a:r>
            <a:r>
              <a:rPr lang="en-US" dirty="0" err="1"/>
              <a:t>sizeof</a:t>
            </a:r>
            <a:r>
              <a:rPr lang="en-US" dirty="0"/>
              <a:t> </a:t>
            </a:r>
            <a:r>
              <a:rPr lang="en-US" dirty="0" err="1"/>
              <a:t>ptri</a:t>
            </a:r>
            <a:r>
              <a:rPr lang="en-US" dirty="0"/>
              <a:t> = 4 </a:t>
            </a:r>
            <a:r>
              <a:rPr lang="en-US" dirty="0" err="1"/>
              <a:t>sizeof</a:t>
            </a:r>
            <a:r>
              <a:rPr lang="en-US" dirty="0"/>
              <a:t> </a:t>
            </a:r>
            <a:r>
              <a:rPr lang="en-US" dirty="0" err="1"/>
              <a:t>arrc</a:t>
            </a:r>
            <a:r>
              <a:rPr lang="en-US" dirty="0"/>
              <a:t>[] = 3 </a:t>
            </a:r>
            <a:r>
              <a:rPr lang="en-US" dirty="0" err="1"/>
              <a:t>sizeof</a:t>
            </a:r>
            <a:r>
              <a:rPr lang="en-US" dirty="0"/>
              <a:t> </a:t>
            </a:r>
            <a:r>
              <a:rPr lang="en-US" dirty="0" err="1"/>
              <a:t>ptrc</a:t>
            </a:r>
            <a:r>
              <a:rPr lang="en-US" dirty="0"/>
              <a:t> = 1</a:t>
            </a:r>
          </a:p>
          <a:p>
            <a:r>
              <a:rPr lang="en-US" dirty="0"/>
              <a:t>D. </a:t>
            </a:r>
            <a:r>
              <a:rPr lang="en-US" dirty="0" err="1"/>
              <a:t>sizeof</a:t>
            </a:r>
            <a:r>
              <a:rPr lang="en-US" dirty="0"/>
              <a:t> </a:t>
            </a:r>
            <a:r>
              <a:rPr lang="en-US" dirty="0" err="1"/>
              <a:t>arri</a:t>
            </a:r>
            <a:r>
              <a:rPr lang="en-US" dirty="0"/>
              <a:t>[] = 12 </a:t>
            </a:r>
            <a:r>
              <a:rPr lang="en-US" dirty="0" err="1"/>
              <a:t>sizeof</a:t>
            </a:r>
            <a:r>
              <a:rPr lang="en-US" dirty="0"/>
              <a:t> </a:t>
            </a:r>
            <a:r>
              <a:rPr lang="en-US" dirty="0" err="1"/>
              <a:t>ptri</a:t>
            </a:r>
            <a:r>
              <a:rPr lang="en-US" dirty="0"/>
              <a:t> = 4 </a:t>
            </a:r>
            <a:r>
              <a:rPr lang="en-US" dirty="0" err="1"/>
              <a:t>sizeof</a:t>
            </a:r>
            <a:r>
              <a:rPr lang="en-US" dirty="0"/>
              <a:t> </a:t>
            </a:r>
            <a:r>
              <a:rPr lang="en-US" dirty="0" err="1"/>
              <a:t>arrc</a:t>
            </a:r>
            <a:r>
              <a:rPr lang="en-US" dirty="0"/>
              <a:t>[] = 3 </a:t>
            </a:r>
            <a:r>
              <a:rPr lang="en-US" dirty="0" err="1"/>
              <a:t>sizeof</a:t>
            </a:r>
            <a:r>
              <a:rPr lang="en-US" dirty="0"/>
              <a:t> </a:t>
            </a:r>
            <a:r>
              <a:rPr lang="en-US" dirty="0" err="1"/>
              <a:t>ptrc</a:t>
            </a:r>
            <a:r>
              <a:rPr lang="en-US" dirty="0"/>
              <a:t> = 4</a:t>
            </a:r>
          </a:p>
        </p:txBody>
      </p:sp>
    </p:spTree>
    <p:extLst>
      <p:ext uri="{BB962C8B-B14F-4D97-AF65-F5344CB8AC3E}">
        <p14:creationId xmlns:p14="http://schemas.microsoft.com/office/powerpoint/2010/main" val="20645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CED0-48A9-73A2-9E06-D0527E157643}"/>
              </a:ext>
            </a:extLst>
          </p:cNvPr>
          <p:cNvSpPr>
            <a:spLocks noGrp="1"/>
          </p:cNvSpPr>
          <p:nvPr>
            <p:ph type="title"/>
          </p:nvPr>
        </p:nvSpPr>
        <p:spPr/>
        <p:txBody>
          <a:bodyPr/>
          <a:lstStyle/>
          <a:p>
            <a:r>
              <a:rPr lang="en-US" dirty="0"/>
              <a:t>Q. No. 1</a:t>
            </a:r>
          </a:p>
        </p:txBody>
      </p:sp>
      <p:sp>
        <p:nvSpPr>
          <p:cNvPr id="3" name="Content Placeholder 2">
            <a:extLst>
              <a:ext uri="{FF2B5EF4-FFF2-40B4-BE49-F238E27FC236}">
                <a16:creationId xmlns:a16="http://schemas.microsoft.com/office/drawing/2014/main" xmlns="" id="{8EF7A508-E6C7-0954-3103-F77E308F286A}"/>
              </a:ext>
            </a:extLst>
          </p:cNvPr>
          <p:cNvSpPr>
            <a:spLocks noGrp="1"/>
          </p:cNvSpPr>
          <p:nvPr>
            <p:ph idx="1"/>
          </p:nvPr>
        </p:nvSpPr>
        <p:spPr>
          <a:xfrm>
            <a:off x="467591" y="1563255"/>
            <a:ext cx="9982200" cy="4572000"/>
          </a:xfrm>
        </p:spPr>
        <p:txBody>
          <a:bodyPr>
            <a:normAutofit fontScale="92500" lnSpcReduction="20000"/>
          </a:bodyPr>
          <a:lstStyle/>
          <a:p>
            <a:pPr marL="0" indent="0">
              <a:lnSpc>
                <a:spcPct val="120000"/>
              </a:lnSpc>
              <a:spcBef>
                <a:spcPts val="0"/>
              </a:spcBef>
              <a:buNone/>
            </a:pPr>
            <a:r>
              <a:rPr lang="en-US" dirty="0"/>
              <a:t>Consider a compiler where </a:t>
            </a:r>
            <a:r>
              <a:rPr lang="en-US" dirty="0" err="1"/>
              <a:t>int</a:t>
            </a:r>
            <a:r>
              <a:rPr lang="en-US" dirty="0"/>
              <a:t> takes 4 bytes, char takes 1 byte and pointer takes 4 bytes</a:t>
            </a:r>
            <a:r>
              <a:rPr lang="en-US" dirty="0" smtClean="0"/>
              <a:t>.</a:t>
            </a:r>
          </a:p>
          <a:p>
            <a:pPr marL="0" indent="0">
              <a:lnSpc>
                <a:spcPct val="120000"/>
              </a:lnSpc>
              <a:spcBef>
                <a:spcPts val="0"/>
              </a:spcBef>
              <a:buNone/>
            </a:pPr>
            <a:r>
              <a:rPr lang="en-US" dirty="0"/>
              <a:t>#include &lt;</a:t>
            </a:r>
            <a:r>
              <a:rPr lang="en-US" dirty="0" err="1"/>
              <a:t>stdio.h</a:t>
            </a:r>
            <a:r>
              <a:rPr lang="en-US" dirty="0"/>
              <a:t>&gt;</a:t>
            </a:r>
          </a:p>
          <a:p>
            <a:pPr marL="0" indent="0">
              <a:lnSpc>
                <a:spcPct val="120000"/>
              </a:lnSpc>
              <a:spcBef>
                <a:spcPts val="0"/>
              </a:spcBef>
              <a:buNone/>
            </a:pPr>
            <a:r>
              <a:rPr lang="en-US" dirty="0"/>
              <a:t> </a:t>
            </a:r>
          </a:p>
          <a:p>
            <a:pPr marL="0" indent="0">
              <a:lnSpc>
                <a:spcPct val="120000"/>
              </a:lnSpc>
              <a:spcBef>
                <a:spcPts val="0"/>
              </a:spcBef>
              <a:buNone/>
            </a:pPr>
            <a:r>
              <a:rPr lang="en-US" dirty="0" err="1"/>
              <a:t>int</a:t>
            </a:r>
            <a:r>
              <a:rPr lang="en-US" dirty="0"/>
              <a:t> main()</a:t>
            </a:r>
          </a:p>
          <a:p>
            <a:pPr marL="0" indent="0">
              <a:lnSpc>
                <a:spcPct val="120000"/>
              </a:lnSpc>
              <a:spcBef>
                <a:spcPts val="0"/>
              </a:spcBef>
              <a:buNone/>
            </a:pPr>
            <a:r>
              <a:rPr lang="en-US" dirty="0"/>
              <a:t>{</a:t>
            </a:r>
          </a:p>
          <a:p>
            <a:pPr marL="0" indent="0">
              <a:lnSpc>
                <a:spcPct val="120000"/>
              </a:lnSpc>
              <a:spcBef>
                <a:spcPts val="0"/>
              </a:spcBef>
              <a:buNone/>
            </a:pPr>
            <a:r>
              <a:rPr lang="en-US" dirty="0"/>
              <a:t>    </a:t>
            </a:r>
            <a:r>
              <a:rPr lang="en-US" dirty="0" err="1"/>
              <a:t>int</a:t>
            </a:r>
            <a:r>
              <a:rPr lang="en-US" dirty="0"/>
              <a:t> </a:t>
            </a:r>
            <a:r>
              <a:rPr lang="en-US" dirty="0" err="1"/>
              <a:t>arri</a:t>
            </a:r>
            <a:r>
              <a:rPr lang="en-US" dirty="0"/>
              <a:t>[] = {1, 2 ,3};</a:t>
            </a:r>
          </a:p>
          <a:p>
            <a:pPr marL="0" indent="0">
              <a:lnSpc>
                <a:spcPct val="120000"/>
              </a:lnSpc>
              <a:spcBef>
                <a:spcPts val="0"/>
              </a:spcBef>
              <a:buNone/>
            </a:pPr>
            <a:r>
              <a:rPr lang="en-US" dirty="0"/>
              <a:t>    </a:t>
            </a:r>
            <a:r>
              <a:rPr lang="en-US" dirty="0" err="1"/>
              <a:t>int</a:t>
            </a:r>
            <a:r>
              <a:rPr lang="en-US" dirty="0"/>
              <a:t> *</a:t>
            </a:r>
            <a:r>
              <a:rPr lang="en-US" dirty="0" err="1"/>
              <a:t>ptri</a:t>
            </a:r>
            <a:r>
              <a:rPr lang="en-US" dirty="0"/>
              <a:t> = </a:t>
            </a:r>
            <a:r>
              <a:rPr lang="en-US" dirty="0" err="1"/>
              <a:t>arri</a:t>
            </a:r>
            <a:r>
              <a:rPr lang="en-US" dirty="0"/>
              <a:t>;</a:t>
            </a:r>
          </a:p>
          <a:p>
            <a:pPr marL="0" indent="0">
              <a:lnSpc>
                <a:spcPct val="120000"/>
              </a:lnSpc>
              <a:spcBef>
                <a:spcPts val="0"/>
              </a:spcBef>
              <a:buNone/>
            </a:pPr>
            <a:r>
              <a:rPr lang="en-US" dirty="0"/>
              <a:t> </a:t>
            </a:r>
            <a:r>
              <a:rPr lang="en-US" dirty="0" smtClean="0"/>
              <a:t>  </a:t>
            </a:r>
            <a:r>
              <a:rPr lang="en-US" dirty="0"/>
              <a:t>char </a:t>
            </a:r>
            <a:r>
              <a:rPr lang="en-US" dirty="0" err="1"/>
              <a:t>arrc</a:t>
            </a:r>
            <a:r>
              <a:rPr lang="en-US" dirty="0"/>
              <a:t>[] = {1, 2 ,3};</a:t>
            </a:r>
          </a:p>
          <a:p>
            <a:pPr marL="0" indent="0">
              <a:lnSpc>
                <a:spcPct val="120000"/>
              </a:lnSpc>
              <a:spcBef>
                <a:spcPts val="0"/>
              </a:spcBef>
              <a:buNone/>
            </a:pPr>
            <a:r>
              <a:rPr lang="en-US" dirty="0"/>
              <a:t>    char *</a:t>
            </a:r>
            <a:r>
              <a:rPr lang="en-US" dirty="0" err="1"/>
              <a:t>ptrc</a:t>
            </a:r>
            <a:r>
              <a:rPr lang="en-US" dirty="0"/>
              <a:t> = </a:t>
            </a:r>
            <a:r>
              <a:rPr lang="en-US" dirty="0" err="1"/>
              <a:t>arrc</a:t>
            </a:r>
            <a:r>
              <a:rPr lang="en-US" dirty="0"/>
              <a:t>;</a:t>
            </a:r>
          </a:p>
          <a:p>
            <a:pPr marL="0" indent="0">
              <a:lnSpc>
                <a:spcPct val="120000"/>
              </a:lnSpc>
              <a:spcBef>
                <a:spcPts val="0"/>
              </a:spcBef>
              <a:buNone/>
            </a:pPr>
            <a:r>
              <a:rPr lang="en-US" dirty="0"/>
              <a:t> </a:t>
            </a:r>
            <a:r>
              <a:rPr lang="en-US" dirty="0" smtClean="0"/>
              <a:t>   </a:t>
            </a:r>
            <a:r>
              <a:rPr lang="en-US" dirty="0" err="1"/>
              <a:t>printf</a:t>
            </a:r>
            <a:r>
              <a:rPr lang="en-US" dirty="0"/>
              <a:t>("</a:t>
            </a:r>
            <a:r>
              <a:rPr lang="en-US" dirty="0" err="1"/>
              <a:t>sizeof</a:t>
            </a:r>
            <a:r>
              <a:rPr lang="en-US" dirty="0"/>
              <a:t> </a:t>
            </a:r>
            <a:r>
              <a:rPr lang="en-US" dirty="0" err="1"/>
              <a:t>arri</a:t>
            </a:r>
            <a:r>
              <a:rPr lang="en-US" dirty="0"/>
              <a:t>[] = %d ", </a:t>
            </a:r>
            <a:r>
              <a:rPr lang="en-US" dirty="0" err="1"/>
              <a:t>sizeof</a:t>
            </a:r>
            <a:r>
              <a:rPr lang="en-US" dirty="0"/>
              <a:t>(</a:t>
            </a:r>
            <a:r>
              <a:rPr lang="en-US" dirty="0" err="1"/>
              <a:t>arri</a:t>
            </a:r>
            <a:r>
              <a:rPr lang="en-US" dirty="0"/>
              <a:t>));</a:t>
            </a:r>
          </a:p>
          <a:p>
            <a:pPr marL="0" indent="0">
              <a:lnSpc>
                <a:spcPct val="120000"/>
              </a:lnSpc>
              <a:spcBef>
                <a:spcPts val="0"/>
              </a:spcBef>
              <a:buNone/>
            </a:pPr>
            <a:r>
              <a:rPr lang="en-US" dirty="0"/>
              <a:t>    </a:t>
            </a:r>
            <a:r>
              <a:rPr lang="en-US" dirty="0" err="1"/>
              <a:t>printf</a:t>
            </a:r>
            <a:r>
              <a:rPr lang="en-US" dirty="0"/>
              <a:t>("</a:t>
            </a:r>
            <a:r>
              <a:rPr lang="en-US" dirty="0" err="1"/>
              <a:t>sizeof</a:t>
            </a:r>
            <a:r>
              <a:rPr lang="en-US" dirty="0"/>
              <a:t> </a:t>
            </a:r>
            <a:r>
              <a:rPr lang="en-US" dirty="0" err="1"/>
              <a:t>ptri</a:t>
            </a:r>
            <a:r>
              <a:rPr lang="en-US" dirty="0"/>
              <a:t> = %d ", </a:t>
            </a:r>
            <a:r>
              <a:rPr lang="en-US" dirty="0" err="1"/>
              <a:t>sizeof</a:t>
            </a:r>
            <a:r>
              <a:rPr lang="en-US" dirty="0"/>
              <a:t>(</a:t>
            </a:r>
            <a:r>
              <a:rPr lang="en-US" dirty="0" err="1"/>
              <a:t>ptri</a:t>
            </a:r>
            <a:r>
              <a:rPr lang="en-US" dirty="0"/>
              <a:t>));</a:t>
            </a:r>
          </a:p>
          <a:p>
            <a:pPr marL="0" indent="0">
              <a:lnSpc>
                <a:spcPct val="120000"/>
              </a:lnSpc>
              <a:spcBef>
                <a:spcPts val="0"/>
              </a:spcBef>
              <a:buNone/>
            </a:pPr>
            <a:r>
              <a:rPr lang="en-US" dirty="0"/>
              <a:t> </a:t>
            </a:r>
            <a:r>
              <a:rPr lang="en-US" dirty="0" smtClean="0"/>
              <a:t>    </a:t>
            </a:r>
            <a:r>
              <a:rPr lang="en-US" dirty="0" err="1"/>
              <a:t>printf</a:t>
            </a:r>
            <a:r>
              <a:rPr lang="en-US" dirty="0"/>
              <a:t>("</a:t>
            </a:r>
            <a:r>
              <a:rPr lang="en-US" dirty="0" err="1"/>
              <a:t>sizeof</a:t>
            </a:r>
            <a:r>
              <a:rPr lang="en-US" dirty="0"/>
              <a:t> </a:t>
            </a:r>
            <a:r>
              <a:rPr lang="en-US" dirty="0" err="1"/>
              <a:t>arrc</a:t>
            </a:r>
            <a:r>
              <a:rPr lang="en-US" dirty="0"/>
              <a:t>[] = %d ", </a:t>
            </a:r>
            <a:r>
              <a:rPr lang="en-US" dirty="0" err="1"/>
              <a:t>sizeof</a:t>
            </a:r>
            <a:r>
              <a:rPr lang="en-US" dirty="0"/>
              <a:t>(</a:t>
            </a:r>
            <a:r>
              <a:rPr lang="en-US" dirty="0" err="1"/>
              <a:t>arrc</a:t>
            </a:r>
            <a:r>
              <a:rPr lang="en-US" dirty="0"/>
              <a:t>));</a:t>
            </a:r>
          </a:p>
          <a:p>
            <a:pPr marL="0" indent="0">
              <a:lnSpc>
                <a:spcPct val="120000"/>
              </a:lnSpc>
              <a:spcBef>
                <a:spcPts val="0"/>
              </a:spcBef>
              <a:buNone/>
            </a:pPr>
            <a:r>
              <a:rPr lang="en-US" dirty="0"/>
              <a:t>    </a:t>
            </a:r>
            <a:r>
              <a:rPr lang="en-US" dirty="0" err="1"/>
              <a:t>printf</a:t>
            </a:r>
            <a:r>
              <a:rPr lang="en-US" dirty="0"/>
              <a:t>("</a:t>
            </a:r>
            <a:r>
              <a:rPr lang="en-US" dirty="0" err="1"/>
              <a:t>sizeof</a:t>
            </a:r>
            <a:r>
              <a:rPr lang="en-US" dirty="0"/>
              <a:t> </a:t>
            </a:r>
            <a:r>
              <a:rPr lang="en-US" dirty="0" err="1"/>
              <a:t>ptrc</a:t>
            </a:r>
            <a:r>
              <a:rPr lang="en-US" dirty="0"/>
              <a:t> = %d ", </a:t>
            </a:r>
            <a:r>
              <a:rPr lang="en-US" dirty="0" err="1"/>
              <a:t>sizeof</a:t>
            </a:r>
            <a:r>
              <a:rPr lang="en-US" dirty="0"/>
              <a:t>(</a:t>
            </a:r>
            <a:r>
              <a:rPr lang="en-US" dirty="0" err="1"/>
              <a:t>ptrc</a:t>
            </a:r>
            <a:r>
              <a:rPr lang="en-US" dirty="0"/>
              <a:t>));</a:t>
            </a:r>
          </a:p>
          <a:p>
            <a:pPr marL="0" indent="0">
              <a:lnSpc>
                <a:spcPct val="120000"/>
              </a:lnSpc>
              <a:spcBef>
                <a:spcPts val="0"/>
              </a:spcBef>
              <a:buNone/>
            </a:pPr>
            <a:r>
              <a:rPr lang="en-US" dirty="0"/>
              <a:t> </a:t>
            </a:r>
            <a:r>
              <a:rPr lang="en-US" dirty="0" smtClean="0"/>
              <a:t>    </a:t>
            </a:r>
            <a:r>
              <a:rPr lang="en-US" dirty="0"/>
              <a:t>return 0;</a:t>
            </a:r>
          </a:p>
          <a:p>
            <a:pPr marL="0" indent="0">
              <a:lnSpc>
                <a:spcPct val="120000"/>
              </a:lnSpc>
              <a:spcBef>
                <a:spcPts val="0"/>
              </a:spcBef>
              <a:buNone/>
            </a:pPr>
            <a:r>
              <a:rPr lang="en-US" dirty="0"/>
              <a:t>}</a:t>
            </a:r>
          </a:p>
        </p:txBody>
      </p:sp>
      <p:sp>
        <p:nvSpPr>
          <p:cNvPr id="4" name="Date Placeholder 3"/>
          <p:cNvSpPr>
            <a:spLocks noGrp="1"/>
          </p:cNvSpPr>
          <p:nvPr>
            <p:ph type="dt" sz="half" idx="10"/>
          </p:nvPr>
        </p:nvSpPr>
        <p:spPr/>
        <p:txBody>
          <a:bodyPr/>
          <a:lstStyle/>
          <a:p>
            <a:fld id="{C880B172-9DF6-40AF-B683-D9DB5E46A915}" type="datetime3">
              <a:rPr lang="en-US" smtClean="0"/>
              <a:t>23 May 2023</a:t>
            </a:fld>
            <a:endParaRPr lang="en-US"/>
          </a:p>
        </p:txBody>
      </p:sp>
      <p:sp>
        <p:nvSpPr>
          <p:cNvPr id="12" name="Rectangle 11"/>
          <p:cNvSpPr/>
          <p:nvPr/>
        </p:nvSpPr>
        <p:spPr>
          <a:xfrm>
            <a:off x="5200073" y="2431857"/>
            <a:ext cx="6779491" cy="1200329"/>
          </a:xfrm>
          <a:prstGeom prst="rect">
            <a:avLst/>
          </a:prstGeom>
        </p:spPr>
        <p:txBody>
          <a:bodyPr wrap="square">
            <a:spAutoFit/>
          </a:bodyPr>
          <a:lstStyle/>
          <a:p>
            <a:r>
              <a:rPr lang="en-US" dirty="0"/>
              <a:t>A. </a:t>
            </a:r>
            <a:r>
              <a:rPr lang="en-US" dirty="0" err="1"/>
              <a:t>sizeof</a:t>
            </a:r>
            <a:r>
              <a:rPr lang="en-US" dirty="0"/>
              <a:t> </a:t>
            </a:r>
            <a:r>
              <a:rPr lang="en-US" dirty="0" err="1"/>
              <a:t>arri</a:t>
            </a:r>
            <a:r>
              <a:rPr lang="en-US" dirty="0"/>
              <a:t>[] = 3 </a:t>
            </a:r>
            <a:r>
              <a:rPr lang="en-US" dirty="0" err="1"/>
              <a:t>sizeof</a:t>
            </a:r>
            <a:r>
              <a:rPr lang="en-US" dirty="0"/>
              <a:t> </a:t>
            </a:r>
            <a:r>
              <a:rPr lang="en-US" dirty="0" err="1"/>
              <a:t>ptri</a:t>
            </a:r>
            <a:r>
              <a:rPr lang="en-US" dirty="0"/>
              <a:t> = 4 </a:t>
            </a:r>
            <a:r>
              <a:rPr lang="en-US" dirty="0" err="1"/>
              <a:t>sizeof</a:t>
            </a:r>
            <a:r>
              <a:rPr lang="en-US" dirty="0"/>
              <a:t> </a:t>
            </a:r>
            <a:r>
              <a:rPr lang="en-US" dirty="0" err="1"/>
              <a:t>arrc</a:t>
            </a:r>
            <a:r>
              <a:rPr lang="en-US" dirty="0"/>
              <a:t>[] = 3 </a:t>
            </a:r>
            <a:r>
              <a:rPr lang="en-US" dirty="0" err="1"/>
              <a:t>sizeof</a:t>
            </a:r>
            <a:r>
              <a:rPr lang="en-US" dirty="0"/>
              <a:t> </a:t>
            </a:r>
            <a:r>
              <a:rPr lang="en-US" dirty="0" err="1"/>
              <a:t>ptrc</a:t>
            </a:r>
            <a:r>
              <a:rPr lang="en-US" dirty="0"/>
              <a:t> = 4</a:t>
            </a:r>
          </a:p>
          <a:p>
            <a:r>
              <a:rPr lang="en-US" dirty="0"/>
              <a:t>B. </a:t>
            </a:r>
            <a:r>
              <a:rPr lang="en-US" dirty="0" err="1"/>
              <a:t>sizeof</a:t>
            </a:r>
            <a:r>
              <a:rPr lang="en-US" dirty="0"/>
              <a:t> </a:t>
            </a:r>
            <a:r>
              <a:rPr lang="en-US" dirty="0" err="1"/>
              <a:t>arri</a:t>
            </a:r>
            <a:r>
              <a:rPr lang="en-US" dirty="0"/>
              <a:t>[] = 12 </a:t>
            </a:r>
            <a:r>
              <a:rPr lang="en-US" dirty="0" err="1"/>
              <a:t>sizeof</a:t>
            </a:r>
            <a:r>
              <a:rPr lang="en-US" dirty="0"/>
              <a:t> </a:t>
            </a:r>
            <a:r>
              <a:rPr lang="en-US" dirty="0" err="1"/>
              <a:t>ptri</a:t>
            </a:r>
            <a:r>
              <a:rPr lang="en-US" dirty="0"/>
              <a:t> = 4 </a:t>
            </a:r>
            <a:r>
              <a:rPr lang="en-US" dirty="0" err="1"/>
              <a:t>sizeof</a:t>
            </a:r>
            <a:r>
              <a:rPr lang="en-US" dirty="0"/>
              <a:t> </a:t>
            </a:r>
            <a:r>
              <a:rPr lang="en-US" dirty="0" err="1"/>
              <a:t>arrc</a:t>
            </a:r>
            <a:r>
              <a:rPr lang="en-US" dirty="0"/>
              <a:t>[] = 3 </a:t>
            </a:r>
            <a:r>
              <a:rPr lang="en-US" dirty="0" err="1"/>
              <a:t>sizeof</a:t>
            </a:r>
            <a:r>
              <a:rPr lang="en-US" dirty="0"/>
              <a:t> </a:t>
            </a:r>
            <a:r>
              <a:rPr lang="en-US" dirty="0" err="1"/>
              <a:t>ptrc</a:t>
            </a:r>
            <a:r>
              <a:rPr lang="en-US" dirty="0"/>
              <a:t> = 1</a:t>
            </a:r>
          </a:p>
          <a:p>
            <a:r>
              <a:rPr lang="en-US" dirty="0"/>
              <a:t>C. </a:t>
            </a:r>
            <a:r>
              <a:rPr lang="en-US" dirty="0" err="1"/>
              <a:t>sizeof</a:t>
            </a:r>
            <a:r>
              <a:rPr lang="en-US" dirty="0"/>
              <a:t> </a:t>
            </a:r>
            <a:r>
              <a:rPr lang="en-US" dirty="0" err="1"/>
              <a:t>arri</a:t>
            </a:r>
            <a:r>
              <a:rPr lang="en-US" dirty="0"/>
              <a:t>[] = 3 </a:t>
            </a:r>
            <a:r>
              <a:rPr lang="en-US" dirty="0" err="1"/>
              <a:t>sizeof</a:t>
            </a:r>
            <a:r>
              <a:rPr lang="en-US" dirty="0"/>
              <a:t> </a:t>
            </a:r>
            <a:r>
              <a:rPr lang="en-US" dirty="0" err="1"/>
              <a:t>ptri</a:t>
            </a:r>
            <a:r>
              <a:rPr lang="en-US" dirty="0"/>
              <a:t> = 4 </a:t>
            </a:r>
            <a:r>
              <a:rPr lang="en-US" dirty="0" err="1"/>
              <a:t>sizeof</a:t>
            </a:r>
            <a:r>
              <a:rPr lang="en-US" dirty="0"/>
              <a:t> </a:t>
            </a:r>
            <a:r>
              <a:rPr lang="en-US" dirty="0" err="1"/>
              <a:t>arrc</a:t>
            </a:r>
            <a:r>
              <a:rPr lang="en-US" dirty="0"/>
              <a:t>[] = 3 </a:t>
            </a:r>
            <a:r>
              <a:rPr lang="en-US" dirty="0" err="1"/>
              <a:t>sizeof</a:t>
            </a:r>
            <a:r>
              <a:rPr lang="en-US" dirty="0"/>
              <a:t> </a:t>
            </a:r>
            <a:r>
              <a:rPr lang="en-US" dirty="0" err="1"/>
              <a:t>ptrc</a:t>
            </a:r>
            <a:r>
              <a:rPr lang="en-US" dirty="0"/>
              <a:t> = 1</a:t>
            </a:r>
          </a:p>
          <a:p>
            <a:r>
              <a:rPr lang="en-US" dirty="0">
                <a:solidFill>
                  <a:srgbClr val="FF0000"/>
                </a:solidFill>
              </a:rPr>
              <a:t>D. </a:t>
            </a:r>
            <a:r>
              <a:rPr lang="en-US" dirty="0" err="1">
                <a:solidFill>
                  <a:srgbClr val="FF0000"/>
                </a:solidFill>
              </a:rPr>
              <a:t>sizeof</a:t>
            </a:r>
            <a:r>
              <a:rPr lang="en-US" dirty="0">
                <a:solidFill>
                  <a:srgbClr val="FF0000"/>
                </a:solidFill>
              </a:rPr>
              <a:t> </a:t>
            </a:r>
            <a:r>
              <a:rPr lang="en-US" dirty="0" err="1">
                <a:solidFill>
                  <a:srgbClr val="FF0000"/>
                </a:solidFill>
              </a:rPr>
              <a:t>arri</a:t>
            </a:r>
            <a:r>
              <a:rPr lang="en-US" dirty="0">
                <a:solidFill>
                  <a:srgbClr val="FF0000"/>
                </a:solidFill>
              </a:rPr>
              <a:t>[] = 12 </a:t>
            </a:r>
            <a:r>
              <a:rPr lang="en-US" dirty="0" err="1">
                <a:solidFill>
                  <a:srgbClr val="FF0000"/>
                </a:solidFill>
              </a:rPr>
              <a:t>sizeof</a:t>
            </a:r>
            <a:r>
              <a:rPr lang="en-US" dirty="0">
                <a:solidFill>
                  <a:srgbClr val="FF0000"/>
                </a:solidFill>
              </a:rPr>
              <a:t> </a:t>
            </a:r>
            <a:r>
              <a:rPr lang="en-US" dirty="0" err="1">
                <a:solidFill>
                  <a:srgbClr val="FF0000"/>
                </a:solidFill>
              </a:rPr>
              <a:t>ptri</a:t>
            </a:r>
            <a:r>
              <a:rPr lang="en-US" dirty="0">
                <a:solidFill>
                  <a:srgbClr val="FF0000"/>
                </a:solidFill>
              </a:rPr>
              <a:t> = 4 </a:t>
            </a:r>
            <a:r>
              <a:rPr lang="en-US" dirty="0" err="1">
                <a:solidFill>
                  <a:srgbClr val="FF0000"/>
                </a:solidFill>
              </a:rPr>
              <a:t>sizeof</a:t>
            </a:r>
            <a:r>
              <a:rPr lang="en-US" dirty="0">
                <a:solidFill>
                  <a:srgbClr val="FF0000"/>
                </a:solidFill>
              </a:rPr>
              <a:t> </a:t>
            </a:r>
            <a:r>
              <a:rPr lang="en-US" dirty="0" err="1">
                <a:solidFill>
                  <a:srgbClr val="FF0000"/>
                </a:solidFill>
              </a:rPr>
              <a:t>arrc</a:t>
            </a:r>
            <a:r>
              <a:rPr lang="en-US" dirty="0">
                <a:solidFill>
                  <a:srgbClr val="FF0000"/>
                </a:solidFill>
              </a:rPr>
              <a:t>[] = 3 </a:t>
            </a:r>
            <a:r>
              <a:rPr lang="en-US" dirty="0" err="1">
                <a:solidFill>
                  <a:srgbClr val="FF0000"/>
                </a:solidFill>
              </a:rPr>
              <a:t>sizeof</a:t>
            </a:r>
            <a:r>
              <a:rPr lang="en-US" dirty="0">
                <a:solidFill>
                  <a:srgbClr val="FF0000"/>
                </a:solidFill>
              </a:rPr>
              <a:t> </a:t>
            </a:r>
            <a:r>
              <a:rPr lang="en-US" dirty="0" err="1">
                <a:solidFill>
                  <a:srgbClr val="FF0000"/>
                </a:solidFill>
              </a:rPr>
              <a:t>ptrc</a:t>
            </a:r>
            <a:r>
              <a:rPr lang="en-US" dirty="0">
                <a:solidFill>
                  <a:srgbClr val="FF0000"/>
                </a:solidFill>
              </a:rPr>
              <a:t> = 4</a:t>
            </a:r>
          </a:p>
        </p:txBody>
      </p:sp>
    </p:spTree>
    <p:extLst>
      <p:ext uri="{BB962C8B-B14F-4D97-AF65-F5344CB8AC3E}">
        <p14:creationId xmlns:p14="http://schemas.microsoft.com/office/powerpoint/2010/main" val="215398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CED0-48A9-73A2-9E06-D0527E157643}"/>
              </a:ext>
            </a:extLst>
          </p:cNvPr>
          <p:cNvSpPr>
            <a:spLocks noGrp="1"/>
          </p:cNvSpPr>
          <p:nvPr>
            <p:ph type="title"/>
          </p:nvPr>
        </p:nvSpPr>
        <p:spPr/>
        <p:txBody>
          <a:bodyPr/>
          <a:lstStyle/>
          <a:p>
            <a:r>
              <a:rPr lang="en-US" dirty="0"/>
              <a:t>Q. No. </a:t>
            </a:r>
            <a:r>
              <a:rPr lang="en-US" dirty="0" smtClean="0"/>
              <a:t>2</a:t>
            </a:r>
            <a:endParaRPr lang="en-US" dirty="0"/>
          </a:p>
        </p:txBody>
      </p:sp>
      <p:sp>
        <p:nvSpPr>
          <p:cNvPr id="3" name="Content Placeholder 2">
            <a:extLst>
              <a:ext uri="{FF2B5EF4-FFF2-40B4-BE49-F238E27FC236}">
                <a16:creationId xmlns:a16="http://schemas.microsoft.com/office/drawing/2014/main" xmlns="" id="{8EF7A508-E6C7-0954-3103-F77E308F286A}"/>
              </a:ext>
            </a:extLst>
          </p:cNvPr>
          <p:cNvSpPr>
            <a:spLocks noGrp="1"/>
          </p:cNvSpPr>
          <p:nvPr>
            <p:ph idx="1"/>
          </p:nvPr>
        </p:nvSpPr>
        <p:spPr>
          <a:xfrm>
            <a:off x="467591" y="1563255"/>
            <a:ext cx="9982200" cy="4572000"/>
          </a:xfrm>
        </p:spPr>
        <p:txBody>
          <a:bodyPr>
            <a:normAutofit/>
          </a:bodyPr>
          <a:lstStyle/>
          <a:p>
            <a:pPr marL="0" indent="0">
              <a:lnSpc>
                <a:spcPct val="120000"/>
              </a:lnSpc>
              <a:spcBef>
                <a:spcPts val="0"/>
              </a:spcBef>
              <a:buNone/>
            </a:pPr>
            <a:r>
              <a:rPr lang="en-US" dirty="0"/>
              <a:t>Assume that </a:t>
            </a:r>
            <a:r>
              <a:rPr lang="en-US" dirty="0" smtClean="0"/>
              <a:t>flo</a:t>
            </a:r>
            <a:r>
              <a:rPr lang="en-US" dirty="0"/>
              <a:t>at takes 4 bytes, predict the output of following program</a:t>
            </a:r>
            <a:r>
              <a:rPr lang="en-US" dirty="0" smtClean="0"/>
              <a:t>.</a:t>
            </a:r>
          </a:p>
          <a:p>
            <a:pPr marL="0" indent="0">
              <a:lnSpc>
                <a:spcPct val="120000"/>
              </a:lnSpc>
              <a:spcBef>
                <a:spcPts val="0"/>
              </a:spcBef>
              <a:buNone/>
            </a:pPr>
            <a:r>
              <a:rPr lang="en-US" dirty="0"/>
              <a:t>#include &lt;</a:t>
            </a:r>
            <a:r>
              <a:rPr lang="en-US" dirty="0" err="1"/>
              <a:t>stdio.h</a:t>
            </a:r>
            <a:r>
              <a:rPr lang="en-US" dirty="0"/>
              <a:t>&gt;</a:t>
            </a:r>
          </a:p>
          <a:p>
            <a:pPr marL="0" indent="0">
              <a:lnSpc>
                <a:spcPct val="120000"/>
              </a:lnSpc>
              <a:spcBef>
                <a:spcPts val="0"/>
              </a:spcBef>
              <a:buNone/>
            </a:pPr>
            <a:r>
              <a:rPr lang="en-US" dirty="0" err="1" smtClean="0"/>
              <a:t>int</a:t>
            </a:r>
            <a:r>
              <a:rPr lang="en-US" dirty="0" smtClean="0"/>
              <a:t> </a:t>
            </a:r>
            <a:r>
              <a:rPr lang="en-US" dirty="0"/>
              <a:t>main()</a:t>
            </a:r>
          </a:p>
          <a:p>
            <a:pPr marL="0" indent="0">
              <a:lnSpc>
                <a:spcPct val="120000"/>
              </a:lnSpc>
              <a:spcBef>
                <a:spcPts val="0"/>
              </a:spcBef>
              <a:buNone/>
            </a:pPr>
            <a:r>
              <a:rPr lang="en-US" dirty="0"/>
              <a:t>{</a:t>
            </a:r>
          </a:p>
          <a:p>
            <a:pPr marL="0" indent="0">
              <a:lnSpc>
                <a:spcPct val="120000"/>
              </a:lnSpc>
              <a:spcBef>
                <a:spcPts val="0"/>
              </a:spcBef>
              <a:buNone/>
            </a:pPr>
            <a:r>
              <a:rPr lang="en-US" dirty="0"/>
              <a:t>    float </a:t>
            </a:r>
            <a:r>
              <a:rPr lang="en-US" dirty="0" err="1"/>
              <a:t>arr</a:t>
            </a:r>
            <a:r>
              <a:rPr lang="en-US" dirty="0"/>
              <a:t>[5] = {12.5, 10.0, 13.5, 90.5, 0.5};</a:t>
            </a:r>
          </a:p>
          <a:p>
            <a:pPr marL="0" indent="0">
              <a:lnSpc>
                <a:spcPct val="120000"/>
              </a:lnSpc>
              <a:spcBef>
                <a:spcPts val="0"/>
              </a:spcBef>
              <a:buNone/>
            </a:pPr>
            <a:r>
              <a:rPr lang="en-US" dirty="0"/>
              <a:t>    float *ptr1 = &amp;</a:t>
            </a:r>
            <a:r>
              <a:rPr lang="en-US" dirty="0" err="1"/>
              <a:t>arr</a:t>
            </a:r>
            <a:r>
              <a:rPr lang="en-US" dirty="0"/>
              <a:t>[0];</a:t>
            </a:r>
          </a:p>
          <a:p>
            <a:pPr marL="0" indent="0">
              <a:lnSpc>
                <a:spcPct val="120000"/>
              </a:lnSpc>
              <a:spcBef>
                <a:spcPts val="0"/>
              </a:spcBef>
              <a:buNone/>
            </a:pPr>
            <a:r>
              <a:rPr lang="en-US" dirty="0"/>
              <a:t>    float *ptr2 = ptr1 + 3;</a:t>
            </a:r>
          </a:p>
          <a:p>
            <a:pPr marL="0" indent="0">
              <a:lnSpc>
                <a:spcPct val="120000"/>
              </a:lnSpc>
              <a:spcBef>
                <a:spcPts val="0"/>
              </a:spcBef>
              <a:buNone/>
            </a:pPr>
            <a:r>
              <a:rPr lang="en-US" dirty="0"/>
              <a:t> </a:t>
            </a:r>
            <a:r>
              <a:rPr lang="en-US" dirty="0" smtClean="0"/>
              <a:t>   </a:t>
            </a:r>
            <a:r>
              <a:rPr lang="en-US" dirty="0" err="1"/>
              <a:t>printf</a:t>
            </a:r>
            <a:r>
              <a:rPr lang="en-US" dirty="0"/>
              <a:t>("%f ", *ptr2);</a:t>
            </a:r>
          </a:p>
          <a:p>
            <a:pPr marL="0" indent="0">
              <a:lnSpc>
                <a:spcPct val="120000"/>
              </a:lnSpc>
              <a:spcBef>
                <a:spcPts val="0"/>
              </a:spcBef>
              <a:buNone/>
            </a:pPr>
            <a:r>
              <a:rPr lang="en-US" dirty="0"/>
              <a:t>    </a:t>
            </a:r>
            <a:r>
              <a:rPr lang="en-US" dirty="0" err="1"/>
              <a:t>printf</a:t>
            </a:r>
            <a:r>
              <a:rPr lang="en-US" dirty="0"/>
              <a:t>("%d", ptr2 - ptr1);</a:t>
            </a:r>
          </a:p>
          <a:p>
            <a:pPr marL="0" indent="0">
              <a:lnSpc>
                <a:spcPct val="120000"/>
              </a:lnSpc>
              <a:spcBef>
                <a:spcPts val="0"/>
              </a:spcBef>
              <a:buNone/>
            </a:pPr>
            <a:r>
              <a:rPr lang="en-US" dirty="0"/>
              <a:t> </a:t>
            </a:r>
            <a:r>
              <a:rPr lang="en-US" dirty="0" smtClean="0"/>
              <a:t>  </a:t>
            </a:r>
            <a:r>
              <a:rPr lang="en-US" dirty="0"/>
              <a:t>return 0;</a:t>
            </a:r>
          </a:p>
          <a:p>
            <a:pPr marL="0" indent="0">
              <a:lnSpc>
                <a:spcPct val="120000"/>
              </a:lnSpc>
              <a:spcBef>
                <a:spcPts val="0"/>
              </a:spcBef>
              <a:buNone/>
            </a:pPr>
            <a:r>
              <a:rPr lang="en-US" dirty="0" smtClean="0"/>
              <a:t>}</a:t>
            </a:r>
            <a:endParaRPr lang="en-US" dirty="0"/>
          </a:p>
        </p:txBody>
      </p:sp>
      <p:sp>
        <p:nvSpPr>
          <p:cNvPr id="4" name="Date Placeholder 3"/>
          <p:cNvSpPr>
            <a:spLocks noGrp="1"/>
          </p:cNvSpPr>
          <p:nvPr>
            <p:ph type="dt" sz="half" idx="10"/>
          </p:nvPr>
        </p:nvSpPr>
        <p:spPr/>
        <p:txBody>
          <a:bodyPr/>
          <a:lstStyle/>
          <a:p>
            <a:fld id="{C880B172-9DF6-40AF-B683-D9DB5E46A915}" type="datetime3">
              <a:rPr lang="en-US" smtClean="0"/>
              <a:t>23 May 2023</a:t>
            </a:fld>
            <a:endParaRPr lang="en-US"/>
          </a:p>
        </p:txBody>
      </p:sp>
      <p:sp>
        <p:nvSpPr>
          <p:cNvPr id="8" name="Rectangle 7"/>
          <p:cNvSpPr/>
          <p:nvPr/>
        </p:nvSpPr>
        <p:spPr>
          <a:xfrm>
            <a:off x="6179127" y="3152109"/>
            <a:ext cx="4906455" cy="1200329"/>
          </a:xfrm>
          <a:prstGeom prst="rect">
            <a:avLst/>
          </a:prstGeom>
        </p:spPr>
        <p:txBody>
          <a:bodyPr wrap="square">
            <a:spAutoFit/>
          </a:bodyPr>
          <a:lstStyle/>
          <a:p>
            <a:r>
              <a:rPr lang="en-US" dirty="0"/>
              <a:t>A. 90.500000 3</a:t>
            </a:r>
          </a:p>
          <a:p>
            <a:r>
              <a:rPr lang="en-US" dirty="0"/>
              <a:t>B. 90.500000 12</a:t>
            </a:r>
          </a:p>
          <a:p>
            <a:r>
              <a:rPr lang="en-US" dirty="0"/>
              <a:t>C. 10.000000 12</a:t>
            </a:r>
          </a:p>
          <a:p>
            <a:r>
              <a:rPr lang="en-US" dirty="0"/>
              <a:t>D. 0.500000 3</a:t>
            </a:r>
          </a:p>
        </p:txBody>
      </p:sp>
    </p:spTree>
    <p:extLst>
      <p:ext uri="{BB962C8B-B14F-4D97-AF65-F5344CB8AC3E}">
        <p14:creationId xmlns:p14="http://schemas.microsoft.com/office/powerpoint/2010/main" val="404134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CED0-48A9-73A2-9E06-D0527E157643}"/>
              </a:ext>
            </a:extLst>
          </p:cNvPr>
          <p:cNvSpPr>
            <a:spLocks noGrp="1"/>
          </p:cNvSpPr>
          <p:nvPr>
            <p:ph type="title"/>
          </p:nvPr>
        </p:nvSpPr>
        <p:spPr/>
        <p:txBody>
          <a:bodyPr/>
          <a:lstStyle/>
          <a:p>
            <a:r>
              <a:rPr lang="en-US" dirty="0"/>
              <a:t>Q. No. </a:t>
            </a:r>
            <a:r>
              <a:rPr lang="en-US" dirty="0" smtClean="0"/>
              <a:t>2</a:t>
            </a:r>
            <a:endParaRPr lang="en-US" dirty="0"/>
          </a:p>
        </p:txBody>
      </p:sp>
      <p:sp>
        <p:nvSpPr>
          <p:cNvPr id="3" name="Content Placeholder 2">
            <a:extLst>
              <a:ext uri="{FF2B5EF4-FFF2-40B4-BE49-F238E27FC236}">
                <a16:creationId xmlns:a16="http://schemas.microsoft.com/office/drawing/2014/main" xmlns="" id="{8EF7A508-E6C7-0954-3103-F77E308F286A}"/>
              </a:ext>
            </a:extLst>
          </p:cNvPr>
          <p:cNvSpPr>
            <a:spLocks noGrp="1"/>
          </p:cNvSpPr>
          <p:nvPr>
            <p:ph idx="1"/>
          </p:nvPr>
        </p:nvSpPr>
        <p:spPr>
          <a:xfrm>
            <a:off x="467591" y="1563255"/>
            <a:ext cx="9982200" cy="4572000"/>
          </a:xfrm>
        </p:spPr>
        <p:txBody>
          <a:bodyPr>
            <a:normAutofit/>
          </a:bodyPr>
          <a:lstStyle/>
          <a:p>
            <a:pPr marL="0" indent="0">
              <a:lnSpc>
                <a:spcPct val="120000"/>
              </a:lnSpc>
              <a:spcBef>
                <a:spcPts val="0"/>
              </a:spcBef>
              <a:buNone/>
            </a:pPr>
            <a:r>
              <a:rPr lang="en-US" dirty="0"/>
              <a:t>Assume that </a:t>
            </a:r>
            <a:r>
              <a:rPr lang="en-US" dirty="0" smtClean="0"/>
              <a:t>flo</a:t>
            </a:r>
            <a:r>
              <a:rPr lang="en-US" dirty="0"/>
              <a:t>at takes 4 bytes, predict the output of following program</a:t>
            </a:r>
            <a:r>
              <a:rPr lang="en-US" dirty="0" smtClean="0"/>
              <a:t>.</a:t>
            </a:r>
          </a:p>
          <a:p>
            <a:pPr marL="0" indent="0">
              <a:lnSpc>
                <a:spcPct val="120000"/>
              </a:lnSpc>
              <a:spcBef>
                <a:spcPts val="0"/>
              </a:spcBef>
              <a:buNone/>
            </a:pPr>
            <a:r>
              <a:rPr lang="en-US" dirty="0"/>
              <a:t>#include &lt;</a:t>
            </a:r>
            <a:r>
              <a:rPr lang="en-US" dirty="0" err="1"/>
              <a:t>stdio.h</a:t>
            </a:r>
            <a:r>
              <a:rPr lang="en-US" dirty="0"/>
              <a:t>&gt;</a:t>
            </a:r>
          </a:p>
          <a:p>
            <a:pPr marL="0" indent="0">
              <a:lnSpc>
                <a:spcPct val="120000"/>
              </a:lnSpc>
              <a:spcBef>
                <a:spcPts val="0"/>
              </a:spcBef>
              <a:buNone/>
            </a:pPr>
            <a:r>
              <a:rPr lang="en-US" dirty="0" err="1" smtClean="0"/>
              <a:t>int</a:t>
            </a:r>
            <a:r>
              <a:rPr lang="en-US" dirty="0" smtClean="0"/>
              <a:t> </a:t>
            </a:r>
            <a:r>
              <a:rPr lang="en-US" dirty="0"/>
              <a:t>main()</a:t>
            </a:r>
          </a:p>
          <a:p>
            <a:pPr marL="0" indent="0">
              <a:lnSpc>
                <a:spcPct val="120000"/>
              </a:lnSpc>
              <a:spcBef>
                <a:spcPts val="0"/>
              </a:spcBef>
              <a:buNone/>
            </a:pPr>
            <a:r>
              <a:rPr lang="en-US" dirty="0"/>
              <a:t>{</a:t>
            </a:r>
          </a:p>
          <a:p>
            <a:pPr marL="0" indent="0">
              <a:lnSpc>
                <a:spcPct val="120000"/>
              </a:lnSpc>
              <a:spcBef>
                <a:spcPts val="0"/>
              </a:spcBef>
              <a:buNone/>
            </a:pPr>
            <a:r>
              <a:rPr lang="en-US" dirty="0"/>
              <a:t>    float </a:t>
            </a:r>
            <a:r>
              <a:rPr lang="en-US" dirty="0" err="1"/>
              <a:t>arr</a:t>
            </a:r>
            <a:r>
              <a:rPr lang="en-US" dirty="0"/>
              <a:t>[5] = {12.5, 10.0, 13.5, 90.5, 0.5};</a:t>
            </a:r>
          </a:p>
          <a:p>
            <a:pPr marL="0" indent="0">
              <a:lnSpc>
                <a:spcPct val="120000"/>
              </a:lnSpc>
              <a:spcBef>
                <a:spcPts val="0"/>
              </a:spcBef>
              <a:buNone/>
            </a:pPr>
            <a:r>
              <a:rPr lang="en-US" dirty="0"/>
              <a:t>    float *ptr1 = &amp;</a:t>
            </a:r>
            <a:r>
              <a:rPr lang="en-US" dirty="0" err="1"/>
              <a:t>arr</a:t>
            </a:r>
            <a:r>
              <a:rPr lang="en-US" dirty="0"/>
              <a:t>[0];</a:t>
            </a:r>
          </a:p>
          <a:p>
            <a:pPr marL="0" indent="0">
              <a:lnSpc>
                <a:spcPct val="120000"/>
              </a:lnSpc>
              <a:spcBef>
                <a:spcPts val="0"/>
              </a:spcBef>
              <a:buNone/>
            </a:pPr>
            <a:r>
              <a:rPr lang="en-US" dirty="0"/>
              <a:t>    float *ptr2 = ptr1 + 3;</a:t>
            </a:r>
          </a:p>
          <a:p>
            <a:pPr marL="0" indent="0">
              <a:lnSpc>
                <a:spcPct val="120000"/>
              </a:lnSpc>
              <a:spcBef>
                <a:spcPts val="0"/>
              </a:spcBef>
              <a:buNone/>
            </a:pPr>
            <a:r>
              <a:rPr lang="en-US" dirty="0"/>
              <a:t> </a:t>
            </a:r>
            <a:r>
              <a:rPr lang="en-US" dirty="0" smtClean="0"/>
              <a:t>   </a:t>
            </a:r>
            <a:r>
              <a:rPr lang="en-US" dirty="0" err="1"/>
              <a:t>printf</a:t>
            </a:r>
            <a:r>
              <a:rPr lang="en-US" dirty="0"/>
              <a:t>("%f ", *ptr2);</a:t>
            </a:r>
          </a:p>
          <a:p>
            <a:pPr marL="0" indent="0">
              <a:lnSpc>
                <a:spcPct val="120000"/>
              </a:lnSpc>
              <a:spcBef>
                <a:spcPts val="0"/>
              </a:spcBef>
              <a:buNone/>
            </a:pPr>
            <a:r>
              <a:rPr lang="en-US" dirty="0"/>
              <a:t>    </a:t>
            </a:r>
            <a:r>
              <a:rPr lang="en-US" dirty="0" err="1"/>
              <a:t>printf</a:t>
            </a:r>
            <a:r>
              <a:rPr lang="en-US" dirty="0"/>
              <a:t>("%d", ptr2 - ptr1);</a:t>
            </a:r>
          </a:p>
          <a:p>
            <a:pPr marL="0" indent="0">
              <a:lnSpc>
                <a:spcPct val="120000"/>
              </a:lnSpc>
              <a:spcBef>
                <a:spcPts val="0"/>
              </a:spcBef>
              <a:buNone/>
            </a:pPr>
            <a:r>
              <a:rPr lang="en-US" dirty="0"/>
              <a:t> </a:t>
            </a:r>
            <a:r>
              <a:rPr lang="en-US" dirty="0" smtClean="0"/>
              <a:t>  </a:t>
            </a:r>
            <a:r>
              <a:rPr lang="en-US" dirty="0"/>
              <a:t>return 0;</a:t>
            </a:r>
          </a:p>
          <a:p>
            <a:pPr marL="0" indent="0">
              <a:lnSpc>
                <a:spcPct val="120000"/>
              </a:lnSpc>
              <a:spcBef>
                <a:spcPts val="0"/>
              </a:spcBef>
              <a:buNone/>
            </a:pPr>
            <a:r>
              <a:rPr lang="en-US" dirty="0" smtClean="0"/>
              <a:t>}</a:t>
            </a:r>
            <a:endParaRPr lang="en-US" dirty="0"/>
          </a:p>
        </p:txBody>
      </p:sp>
      <p:sp>
        <p:nvSpPr>
          <p:cNvPr id="4" name="Date Placeholder 3"/>
          <p:cNvSpPr>
            <a:spLocks noGrp="1"/>
          </p:cNvSpPr>
          <p:nvPr>
            <p:ph type="dt" sz="half" idx="10"/>
          </p:nvPr>
        </p:nvSpPr>
        <p:spPr/>
        <p:txBody>
          <a:bodyPr/>
          <a:lstStyle/>
          <a:p>
            <a:fld id="{C880B172-9DF6-40AF-B683-D9DB5E46A915}" type="datetime3">
              <a:rPr lang="en-US" smtClean="0"/>
              <a:t>23 May 2023</a:t>
            </a:fld>
            <a:endParaRPr lang="en-US"/>
          </a:p>
        </p:txBody>
      </p:sp>
      <p:sp>
        <p:nvSpPr>
          <p:cNvPr id="8" name="Rectangle 7"/>
          <p:cNvSpPr/>
          <p:nvPr/>
        </p:nvSpPr>
        <p:spPr>
          <a:xfrm>
            <a:off x="6179127" y="3152109"/>
            <a:ext cx="4906455" cy="1200329"/>
          </a:xfrm>
          <a:prstGeom prst="rect">
            <a:avLst/>
          </a:prstGeom>
        </p:spPr>
        <p:txBody>
          <a:bodyPr wrap="square">
            <a:spAutoFit/>
          </a:bodyPr>
          <a:lstStyle/>
          <a:p>
            <a:r>
              <a:rPr lang="en-US" dirty="0">
                <a:solidFill>
                  <a:srgbClr val="FF0000"/>
                </a:solidFill>
              </a:rPr>
              <a:t>A. 90.500000 3</a:t>
            </a:r>
          </a:p>
          <a:p>
            <a:r>
              <a:rPr lang="en-US" dirty="0"/>
              <a:t>B. 90.500000 12</a:t>
            </a:r>
          </a:p>
          <a:p>
            <a:r>
              <a:rPr lang="en-US" dirty="0"/>
              <a:t>C. 10.000000 12</a:t>
            </a:r>
          </a:p>
          <a:p>
            <a:r>
              <a:rPr lang="en-US" dirty="0"/>
              <a:t>D. 0.500000 3</a:t>
            </a:r>
          </a:p>
        </p:txBody>
      </p:sp>
    </p:spTree>
    <p:extLst>
      <p:ext uri="{BB962C8B-B14F-4D97-AF65-F5344CB8AC3E}">
        <p14:creationId xmlns:p14="http://schemas.microsoft.com/office/powerpoint/2010/main" val="201598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CED0-48A9-73A2-9E06-D0527E157643}"/>
              </a:ext>
            </a:extLst>
          </p:cNvPr>
          <p:cNvSpPr>
            <a:spLocks noGrp="1"/>
          </p:cNvSpPr>
          <p:nvPr>
            <p:ph type="title"/>
          </p:nvPr>
        </p:nvSpPr>
        <p:spPr/>
        <p:txBody>
          <a:bodyPr/>
          <a:lstStyle/>
          <a:p>
            <a:r>
              <a:rPr lang="en-US" dirty="0"/>
              <a:t>Q. No. 3</a:t>
            </a:r>
          </a:p>
        </p:txBody>
      </p:sp>
      <p:sp>
        <p:nvSpPr>
          <p:cNvPr id="3" name="Content Placeholder 2">
            <a:extLst>
              <a:ext uri="{FF2B5EF4-FFF2-40B4-BE49-F238E27FC236}">
                <a16:creationId xmlns:a16="http://schemas.microsoft.com/office/drawing/2014/main" xmlns="" id="{8EF7A508-E6C7-0954-3103-F77E308F286A}"/>
              </a:ext>
            </a:extLst>
          </p:cNvPr>
          <p:cNvSpPr>
            <a:spLocks noGrp="1"/>
          </p:cNvSpPr>
          <p:nvPr>
            <p:ph idx="1"/>
          </p:nvPr>
        </p:nvSpPr>
        <p:spPr>
          <a:xfrm>
            <a:off x="467591" y="1563255"/>
            <a:ext cx="10994736" cy="4572000"/>
          </a:xfrm>
        </p:spPr>
        <p:txBody>
          <a:bodyPr>
            <a:normAutofit/>
          </a:bodyPr>
          <a:lstStyle/>
          <a:p>
            <a:pPr marL="0" indent="0">
              <a:lnSpc>
                <a:spcPct val="120000"/>
              </a:lnSpc>
              <a:spcBef>
                <a:spcPts val="0"/>
              </a:spcBef>
              <a:buNone/>
            </a:pPr>
            <a:r>
              <a:rPr lang="en-US" dirty="0" smtClean="0"/>
              <a:t>Predict the Output:</a:t>
            </a:r>
          </a:p>
          <a:p>
            <a:pPr marL="0" indent="0">
              <a:lnSpc>
                <a:spcPct val="120000"/>
              </a:lnSpc>
              <a:spcBef>
                <a:spcPts val="0"/>
              </a:spcBef>
              <a:buNone/>
            </a:pPr>
            <a:r>
              <a:rPr lang="en-US" dirty="0" smtClean="0"/>
              <a:t>#</a:t>
            </a:r>
            <a:r>
              <a:rPr lang="en-US" dirty="0"/>
              <a:t>include&lt;</a:t>
            </a:r>
            <a:r>
              <a:rPr lang="en-US" dirty="0" err="1"/>
              <a:t>stdio.h</a:t>
            </a:r>
            <a:r>
              <a:rPr lang="en-US" dirty="0"/>
              <a:t>&gt;</a:t>
            </a:r>
          </a:p>
          <a:p>
            <a:pPr marL="0" indent="0">
              <a:lnSpc>
                <a:spcPct val="120000"/>
              </a:lnSpc>
              <a:spcBef>
                <a:spcPts val="0"/>
              </a:spcBef>
              <a:buNone/>
            </a:pPr>
            <a:r>
              <a:rPr lang="en-US" dirty="0" err="1"/>
              <a:t>int</a:t>
            </a:r>
            <a:r>
              <a:rPr lang="en-US" dirty="0"/>
              <a:t> main()</a:t>
            </a:r>
          </a:p>
          <a:p>
            <a:pPr marL="0" indent="0">
              <a:lnSpc>
                <a:spcPct val="120000"/>
              </a:lnSpc>
              <a:spcBef>
                <a:spcPts val="0"/>
              </a:spcBef>
              <a:buNone/>
            </a:pPr>
            <a:r>
              <a:rPr lang="en-US" dirty="0"/>
              <a:t>{</a:t>
            </a:r>
          </a:p>
          <a:p>
            <a:pPr marL="0" indent="0">
              <a:lnSpc>
                <a:spcPct val="120000"/>
              </a:lnSpc>
              <a:spcBef>
                <a:spcPts val="0"/>
              </a:spcBef>
              <a:buNone/>
            </a:pPr>
            <a:r>
              <a:rPr lang="en-US" dirty="0"/>
              <a:t>    </a:t>
            </a:r>
            <a:r>
              <a:rPr lang="en-US" dirty="0" err="1"/>
              <a:t>int</a:t>
            </a:r>
            <a:r>
              <a:rPr lang="en-US" dirty="0"/>
              <a:t> </a:t>
            </a:r>
            <a:r>
              <a:rPr lang="en-US" dirty="0" err="1"/>
              <a:t>arr</a:t>
            </a:r>
            <a:r>
              <a:rPr lang="en-US" dirty="0"/>
              <a:t>[] = {10, 20, 30, 40, 50, 60};</a:t>
            </a:r>
          </a:p>
          <a:p>
            <a:pPr marL="0" indent="0">
              <a:lnSpc>
                <a:spcPct val="120000"/>
              </a:lnSpc>
              <a:spcBef>
                <a:spcPts val="0"/>
              </a:spcBef>
              <a:buNone/>
            </a:pPr>
            <a:r>
              <a:rPr lang="en-US" dirty="0"/>
              <a:t>    </a:t>
            </a:r>
            <a:r>
              <a:rPr lang="en-US" dirty="0" err="1"/>
              <a:t>int</a:t>
            </a:r>
            <a:r>
              <a:rPr lang="en-US" dirty="0"/>
              <a:t> *ptr1 = </a:t>
            </a:r>
            <a:r>
              <a:rPr lang="en-US" dirty="0" err="1"/>
              <a:t>arr</a:t>
            </a:r>
            <a:r>
              <a:rPr lang="en-US" dirty="0"/>
              <a:t>;</a:t>
            </a:r>
          </a:p>
          <a:p>
            <a:pPr marL="0" indent="0">
              <a:lnSpc>
                <a:spcPct val="120000"/>
              </a:lnSpc>
              <a:spcBef>
                <a:spcPts val="0"/>
              </a:spcBef>
              <a:buNone/>
            </a:pPr>
            <a:r>
              <a:rPr lang="en-US" dirty="0"/>
              <a:t>    </a:t>
            </a:r>
            <a:r>
              <a:rPr lang="en-US" dirty="0" err="1"/>
              <a:t>int</a:t>
            </a:r>
            <a:r>
              <a:rPr lang="en-US" dirty="0"/>
              <a:t> *ptr2 = </a:t>
            </a:r>
            <a:r>
              <a:rPr lang="en-US" dirty="0" err="1"/>
              <a:t>arr</a:t>
            </a:r>
            <a:r>
              <a:rPr lang="en-US" dirty="0"/>
              <a:t> + 5;</a:t>
            </a:r>
          </a:p>
          <a:p>
            <a:pPr marL="0" indent="0">
              <a:lnSpc>
                <a:spcPct val="120000"/>
              </a:lnSpc>
              <a:spcBef>
                <a:spcPts val="0"/>
              </a:spcBef>
              <a:buNone/>
            </a:pPr>
            <a:r>
              <a:rPr lang="en-US" dirty="0"/>
              <a:t>    </a:t>
            </a:r>
            <a:r>
              <a:rPr lang="en-US" dirty="0" err="1"/>
              <a:t>printf</a:t>
            </a:r>
            <a:r>
              <a:rPr lang="en-US" dirty="0"/>
              <a:t>("Number of elements between two pointer are: %d</a:t>
            </a:r>
            <a:r>
              <a:rPr lang="en-US" dirty="0" smtClean="0"/>
              <a:t>.",(</a:t>
            </a:r>
            <a:r>
              <a:rPr lang="en-US" dirty="0"/>
              <a:t>ptr2 - ptr1));</a:t>
            </a:r>
          </a:p>
          <a:p>
            <a:pPr marL="0" indent="0">
              <a:lnSpc>
                <a:spcPct val="120000"/>
              </a:lnSpc>
              <a:spcBef>
                <a:spcPts val="0"/>
              </a:spcBef>
              <a:buNone/>
            </a:pPr>
            <a:r>
              <a:rPr lang="en-US" dirty="0"/>
              <a:t>    </a:t>
            </a:r>
            <a:r>
              <a:rPr lang="en-US" dirty="0" err="1"/>
              <a:t>printf</a:t>
            </a:r>
            <a:r>
              <a:rPr lang="en-US" dirty="0"/>
              <a:t>("Number of bytes between two pointers are: %d</a:t>
            </a:r>
            <a:r>
              <a:rPr lang="en-US" dirty="0" smtClean="0"/>
              <a:t>",(</a:t>
            </a:r>
            <a:r>
              <a:rPr lang="en-US" dirty="0"/>
              <a:t>char*)ptr2 - (char*) ptr1);</a:t>
            </a:r>
          </a:p>
          <a:p>
            <a:pPr marL="0" indent="0">
              <a:lnSpc>
                <a:spcPct val="120000"/>
              </a:lnSpc>
              <a:spcBef>
                <a:spcPts val="0"/>
              </a:spcBef>
              <a:buNone/>
            </a:pPr>
            <a:r>
              <a:rPr lang="en-US" dirty="0"/>
              <a:t>    return 0;</a:t>
            </a:r>
          </a:p>
          <a:p>
            <a:pPr marL="0" indent="0">
              <a:lnSpc>
                <a:spcPct val="120000"/>
              </a:lnSpc>
              <a:spcBef>
                <a:spcPts val="0"/>
              </a:spcBef>
              <a:buNone/>
            </a:pPr>
            <a:r>
              <a:rPr lang="en-US" dirty="0" smtClean="0"/>
              <a:t>}</a:t>
            </a:r>
          </a:p>
          <a:p>
            <a:pPr marL="0" indent="0">
              <a:lnSpc>
                <a:spcPct val="120000"/>
              </a:lnSpc>
              <a:spcBef>
                <a:spcPts val="0"/>
              </a:spcBef>
              <a:buNone/>
            </a:pPr>
            <a:r>
              <a:rPr lang="en-US" dirty="0"/>
              <a:t>Assume that an </a:t>
            </a:r>
            <a:r>
              <a:rPr lang="en-US" dirty="0" err="1"/>
              <a:t>int</a:t>
            </a:r>
            <a:r>
              <a:rPr lang="en-US" dirty="0"/>
              <a:t> variable takes 4 bytes and a char variable takes 1 byte</a:t>
            </a:r>
          </a:p>
        </p:txBody>
      </p:sp>
      <p:sp>
        <p:nvSpPr>
          <p:cNvPr id="4" name="Date Placeholder 3"/>
          <p:cNvSpPr>
            <a:spLocks noGrp="1"/>
          </p:cNvSpPr>
          <p:nvPr>
            <p:ph type="dt" sz="half" idx="10"/>
          </p:nvPr>
        </p:nvSpPr>
        <p:spPr/>
        <p:txBody>
          <a:bodyPr/>
          <a:lstStyle/>
          <a:p>
            <a:fld id="{C880B172-9DF6-40AF-B683-D9DB5E46A915}" type="datetime3">
              <a:rPr lang="en-US" smtClean="0"/>
              <a:t>23 May 2023</a:t>
            </a:fld>
            <a:endParaRPr lang="en-US"/>
          </a:p>
        </p:txBody>
      </p:sp>
    </p:spTree>
    <p:extLst>
      <p:ext uri="{BB962C8B-B14F-4D97-AF65-F5344CB8AC3E}">
        <p14:creationId xmlns:p14="http://schemas.microsoft.com/office/powerpoint/2010/main" val="329254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p:cNvSpPr>
            <a:spLocks noGrp="1"/>
          </p:cNvSpPr>
          <p:nvPr>
            <p:ph type="dt" sz="half" idx="10"/>
          </p:nvPr>
        </p:nvSpPr>
        <p:spPr/>
        <p:txBody>
          <a:bodyPr/>
          <a:lstStyle/>
          <a:p>
            <a:fld id="{C6E00E47-DC22-4060-A98A-5944C7EB7049}" type="datetime3">
              <a:rPr lang="en-US" altLang="en-US" smtClean="0"/>
              <a:t>23 May 2023</a:t>
            </a:fld>
            <a:endParaRPr lang="en-US" altLang="en-US"/>
          </a:p>
        </p:txBody>
      </p:sp>
      <p:sp>
        <p:nvSpPr>
          <p:cNvPr id="234498" name="Rectangle 2"/>
          <p:cNvSpPr>
            <a:spLocks noGrp="1" noChangeArrowheads="1"/>
          </p:cNvSpPr>
          <p:nvPr>
            <p:ph type="title"/>
          </p:nvPr>
        </p:nvSpPr>
        <p:spPr>
          <a:ln/>
        </p:spPr>
        <p:txBody>
          <a:bodyPr/>
          <a:lstStyle/>
          <a:p>
            <a:r>
              <a:rPr lang="en-US" altLang="en-US"/>
              <a:t>Contd.</a:t>
            </a:r>
          </a:p>
        </p:txBody>
      </p:sp>
      <p:sp>
        <p:nvSpPr>
          <p:cNvPr id="234499" name="Rectangle 3"/>
          <p:cNvSpPr>
            <a:spLocks noGrp="1" noChangeArrowheads="1"/>
          </p:cNvSpPr>
          <p:nvPr>
            <p:ph type="body" idx="1"/>
          </p:nvPr>
        </p:nvSpPr>
        <p:spPr/>
        <p:txBody>
          <a:bodyPr/>
          <a:lstStyle/>
          <a:p>
            <a:r>
              <a:rPr lang="en-US" altLang="en-US" dirty="0"/>
              <a:t>Suppose we assign the </a:t>
            </a:r>
            <a:r>
              <a:rPr lang="en-US" altLang="en-US" dirty="0">
                <a:solidFill>
                  <a:srgbClr val="CC0000"/>
                </a:solidFill>
              </a:rPr>
              <a:t>address of </a:t>
            </a:r>
            <a:r>
              <a:rPr lang="en-US" altLang="en-US" dirty="0" err="1">
                <a:solidFill>
                  <a:srgbClr val="CC0000"/>
                </a:solidFill>
              </a:rPr>
              <a:t>xyz</a:t>
            </a:r>
            <a:r>
              <a:rPr lang="en-US" altLang="en-US" dirty="0"/>
              <a:t> to a variable </a:t>
            </a:r>
            <a:r>
              <a:rPr lang="en-US" altLang="en-US" dirty="0">
                <a:solidFill>
                  <a:srgbClr val="FF0000"/>
                </a:solidFill>
              </a:rPr>
              <a:t>p</a:t>
            </a:r>
            <a:r>
              <a:rPr lang="en-US" altLang="en-US" dirty="0"/>
              <a:t>.</a:t>
            </a:r>
          </a:p>
          <a:p>
            <a:pPr lvl="1"/>
            <a:r>
              <a:rPr lang="en-US" altLang="en-US" dirty="0">
                <a:solidFill>
                  <a:srgbClr val="FF0000"/>
                </a:solidFill>
              </a:rPr>
              <a:t>p</a:t>
            </a:r>
            <a:r>
              <a:rPr lang="en-US" altLang="en-US" dirty="0"/>
              <a:t> is said to point to the variable </a:t>
            </a:r>
            <a:r>
              <a:rPr lang="en-US" altLang="en-US" dirty="0" err="1">
                <a:solidFill>
                  <a:srgbClr val="FF0000"/>
                </a:solidFill>
              </a:rPr>
              <a:t>xyz</a:t>
            </a:r>
            <a:r>
              <a:rPr lang="en-US" altLang="en-US" dirty="0"/>
              <a:t>.</a:t>
            </a:r>
          </a:p>
        </p:txBody>
      </p:sp>
      <p:sp>
        <p:nvSpPr>
          <p:cNvPr id="234500" name="Text Box 4"/>
          <p:cNvSpPr txBox="1">
            <a:spLocks noChangeArrowheads="1"/>
          </p:cNvSpPr>
          <p:nvPr/>
        </p:nvSpPr>
        <p:spPr bwMode="auto">
          <a:xfrm>
            <a:off x="1695450" y="3352800"/>
            <a:ext cx="6010276" cy="1569660"/>
          </a:xfrm>
          <a:prstGeom prst="rect">
            <a:avLst/>
          </a:prstGeom>
          <a:solidFill>
            <a:srgbClr val="CCFFFF"/>
          </a:solidFill>
          <a:ln w="381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u="sng" dirty="0">
                <a:solidFill>
                  <a:srgbClr val="008000"/>
                </a:solidFill>
              </a:rPr>
              <a:t>Variable</a:t>
            </a:r>
            <a:r>
              <a:rPr lang="en-US" altLang="en-US" sz="2400" dirty="0">
                <a:solidFill>
                  <a:srgbClr val="008000"/>
                </a:solidFill>
              </a:rPr>
              <a:t>       </a:t>
            </a:r>
            <a:r>
              <a:rPr lang="en-US" altLang="en-US" sz="2400" u="sng" dirty="0">
                <a:solidFill>
                  <a:srgbClr val="008000"/>
                </a:solidFill>
              </a:rPr>
              <a:t>Value</a:t>
            </a:r>
            <a:r>
              <a:rPr lang="en-US" altLang="en-US" sz="2400" dirty="0">
                <a:solidFill>
                  <a:srgbClr val="008000"/>
                </a:solidFill>
              </a:rPr>
              <a:t>       </a:t>
            </a:r>
            <a:r>
              <a:rPr lang="en-US" altLang="en-US" sz="2400" u="sng" dirty="0">
                <a:solidFill>
                  <a:srgbClr val="008000"/>
                </a:solidFill>
              </a:rPr>
              <a:t>Address</a:t>
            </a:r>
          </a:p>
          <a:p>
            <a:pPr>
              <a:spcBef>
                <a:spcPct val="50000"/>
              </a:spcBef>
            </a:pPr>
            <a:r>
              <a:rPr lang="en-US" altLang="en-US" sz="2400" dirty="0">
                <a:solidFill>
                  <a:srgbClr val="FF0000"/>
                </a:solidFill>
              </a:rPr>
              <a:t>    </a:t>
            </a:r>
            <a:r>
              <a:rPr lang="en-US" altLang="en-US" sz="2400" dirty="0" err="1">
                <a:solidFill>
                  <a:srgbClr val="FF0000"/>
                </a:solidFill>
              </a:rPr>
              <a:t>xyz</a:t>
            </a:r>
            <a:r>
              <a:rPr lang="en-US" altLang="en-US" sz="2400" dirty="0">
                <a:solidFill>
                  <a:srgbClr val="FF0000"/>
                </a:solidFill>
              </a:rPr>
              <a:t>       50             	1380</a:t>
            </a:r>
          </a:p>
          <a:p>
            <a:pPr>
              <a:spcBef>
                <a:spcPct val="50000"/>
              </a:spcBef>
            </a:pPr>
            <a:r>
              <a:rPr lang="en-US" altLang="en-US" sz="2400" dirty="0">
                <a:solidFill>
                  <a:srgbClr val="FF0000"/>
                </a:solidFill>
              </a:rPr>
              <a:t>      p       1380          	2545</a:t>
            </a:r>
          </a:p>
        </p:txBody>
      </p:sp>
      <p:sp>
        <p:nvSpPr>
          <p:cNvPr id="234501" name="Text Box 5"/>
          <p:cNvSpPr txBox="1">
            <a:spLocks noChangeArrowheads="1"/>
          </p:cNvSpPr>
          <p:nvPr/>
        </p:nvSpPr>
        <p:spPr bwMode="auto">
          <a:xfrm>
            <a:off x="8324851" y="3618517"/>
            <a:ext cx="18288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dirty="0">
                <a:solidFill>
                  <a:srgbClr val="996633"/>
                </a:solidFill>
              </a:rPr>
              <a:t>p = &amp;</a:t>
            </a:r>
            <a:r>
              <a:rPr lang="en-US" altLang="en-US" sz="2800" dirty="0" err="1">
                <a:solidFill>
                  <a:srgbClr val="996633"/>
                </a:solidFill>
              </a:rPr>
              <a:t>xyz</a:t>
            </a:r>
            <a:r>
              <a:rPr lang="en-US" altLang="en-US" sz="2800" dirty="0">
                <a:solidFill>
                  <a:srgbClr val="996633"/>
                </a:solidFill>
              </a:rPr>
              <a:t>;</a:t>
            </a:r>
          </a:p>
        </p:txBody>
      </p:sp>
      <p:grpSp>
        <p:nvGrpSpPr>
          <p:cNvPr id="234505" name="Group 9"/>
          <p:cNvGrpSpPr>
            <a:grpSpLocks/>
          </p:cNvGrpSpPr>
          <p:nvPr/>
        </p:nvGrpSpPr>
        <p:grpSpPr bwMode="auto">
          <a:xfrm>
            <a:off x="5827714" y="5310185"/>
            <a:ext cx="2611437" cy="962024"/>
            <a:chOff x="2711" y="3345"/>
            <a:chExt cx="1645" cy="606"/>
          </a:xfrm>
        </p:grpSpPr>
        <p:sp>
          <p:nvSpPr>
            <p:cNvPr id="234502" name="Rectangle 6"/>
            <p:cNvSpPr>
              <a:spLocks noChangeArrowheads="1"/>
            </p:cNvSpPr>
            <p:nvPr/>
          </p:nvSpPr>
          <p:spPr bwMode="auto">
            <a:xfrm>
              <a:off x="3315" y="3370"/>
              <a:ext cx="1041" cy="217"/>
            </a:xfrm>
            <a:prstGeom prst="rect">
              <a:avLst/>
            </a:prstGeom>
            <a:solidFill>
              <a:srgbClr val="CCFFFF"/>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2400">
                  <a:solidFill>
                    <a:srgbClr val="FF0000"/>
                  </a:solidFill>
                </a:rPr>
                <a:t>50</a:t>
              </a:r>
            </a:p>
          </p:txBody>
        </p:sp>
        <p:sp>
          <p:nvSpPr>
            <p:cNvPr id="234503" name="Text Box 7"/>
            <p:cNvSpPr txBox="1">
              <a:spLocks noChangeArrowheads="1"/>
            </p:cNvSpPr>
            <p:nvPr/>
          </p:nvSpPr>
          <p:spPr bwMode="auto">
            <a:xfrm>
              <a:off x="2711" y="3345"/>
              <a:ext cx="549"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altLang="en-US" sz="2400">
                  <a:solidFill>
                    <a:schemeClr val="accent1"/>
                  </a:solidFill>
                </a:rPr>
                <a:t>1380</a:t>
              </a:r>
            </a:p>
          </p:txBody>
        </p:sp>
        <p:sp>
          <p:nvSpPr>
            <p:cNvPr id="234504" name="Text Box 8"/>
            <p:cNvSpPr txBox="1">
              <a:spLocks noChangeArrowheads="1"/>
            </p:cNvSpPr>
            <p:nvPr/>
          </p:nvSpPr>
          <p:spPr bwMode="auto">
            <a:xfrm>
              <a:off x="3623" y="3660"/>
              <a:ext cx="407"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altLang="en-US" sz="2400">
                  <a:solidFill>
                    <a:srgbClr val="FF0000"/>
                  </a:solidFill>
                </a:rPr>
                <a:t>xyz</a:t>
              </a:r>
            </a:p>
          </p:txBody>
        </p:sp>
      </p:grpSp>
      <p:grpSp>
        <p:nvGrpSpPr>
          <p:cNvPr id="234506" name="Group 10"/>
          <p:cNvGrpSpPr>
            <a:grpSpLocks/>
          </p:cNvGrpSpPr>
          <p:nvPr/>
        </p:nvGrpSpPr>
        <p:grpSpPr bwMode="auto">
          <a:xfrm>
            <a:off x="2447925" y="5233988"/>
            <a:ext cx="2611438" cy="957262"/>
            <a:chOff x="2711" y="3345"/>
            <a:chExt cx="1645" cy="603"/>
          </a:xfrm>
        </p:grpSpPr>
        <p:sp>
          <p:nvSpPr>
            <p:cNvPr id="234507" name="Rectangle 11"/>
            <p:cNvSpPr>
              <a:spLocks noChangeArrowheads="1"/>
            </p:cNvSpPr>
            <p:nvPr/>
          </p:nvSpPr>
          <p:spPr bwMode="auto">
            <a:xfrm>
              <a:off x="3315" y="3370"/>
              <a:ext cx="1041" cy="217"/>
            </a:xfrm>
            <a:prstGeom prst="rect">
              <a:avLst/>
            </a:prstGeom>
            <a:solidFill>
              <a:srgbClr val="CCFFFF"/>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en-US" sz="2400">
                  <a:solidFill>
                    <a:srgbClr val="FF0000"/>
                  </a:solidFill>
                </a:rPr>
                <a:t>1380</a:t>
              </a:r>
            </a:p>
          </p:txBody>
        </p:sp>
        <p:sp>
          <p:nvSpPr>
            <p:cNvPr id="234508" name="Text Box 12"/>
            <p:cNvSpPr txBox="1">
              <a:spLocks noChangeArrowheads="1"/>
            </p:cNvSpPr>
            <p:nvPr/>
          </p:nvSpPr>
          <p:spPr bwMode="auto">
            <a:xfrm>
              <a:off x="2711" y="3345"/>
              <a:ext cx="549"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altLang="en-US" sz="2400">
                  <a:solidFill>
                    <a:schemeClr val="accent1"/>
                  </a:solidFill>
                </a:rPr>
                <a:t>2545</a:t>
              </a:r>
            </a:p>
          </p:txBody>
        </p:sp>
        <p:sp>
          <p:nvSpPr>
            <p:cNvPr id="234509" name="Text Box 13"/>
            <p:cNvSpPr txBox="1">
              <a:spLocks noChangeArrowheads="1"/>
            </p:cNvSpPr>
            <p:nvPr/>
          </p:nvSpPr>
          <p:spPr bwMode="auto">
            <a:xfrm>
              <a:off x="3715" y="3660"/>
              <a:ext cx="22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altLang="en-US" sz="2400">
                  <a:solidFill>
                    <a:srgbClr val="FF0000"/>
                  </a:solidFill>
                </a:rPr>
                <a:t>p</a:t>
              </a:r>
            </a:p>
          </p:txBody>
        </p:sp>
      </p:grpSp>
    </p:spTree>
    <p:extLst>
      <p:ext uri="{BB962C8B-B14F-4D97-AF65-F5344CB8AC3E}">
        <p14:creationId xmlns:p14="http://schemas.microsoft.com/office/powerpoint/2010/main" val="407656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4499">
                                            <p:txEl>
                                              <p:pRg st="1" end="1"/>
                                            </p:txEl>
                                          </p:spTgt>
                                        </p:tgtEl>
                                        <p:attrNameLst>
                                          <p:attrName>style.visibility</p:attrName>
                                        </p:attrNameLst>
                                      </p:cBhvr>
                                      <p:to>
                                        <p:strVal val="visible"/>
                                      </p:to>
                                    </p:set>
                                    <p:anim calcmode="lin" valueType="num">
                                      <p:cBhvr additive="base">
                                        <p:cTn id="7" dur="500" fill="hold"/>
                                        <p:tgtEl>
                                          <p:spTgt spid="2344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4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34501"/>
                                        </p:tgtEl>
                                        <p:attrNameLst>
                                          <p:attrName>style.visibility</p:attrName>
                                        </p:attrNameLst>
                                      </p:cBhvr>
                                      <p:to>
                                        <p:strVal val="visible"/>
                                      </p:to>
                                    </p:set>
                                    <p:animEffect transition="in" filter="checkerboard(across)">
                                      <p:cBhvr>
                                        <p:cTn id="13" dur="500"/>
                                        <p:tgtEl>
                                          <p:spTgt spid="2345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4500"/>
                                        </p:tgtEl>
                                        <p:attrNameLst>
                                          <p:attrName>style.visibility</p:attrName>
                                        </p:attrNameLst>
                                      </p:cBhvr>
                                      <p:to>
                                        <p:strVal val="visible"/>
                                      </p:to>
                                    </p:set>
                                    <p:anim calcmode="lin" valueType="num">
                                      <p:cBhvr additive="base">
                                        <p:cTn id="18" dur="500" fill="hold"/>
                                        <p:tgtEl>
                                          <p:spTgt spid="234500"/>
                                        </p:tgtEl>
                                        <p:attrNameLst>
                                          <p:attrName>ppt_x</p:attrName>
                                        </p:attrNameLst>
                                      </p:cBhvr>
                                      <p:tavLst>
                                        <p:tav tm="0">
                                          <p:val>
                                            <p:strVal val="#ppt_x"/>
                                          </p:val>
                                        </p:tav>
                                        <p:tav tm="100000">
                                          <p:val>
                                            <p:strVal val="#ppt_x"/>
                                          </p:val>
                                        </p:tav>
                                      </p:tavLst>
                                    </p:anim>
                                    <p:anim calcmode="lin" valueType="num">
                                      <p:cBhvr additive="base">
                                        <p:cTn id="19" dur="500" fill="hold"/>
                                        <p:tgtEl>
                                          <p:spTgt spid="23450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34505"/>
                                        </p:tgtEl>
                                        <p:attrNameLst>
                                          <p:attrName>style.visibility</p:attrName>
                                        </p:attrNameLst>
                                      </p:cBhvr>
                                      <p:to>
                                        <p:strVal val="visible"/>
                                      </p:to>
                                    </p:set>
                                    <p:anim calcmode="lin" valueType="num">
                                      <p:cBhvr additive="base">
                                        <p:cTn id="24" dur="500" fill="hold"/>
                                        <p:tgtEl>
                                          <p:spTgt spid="234505"/>
                                        </p:tgtEl>
                                        <p:attrNameLst>
                                          <p:attrName>ppt_x</p:attrName>
                                        </p:attrNameLst>
                                      </p:cBhvr>
                                      <p:tavLst>
                                        <p:tav tm="0">
                                          <p:val>
                                            <p:strVal val="#ppt_x"/>
                                          </p:val>
                                        </p:tav>
                                        <p:tav tm="100000">
                                          <p:val>
                                            <p:strVal val="#ppt_x"/>
                                          </p:val>
                                        </p:tav>
                                      </p:tavLst>
                                    </p:anim>
                                    <p:anim calcmode="lin" valueType="num">
                                      <p:cBhvr additive="base">
                                        <p:cTn id="25" dur="500" fill="hold"/>
                                        <p:tgtEl>
                                          <p:spTgt spid="234505"/>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34506"/>
                                        </p:tgtEl>
                                        <p:attrNameLst>
                                          <p:attrName>style.visibility</p:attrName>
                                        </p:attrNameLst>
                                      </p:cBhvr>
                                      <p:to>
                                        <p:strVal val="visible"/>
                                      </p:to>
                                    </p:set>
                                    <p:anim calcmode="lin" valueType="num">
                                      <p:cBhvr additive="base">
                                        <p:cTn id="30" dur="500" fill="hold"/>
                                        <p:tgtEl>
                                          <p:spTgt spid="234506"/>
                                        </p:tgtEl>
                                        <p:attrNameLst>
                                          <p:attrName>ppt_x</p:attrName>
                                        </p:attrNameLst>
                                      </p:cBhvr>
                                      <p:tavLst>
                                        <p:tav tm="0">
                                          <p:val>
                                            <p:strVal val="#ppt_x"/>
                                          </p:val>
                                        </p:tav>
                                        <p:tav tm="100000">
                                          <p:val>
                                            <p:strVal val="#ppt_x"/>
                                          </p:val>
                                        </p:tav>
                                      </p:tavLst>
                                    </p:anim>
                                    <p:anim calcmode="lin" valueType="num">
                                      <p:cBhvr additive="base">
                                        <p:cTn id="31" dur="500" fill="hold"/>
                                        <p:tgtEl>
                                          <p:spTgt spid="234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0" grpId="0" animBg="1"/>
      <p:bldP spid="23450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CED0-48A9-73A2-9E06-D0527E157643}"/>
              </a:ext>
            </a:extLst>
          </p:cNvPr>
          <p:cNvSpPr>
            <a:spLocks noGrp="1"/>
          </p:cNvSpPr>
          <p:nvPr>
            <p:ph type="title"/>
          </p:nvPr>
        </p:nvSpPr>
        <p:spPr/>
        <p:txBody>
          <a:bodyPr/>
          <a:lstStyle/>
          <a:p>
            <a:r>
              <a:rPr lang="en-US" dirty="0"/>
              <a:t>Q. No. 3</a:t>
            </a:r>
          </a:p>
        </p:txBody>
      </p:sp>
      <p:sp>
        <p:nvSpPr>
          <p:cNvPr id="3" name="Content Placeholder 2">
            <a:extLst>
              <a:ext uri="{FF2B5EF4-FFF2-40B4-BE49-F238E27FC236}">
                <a16:creationId xmlns:a16="http://schemas.microsoft.com/office/drawing/2014/main" xmlns="" id="{8EF7A508-E6C7-0954-3103-F77E308F286A}"/>
              </a:ext>
            </a:extLst>
          </p:cNvPr>
          <p:cNvSpPr>
            <a:spLocks noGrp="1"/>
          </p:cNvSpPr>
          <p:nvPr>
            <p:ph idx="1"/>
          </p:nvPr>
        </p:nvSpPr>
        <p:spPr>
          <a:xfrm>
            <a:off x="476827" y="2625437"/>
            <a:ext cx="11354954" cy="2029690"/>
          </a:xfrm>
        </p:spPr>
        <p:txBody>
          <a:bodyPr>
            <a:normAutofit/>
          </a:bodyPr>
          <a:lstStyle/>
          <a:p>
            <a:pPr marL="0" indent="0">
              <a:lnSpc>
                <a:spcPct val="120000"/>
              </a:lnSpc>
              <a:spcBef>
                <a:spcPts val="0"/>
              </a:spcBef>
              <a:buNone/>
            </a:pPr>
            <a:r>
              <a:rPr lang="en-US" dirty="0" smtClean="0"/>
              <a:t>A. Number </a:t>
            </a:r>
            <a:r>
              <a:rPr lang="en-US" dirty="0"/>
              <a:t>of elements between two pointer are: 5. Number of bytes between two pointers are: 20</a:t>
            </a:r>
          </a:p>
          <a:p>
            <a:pPr marL="0" indent="0">
              <a:lnSpc>
                <a:spcPct val="120000"/>
              </a:lnSpc>
              <a:spcBef>
                <a:spcPts val="0"/>
              </a:spcBef>
              <a:buNone/>
            </a:pPr>
            <a:r>
              <a:rPr lang="en-US" dirty="0" smtClean="0"/>
              <a:t>B. Number </a:t>
            </a:r>
            <a:r>
              <a:rPr lang="en-US" dirty="0"/>
              <a:t>of elements between two pointer are: 20. Number of bytes between two pointers are: 20</a:t>
            </a:r>
          </a:p>
          <a:p>
            <a:pPr marL="0" indent="0">
              <a:lnSpc>
                <a:spcPct val="120000"/>
              </a:lnSpc>
              <a:spcBef>
                <a:spcPts val="0"/>
              </a:spcBef>
              <a:buNone/>
            </a:pPr>
            <a:r>
              <a:rPr lang="en-US" dirty="0" smtClean="0"/>
              <a:t>C. Number </a:t>
            </a:r>
            <a:r>
              <a:rPr lang="en-US" dirty="0"/>
              <a:t>of elements between two pointer are: 5. Number of bytes between two pointers are: 5</a:t>
            </a:r>
          </a:p>
          <a:p>
            <a:pPr marL="0" indent="0">
              <a:lnSpc>
                <a:spcPct val="120000"/>
              </a:lnSpc>
              <a:spcBef>
                <a:spcPts val="0"/>
              </a:spcBef>
              <a:buNone/>
            </a:pPr>
            <a:r>
              <a:rPr lang="en-US" dirty="0" smtClean="0"/>
              <a:t>D. Compiler </a:t>
            </a:r>
            <a:r>
              <a:rPr lang="en-US" dirty="0"/>
              <a:t>Error</a:t>
            </a:r>
          </a:p>
          <a:p>
            <a:pPr marL="0" indent="0">
              <a:lnSpc>
                <a:spcPct val="120000"/>
              </a:lnSpc>
              <a:spcBef>
                <a:spcPts val="0"/>
              </a:spcBef>
              <a:buNone/>
            </a:pPr>
            <a:r>
              <a:rPr lang="en-US" dirty="0" smtClean="0"/>
              <a:t>E. Runtime </a:t>
            </a:r>
            <a:r>
              <a:rPr lang="en-US" dirty="0"/>
              <a:t>Error</a:t>
            </a:r>
          </a:p>
        </p:txBody>
      </p:sp>
      <p:sp>
        <p:nvSpPr>
          <p:cNvPr id="4" name="Date Placeholder 3"/>
          <p:cNvSpPr>
            <a:spLocks noGrp="1"/>
          </p:cNvSpPr>
          <p:nvPr>
            <p:ph type="dt" sz="half" idx="10"/>
          </p:nvPr>
        </p:nvSpPr>
        <p:spPr/>
        <p:txBody>
          <a:bodyPr/>
          <a:lstStyle/>
          <a:p>
            <a:fld id="{C880B172-9DF6-40AF-B683-D9DB5E46A915}" type="datetime3">
              <a:rPr lang="en-US" smtClean="0"/>
              <a:t>23 May 2023</a:t>
            </a:fld>
            <a:endParaRPr lang="en-US"/>
          </a:p>
        </p:txBody>
      </p:sp>
    </p:spTree>
    <p:extLst>
      <p:ext uri="{BB962C8B-B14F-4D97-AF65-F5344CB8AC3E}">
        <p14:creationId xmlns:p14="http://schemas.microsoft.com/office/powerpoint/2010/main" val="404106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CED0-48A9-73A2-9E06-D0527E157643}"/>
              </a:ext>
            </a:extLst>
          </p:cNvPr>
          <p:cNvSpPr>
            <a:spLocks noGrp="1"/>
          </p:cNvSpPr>
          <p:nvPr>
            <p:ph type="title"/>
          </p:nvPr>
        </p:nvSpPr>
        <p:spPr/>
        <p:txBody>
          <a:bodyPr/>
          <a:lstStyle/>
          <a:p>
            <a:r>
              <a:rPr lang="en-US" dirty="0"/>
              <a:t>Q. No. 3</a:t>
            </a:r>
          </a:p>
        </p:txBody>
      </p:sp>
      <p:sp>
        <p:nvSpPr>
          <p:cNvPr id="3" name="Content Placeholder 2">
            <a:extLst>
              <a:ext uri="{FF2B5EF4-FFF2-40B4-BE49-F238E27FC236}">
                <a16:creationId xmlns:a16="http://schemas.microsoft.com/office/drawing/2014/main" xmlns="" id="{8EF7A508-E6C7-0954-3103-F77E308F286A}"/>
              </a:ext>
            </a:extLst>
          </p:cNvPr>
          <p:cNvSpPr>
            <a:spLocks noGrp="1"/>
          </p:cNvSpPr>
          <p:nvPr>
            <p:ph idx="1"/>
          </p:nvPr>
        </p:nvSpPr>
        <p:spPr>
          <a:xfrm>
            <a:off x="476827" y="2625437"/>
            <a:ext cx="11354954" cy="2029690"/>
          </a:xfrm>
        </p:spPr>
        <p:txBody>
          <a:bodyPr>
            <a:normAutofit/>
          </a:bodyPr>
          <a:lstStyle/>
          <a:p>
            <a:pPr marL="0" indent="0">
              <a:lnSpc>
                <a:spcPct val="120000"/>
              </a:lnSpc>
              <a:spcBef>
                <a:spcPts val="0"/>
              </a:spcBef>
              <a:buNone/>
            </a:pPr>
            <a:r>
              <a:rPr lang="en-US" dirty="0" smtClean="0">
                <a:solidFill>
                  <a:srgbClr val="FF0000"/>
                </a:solidFill>
              </a:rPr>
              <a:t>A. Number </a:t>
            </a:r>
            <a:r>
              <a:rPr lang="en-US" dirty="0">
                <a:solidFill>
                  <a:srgbClr val="FF0000"/>
                </a:solidFill>
              </a:rPr>
              <a:t>of elements between two pointer are: 5. Number of bytes between two pointers are: 20</a:t>
            </a:r>
          </a:p>
          <a:p>
            <a:pPr marL="0" indent="0">
              <a:lnSpc>
                <a:spcPct val="120000"/>
              </a:lnSpc>
              <a:spcBef>
                <a:spcPts val="0"/>
              </a:spcBef>
              <a:buNone/>
            </a:pPr>
            <a:r>
              <a:rPr lang="en-US" dirty="0" smtClean="0"/>
              <a:t>B. Number </a:t>
            </a:r>
            <a:r>
              <a:rPr lang="en-US" dirty="0"/>
              <a:t>of elements between two pointer are: 20. Number of bytes between two pointers are: 20</a:t>
            </a:r>
          </a:p>
          <a:p>
            <a:pPr marL="0" indent="0">
              <a:lnSpc>
                <a:spcPct val="120000"/>
              </a:lnSpc>
              <a:spcBef>
                <a:spcPts val="0"/>
              </a:spcBef>
              <a:buNone/>
            </a:pPr>
            <a:r>
              <a:rPr lang="en-US" dirty="0" smtClean="0"/>
              <a:t>C. Number </a:t>
            </a:r>
            <a:r>
              <a:rPr lang="en-US" dirty="0"/>
              <a:t>of elements between two pointer are: 5. Number of bytes between two pointers are: 5</a:t>
            </a:r>
          </a:p>
          <a:p>
            <a:pPr marL="0" indent="0">
              <a:lnSpc>
                <a:spcPct val="120000"/>
              </a:lnSpc>
              <a:spcBef>
                <a:spcPts val="0"/>
              </a:spcBef>
              <a:buNone/>
            </a:pPr>
            <a:r>
              <a:rPr lang="en-US" dirty="0" smtClean="0"/>
              <a:t>D. Compiler </a:t>
            </a:r>
            <a:r>
              <a:rPr lang="en-US" dirty="0"/>
              <a:t>Error</a:t>
            </a:r>
          </a:p>
          <a:p>
            <a:pPr marL="0" indent="0">
              <a:lnSpc>
                <a:spcPct val="120000"/>
              </a:lnSpc>
              <a:spcBef>
                <a:spcPts val="0"/>
              </a:spcBef>
              <a:buNone/>
            </a:pPr>
            <a:r>
              <a:rPr lang="en-US" dirty="0" smtClean="0"/>
              <a:t>E. Runtime </a:t>
            </a:r>
            <a:r>
              <a:rPr lang="en-US" dirty="0"/>
              <a:t>Error</a:t>
            </a:r>
          </a:p>
        </p:txBody>
      </p:sp>
      <p:sp>
        <p:nvSpPr>
          <p:cNvPr id="4" name="Date Placeholder 3"/>
          <p:cNvSpPr>
            <a:spLocks noGrp="1"/>
          </p:cNvSpPr>
          <p:nvPr>
            <p:ph type="dt" sz="half" idx="10"/>
          </p:nvPr>
        </p:nvSpPr>
        <p:spPr/>
        <p:txBody>
          <a:bodyPr/>
          <a:lstStyle/>
          <a:p>
            <a:fld id="{C880B172-9DF6-40AF-B683-D9DB5E46A915}" type="datetime3">
              <a:rPr lang="en-US" smtClean="0"/>
              <a:t>23 May 2023</a:t>
            </a:fld>
            <a:endParaRPr lang="en-US"/>
          </a:p>
        </p:txBody>
      </p:sp>
    </p:spTree>
    <p:extLst>
      <p:ext uri="{BB962C8B-B14F-4D97-AF65-F5344CB8AC3E}">
        <p14:creationId xmlns:p14="http://schemas.microsoft.com/office/powerpoint/2010/main" val="91474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themeOverride>
</file>

<file path=ppt/theme/themeOverride2.xml><?xml version="1.0" encoding="utf-8"?>
<a:themeOverride xmlns:a="http://schemas.openxmlformats.org/drawingml/2006/main">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dcmitype/"/>
    <ds:schemaRef ds:uri="http://purl.org/dc/terms/"/>
    <ds:schemaRef ds:uri="http://schemas.microsoft.com/office/2006/metadata/properties"/>
    <ds:schemaRef ds:uri="http://purl.org/dc/elements/1.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
  <TotalTime>354</TotalTime>
  <Words>7164</Words>
  <Application>Microsoft Office PowerPoint</Application>
  <PresentationFormat>Custom</PresentationFormat>
  <Paragraphs>935</Paragraphs>
  <Slides>91</Slides>
  <Notes>1</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Academic Literature 16x9</vt:lpstr>
      <vt:lpstr>ADVANCED C PROGRAMMING</vt:lpstr>
      <vt:lpstr>Topics</vt:lpstr>
      <vt:lpstr>Definition</vt:lpstr>
      <vt:lpstr>Note</vt:lpstr>
      <vt:lpstr>Introduction</vt:lpstr>
      <vt:lpstr>Basic Concept</vt:lpstr>
      <vt:lpstr>Contd.</vt:lpstr>
      <vt:lpstr>Contd.</vt:lpstr>
      <vt:lpstr>Contd.</vt:lpstr>
      <vt:lpstr>Introduction to Pointers </vt:lpstr>
      <vt:lpstr>Declaring Pointer Variables</vt:lpstr>
      <vt:lpstr>Use of Pointers-Demonstration</vt:lpstr>
      <vt:lpstr>Accessing the Address of a Variable</vt:lpstr>
      <vt:lpstr>Contd.</vt:lpstr>
      <vt:lpstr>Example</vt:lpstr>
      <vt:lpstr>PowerPoint Presentation</vt:lpstr>
      <vt:lpstr>Pointer Declarations</vt:lpstr>
      <vt:lpstr>Contd.</vt:lpstr>
      <vt:lpstr>Things to Remember</vt:lpstr>
      <vt:lpstr>Accessing a Variable Through its Pointer</vt:lpstr>
      <vt:lpstr>Example 1</vt:lpstr>
      <vt:lpstr>Example 2</vt:lpstr>
      <vt:lpstr>PowerPoint Presentation</vt:lpstr>
      <vt:lpstr>Pointer Expressions</vt:lpstr>
      <vt:lpstr>Contd.</vt:lpstr>
      <vt:lpstr>Scale Factor</vt:lpstr>
      <vt:lpstr>Contd.</vt:lpstr>
      <vt:lpstr>Example: to find the scale factors</vt:lpstr>
      <vt:lpstr>MCQ PRACTICE</vt:lpstr>
      <vt:lpstr>Q. No. 1</vt:lpstr>
      <vt:lpstr>Q. No. 1</vt:lpstr>
      <vt:lpstr>Q. No. 2</vt:lpstr>
      <vt:lpstr>Q. No. 2</vt:lpstr>
      <vt:lpstr>Q. No. 3</vt:lpstr>
      <vt:lpstr>Q. No. 3</vt:lpstr>
      <vt:lpstr>Pointer Conversions</vt:lpstr>
      <vt:lpstr>Pointer Conversions</vt:lpstr>
      <vt:lpstr>Pointer Conversions</vt:lpstr>
      <vt:lpstr>Pointer Conversions</vt:lpstr>
      <vt:lpstr>Types</vt:lpstr>
      <vt:lpstr>Explicit Conversion</vt:lpstr>
      <vt:lpstr>Explicit Conversion (Contd..,)</vt:lpstr>
      <vt:lpstr>Explicit Conversion (Contd..,)</vt:lpstr>
      <vt:lpstr>Explicit Conversion (Contd..,)</vt:lpstr>
      <vt:lpstr>Explicit Conversion (Contd..,)</vt:lpstr>
      <vt:lpstr>Implicit Conversion</vt:lpstr>
      <vt:lpstr>Pointers to void</vt:lpstr>
      <vt:lpstr>Pointers to void: Example</vt:lpstr>
      <vt:lpstr>Pointers to void: Example</vt:lpstr>
      <vt:lpstr>A comparison function for qsort()</vt:lpstr>
      <vt:lpstr>A comparison function for qsort()</vt:lpstr>
      <vt:lpstr>A comparison function for qsort()</vt:lpstr>
      <vt:lpstr>Pointers to qualified object types</vt:lpstr>
      <vt:lpstr>Pointers to qualified object types</vt:lpstr>
      <vt:lpstr>Null pointer constants</vt:lpstr>
      <vt:lpstr>Null pointer constants</vt:lpstr>
      <vt:lpstr>Conversions Between Pointer and Integer Types</vt:lpstr>
      <vt:lpstr>Conversions Between Pointer and Integer Types</vt:lpstr>
      <vt:lpstr>Conversions Between Pointer and Integer Types</vt:lpstr>
      <vt:lpstr>Pointer Types</vt:lpstr>
      <vt:lpstr>Null Pointer</vt:lpstr>
      <vt:lpstr>Null Pointer</vt:lpstr>
      <vt:lpstr>Void Pointer</vt:lpstr>
      <vt:lpstr>Wild Pointer</vt:lpstr>
      <vt:lpstr>Wild Pointer (Contd..,)</vt:lpstr>
      <vt:lpstr>Dangling Pointer</vt:lpstr>
      <vt:lpstr>Dangling Pointer (Contd..,)</vt:lpstr>
      <vt:lpstr>Complex Pointer</vt:lpstr>
      <vt:lpstr>Complex Pointer</vt:lpstr>
      <vt:lpstr>Complex Pointer</vt:lpstr>
      <vt:lpstr>Near Pointer</vt:lpstr>
      <vt:lpstr>Far Pointer</vt:lpstr>
      <vt:lpstr>Huge Pointer</vt:lpstr>
      <vt:lpstr>Restrict Qualified Pointer</vt:lpstr>
      <vt:lpstr>Restrict Qualified Pointer (Contd..,)</vt:lpstr>
      <vt:lpstr>Restrict Qualified Pointer (Contd..,)</vt:lpstr>
      <vt:lpstr>Pointer Arithmetic</vt:lpstr>
      <vt:lpstr>Pointer Arithmetic</vt:lpstr>
      <vt:lpstr>Pointer Arithmetic</vt:lpstr>
      <vt:lpstr>Pointer Increment and Decrement</vt:lpstr>
      <vt:lpstr>Pointer Increment and Decrement</vt:lpstr>
      <vt:lpstr>Pointer Increment and Decrement: An Illustration</vt:lpstr>
      <vt:lpstr>Pointer Increment and Decrement: An Illustration</vt:lpstr>
      <vt:lpstr>MCQ PRACTICE</vt:lpstr>
      <vt:lpstr>Q. No. 1</vt:lpstr>
      <vt:lpstr>Q. No. 1</vt:lpstr>
      <vt:lpstr>Q. No. 2</vt:lpstr>
      <vt:lpstr>Q. No. 2</vt:lpstr>
      <vt:lpstr>Q. No. 3</vt:lpstr>
      <vt:lpstr>Q. No. 3</vt:lpstr>
      <vt:lpstr>Q. No.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Kanni Muthu</dc:creator>
  <cp:lastModifiedBy>student</cp:lastModifiedBy>
  <cp:revision>62</cp:revision>
  <dcterms:created xsi:type="dcterms:W3CDTF">2023-04-13T10:59:41Z</dcterms:created>
  <dcterms:modified xsi:type="dcterms:W3CDTF">2023-05-23T09:33:28Z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