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handoutMasterIdLst>
    <p:handoutMasterId r:id="rId65"/>
  </p:handoutMasterIdLst>
  <p:sldIdLst>
    <p:sldId id="256" r:id="rId5"/>
    <p:sldId id="257" r:id="rId6"/>
    <p:sldId id="278" r:id="rId7"/>
    <p:sldId id="269" r:id="rId8"/>
    <p:sldId id="276" r:id="rId9"/>
    <p:sldId id="277" r:id="rId10"/>
    <p:sldId id="279" r:id="rId11"/>
    <p:sldId id="280" r:id="rId12"/>
    <p:sldId id="281" r:id="rId13"/>
    <p:sldId id="282" r:id="rId14"/>
    <p:sldId id="283" r:id="rId15"/>
    <p:sldId id="270" r:id="rId16"/>
    <p:sldId id="310" r:id="rId17"/>
    <p:sldId id="311" r:id="rId18"/>
    <p:sldId id="312" r:id="rId19"/>
    <p:sldId id="313" r:id="rId20"/>
    <p:sldId id="271" r:id="rId21"/>
    <p:sldId id="27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273" r:id="rId39"/>
    <p:sldId id="314" r:id="rId40"/>
    <p:sldId id="315" r:id="rId41"/>
    <p:sldId id="316" r:id="rId42"/>
    <p:sldId id="317" r:id="rId43"/>
    <p:sldId id="318" r:id="rId44"/>
    <p:sldId id="274" r:id="rId45"/>
    <p:sldId id="300" r:id="rId46"/>
    <p:sldId id="301" r:id="rId47"/>
    <p:sldId id="302" r:id="rId48"/>
    <p:sldId id="303" r:id="rId49"/>
    <p:sldId id="304" r:id="rId50"/>
    <p:sldId id="306" r:id="rId51"/>
    <p:sldId id="307" r:id="rId52"/>
    <p:sldId id="308" r:id="rId53"/>
    <p:sldId id="309" r:id="rId54"/>
    <p:sldId id="275" r:id="rId55"/>
    <p:sldId id="319" r:id="rId56"/>
    <p:sldId id="320" r:id="rId57"/>
    <p:sldId id="321" r:id="rId58"/>
    <p:sldId id="322" r:id="rId59"/>
    <p:sldId id="323" r:id="rId60"/>
    <p:sldId id="324" r:id="rId61"/>
    <p:sldId id="325" r:id="rId62"/>
    <p:sldId id="32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81" d="100"/>
          <a:sy n="81" d="100"/>
        </p:scale>
        <p:origin x="-300" y="-3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5/23/2023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5/23/2023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5/23/2023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5/23/2023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5/23/2023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5/23/2023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5/23/2023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047640"/>
            <a:ext cx="5734050" cy="2219691"/>
          </a:xfrm>
        </p:spPr>
        <p:txBody>
          <a:bodyPr anchor="ctr"/>
          <a:lstStyle/>
          <a:p>
            <a:r>
              <a:rPr lang="en-US" dirty="0"/>
              <a:t>ADVANCED C PROGRAMMING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Subtitle 6"/>
          <p:cNvSpPr>
            <a:spLocks noGrp="1"/>
          </p:cNvSpPr>
          <p:nvPr/>
        </p:nvSpPr>
        <p:spPr>
          <a:xfrm>
            <a:off x="473941" y="6008165"/>
            <a:ext cx="10782300" cy="309598"/>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1600" dirty="0" smtClean="0">
                <a:solidFill>
                  <a:schemeClr val="accent4">
                    <a:lumMod val="20000"/>
                    <a:lumOff val="80000"/>
                  </a:schemeClr>
                </a:solidFill>
              </a:rPr>
              <a:t>Prepared by Dr</a:t>
            </a:r>
            <a:r>
              <a:rPr lang="en-US" sz="1600" dirty="0">
                <a:solidFill>
                  <a:schemeClr val="accent4">
                    <a:lumMod val="20000"/>
                    <a:lumOff val="80000"/>
                  </a:schemeClr>
                </a:solidFill>
              </a:rPr>
              <a:t>. S. </a:t>
            </a:r>
            <a:r>
              <a:rPr lang="en-US" sz="1600" dirty="0" smtClean="0">
                <a:solidFill>
                  <a:schemeClr val="accent4">
                    <a:lumMod val="20000"/>
                    <a:lumOff val="80000"/>
                  </a:schemeClr>
                </a:solidFill>
              </a:rPr>
              <a:t>KANNIMUTHU, Professor, Department of CSE.</a:t>
            </a:r>
            <a:endParaRPr lang="en-US" sz="1600" dirty="0">
              <a:solidFill>
                <a:schemeClr val="accent4">
                  <a:lumMod val="20000"/>
                  <a:lumOff val="80000"/>
                </a:schemeClr>
              </a:solidFill>
            </a:endParaRPr>
          </a:p>
        </p:txBody>
      </p:sp>
      <p:sp>
        <p:nvSpPr>
          <p:cNvPr id="3" name="TextBox 2"/>
          <p:cNvSpPr txBox="1"/>
          <p:nvPr/>
        </p:nvSpPr>
        <p:spPr>
          <a:xfrm>
            <a:off x="2115127" y="4572000"/>
            <a:ext cx="1826141" cy="369332"/>
          </a:xfrm>
          <a:prstGeom prst="rect">
            <a:avLst/>
          </a:prstGeom>
          <a:noFill/>
        </p:spPr>
        <p:txBody>
          <a:bodyPr wrap="none" rtlCol="0">
            <a:spAutoFit/>
          </a:bodyPr>
          <a:lstStyle/>
          <a:p>
            <a:r>
              <a:rPr lang="en-US" dirty="0" smtClean="0"/>
              <a:t>Module 1 Part-2</a:t>
            </a:r>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 (Pointers to Pointers)</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650819" y="2142750"/>
            <a:ext cx="6373126" cy="2572500"/>
          </a:xfrm>
          <a:prstGeom prst="rect">
            <a:avLst/>
          </a:prstGeom>
        </p:spPr>
      </p:pic>
    </p:spTree>
    <p:extLst>
      <p:ext uri="{BB962C8B-B14F-4D97-AF65-F5344CB8AC3E}">
        <p14:creationId xmlns:p14="http://schemas.microsoft.com/office/powerpoint/2010/main" val="357417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 (Pointers to Pointers)</a:t>
            </a:r>
            <a:endParaRPr lang="en-US" dirty="0"/>
          </a:p>
        </p:txBody>
      </p:sp>
      <p:sp>
        <p:nvSpPr>
          <p:cNvPr id="6" name="Content Placeholder 5"/>
          <p:cNvSpPr>
            <a:spLocks noGrp="1"/>
          </p:cNvSpPr>
          <p:nvPr>
            <p:ph idx="1"/>
          </p:nvPr>
        </p:nvSpPr>
        <p:spPr/>
        <p:txBody>
          <a:bodyPr/>
          <a:lstStyle/>
          <a:p>
            <a:pPr algn="just"/>
            <a:r>
              <a:rPr lang="en-US" dirty="0"/>
              <a:t>Using multiple levels of indirection provides additional flexibility in how code can </a:t>
            </a:r>
            <a:r>
              <a:rPr lang="en-US" dirty="0" smtClean="0"/>
              <a:t>be written </a:t>
            </a:r>
            <a:r>
              <a:rPr lang="en-US" dirty="0"/>
              <a:t>and used. Certain types of operations would otherwise be more difficult. </a:t>
            </a:r>
            <a:endParaRPr lang="en-US" dirty="0" smtClean="0"/>
          </a:p>
          <a:p>
            <a:pPr algn="just"/>
            <a:r>
              <a:rPr lang="en-US" dirty="0" smtClean="0"/>
              <a:t>In this example</a:t>
            </a:r>
            <a:r>
              <a:rPr lang="en-US" dirty="0"/>
              <a:t>, if the address of a title changes, it will only require modification to the </a:t>
            </a:r>
            <a:r>
              <a:rPr lang="en-US" dirty="0" smtClean="0"/>
              <a:t>title array</a:t>
            </a:r>
            <a:r>
              <a:rPr lang="en-US" dirty="0"/>
              <a:t>. </a:t>
            </a:r>
            <a:endParaRPr lang="en-US" dirty="0" smtClean="0"/>
          </a:p>
          <a:p>
            <a:pPr algn="just"/>
            <a:r>
              <a:rPr lang="en-US" dirty="0" smtClean="0"/>
              <a:t>We </a:t>
            </a:r>
            <a:r>
              <a:rPr lang="en-US" dirty="0"/>
              <a:t>would not have to modify the other </a:t>
            </a:r>
            <a:r>
              <a:rPr lang="en-US" dirty="0" smtClean="0"/>
              <a:t>arrays. There </a:t>
            </a:r>
            <a:r>
              <a:rPr lang="en-US" dirty="0"/>
              <a:t>is not an inherent limit on the number of levels of indirection possible. </a:t>
            </a:r>
            <a:endParaRPr lang="en-US" dirty="0" smtClean="0"/>
          </a:p>
          <a:p>
            <a:pPr algn="just"/>
            <a:r>
              <a:rPr lang="en-US" dirty="0" smtClean="0"/>
              <a:t>Of course, using </a:t>
            </a:r>
            <a:r>
              <a:rPr lang="en-US" dirty="0"/>
              <a:t>too many levels of indirection can be confusing and hard to maintain.</a:t>
            </a:r>
          </a:p>
        </p:txBody>
      </p:sp>
    </p:spTree>
    <p:extLst>
      <p:ext uri="{BB962C8B-B14F-4D97-AF65-F5344CB8AC3E}">
        <p14:creationId xmlns:p14="http://schemas.microsoft.com/office/powerpoint/2010/main" val="59857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a:r>
            <a:r>
              <a:rPr lang="en-US" dirty="0" smtClean="0"/>
              <a:t>pointers</a:t>
            </a:r>
            <a:endParaRPr lang="en-US" dirty="0"/>
          </a:p>
        </p:txBody>
      </p:sp>
      <p:sp>
        <p:nvSpPr>
          <p:cNvPr id="3" name="Content Placeholder 2"/>
          <p:cNvSpPr>
            <a:spLocks noGrp="1"/>
          </p:cNvSpPr>
          <p:nvPr>
            <p:ph idx="1"/>
          </p:nvPr>
        </p:nvSpPr>
        <p:spPr/>
        <p:txBody>
          <a:bodyPr/>
          <a:lstStyle/>
          <a:p>
            <a:r>
              <a:rPr lang="en-US" dirty="0"/>
              <a:t>The initializer is an = (equal sign) followed by the expression that represents the address that the pointer is to contain. </a:t>
            </a:r>
            <a:endParaRPr lang="en-US" dirty="0" smtClean="0"/>
          </a:p>
          <a:p>
            <a:r>
              <a:rPr lang="en-US" dirty="0" smtClean="0"/>
              <a:t>The </a:t>
            </a:r>
            <a:r>
              <a:rPr lang="en-US" dirty="0"/>
              <a:t>following example defines the variables time and speed as having type double and amount as having type pointer to a double. </a:t>
            </a:r>
            <a:endParaRPr lang="en-US" dirty="0" smtClean="0"/>
          </a:p>
          <a:p>
            <a:r>
              <a:rPr lang="en-US" dirty="0" smtClean="0"/>
              <a:t>The </a:t>
            </a:r>
            <a:r>
              <a:rPr lang="en-US" dirty="0"/>
              <a:t>pointer amount is initialized to point to total</a:t>
            </a:r>
            <a:r>
              <a:rPr lang="en-US" dirty="0" smtClean="0"/>
              <a:t>:</a:t>
            </a:r>
          </a:p>
          <a:p>
            <a:pPr marL="0" indent="0">
              <a:buNone/>
            </a:pPr>
            <a:r>
              <a:rPr lang="en-US" dirty="0"/>
              <a:t>double time, speed, *amount = &amp;total;</a:t>
            </a:r>
          </a:p>
        </p:txBody>
      </p:sp>
    </p:spTree>
    <p:extLst>
      <p:ext uri="{BB962C8B-B14F-4D97-AF65-F5344CB8AC3E}">
        <p14:creationId xmlns:p14="http://schemas.microsoft.com/office/powerpoint/2010/main" val="155836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a:r>
            <a:r>
              <a:rPr lang="en-US" dirty="0" smtClean="0"/>
              <a:t>pointers : Example</a:t>
            </a:r>
            <a:endParaRPr lang="en-US" dirty="0"/>
          </a:p>
        </p:txBody>
      </p:sp>
      <p:sp>
        <p:nvSpPr>
          <p:cNvPr id="3" name="Content Placeholder 2"/>
          <p:cNvSpPr>
            <a:spLocks noGrp="1"/>
          </p:cNvSpPr>
          <p:nvPr>
            <p:ph idx="1"/>
          </p:nvPr>
        </p:nvSpPr>
        <p:spPr/>
        <p:txBody>
          <a:bodyPr/>
          <a:lstStyle/>
          <a:p>
            <a:r>
              <a:rPr lang="en-US" dirty="0"/>
              <a:t>The compiler converts an </a:t>
            </a:r>
            <a:r>
              <a:rPr lang="en-US" dirty="0" err="1"/>
              <a:t>unsubscripted</a:t>
            </a:r>
            <a:r>
              <a:rPr lang="en-US" dirty="0"/>
              <a:t> array name to a pointer to the first element in the array. </a:t>
            </a:r>
            <a:endParaRPr lang="en-US" dirty="0" smtClean="0"/>
          </a:p>
          <a:p>
            <a:r>
              <a:rPr lang="en-US" dirty="0" smtClean="0"/>
              <a:t>You </a:t>
            </a:r>
            <a:r>
              <a:rPr lang="en-US" dirty="0"/>
              <a:t>can assign the address of the first element of an array to a pointer by specifying the name of the array. </a:t>
            </a:r>
            <a:endParaRPr lang="en-US" dirty="0" smtClean="0"/>
          </a:p>
          <a:p>
            <a:r>
              <a:rPr lang="en-US" dirty="0" smtClean="0"/>
              <a:t>The </a:t>
            </a:r>
            <a:r>
              <a:rPr lang="en-US" dirty="0"/>
              <a:t>following two sets of definitions are equivalent. </a:t>
            </a:r>
            <a:endParaRPr lang="en-US" dirty="0" smtClean="0"/>
          </a:p>
          <a:p>
            <a:r>
              <a:rPr lang="en-US" dirty="0" smtClean="0"/>
              <a:t>Both </a:t>
            </a:r>
            <a:r>
              <a:rPr lang="en-US" dirty="0"/>
              <a:t>define the pointer student and initialize student to the address of the first element in section:</a:t>
            </a:r>
          </a:p>
        </p:txBody>
      </p:sp>
      <p:sp>
        <p:nvSpPr>
          <p:cNvPr id="6" name="Rectangle 5"/>
          <p:cNvSpPr/>
          <p:nvPr/>
        </p:nvSpPr>
        <p:spPr>
          <a:xfrm>
            <a:off x="1579418" y="5359507"/>
            <a:ext cx="6096000" cy="646331"/>
          </a:xfrm>
          <a:prstGeom prst="rect">
            <a:avLst/>
          </a:prstGeom>
        </p:spPr>
        <p:txBody>
          <a:bodyPr>
            <a:spAutoFit/>
          </a:bodyPr>
          <a:lstStyle/>
          <a:p>
            <a:r>
              <a:rPr lang="en-US" dirty="0" err="1"/>
              <a:t>int</a:t>
            </a:r>
            <a:r>
              <a:rPr lang="en-US" dirty="0"/>
              <a:t> section[80];</a:t>
            </a:r>
          </a:p>
          <a:p>
            <a:r>
              <a:rPr lang="en-US" dirty="0" err="1"/>
              <a:t>int</a:t>
            </a:r>
            <a:r>
              <a:rPr lang="en-US" dirty="0"/>
              <a:t> *student = section;</a:t>
            </a:r>
          </a:p>
        </p:txBody>
      </p:sp>
      <p:sp>
        <p:nvSpPr>
          <p:cNvPr id="8" name="Rectangle 7"/>
          <p:cNvSpPr/>
          <p:nvPr/>
        </p:nvSpPr>
        <p:spPr>
          <a:xfrm>
            <a:off x="6456218" y="5285885"/>
            <a:ext cx="6096000" cy="646331"/>
          </a:xfrm>
          <a:prstGeom prst="rect">
            <a:avLst/>
          </a:prstGeom>
        </p:spPr>
        <p:txBody>
          <a:bodyPr>
            <a:spAutoFit/>
          </a:bodyPr>
          <a:lstStyle/>
          <a:p>
            <a:r>
              <a:rPr lang="en-US" dirty="0" err="1"/>
              <a:t>int</a:t>
            </a:r>
            <a:r>
              <a:rPr lang="en-US" dirty="0"/>
              <a:t> section[80];</a:t>
            </a:r>
          </a:p>
          <a:p>
            <a:r>
              <a:rPr lang="en-US" dirty="0" err="1"/>
              <a:t>int</a:t>
            </a:r>
            <a:r>
              <a:rPr lang="en-US" dirty="0"/>
              <a:t> *student = &amp;section[0];</a:t>
            </a:r>
          </a:p>
        </p:txBody>
      </p:sp>
    </p:spTree>
    <p:extLst>
      <p:ext uri="{BB962C8B-B14F-4D97-AF65-F5344CB8AC3E}">
        <p14:creationId xmlns:p14="http://schemas.microsoft.com/office/powerpoint/2010/main" val="408262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a:r>
            <a:r>
              <a:rPr lang="en-US" dirty="0" smtClean="0"/>
              <a:t>pointers: Example</a:t>
            </a:r>
            <a:endParaRPr lang="en-US" dirty="0"/>
          </a:p>
        </p:txBody>
      </p:sp>
      <p:sp>
        <p:nvSpPr>
          <p:cNvPr id="3" name="Content Placeholder 2"/>
          <p:cNvSpPr>
            <a:spLocks noGrp="1"/>
          </p:cNvSpPr>
          <p:nvPr>
            <p:ph idx="1"/>
          </p:nvPr>
        </p:nvSpPr>
        <p:spPr/>
        <p:txBody>
          <a:bodyPr/>
          <a:lstStyle/>
          <a:p>
            <a:r>
              <a:rPr lang="en-US" dirty="0"/>
              <a:t>You can assign the address of the first character in a string constant to a pointer by specifying the string constant in the initializer. </a:t>
            </a:r>
            <a:endParaRPr lang="en-US" dirty="0" smtClean="0"/>
          </a:p>
          <a:p>
            <a:r>
              <a:rPr lang="en-US" dirty="0" smtClean="0"/>
              <a:t>The </a:t>
            </a:r>
            <a:r>
              <a:rPr lang="en-US" dirty="0"/>
              <a:t>following example defines the pointer variable string and the string constant "</a:t>
            </a:r>
            <a:r>
              <a:rPr lang="en-US" dirty="0" err="1"/>
              <a:t>abcd</a:t>
            </a:r>
            <a:r>
              <a:rPr lang="en-US" dirty="0"/>
              <a:t>". </a:t>
            </a:r>
            <a:endParaRPr lang="en-US" dirty="0" smtClean="0"/>
          </a:p>
          <a:p>
            <a:r>
              <a:rPr lang="en-US" dirty="0" smtClean="0"/>
              <a:t>The </a:t>
            </a:r>
            <a:r>
              <a:rPr lang="en-US" dirty="0"/>
              <a:t>pointer string is initialized to point to the character a in the string "</a:t>
            </a:r>
            <a:r>
              <a:rPr lang="en-US" dirty="0" err="1"/>
              <a:t>abcd</a:t>
            </a:r>
            <a:r>
              <a:rPr lang="en-US" dirty="0"/>
              <a:t>".</a:t>
            </a:r>
          </a:p>
        </p:txBody>
      </p:sp>
      <p:sp>
        <p:nvSpPr>
          <p:cNvPr id="7" name="Rectangle 6"/>
          <p:cNvSpPr/>
          <p:nvPr/>
        </p:nvSpPr>
        <p:spPr>
          <a:xfrm>
            <a:off x="4675464" y="4269570"/>
            <a:ext cx="2342308" cy="369332"/>
          </a:xfrm>
          <a:prstGeom prst="rect">
            <a:avLst/>
          </a:prstGeom>
        </p:spPr>
        <p:txBody>
          <a:bodyPr wrap="none">
            <a:spAutoFit/>
          </a:bodyPr>
          <a:lstStyle/>
          <a:p>
            <a:r>
              <a:rPr lang="en-US" dirty="0"/>
              <a:t>char *string = "</a:t>
            </a:r>
            <a:r>
              <a:rPr lang="en-US" dirty="0" err="1"/>
              <a:t>abcd</a:t>
            </a:r>
            <a:r>
              <a:rPr lang="en-US" dirty="0"/>
              <a:t>";</a:t>
            </a:r>
          </a:p>
        </p:txBody>
      </p:sp>
    </p:spTree>
    <p:extLst>
      <p:ext uri="{BB962C8B-B14F-4D97-AF65-F5344CB8AC3E}">
        <p14:creationId xmlns:p14="http://schemas.microsoft.com/office/powerpoint/2010/main" val="41574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a:r>
            <a:r>
              <a:rPr lang="en-US" dirty="0" smtClean="0"/>
              <a:t>pointers: Example</a:t>
            </a:r>
            <a:endParaRPr lang="en-US" dirty="0"/>
          </a:p>
        </p:txBody>
      </p:sp>
      <p:sp>
        <p:nvSpPr>
          <p:cNvPr id="3" name="Content Placeholder 2"/>
          <p:cNvSpPr>
            <a:spLocks noGrp="1"/>
          </p:cNvSpPr>
          <p:nvPr>
            <p:ph idx="1"/>
          </p:nvPr>
        </p:nvSpPr>
        <p:spPr/>
        <p:txBody>
          <a:bodyPr/>
          <a:lstStyle/>
          <a:p>
            <a:r>
              <a:rPr lang="en-US" dirty="0"/>
              <a:t>The following example defines weekdays as an array of pointers to string constants</a:t>
            </a:r>
            <a:r>
              <a:rPr lang="en-US" dirty="0" smtClean="0"/>
              <a:t>.</a:t>
            </a:r>
          </a:p>
          <a:p>
            <a:r>
              <a:rPr lang="en-US" dirty="0" smtClean="0"/>
              <a:t>Each </a:t>
            </a:r>
            <a:r>
              <a:rPr lang="en-US" dirty="0"/>
              <a:t>element points to a different string. The pointer weekdays[2], for example, points to the string "Tuesday".</a:t>
            </a:r>
          </a:p>
          <a:p>
            <a:pPr marL="0" indent="0">
              <a:buNone/>
            </a:pPr>
            <a:r>
              <a:rPr lang="en-US" dirty="0"/>
              <a:t>static char *weekdays[ ] </a:t>
            </a:r>
            <a:r>
              <a:rPr lang="en-US" dirty="0" smtClean="0"/>
              <a:t>={Sunday</a:t>
            </a:r>
            <a:r>
              <a:rPr lang="en-US" dirty="0"/>
              <a:t>", "Monday", "Tuesday", "</a:t>
            </a:r>
            <a:r>
              <a:rPr lang="en-US" dirty="0" err="1"/>
              <a:t>Wednesday</a:t>
            </a:r>
            <a:r>
              <a:rPr lang="en-US" dirty="0" err="1" smtClean="0"/>
              <a:t>","</a:t>
            </a:r>
            <a:r>
              <a:rPr lang="en-US" dirty="0" err="1"/>
              <a:t>Thursday</a:t>
            </a:r>
            <a:r>
              <a:rPr lang="en-US" dirty="0"/>
              <a:t>", "Friday", "Saturday</a:t>
            </a:r>
            <a:r>
              <a:rPr lang="en-US" dirty="0" smtClean="0"/>
              <a:t>"};</a:t>
            </a:r>
            <a:endParaRPr lang="en-US" dirty="0"/>
          </a:p>
        </p:txBody>
      </p:sp>
    </p:spTree>
    <p:extLst>
      <p:ext uri="{BB962C8B-B14F-4D97-AF65-F5344CB8AC3E}">
        <p14:creationId xmlns:p14="http://schemas.microsoft.com/office/powerpoint/2010/main" val="7750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t>
            </a:r>
            <a:r>
              <a:rPr lang="en-US" dirty="0" smtClean="0"/>
              <a:t>pointers: Example</a:t>
            </a:r>
            <a:endParaRPr lang="en-US" dirty="0"/>
          </a:p>
        </p:txBody>
      </p:sp>
      <p:sp>
        <p:nvSpPr>
          <p:cNvPr id="3" name="Content Placeholder 2"/>
          <p:cNvSpPr>
            <a:spLocks noGrp="1"/>
          </p:cNvSpPr>
          <p:nvPr>
            <p:ph idx="1"/>
          </p:nvPr>
        </p:nvSpPr>
        <p:spPr/>
        <p:txBody>
          <a:bodyPr>
            <a:normAutofit/>
          </a:bodyPr>
          <a:lstStyle/>
          <a:p>
            <a:r>
              <a:rPr lang="en-US" dirty="0"/>
              <a:t>A pointer can also be initialized to null with any integer constant expression that evaluates to 0, </a:t>
            </a:r>
            <a:r>
              <a:rPr lang="en-US" dirty="0" smtClean="0"/>
              <a:t>(C</a:t>
            </a:r>
            <a:r>
              <a:rPr lang="en-US" dirty="0"/>
              <a:t>++</a:t>
            </a:r>
            <a:r>
              <a:rPr lang="en-US" dirty="0" smtClean="0"/>
              <a:t>11) or </a:t>
            </a:r>
            <a:r>
              <a:rPr lang="en-US" dirty="0"/>
              <a:t>with the </a:t>
            </a:r>
            <a:r>
              <a:rPr lang="en-US" dirty="0" err="1"/>
              <a:t>nullptr</a:t>
            </a:r>
            <a:r>
              <a:rPr lang="en-US" dirty="0"/>
              <a:t> </a:t>
            </a:r>
            <a:r>
              <a:rPr lang="en-US" dirty="0" smtClean="0"/>
              <a:t>keyword (C</a:t>
            </a:r>
            <a:r>
              <a:rPr lang="en-US" dirty="0"/>
              <a:t>++</a:t>
            </a:r>
            <a:r>
              <a:rPr lang="en-US" dirty="0" smtClean="0"/>
              <a:t>11). </a:t>
            </a:r>
            <a:r>
              <a:rPr lang="en-US" dirty="0"/>
              <a:t>Such a pointer is a null pointer and it does not point to any object. </a:t>
            </a:r>
            <a:endParaRPr lang="en-US" dirty="0" smtClean="0"/>
          </a:p>
          <a:p>
            <a:r>
              <a:rPr lang="en-US" dirty="0" smtClean="0"/>
              <a:t>The </a:t>
            </a:r>
            <a:r>
              <a:rPr lang="en-US" dirty="0"/>
              <a:t>following examples define pointers with null pointer values:</a:t>
            </a:r>
          </a:p>
          <a:p>
            <a:pPr marL="0" indent="0">
              <a:buNone/>
            </a:pPr>
            <a:r>
              <a:rPr lang="en-US" dirty="0" smtClean="0"/>
              <a:t>char </a:t>
            </a:r>
            <a:r>
              <a:rPr lang="en-US" dirty="0"/>
              <a:t>*a = 0; </a:t>
            </a:r>
          </a:p>
          <a:p>
            <a:pPr marL="0" indent="0">
              <a:buNone/>
            </a:pPr>
            <a:r>
              <a:rPr lang="en-US" dirty="0"/>
              <a:t>char *b = NULL; </a:t>
            </a:r>
          </a:p>
          <a:p>
            <a:pPr marL="0" indent="0">
              <a:buNone/>
            </a:pPr>
            <a:r>
              <a:rPr lang="en-US" dirty="0" smtClean="0"/>
              <a:t>char </a:t>
            </a:r>
            <a:r>
              <a:rPr lang="en-US" dirty="0"/>
              <a:t>*</a:t>
            </a:r>
            <a:r>
              <a:rPr lang="en-US" dirty="0" err="1"/>
              <a:t>ch</a:t>
            </a:r>
            <a:r>
              <a:rPr lang="en-US" dirty="0"/>
              <a:t> = </a:t>
            </a:r>
            <a:r>
              <a:rPr lang="en-US" dirty="0" err="1"/>
              <a:t>nullptr</a:t>
            </a:r>
            <a:r>
              <a:rPr lang="en-US" dirty="0"/>
              <a:t>;</a:t>
            </a:r>
          </a:p>
        </p:txBody>
      </p:sp>
    </p:spTree>
    <p:extLst>
      <p:ext uri="{BB962C8B-B14F-4D97-AF65-F5344CB8AC3E}">
        <p14:creationId xmlns:p14="http://schemas.microsoft.com/office/powerpoint/2010/main" val="75875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comparisons</a:t>
            </a:r>
          </a:p>
        </p:txBody>
      </p:sp>
      <p:sp>
        <p:nvSpPr>
          <p:cNvPr id="3" name="Content Placeholder 2"/>
          <p:cNvSpPr>
            <a:spLocks noGrp="1"/>
          </p:cNvSpPr>
          <p:nvPr>
            <p:ph idx="1"/>
          </p:nvPr>
        </p:nvSpPr>
        <p:spPr/>
        <p:txBody>
          <a:bodyPr>
            <a:normAutofit/>
          </a:bodyPr>
          <a:lstStyle/>
          <a:p>
            <a:pPr algn="just"/>
            <a:r>
              <a:rPr lang="en-US" dirty="0"/>
              <a:t>Pointers can be compared using the standard comparison operators. </a:t>
            </a:r>
            <a:endParaRPr lang="en-US" dirty="0" smtClean="0"/>
          </a:p>
          <a:p>
            <a:pPr algn="just"/>
            <a:r>
              <a:rPr lang="en-US" dirty="0" smtClean="0"/>
              <a:t>Normally</a:t>
            </a:r>
            <a:r>
              <a:rPr lang="en-US" dirty="0"/>
              <a:t>, </a:t>
            </a:r>
            <a:r>
              <a:rPr lang="en-US" dirty="0" smtClean="0"/>
              <a:t>comparing pointers </a:t>
            </a:r>
            <a:r>
              <a:rPr lang="en-US" dirty="0"/>
              <a:t>is not very useful. </a:t>
            </a:r>
            <a:endParaRPr lang="en-US" dirty="0" smtClean="0"/>
          </a:p>
          <a:p>
            <a:pPr algn="just"/>
            <a:r>
              <a:rPr lang="en-US" dirty="0" smtClean="0"/>
              <a:t>However</a:t>
            </a:r>
            <a:r>
              <a:rPr lang="en-US" dirty="0"/>
              <a:t>, when comparing pointers to elements </a:t>
            </a:r>
            <a:r>
              <a:rPr lang="en-US" dirty="0" smtClean="0"/>
              <a:t>of an </a:t>
            </a:r>
            <a:r>
              <a:rPr lang="en-US" dirty="0"/>
              <a:t>array, the comparison’s results can be used to determine the relative ordering of </a:t>
            </a:r>
            <a:r>
              <a:rPr lang="en-US" dirty="0" smtClean="0"/>
              <a:t>the array’s </a:t>
            </a:r>
            <a:r>
              <a:rPr lang="en-US" dirty="0"/>
              <a:t>elements</a:t>
            </a:r>
            <a:r>
              <a:rPr lang="en-US" dirty="0" smtClean="0"/>
              <a:t>.</a:t>
            </a:r>
          </a:p>
          <a:p>
            <a:pPr algn="just"/>
            <a:r>
              <a:rPr lang="en-US" dirty="0"/>
              <a:t>Several comparison operators are </a:t>
            </a:r>
            <a:r>
              <a:rPr lang="en-US" dirty="0" smtClean="0"/>
              <a:t>applied to </a:t>
            </a:r>
            <a:r>
              <a:rPr lang="en-US" dirty="0"/>
              <a:t>the pointers, and their results are displayed as 1 for true and 0 for false</a:t>
            </a:r>
            <a:r>
              <a:rPr lang="en-US" dirty="0" smtClean="0"/>
              <a:t>:</a:t>
            </a:r>
            <a:endParaRPr lang="en-US" dirty="0"/>
          </a:p>
        </p:txBody>
      </p:sp>
      <p:sp>
        <p:nvSpPr>
          <p:cNvPr id="4" name="Rectangle 3"/>
          <p:cNvSpPr/>
          <p:nvPr/>
        </p:nvSpPr>
        <p:spPr>
          <a:xfrm>
            <a:off x="3565236" y="4260611"/>
            <a:ext cx="6096000" cy="2031325"/>
          </a:xfrm>
          <a:prstGeom prst="rect">
            <a:avLst/>
          </a:prstGeom>
        </p:spPr>
        <p:txBody>
          <a:bodyPr>
            <a:spAutoFit/>
          </a:bodyPr>
          <a:lstStyle/>
          <a:p>
            <a:pPr algn="just"/>
            <a:r>
              <a:rPr lang="en-US" dirty="0" err="1"/>
              <a:t>int</a:t>
            </a:r>
            <a:r>
              <a:rPr lang="en-US" dirty="0"/>
              <a:t> vector[] = {28, 41, 7};</a:t>
            </a:r>
          </a:p>
          <a:p>
            <a:pPr algn="just"/>
            <a:r>
              <a:rPr lang="en-US" dirty="0" err="1"/>
              <a:t>int</a:t>
            </a:r>
            <a:r>
              <a:rPr lang="en-US" dirty="0"/>
              <a:t> *p0 = vector;</a:t>
            </a:r>
          </a:p>
          <a:p>
            <a:pPr algn="just"/>
            <a:r>
              <a:rPr lang="en-US" dirty="0" err="1"/>
              <a:t>int</a:t>
            </a:r>
            <a:r>
              <a:rPr lang="en-US" dirty="0"/>
              <a:t> *p1 = vector+1;</a:t>
            </a:r>
          </a:p>
          <a:p>
            <a:pPr algn="just"/>
            <a:r>
              <a:rPr lang="en-US" dirty="0" err="1"/>
              <a:t>int</a:t>
            </a:r>
            <a:r>
              <a:rPr lang="en-US" dirty="0"/>
              <a:t> *p2 = vector+2;</a:t>
            </a:r>
          </a:p>
          <a:p>
            <a:pPr algn="just"/>
            <a:r>
              <a:rPr lang="en-US" dirty="0" err="1"/>
              <a:t>printf</a:t>
            </a:r>
            <a:r>
              <a:rPr lang="en-US" dirty="0"/>
              <a:t>("p2&gt;p0: %d\n",p2&gt;p0); // p2&gt;p0: 1</a:t>
            </a:r>
          </a:p>
          <a:p>
            <a:pPr algn="just"/>
            <a:r>
              <a:rPr lang="en-US" dirty="0" err="1"/>
              <a:t>printf</a:t>
            </a:r>
            <a:r>
              <a:rPr lang="en-US" dirty="0"/>
              <a:t>("p2&lt;p0: %d\n",p2&lt;p0); // p2&lt;p0: 0</a:t>
            </a:r>
          </a:p>
          <a:p>
            <a:pPr algn="just"/>
            <a:r>
              <a:rPr lang="en-US" dirty="0" err="1"/>
              <a:t>printf</a:t>
            </a:r>
            <a:r>
              <a:rPr lang="en-US" dirty="0"/>
              <a:t>("p0&gt;p1: %d\n",p0&gt;p1); // p0&gt;p1: 0</a:t>
            </a:r>
          </a:p>
        </p:txBody>
      </p:sp>
    </p:spTree>
    <p:extLst>
      <p:ext uri="{BB962C8B-B14F-4D97-AF65-F5344CB8AC3E}">
        <p14:creationId xmlns:p14="http://schemas.microsoft.com/office/powerpoint/2010/main" val="228859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const</a:t>
            </a:r>
            <a:r>
              <a:rPr lang="en-US" dirty="0"/>
              <a:t> in pointer </a:t>
            </a:r>
            <a:r>
              <a:rPr lang="en-US" dirty="0" smtClean="0"/>
              <a:t>declaration</a:t>
            </a:r>
            <a:endParaRPr lang="en-US" dirty="0"/>
          </a:p>
        </p:txBody>
      </p:sp>
      <p:sp>
        <p:nvSpPr>
          <p:cNvPr id="3" name="Content Placeholder 2"/>
          <p:cNvSpPr>
            <a:spLocks noGrp="1"/>
          </p:cNvSpPr>
          <p:nvPr>
            <p:ph idx="1"/>
          </p:nvPr>
        </p:nvSpPr>
        <p:spPr/>
        <p:txBody>
          <a:bodyPr/>
          <a:lstStyle/>
          <a:p>
            <a:r>
              <a:rPr lang="en-US" dirty="0"/>
              <a:t>Using the </a:t>
            </a:r>
            <a:r>
              <a:rPr lang="en-US" dirty="0" err="1"/>
              <a:t>const</a:t>
            </a:r>
            <a:r>
              <a:rPr lang="en-US" dirty="0"/>
              <a:t> keyword with pointers is a rich and powerful aspect of C. </a:t>
            </a:r>
            <a:endParaRPr lang="en-US" dirty="0" smtClean="0"/>
          </a:p>
          <a:p>
            <a:endParaRPr lang="en-US" dirty="0" smtClean="0"/>
          </a:p>
          <a:p>
            <a:r>
              <a:rPr lang="en-US" dirty="0" smtClean="0"/>
              <a:t>It provides different </a:t>
            </a:r>
            <a:r>
              <a:rPr lang="en-US" dirty="0"/>
              <a:t>types of protections for different problem sets. </a:t>
            </a:r>
            <a:endParaRPr lang="en-US" dirty="0" smtClean="0"/>
          </a:p>
          <a:p>
            <a:endParaRPr lang="en-US" dirty="0" smtClean="0"/>
          </a:p>
          <a:p>
            <a:r>
              <a:rPr lang="en-US" dirty="0" smtClean="0"/>
              <a:t>Of </a:t>
            </a:r>
            <a:r>
              <a:rPr lang="en-US" dirty="0"/>
              <a:t>particular power and </a:t>
            </a:r>
            <a:r>
              <a:rPr lang="en-US" dirty="0" smtClean="0"/>
              <a:t>usefulness is </a:t>
            </a:r>
            <a:r>
              <a:rPr lang="en-US" dirty="0"/>
              <a:t>a pointer to a constant. </a:t>
            </a:r>
            <a:endParaRPr lang="en-US" dirty="0" smtClean="0"/>
          </a:p>
          <a:p>
            <a:endParaRPr lang="en-US" dirty="0"/>
          </a:p>
        </p:txBody>
      </p:sp>
    </p:spTree>
    <p:extLst>
      <p:ext uri="{BB962C8B-B14F-4D97-AF65-F5344CB8AC3E}">
        <p14:creationId xmlns:p14="http://schemas.microsoft.com/office/powerpoint/2010/main" val="311358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A pointer can be defined to point to a constant. </a:t>
            </a:r>
            <a:endParaRPr lang="en-US" dirty="0" smtClean="0"/>
          </a:p>
          <a:p>
            <a:r>
              <a:rPr lang="en-US" dirty="0" smtClean="0"/>
              <a:t>This </a:t>
            </a:r>
            <a:r>
              <a:rPr lang="en-US" dirty="0"/>
              <a:t>means the pointer cannot be </a:t>
            </a:r>
            <a:r>
              <a:rPr lang="en-US" dirty="0" smtClean="0"/>
              <a:t>used to </a:t>
            </a:r>
            <a:r>
              <a:rPr lang="en-US" dirty="0"/>
              <a:t>modify the value it is referencing. </a:t>
            </a:r>
            <a:endParaRPr lang="en-US" dirty="0" smtClean="0"/>
          </a:p>
          <a:p>
            <a:r>
              <a:rPr lang="en-US" dirty="0" smtClean="0"/>
              <a:t>In </a:t>
            </a:r>
            <a:r>
              <a:rPr lang="en-US" dirty="0"/>
              <a:t>the following example, an integer and an </a:t>
            </a:r>
            <a:r>
              <a:rPr lang="en-US" dirty="0" smtClean="0"/>
              <a:t>integer constant </a:t>
            </a:r>
            <a:r>
              <a:rPr lang="en-US" dirty="0"/>
              <a:t>are declared. </a:t>
            </a:r>
            <a:endParaRPr lang="en-US" dirty="0" smtClean="0"/>
          </a:p>
          <a:p>
            <a:r>
              <a:rPr lang="en-US" dirty="0" smtClean="0"/>
              <a:t>Next</a:t>
            </a:r>
            <a:r>
              <a:rPr lang="en-US" dirty="0"/>
              <a:t>, a pointer to an integer and a pointer to an integer </a:t>
            </a:r>
            <a:r>
              <a:rPr lang="en-US" dirty="0" smtClean="0"/>
              <a:t>constant are </a:t>
            </a:r>
            <a:r>
              <a:rPr lang="en-US" dirty="0"/>
              <a:t>declared and then initialized to the respective integers:</a:t>
            </a:r>
          </a:p>
        </p:txBody>
      </p:sp>
      <p:sp>
        <p:nvSpPr>
          <p:cNvPr id="4" name="Rectangle 3"/>
          <p:cNvSpPr/>
          <p:nvPr/>
        </p:nvSpPr>
        <p:spPr>
          <a:xfrm>
            <a:off x="942109" y="4279037"/>
            <a:ext cx="6096000" cy="1754326"/>
          </a:xfrm>
          <a:prstGeom prst="rect">
            <a:avLst/>
          </a:prstGeom>
        </p:spPr>
        <p:txBody>
          <a:bodyPr>
            <a:spAutoFit/>
          </a:bodyPr>
          <a:lstStyle/>
          <a:p>
            <a:r>
              <a:rPr lang="en-US" b="1" dirty="0" err="1">
                <a:solidFill>
                  <a:srgbClr val="007789"/>
                </a:solidFill>
                <a:latin typeface="UbuntuMono-Bold"/>
              </a:rPr>
              <a:t>int</a:t>
            </a:r>
            <a:r>
              <a:rPr lang="en-US" b="1" dirty="0">
                <a:solidFill>
                  <a:srgbClr val="007789"/>
                </a:solidFill>
                <a:latin typeface="UbuntuMono-Bold"/>
              </a:rPr>
              <a:t> </a:t>
            </a:r>
            <a:r>
              <a:rPr lang="en-US" dirty="0" err="1">
                <a:solidFill>
                  <a:srgbClr val="000089"/>
                </a:solidFill>
                <a:latin typeface="UbuntuMono-Regular"/>
              </a:rPr>
              <a:t>num</a:t>
            </a:r>
            <a:r>
              <a:rPr lang="en-US" dirty="0">
                <a:solidFill>
                  <a:srgbClr val="000089"/>
                </a:solidFill>
                <a:latin typeface="UbuntuMono-Regular"/>
              </a:rPr>
              <a:t> </a:t>
            </a:r>
            <a:r>
              <a:rPr lang="en-US" dirty="0">
                <a:solidFill>
                  <a:srgbClr val="555555"/>
                </a:solidFill>
                <a:latin typeface="UbuntuMono-Regular"/>
              </a:rPr>
              <a:t>= </a:t>
            </a:r>
            <a:r>
              <a:rPr lang="en-US" dirty="0">
                <a:solidFill>
                  <a:srgbClr val="FF6600"/>
                </a:solidFill>
                <a:latin typeface="UbuntuMono-Regular"/>
              </a:rPr>
              <a:t>5</a:t>
            </a:r>
            <a:r>
              <a:rPr lang="en-US" dirty="0">
                <a:solidFill>
                  <a:srgbClr val="000000"/>
                </a:solidFill>
                <a:latin typeface="UbuntuMono-Regular"/>
              </a:rPr>
              <a:t>;</a:t>
            </a:r>
          </a:p>
          <a:p>
            <a:r>
              <a:rPr lang="en-US" b="1" dirty="0" err="1">
                <a:solidFill>
                  <a:srgbClr val="00669A"/>
                </a:solidFill>
                <a:latin typeface="UbuntuMono-Bold"/>
              </a:rPr>
              <a:t>const</a:t>
            </a:r>
            <a:r>
              <a:rPr lang="en-US" b="1" dirty="0">
                <a:solidFill>
                  <a:srgbClr val="00669A"/>
                </a:solidFill>
                <a:latin typeface="UbuntuMono-Bold"/>
              </a:rPr>
              <a:t> </a:t>
            </a:r>
            <a:r>
              <a:rPr lang="en-US" b="1" dirty="0" err="1">
                <a:solidFill>
                  <a:srgbClr val="007789"/>
                </a:solidFill>
                <a:latin typeface="UbuntuMono-Bold"/>
              </a:rPr>
              <a:t>int</a:t>
            </a:r>
            <a:r>
              <a:rPr lang="en-US" b="1" dirty="0">
                <a:solidFill>
                  <a:srgbClr val="007789"/>
                </a:solidFill>
                <a:latin typeface="UbuntuMono-Bold"/>
              </a:rPr>
              <a:t> </a:t>
            </a:r>
            <a:r>
              <a:rPr lang="en-US" dirty="0">
                <a:solidFill>
                  <a:srgbClr val="000089"/>
                </a:solidFill>
                <a:latin typeface="UbuntuMono-Regular"/>
              </a:rPr>
              <a:t>limit </a:t>
            </a:r>
            <a:r>
              <a:rPr lang="en-US" dirty="0">
                <a:solidFill>
                  <a:srgbClr val="555555"/>
                </a:solidFill>
                <a:latin typeface="UbuntuMono-Regular"/>
              </a:rPr>
              <a:t>= </a:t>
            </a:r>
            <a:r>
              <a:rPr lang="en-US" dirty="0">
                <a:solidFill>
                  <a:srgbClr val="FF6600"/>
                </a:solidFill>
                <a:latin typeface="UbuntuMono-Regular"/>
              </a:rPr>
              <a:t>500</a:t>
            </a:r>
            <a:r>
              <a:rPr lang="en-US" dirty="0">
                <a:solidFill>
                  <a:srgbClr val="000000"/>
                </a:solidFill>
                <a:latin typeface="UbuntuMono-Regular"/>
              </a:rPr>
              <a:t>;</a:t>
            </a:r>
          </a:p>
          <a:p>
            <a:r>
              <a:rPr lang="en-US" b="1" dirty="0" err="1">
                <a:solidFill>
                  <a:srgbClr val="007789"/>
                </a:solidFill>
                <a:latin typeface="UbuntuMono-Bold"/>
              </a:rPr>
              <a:t>int</a:t>
            </a:r>
            <a:r>
              <a:rPr lang="en-US" b="1" dirty="0">
                <a:solidFill>
                  <a:srgbClr val="007789"/>
                </a:solidFill>
                <a:latin typeface="UbuntuMono-Bold"/>
              </a:rPr>
              <a:t> </a:t>
            </a:r>
            <a:r>
              <a:rPr lang="en-US" dirty="0">
                <a:solidFill>
                  <a:srgbClr val="555555"/>
                </a:solidFill>
                <a:latin typeface="UbuntuMono-Regular"/>
              </a:rPr>
              <a:t>*</a:t>
            </a:r>
            <a:r>
              <a:rPr lang="en-US" dirty="0">
                <a:solidFill>
                  <a:srgbClr val="000089"/>
                </a:solidFill>
                <a:latin typeface="UbuntuMono-Regular"/>
              </a:rPr>
              <a:t>pi</a:t>
            </a:r>
            <a:r>
              <a:rPr lang="en-US" dirty="0">
                <a:solidFill>
                  <a:srgbClr val="000000"/>
                </a:solidFill>
                <a:latin typeface="UbuntuMono-Regular"/>
              </a:rPr>
              <a:t>; </a:t>
            </a:r>
            <a:r>
              <a:rPr lang="en-US" i="1" dirty="0">
                <a:solidFill>
                  <a:srgbClr val="35586C"/>
                </a:solidFill>
                <a:latin typeface="UbuntuMono-Italic"/>
              </a:rPr>
              <a:t>// Pointer to an integer</a:t>
            </a:r>
          </a:p>
          <a:p>
            <a:r>
              <a:rPr lang="en-US" b="1" dirty="0" err="1">
                <a:solidFill>
                  <a:srgbClr val="00669A"/>
                </a:solidFill>
                <a:latin typeface="UbuntuMono-Bold"/>
              </a:rPr>
              <a:t>const</a:t>
            </a:r>
            <a:r>
              <a:rPr lang="en-US" b="1" dirty="0">
                <a:solidFill>
                  <a:srgbClr val="00669A"/>
                </a:solidFill>
                <a:latin typeface="UbuntuMono-Bold"/>
              </a:rPr>
              <a:t> </a:t>
            </a:r>
            <a:r>
              <a:rPr lang="en-US" b="1" dirty="0" err="1">
                <a:solidFill>
                  <a:srgbClr val="007789"/>
                </a:solidFill>
                <a:latin typeface="UbuntuMono-Bold"/>
              </a:rPr>
              <a:t>int</a:t>
            </a:r>
            <a:r>
              <a:rPr lang="en-US" b="1" dirty="0">
                <a:solidFill>
                  <a:srgbClr val="007789"/>
                </a:solidFill>
                <a:latin typeface="UbuntuMono-Bold"/>
              </a:rPr>
              <a:t> </a:t>
            </a:r>
            <a:r>
              <a:rPr lang="en-US" dirty="0">
                <a:solidFill>
                  <a:srgbClr val="555555"/>
                </a:solidFill>
                <a:latin typeface="UbuntuMono-Regular"/>
              </a:rPr>
              <a:t>*</a:t>
            </a:r>
            <a:r>
              <a:rPr lang="en-US" dirty="0" err="1">
                <a:solidFill>
                  <a:srgbClr val="000089"/>
                </a:solidFill>
                <a:latin typeface="UbuntuMono-Regular"/>
              </a:rPr>
              <a:t>pci</a:t>
            </a:r>
            <a:r>
              <a:rPr lang="en-US" dirty="0">
                <a:solidFill>
                  <a:srgbClr val="000000"/>
                </a:solidFill>
                <a:latin typeface="UbuntuMono-Regular"/>
              </a:rPr>
              <a:t>; </a:t>
            </a:r>
            <a:r>
              <a:rPr lang="en-US" i="1" dirty="0">
                <a:solidFill>
                  <a:srgbClr val="35586C"/>
                </a:solidFill>
                <a:latin typeface="UbuntuMono-Italic"/>
              </a:rPr>
              <a:t>// Pointer to a constant integer</a:t>
            </a:r>
          </a:p>
          <a:p>
            <a:r>
              <a:rPr lang="en-US" dirty="0">
                <a:solidFill>
                  <a:srgbClr val="000089"/>
                </a:solidFill>
                <a:latin typeface="UbuntuMono-Regular"/>
              </a:rPr>
              <a:t>pi </a:t>
            </a:r>
            <a:r>
              <a:rPr lang="en-US" dirty="0">
                <a:solidFill>
                  <a:srgbClr val="555555"/>
                </a:solidFill>
                <a:latin typeface="UbuntuMono-Regular"/>
              </a:rPr>
              <a:t>= &amp;</a:t>
            </a:r>
            <a:r>
              <a:rPr lang="en-US" dirty="0" err="1">
                <a:solidFill>
                  <a:srgbClr val="000089"/>
                </a:solidFill>
                <a:latin typeface="UbuntuMono-Regular"/>
              </a:rPr>
              <a:t>num</a:t>
            </a:r>
            <a:r>
              <a:rPr lang="en-US" dirty="0">
                <a:solidFill>
                  <a:srgbClr val="000000"/>
                </a:solidFill>
                <a:latin typeface="UbuntuMono-Regular"/>
              </a:rPr>
              <a:t>;</a:t>
            </a:r>
          </a:p>
          <a:p>
            <a:r>
              <a:rPr lang="en-US" dirty="0" err="1">
                <a:solidFill>
                  <a:srgbClr val="000089"/>
                </a:solidFill>
                <a:latin typeface="UbuntuMono-Regular"/>
              </a:rPr>
              <a:t>pci</a:t>
            </a:r>
            <a:r>
              <a:rPr lang="en-US" dirty="0">
                <a:solidFill>
                  <a:srgbClr val="000089"/>
                </a:solidFill>
                <a:latin typeface="UbuntuMono-Regular"/>
              </a:rPr>
              <a:t> </a:t>
            </a:r>
            <a:r>
              <a:rPr lang="en-US" dirty="0">
                <a:solidFill>
                  <a:srgbClr val="555555"/>
                </a:solidFill>
                <a:latin typeface="UbuntuMono-Regular"/>
              </a:rPr>
              <a:t>= &amp;</a:t>
            </a:r>
            <a:r>
              <a:rPr lang="en-US" dirty="0">
                <a:solidFill>
                  <a:srgbClr val="000089"/>
                </a:solidFill>
                <a:latin typeface="UbuntuMono-Regular"/>
              </a:rPr>
              <a:t>limit</a:t>
            </a:r>
            <a:r>
              <a:rPr lang="en-US" dirty="0">
                <a:solidFill>
                  <a:srgbClr val="000000"/>
                </a:solidFill>
                <a:latin typeface="UbuntuMono-Regular"/>
              </a:rPr>
              <a:t>;</a:t>
            </a:r>
            <a:endParaRPr lang="en-US" dirty="0"/>
          </a:p>
        </p:txBody>
      </p:sp>
      <p:pic>
        <p:nvPicPr>
          <p:cNvPr id="5" name="Picture 4"/>
          <p:cNvPicPr>
            <a:picLocks noChangeAspect="1"/>
          </p:cNvPicPr>
          <p:nvPr/>
        </p:nvPicPr>
        <p:blipFill>
          <a:blip r:embed="rId2"/>
          <a:stretch>
            <a:fillRect/>
          </a:stretch>
        </p:blipFill>
        <p:spPr>
          <a:xfrm>
            <a:off x="7954857" y="4279037"/>
            <a:ext cx="1251450" cy="1201667"/>
          </a:xfrm>
          <a:prstGeom prst="rect">
            <a:avLst/>
          </a:prstGeom>
        </p:spPr>
      </p:pic>
    </p:spTree>
    <p:extLst>
      <p:ext uri="{BB962C8B-B14F-4D97-AF65-F5344CB8AC3E}">
        <p14:creationId xmlns:p14="http://schemas.microsoft.com/office/powerpoint/2010/main" val="192290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a:t>
            </a:r>
          </a:p>
        </p:txBody>
      </p:sp>
      <p:sp>
        <p:nvSpPr>
          <p:cNvPr id="14" name="Content Placeholder 13"/>
          <p:cNvSpPr>
            <a:spLocks noGrp="1"/>
          </p:cNvSpPr>
          <p:nvPr>
            <p:ph idx="1"/>
          </p:nvPr>
        </p:nvSpPr>
        <p:spPr/>
        <p:txBody>
          <a:bodyPr/>
          <a:lstStyle/>
          <a:p>
            <a:r>
              <a:rPr lang="en-US" dirty="0"/>
              <a:t>Multiple </a:t>
            </a:r>
            <a:r>
              <a:rPr lang="en-US" dirty="0" smtClean="0"/>
              <a:t>indirection</a:t>
            </a:r>
          </a:p>
          <a:p>
            <a:r>
              <a:rPr lang="en-US" dirty="0" smtClean="0"/>
              <a:t>Initializing </a:t>
            </a:r>
            <a:r>
              <a:rPr lang="en-US" dirty="0"/>
              <a:t>pointers</a:t>
            </a:r>
          </a:p>
          <a:p>
            <a:r>
              <a:rPr lang="en-US" dirty="0"/>
              <a:t>Pointer comparisons</a:t>
            </a:r>
          </a:p>
          <a:p>
            <a:r>
              <a:rPr lang="en-US" dirty="0"/>
              <a:t>Using const in pointer declaration</a:t>
            </a:r>
          </a:p>
          <a:p>
            <a:r>
              <a:rPr lang="en-US" dirty="0"/>
              <a:t>Problems with pointers</a:t>
            </a:r>
          </a:p>
          <a:p>
            <a:r>
              <a:rPr lang="en-US" dirty="0"/>
              <a:t>Pointers and Arrays</a:t>
            </a:r>
          </a:p>
          <a:p>
            <a:r>
              <a:rPr lang="en-US" dirty="0"/>
              <a:t>Arrays of Pointers.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The following sequence will display the address and value of these variables:</a:t>
            </a:r>
          </a:p>
          <a:p>
            <a:pPr marL="0" indent="0">
              <a:buNone/>
            </a:pPr>
            <a:r>
              <a:rPr lang="pt-BR" dirty="0"/>
              <a:t>printf(" num - Address: %p value: %d</a:t>
            </a:r>
            <a:r>
              <a:rPr lang="pt-BR" b="1" dirty="0"/>
              <a:t>\n</a:t>
            </a:r>
            <a:r>
              <a:rPr lang="pt-BR" dirty="0"/>
              <a:t>",&amp;num, num);</a:t>
            </a:r>
          </a:p>
          <a:p>
            <a:pPr marL="0" indent="0">
              <a:buNone/>
            </a:pPr>
            <a:r>
              <a:rPr lang="en-US" dirty="0" err="1"/>
              <a:t>printf</a:t>
            </a:r>
            <a:r>
              <a:rPr lang="en-US" dirty="0"/>
              <a:t>("limit - Address: %p value: %d</a:t>
            </a:r>
            <a:r>
              <a:rPr lang="en-US" b="1" dirty="0"/>
              <a:t>\</a:t>
            </a:r>
            <a:r>
              <a:rPr lang="en-US" b="1" dirty="0" err="1"/>
              <a:t>n</a:t>
            </a:r>
            <a:r>
              <a:rPr lang="en-US" dirty="0" err="1"/>
              <a:t>",&amp;limit</a:t>
            </a:r>
            <a:r>
              <a:rPr lang="en-US" dirty="0"/>
              <a:t>, limit);</a:t>
            </a:r>
          </a:p>
          <a:p>
            <a:pPr marL="0" indent="0">
              <a:buNone/>
            </a:pPr>
            <a:r>
              <a:rPr lang="en-US" dirty="0" err="1"/>
              <a:t>printf</a:t>
            </a:r>
            <a:r>
              <a:rPr lang="en-US" dirty="0"/>
              <a:t>(" pi - Address: %p value: %p</a:t>
            </a:r>
            <a:r>
              <a:rPr lang="en-US" b="1" dirty="0"/>
              <a:t>\</a:t>
            </a:r>
            <a:r>
              <a:rPr lang="en-US" b="1" dirty="0" err="1"/>
              <a:t>n</a:t>
            </a:r>
            <a:r>
              <a:rPr lang="en-US" dirty="0" err="1"/>
              <a:t>",&amp;pi</a:t>
            </a:r>
            <a:r>
              <a:rPr lang="en-US" dirty="0"/>
              <a:t>, pi);</a:t>
            </a:r>
          </a:p>
          <a:p>
            <a:pPr marL="0" indent="0">
              <a:buNone/>
            </a:pPr>
            <a:r>
              <a:rPr lang="en-US" dirty="0" err="1"/>
              <a:t>printf</a:t>
            </a:r>
            <a:r>
              <a:rPr lang="en-US" dirty="0"/>
              <a:t>(" </a:t>
            </a:r>
            <a:r>
              <a:rPr lang="en-US" dirty="0" err="1"/>
              <a:t>pci</a:t>
            </a:r>
            <a:r>
              <a:rPr lang="en-US" dirty="0"/>
              <a:t> - Address: %p value: %p</a:t>
            </a:r>
            <a:r>
              <a:rPr lang="en-US" b="1" dirty="0"/>
              <a:t>\n</a:t>
            </a:r>
            <a:r>
              <a:rPr lang="en-US" dirty="0"/>
              <a:t>",&amp;</a:t>
            </a:r>
            <a:r>
              <a:rPr lang="en-US" dirty="0" err="1"/>
              <a:t>pci</a:t>
            </a:r>
            <a:r>
              <a:rPr lang="en-US" dirty="0"/>
              <a:t>, </a:t>
            </a:r>
            <a:r>
              <a:rPr lang="en-US" dirty="0" err="1"/>
              <a:t>pci</a:t>
            </a:r>
            <a:r>
              <a:rPr lang="en-US" dirty="0"/>
              <a:t>);</a:t>
            </a:r>
          </a:p>
        </p:txBody>
      </p:sp>
      <p:sp>
        <p:nvSpPr>
          <p:cNvPr id="6" name="Rectangle 5"/>
          <p:cNvSpPr/>
          <p:nvPr/>
        </p:nvSpPr>
        <p:spPr>
          <a:xfrm>
            <a:off x="1104900" y="4602540"/>
            <a:ext cx="10437090" cy="1569660"/>
          </a:xfrm>
          <a:prstGeom prst="rect">
            <a:avLst/>
          </a:prstGeom>
        </p:spPr>
        <p:txBody>
          <a:bodyPr wrap="square">
            <a:spAutoFit/>
          </a:bodyPr>
          <a:lstStyle/>
          <a:p>
            <a:r>
              <a:rPr lang="en-US" sz="2400" dirty="0">
                <a:latin typeface="MinionPro-Regular"/>
              </a:rPr>
              <a:t>When executed, this sequence will produce values similar to the following:</a:t>
            </a:r>
          </a:p>
          <a:p>
            <a:r>
              <a:rPr lang="en-US" dirty="0" err="1">
                <a:latin typeface="UbuntuMono-Regular"/>
              </a:rPr>
              <a:t>num</a:t>
            </a:r>
            <a:r>
              <a:rPr lang="en-US" dirty="0">
                <a:latin typeface="UbuntuMono-Regular"/>
              </a:rPr>
              <a:t> - Address: 100 value: 5</a:t>
            </a:r>
          </a:p>
          <a:p>
            <a:r>
              <a:rPr lang="en-US" dirty="0">
                <a:latin typeface="UbuntuMono-Regular"/>
              </a:rPr>
              <a:t>limit - Address: 104 value: 500</a:t>
            </a:r>
          </a:p>
          <a:p>
            <a:r>
              <a:rPr lang="en-US" dirty="0">
                <a:latin typeface="UbuntuMono-Regular"/>
              </a:rPr>
              <a:t>pi - Address: 108 value: 100</a:t>
            </a:r>
          </a:p>
          <a:p>
            <a:r>
              <a:rPr lang="en-US" dirty="0" err="1">
                <a:latin typeface="UbuntuMono-Regular"/>
              </a:rPr>
              <a:t>pci</a:t>
            </a:r>
            <a:r>
              <a:rPr lang="en-US" dirty="0">
                <a:latin typeface="UbuntuMono-Regular"/>
              </a:rPr>
              <a:t> - Address: 112 value: 104</a:t>
            </a:r>
            <a:endParaRPr lang="en-US" dirty="0"/>
          </a:p>
        </p:txBody>
      </p:sp>
    </p:spTree>
    <p:extLst>
      <p:ext uri="{BB962C8B-B14F-4D97-AF65-F5344CB8AC3E}">
        <p14:creationId xmlns:p14="http://schemas.microsoft.com/office/powerpoint/2010/main" val="88001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Dereferencing a constant pointer is fine if we are simply reading the integer’s value</a:t>
            </a:r>
            <a:r>
              <a:rPr lang="en-US" dirty="0" smtClean="0"/>
              <a:t>.</a:t>
            </a:r>
          </a:p>
          <a:p>
            <a:endParaRPr lang="en-US" dirty="0"/>
          </a:p>
          <a:p>
            <a:r>
              <a:rPr lang="en-US" dirty="0"/>
              <a:t>Reading is a perfectly legitimate and necessary capability, as shown below:</a:t>
            </a:r>
          </a:p>
          <a:p>
            <a:pPr marL="0" indent="0">
              <a:buNone/>
            </a:pPr>
            <a:endParaRPr lang="en-US" dirty="0" smtClean="0"/>
          </a:p>
          <a:p>
            <a:pPr marL="0" indent="0" algn="ctr">
              <a:buNone/>
            </a:pPr>
            <a:r>
              <a:rPr lang="en-US" dirty="0" err="1" smtClean="0"/>
              <a:t>printf</a:t>
            </a:r>
            <a:r>
              <a:rPr lang="en-US" dirty="0"/>
              <a:t>("%d\n", *</a:t>
            </a:r>
            <a:r>
              <a:rPr lang="en-US" dirty="0" err="1"/>
              <a:t>pci</a:t>
            </a:r>
            <a:r>
              <a:rPr lang="en-US" dirty="0"/>
              <a:t>);</a:t>
            </a:r>
          </a:p>
        </p:txBody>
      </p:sp>
    </p:spTree>
    <p:extLst>
      <p:ext uri="{BB962C8B-B14F-4D97-AF65-F5344CB8AC3E}">
        <p14:creationId xmlns:p14="http://schemas.microsoft.com/office/powerpoint/2010/main" val="24168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We cannot dereference a constant pointer to change what the pointer references, </a:t>
            </a:r>
            <a:r>
              <a:rPr lang="en-US" dirty="0" smtClean="0"/>
              <a:t>but we </a:t>
            </a:r>
            <a:r>
              <a:rPr lang="en-US" dirty="0"/>
              <a:t>can change the pointer. </a:t>
            </a:r>
            <a:endParaRPr lang="en-US" dirty="0" smtClean="0"/>
          </a:p>
          <a:p>
            <a:r>
              <a:rPr lang="en-US" dirty="0" smtClean="0"/>
              <a:t>The </a:t>
            </a:r>
            <a:r>
              <a:rPr lang="en-US" dirty="0"/>
              <a:t>pointer value is not constant. The pointer can be </a:t>
            </a:r>
            <a:r>
              <a:rPr lang="en-US" dirty="0" smtClean="0"/>
              <a:t>changed to </a:t>
            </a:r>
            <a:r>
              <a:rPr lang="en-US" dirty="0"/>
              <a:t>reference another constant integer or a simple integer. Doing so will not be a problem.</a:t>
            </a:r>
          </a:p>
          <a:p>
            <a:r>
              <a:rPr lang="en-US" dirty="0"/>
              <a:t>The declaration simply limits our ability to modify the referenced variable through the</a:t>
            </a:r>
          </a:p>
          <a:p>
            <a:r>
              <a:rPr lang="en-US" dirty="0" smtClean="0"/>
              <a:t>pointer. </a:t>
            </a:r>
          </a:p>
          <a:p>
            <a:r>
              <a:rPr lang="en-US" dirty="0" smtClean="0"/>
              <a:t>This </a:t>
            </a:r>
            <a:r>
              <a:rPr lang="en-US" dirty="0"/>
              <a:t>means the following assignment is legal:</a:t>
            </a:r>
          </a:p>
          <a:p>
            <a:pPr marL="0" indent="0" algn="ctr">
              <a:buNone/>
            </a:pPr>
            <a:r>
              <a:rPr lang="en-US" dirty="0" err="1"/>
              <a:t>pci</a:t>
            </a:r>
            <a:r>
              <a:rPr lang="en-US" dirty="0"/>
              <a:t> = &amp;</a:t>
            </a:r>
            <a:r>
              <a:rPr lang="en-US" dirty="0" err="1"/>
              <a:t>num</a:t>
            </a:r>
            <a:r>
              <a:rPr lang="en-US" dirty="0"/>
              <a:t>;</a:t>
            </a:r>
          </a:p>
        </p:txBody>
      </p:sp>
    </p:spTree>
    <p:extLst>
      <p:ext uri="{BB962C8B-B14F-4D97-AF65-F5344CB8AC3E}">
        <p14:creationId xmlns:p14="http://schemas.microsoft.com/office/powerpoint/2010/main" val="33527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We can dereference </a:t>
            </a:r>
            <a:r>
              <a:rPr lang="en-US" dirty="0" err="1"/>
              <a:t>pci</a:t>
            </a:r>
            <a:r>
              <a:rPr lang="en-US" dirty="0"/>
              <a:t> to read it; however, we cannot dereference it to modify it.</a:t>
            </a:r>
          </a:p>
          <a:p>
            <a:r>
              <a:rPr lang="en-US" dirty="0"/>
              <a:t>Consider the following assignment:</a:t>
            </a:r>
          </a:p>
          <a:p>
            <a:pPr marL="0" indent="0" algn="ctr">
              <a:buNone/>
            </a:pPr>
            <a:r>
              <a:rPr lang="en-US" dirty="0"/>
              <a:t>*</a:t>
            </a:r>
            <a:r>
              <a:rPr lang="en-US" dirty="0" err="1"/>
              <a:t>pci</a:t>
            </a:r>
            <a:r>
              <a:rPr lang="en-US" dirty="0"/>
              <a:t> = 200;</a:t>
            </a:r>
          </a:p>
          <a:p>
            <a:r>
              <a:rPr lang="en-US" dirty="0"/>
              <a:t>This will result in the following syntax error:</a:t>
            </a:r>
          </a:p>
          <a:p>
            <a:pPr marL="0" indent="0" algn="ctr">
              <a:buNone/>
            </a:pPr>
            <a:r>
              <a:rPr lang="en-US" dirty="0"/>
              <a:t>'</a:t>
            </a:r>
            <a:r>
              <a:rPr lang="en-US" dirty="0" err="1"/>
              <a:t>pci</a:t>
            </a:r>
            <a:r>
              <a:rPr lang="en-US" dirty="0"/>
              <a:t>' : you cannot assign to a variable that is </a:t>
            </a:r>
            <a:r>
              <a:rPr lang="en-US" dirty="0" err="1"/>
              <a:t>const</a:t>
            </a:r>
            <a:endParaRPr lang="en-US" dirty="0"/>
          </a:p>
          <a:p>
            <a:r>
              <a:rPr lang="en-US" dirty="0"/>
              <a:t>The pointer thinks it is pointing to a constant integer; therefore, it does allow the </a:t>
            </a:r>
            <a:r>
              <a:rPr lang="en-US" dirty="0" smtClean="0"/>
              <a:t>modification of </a:t>
            </a:r>
            <a:r>
              <a:rPr lang="en-US" dirty="0"/>
              <a:t>the integer using the pointer. </a:t>
            </a:r>
            <a:endParaRPr lang="en-US" dirty="0" smtClean="0"/>
          </a:p>
          <a:p>
            <a:r>
              <a:rPr lang="en-US" dirty="0" smtClean="0"/>
              <a:t>We </a:t>
            </a:r>
            <a:r>
              <a:rPr lang="en-US" dirty="0"/>
              <a:t>can still modify </a:t>
            </a:r>
            <a:r>
              <a:rPr lang="en-US" dirty="0" err="1"/>
              <a:t>num</a:t>
            </a:r>
            <a:r>
              <a:rPr lang="en-US" dirty="0"/>
              <a:t> using its name. </a:t>
            </a:r>
            <a:r>
              <a:rPr lang="en-US" dirty="0" smtClean="0"/>
              <a:t>We just </a:t>
            </a:r>
            <a:r>
              <a:rPr lang="en-US" dirty="0"/>
              <a:t>can’t use </a:t>
            </a:r>
            <a:r>
              <a:rPr lang="en-US" dirty="0" err="1"/>
              <a:t>pci</a:t>
            </a:r>
            <a:r>
              <a:rPr lang="en-US" dirty="0"/>
              <a:t> to modify it.</a:t>
            </a:r>
          </a:p>
        </p:txBody>
      </p:sp>
    </p:spTree>
    <p:extLst>
      <p:ext uri="{BB962C8B-B14F-4D97-AF65-F5344CB8AC3E}">
        <p14:creationId xmlns:p14="http://schemas.microsoft.com/office/powerpoint/2010/main" val="293005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a constant</a:t>
            </a:r>
          </a:p>
        </p:txBody>
      </p:sp>
      <p:sp>
        <p:nvSpPr>
          <p:cNvPr id="3" name="Content Placeholder 2"/>
          <p:cNvSpPr>
            <a:spLocks noGrp="1"/>
          </p:cNvSpPr>
          <p:nvPr>
            <p:ph idx="1"/>
          </p:nvPr>
        </p:nvSpPr>
        <p:spPr/>
        <p:txBody>
          <a:bodyPr/>
          <a:lstStyle/>
          <a:p>
            <a:r>
              <a:rPr lang="en-US" dirty="0"/>
              <a:t>Conceptually, a constant pointer can also be visualized as shown </a:t>
            </a:r>
            <a:r>
              <a:rPr lang="en-US" dirty="0" smtClean="0"/>
              <a:t>in the Following figure. </a:t>
            </a:r>
          </a:p>
          <a:p>
            <a:r>
              <a:rPr lang="en-US" dirty="0" smtClean="0"/>
              <a:t>The clear </a:t>
            </a:r>
            <a:r>
              <a:rPr lang="en-US" dirty="0"/>
              <a:t>boxes represent variables that can be changed. The shaded </a:t>
            </a:r>
            <a:r>
              <a:rPr lang="en-US" dirty="0" smtClean="0"/>
              <a:t>boxes represent variables that </a:t>
            </a:r>
            <a:r>
              <a:rPr lang="en-US" dirty="0"/>
              <a:t>cannot be changed. </a:t>
            </a:r>
            <a:endParaRPr lang="en-US" dirty="0" smtClean="0"/>
          </a:p>
          <a:p>
            <a:r>
              <a:rPr lang="en-US" dirty="0" smtClean="0"/>
              <a:t>The </a:t>
            </a:r>
            <a:r>
              <a:rPr lang="en-US" dirty="0"/>
              <a:t>shaded box pointed to by </a:t>
            </a:r>
            <a:r>
              <a:rPr lang="en-US" dirty="0" err="1"/>
              <a:t>pci</a:t>
            </a:r>
            <a:r>
              <a:rPr lang="en-US" dirty="0"/>
              <a:t> cannot be </a:t>
            </a:r>
            <a:r>
              <a:rPr lang="en-US" dirty="0" smtClean="0"/>
              <a:t>changed using </a:t>
            </a:r>
            <a:r>
              <a:rPr lang="en-US" dirty="0" err="1"/>
              <a:t>pci</a:t>
            </a:r>
            <a:r>
              <a:rPr lang="en-US" dirty="0"/>
              <a:t>. </a:t>
            </a:r>
            <a:endParaRPr lang="en-US" dirty="0" smtClean="0"/>
          </a:p>
          <a:p>
            <a:r>
              <a:rPr lang="en-US" dirty="0" smtClean="0"/>
              <a:t>The </a:t>
            </a:r>
            <a:r>
              <a:rPr lang="en-US" dirty="0"/>
              <a:t>dashed line indicates that the pointer can reference that data type. </a:t>
            </a:r>
            <a:endParaRPr lang="en-US" dirty="0" smtClean="0"/>
          </a:p>
          <a:p>
            <a:r>
              <a:rPr lang="en-US" dirty="0" smtClean="0"/>
              <a:t>In the previous </a:t>
            </a:r>
            <a:r>
              <a:rPr lang="en-US" dirty="0"/>
              <a:t>example, </a:t>
            </a:r>
            <a:r>
              <a:rPr lang="en-US" dirty="0" err="1"/>
              <a:t>pci</a:t>
            </a:r>
            <a:r>
              <a:rPr lang="en-US" dirty="0"/>
              <a:t> pointed to limit.</a:t>
            </a:r>
          </a:p>
        </p:txBody>
      </p:sp>
      <p:pic>
        <p:nvPicPr>
          <p:cNvPr id="4" name="Picture 3"/>
          <p:cNvPicPr>
            <a:picLocks noChangeAspect="1"/>
          </p:cNvPicPr>
          <p:nvPr/>
        </p:nvPicPr>
        <p:blipFill>
          <a:blip r:embed="rId2"/>
          <a:stretch>
            <a:fillRect/>
          </a:stretch>
        </p:blipFill>
        <p:spPr>
          <a:xfrm>
            <a:off x="3126912" y="4810101"/>
            <a:ext cx="6141376" cy="1615833"/>
          </a:xfrm>
          <a:prstGeom prst="rect">
            <a:avLst/>
          </a:prstGeom>
        </p:spPr>
      </p:pic>
      <p:sp>
        <p:nvSpPr>
          <p:cNvPr id="5" name="TextBox 4"/>
          <p:cNvSpPr txBox="1"/>
          <p:nvPr/>
        </p:nvSpPr>
        <p:spPr>
          <a:xfrm>
            <a:off x="4294909" y="6414572"/>
            <a:ext cx="2300630" cy="369332"/>
          </a:xfrm>
          <a:prstGeom prst="rect">
            <a:avLst/>
          </a:prstGeom>
          <a:noFill/>
        </p:spPr>
        <p:txBody>
          <a:bodyPr wrap="none" rtlCol="0">
            <a:spAutoFit/>
          </a:bodyPr>
          <a:lstStyle/>
          <a:p>
            <a:r>
              <a:rPr lang="en-US" dirty="0" smtClean="0"/>
              <a:t>Pointer to a constant</a:t>
            </a:r>
            <a:endParaRPr lang="en-US" dirty="0"/>
          </a:p>
        </p:txBody>
      </p:sp>
    </p:spTree>
    <p:extLst>
      <p:ext uri="{BB962C8B-B14F-4D97-AF65-F5344CB8AC3E}">
        <p14:creationId xmlns:p14="http://schemas.microsoft.com/office/powerpoint/2010/main" val="132731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a constant</a:t>
            </a:r>
            <a:endParaRPr lang="en-US" dirty="0"/>
          </a:p>
        </p:txBody>
      </p:sp>
      <p:sp>
        <p:nvSpPr>
          <p:cNvPr id="3" name="Content Placeholder 2"/>
          <p:cNvSpPr>
            <a:spLocks noGrp="1"/>
          </p:cNvSpPr>
          <p:nvPr>
            <p:ph idx="1"/>
          </p:nvPr>
        </p:nvSpPr>
        <p:spPr/>
        <p:txBody>
          <a:bodyPr/>
          <a:lstStyle/>
          <a:p>
            <a:pPr marL="0" indent="0">
              <a:buNone/>
            </a:pPr>
            <a:r>
              <a:rPr lang="en-US" dirty="0"/>
              <a:t>The declaration of </a:t>
            </a:r>
            <a:r>
              <a:rPr lang="en-US" dirty="0" err="1"/>
              <a:t>pci</a:t>
            </a:r>
            <a:r>
              <a:rPr lang="en-US" dirty="0"/>
              <a:t> as a pointer to a constant integer means:</a:t>
            </a:r>
          </a:p>
          <a:p>
            <a:r>
              <a:rPr lang="en-US" dirty="0" err="1" smtClean="0"/>
              <a:t>pci</a:t>
            </a:r>
            <a:r>
              <a:rPr lang="en-US" dirty="0" smtClean="0"/>
              <a:t> </a:t>
            </a:r>
            <a:r>
              <a:rPr lang="en-US" dirty="0"/>
              <a:t>can be assigned to point to different constant integers</a:t>
            </a:r>
          </a:p>
          <a:p>
            <a:r>
              <a:rPr lang="en-US" dirty="0" err="1" smtClean="0"/>
              <a:t>pci</a:t>
            </a:r>
            <a:r>
              <a:rPr lang="en-US" dirty="0" smtClean="0"/>
              <a:t> </a:t>
            </a:r>
            <a:r>
              <a:rPr lang="en-US" dirty="0"/>
              <a:t>can be assigned to point to different </a:t>
            </a:r>
            <a:r>
              <a:rPr lang="en-US" dirty="0" err="1"/>
              <a:t>nonconstant</a:t>
            </a:r>
            <a:r>
              <a:rPr lang="en-US" dirty="0"/>
              <a:t> integers</a:t>
            </a:r>
          </a:p>
          <a:p>
            <a:r>
              <a:rPr lang="en-US" dirty="0" err="1" smtClean="0"/>
              <a:t>pci</a:t>
            </a:r>
            <a:r>
              <a:rPr lang="en-US" dirty="0" smtClean="0"/>
              <a:t> </a:t>
            </a:r>
            <a:r>
              <a:rPr lang="en-US" dirty="0"/>
              <a:t>can be dereferenced for reading purposes</a:t>
            </a:r>
          </a:p>
          <a:p>
            <a:r>
              <a:rPr lang="en-US" dirty="0" err="1" smtClean="0"/>
              <a:t>pci</a:t>
            </a:r>
            <a:r>
              <a:rPr lang="en-US" dirty="0" smtClean="0"/>
              <a:t> </a:t>
            </a:r>
            <a:r>
              <a:rPr lang="en-US" dirty="0"/>
              <a:t>cannot be dereferenced to change what it points to</a:t>
            </a:r>
          </a:p>
        </p:txBody>
      </p:sp>
      <p:sp>
        <p:nvSpPr>
          <p:cNvPr id="4" name="Rectangle 3"/>
          <p:cNvSpPr/>
          <p:nvPr/>
        </p:nvSpPr>
        <p:spPr>
          <a:xfrm>
            <a:off x="1256144" y="4916207"/>
            <a:ext cx="10012219" cy="923330"/>
          </a:xfrm>
          <a:prstGeom prst="rect">
            <a:avLst/>
          </a:prstGeom>
        </p:spPr>
        <p:txBody>
          <a:bodyPr wrap="square">
            <a:spAutoFit/>
          </a:bodyPr>
          <a:lstStyle/>
          <a:p>
            <a:r>
              <a:rPr lang="en-US" dirty="0" smtClean="0">
                <a:latin typeface="MinionPro-Regular"/>
              </a:rPr>
              <a:t>Note: The </a:t>
            </a:r>
            <a:r>
              <a:rPr lang="en-US" dirty="0">
                <a:latin typeface="MinionPro-Regular"/>
              </a:rPr>
              <a:t>order of the type and the </a:t>
            </a:r>
            <a:r>
              <a:rPr lang="en-US" dirty="0" err="1">
                <a:latin typeface="UbuntuMono-Regular"/>
              </a:rPr>
              <a:t>const</a:t>
            </a:r>
            <a:r>
              <a:rPr lang="en-US" dirty="0">
                <a:latin typeface="UbuntuMono-Regular"/>
              </a:rPr>
              <a:t> </a:t>
            </a:r>
            <a:r>
              <a:rPr lang="en-US" dirty="0">
                <a:latin typeface="MinionPro-Regular"/>
              </a:rPr>
              <a:t>keyword is not important. </a:t>
            </a:r>
            <a:r>
              <a:rPr lang="en-US" dirty="0" smtClean="0">
                <a:latin typeface="MinionPro-Regular"/>
              </a:rPr>
              <a:t>The following </a:t>
            </a:r>
            <a:r>
              <a:rPr lang="en-US" dirty="0">
                <a:latin typeface="MinionPro-Regular"/>
              </a:rPr>
              <a:t>are equivalent</a:t>
            </a:r>
            <a:r>
              <a:rPr lang="en-US" dirty="0" smtClean="0">
                <a:latin typeface="MinionPro-Regular"/>
              </a:rPr>
              <a:t>:</a:t>
            </a:r>
          </a:p>
          <a:p>
            <a:pPr algn="ctr"/>
            <a:r>
              <a:rPr lang="en-US" b="1" dirty="0" err="1"/>
              <a:t>const</a:t>
            </a:r>
            <a:r>
              <a:rPr lang="en-US" b="1" dirty="0"/>
              <a:t> </a:t>
            </a:r>
            <a:r>
              <a:rPr lang="en-US" b="1" dirty="0" err="1"/>
              <a:t>int</a:t>
            </a:r>
            <a:r>
              <a:rPr lang="en-US" b="1" dirty="0"/>
              <a:t> </a:t>
            </a:r>
            <a:r>
              <a:rPr lang="en-US" dirty="0"/>
              <a:t>*</a:t>
            </a:r>
            <a:r>
              <a:rPr lang="en-US" dirty="0" err="1"/>
              <a:t>pci</a:t>
            </a:r>
            <a:r>
              <a:rPr lang="en-US" dirty="0"/>
              <a:t>;</a:t>
            </a:r>
          </a:p>
          <a:p>
            <a:pPr algn="ctr"/>
            <a:r>
              <a:rPr lang="en-US" b="1" dirty="0" err="1"/>
              <a:t>int</a:t>
            </a:r>
            <a:r>
              <a:rPr lang="en-US" b="1" dirty="0"/>
              <a:t> </a:t>
            </a:r>
            <a:r>
              <a:rPr lang="en-US" b="1" dirty="0" err="1"/>
              <a:t>const</a:t>
            </a:r>
            <a:r>
              <a:rPr lang="en-US" b="1" dirty="0"/>
              <a:t> </a:t>
            </a:r>
            <a:r>
              <a:rPr lang="en-US" dirty="0"/>
              <a:t>*</a:t>
            </a:r>
            <a:r>
              <a:rPr lang="en-US" dirty="0" err="1"/>
              <a:t>pci</a:t>
            </a:r>
            <a:r>
              <a:rPr lang="en-US" dirty="0"/>
              <a:t>;</a:t>
            </a:r>
          </a:p>
        </p:txBody>
      </p:sp>
    </p:spTree>
    <p:extLst>
      <p:ext uri="{BB962C8B-B14F-4D97-AF65-F5344CB8AC3E}">
        <p14:creationId xmlns:p14="http://schemas.microsoft.com/office/powerpoint/2010/main" val="170200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a:t>
            </a:r>
            <a:r>
              <a:rPr lang="en-US" dirty="0" err="1"/>
              <a:t>nonconstants</a:t>
            </a:r>
            <a:endParaRPr lang="en-US" dirty="0"/>
          </a:p>
        </p:txBody>
      </p:sp>
      <p:sp>
        <p:nvSpPr>
          <p:cNvPr id="3" name="Content Placeholder 2"/>
          <p:cNvSpPr>
            <a:spLocks noGrp="1"/>
          </p:cNvSpPr>
          <p:nvPr>
            <p:ph idx="1"/>
          </p:nvPr>
        </p:nvSpPr>
        <p:spPr/>
        <p:txBody>
          <a:bodyPr>
            <a:normAutofit lnSpcReduction="10000"/>
          </a:bodyPr>
          <a:lstStyle/>
          <a:p>
            <a:r>
              <a:rPr lang="en-US" dirty="0"/>
              <a:t>We can also declare a constant pointer to a </a:t>
            </a:r>
            <a:r>
              <a:rPr lang="en-US" dirty="0" err="1"/>
              <a:t>nonconstant</a:t>
            </a:r>
            <a:r>
              <a:rPr lang="en-US" dirty="0"/>
              <a:t>. When we do this, it means </a:t>
            </a:r>
            <a:r>
              <a:rPr lang="en-US" dirty="0" smtClean="0"/>
              <a:t>that while </a:t>
            </a:r>
            <a:r>
              <a:rPr lang="en-US" dirty="0"/>
              <a:t>the pointer cannot be changed, the data pointed to can be modified. </a:t>
            </a:r>
            <a:endParaRPr lang="en-US" dirty="0" smtClean="0"/>
          </a:p>
          <a:p>
            <a:r>
              <a:rPr lang="en-US" dirty="0" smtClean="0"/>
              <a:t>An example of </a:t>
            </a:r>
            <a:r>
              <a:rPr lang="en-US" dirty="0"/>
              <a:t>such a pointer follows:</a:t>
            </a:r>
          </a:p>
          <a:p>
            <a:pPr marL="0" indent="0">
              <a:buNone/>
            </a:pPr>
            <a:r>
              <a:rPr lang="en-US" b="1" dirty="0" err="1"/>
              <a:t>int</a:t>
            </a:r>
            <a:r>
              <a:rPr lang="en-US" b="1" dirty="0"/>
              <a:t> </a:t>
            </a:r>
            <a:r>
              <a:rPr lang="en-US" dirty="0" err="1"/>
              <a:t>num</a:t>
            </a:r>
            <a:r>
              <a:rPr lang="en-US" dirty="0"/>
              <a:t>;</a:t>
            </a:r>
          </a:p>
          <a:p>
            <a:pPr marL="0" indent="0">
              <a:buNone/>
            </a:pPr>
            <a:r>
              <a:rPr lang="en-US" b="1" dirty="0" err="1"/>
              <a:t>int</a:t>
            </a:r>
            <a:r>
              <a:rPr lang="en-US" b="1" dirty="0"/>
              <a:t> </a:t>
            </a:r>
            <a:r>
              <a:rPr lang="en-US" dirty="0"/>
              <a:t>*</a:t>
            </a:r>
            <a:r>
              <a:rPr lang="en-US" b="1" dirty="0" err="1"/>
              <a:t>const</a:t>
            </a:r>
            <a:r>
              <a:rPr lang="en-US" b="1" dirty="0"/>
              <a:t> </a:t>
            </a:r>
            <a:r>
              <a:rPr lang="en-US" dirty="0" err="1"/>
              <a:t>cpi</a:t>
            </a:r>
            <a:r>
              <a:rPr lang="en-US" dirty="0"/>
              <a:t> = &amp;</a:t>
            </a:r>
            <a:r>
              <a:rPr lang="en-US" dirty="0" err="1"/>
              <a:t>num</a:t>
            </a:r>
            <a:r>
              <a:rPr lang="en-US" dirty="0"/>
              <a:t>;</a:t>
            </a:r>
          </a:p>
          <a:p>
            <a:pPr marL="0" indent="0">
              <a:buNone/>
            </a:pPr>
            <a:r>
              <a:rPr lang="en-US" dirty="0"/>
              <a:t>With this declaration:</a:t>
            </a:r>
          </a:p>
          <a:p>
            <a:r>
              <a:rPr lang="en-US" dirty="0" err="1" smtClean="0"/>
              <a:t>cpi</a:t>
            </a:r>
            <a:r>
              <a:rPr lang="en-US" dirty="0" smtClean="0"/>
              <a:t> </a:t>
            </a:r>
            <a:r>
              <a:rPr lang="en-US" dirty="0"/>
              <a:t>must be initialized to a </a:t>
            </a:r>
            <a:r>
              <a:rPr lang="en-US" dirty="0" err="1"/>
              <a:t>nonconstant</a:t>
            </a:r>
            <a:r>
              <a:rPr lang="en-US" dirty="0"/>
              <a:t> variable</a:t>
            </a:r>
          </a:p>
          <a:p>
            <a:r>
              <a:rPr lang="en-US" dirty="0" err="1" smtClean="0"/>
              <a:t>cpi</a:t>
            </a:r>
            <a:r>
              <a:rPr lang="en-US" dirty="0" smtClean="0"/>
              <a:t> </a:t>
            </a:r>
            <a:r>
              <a:rPr lang="en-US" dirty="0"/>
              <a:t>cannot be modified</a:t>
            </a:r>
          </a:p>
          <a:p>
            <a:r>
              <a:rPr lang="en-US" dirty="0" smtClean="0"/>
              <a:t>The </a:t>
            </a:r>
            <a:r>
              <a:rPr lang="en-US" dirty="0"/>
              <a:t>data pointed to by </a:t>
            </a:r>
            <a:r>
              <a:rPr lang="en-US" dirty="0" err="1"/>
              <a:t>cpi</a:t>
            </a:r>
            <a:r>
              <a:rPr lang="en-US" dirty="0"/>
              <a:t> can be modified</a:t>
            </a:r>
          </a:p>
          <a:p>
            <a:pPr marL="0" indent="0">
              <a:buNone/>
            </a:pPr>
            <a:r>
              <a:rPr lang="en-US" dirty="0"/>
              <a:t>Conceptually, this type of pointer can be visualized as </a:t>
            </a:r>
            <a:r>
              <a:rPr lang="en-US" dirty="0" smtClean="0"/>
              <a:t>shown figure</a:t>
            </a:r>
            <a:endParaRPr lang="en-US" dirty="0"/>
          </a:p>
        </p:txBody>
      </p:sp>
      <p:pic>
        <p:nvPicPr>
          <p:cNvPr id="5" name="Picture 4"/>
          <p:cNvPicPr>
            <a:picLocks noChangeAspect="1"/>
          </p:cNvPicPr>
          <p:nvPr/>
        </p:nvPicPr>
        <p:blipFill>
          <a:blip r:embed="rId2"/>
          <a:stretch>
            <a:fillRect/>
          </a:stretch>
        </p:blipFill>
        <p:spPr>
          <a:xfrm>
            <a:off x="6411053" y="3107479"/>
            <a:ext cx="5515651" cy="723333"/>
          </a:xfrm>
          <a:prstGeom prst="rect">
            <a:avLst/>
          </a:prstGeom>
        </p:spPr>
      </p:pic>
      <p:sp>
        <p:nvSpPr>
          <p:cNvPr id="6" name="Rectangle 5"/>
          <p:cNvSpPr/>
          <p:nvPr/>
        </p:nvSpPr>
        <p:spPr>
          <a:xfrm>
            <a:off x="7399958" y="4140262"/>
            <a:ext cx="3685624" cy="369332"/>
          </a:xfrm>
          <a:prstGeom prst="rect">
            <a:avLst/>
          </a:prstGeom>
        </p:spPr>
        <p:txBody>
          <a:bodyPr wrap="none">
            <a:spAutoFit/>
          </a:bodyPr>
          <a:lstStyle/>
          <a:p>
            <a:r>
              <a:rPr lang="en-US" i="1" dirty="0">
                <a:latin typeface="MinionPro-Italic"/>
              </a:rPr>
              <a:t>Constant pointers to </a:t>
            </a:r>
            <a:r>
              <a:rPr lang="en-US" i="1" dirty="0" err="1">
                <a:latin typeface="MinionPro-Italic"/>
              </a:rPr>
              <a:t>nonconstants</a:t>
            </a:r>
            <a:endParaRPr lang="en-US" dirty="0"/>
          </a:p>
        </p:txBody>
      </p:sp>
    </p:spTree>
    <p:extLst>
      <p:ext uri="{BB962C8B-B14F-4D97-AF65-F5344CB8AC3E}">
        <p14:creationId xmlns:p14="http://schemas.microsoft.com/office/powerpoint/2010/main" val="116257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a:t>
            </a:r>
            <a:r>
              <a:rPr lang="en-US" dirty="0" err="1"/>
              <a:t>nonconstants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is possible to dereference </a:t>
            </a:r>
            <a:r>
              <a:rPr lang="en-US" dirty="0" err="1"/>
              <a:t>cpi</a:t>
            </a:r>
            <a:r>
              <a:rPr lang="en-US" dirty="0"/>
              <a:t> and assign a new value to whatever </a:t>
            </a:r>
            <a:r>
              <a:rPr lang="en-US" dirty="0" err="1"/>
              <a:t>cpi</a:t>
            </a:r>
            <a:r>
              <a:rPr lang="en-US" dirty="0"/>
              <a:t> is referencing.</a:t>
            </a:r>
          </a:p>
          <a:p>
            <a:r>
              <a:rPr lang="en-US" dirty="0"/>
              <a:t>The following are two valid assignments:</a:t>
            </a:r>
          </a:p>
          <a:p>
            <a:pPr marL="0" indent="0">
              <a:buNone/>
            </a:pPr>
            <a:r>
              <a:rPr lang="en-US" dirty="0"/>
              <a:t>*</a:t>
            </a:r>
            <a:r>
              <a:rPr lang="en-US" dirty="0" err="1"/>
              <a:t>cpi</a:t>
            </a:r>
            <a:r>
              <a:rPr lang="en-US" dirty="0"/>
              <a:t> = limit;</a:t>
            </a:r>
          </a:p>
          <a:p>
            <a:pPr marL="0" indent="0">
              <a:buNone/>
            </a:pPr>
            <a:r>
              <a:rPr lang="en-US" dirty="0"/>
              <a:t>*</a:t>
            </a:r>
            <a:r>
              <a:rPr lang="en-US" dirty="0" err="1"/>
              <a:t>cpi</a:t>
            </a:r>
            <a:r>
              <a:rPr lang="en-US" dirty="0"/>
              <a:t> = 25;</a:t>
            </a:r>
          </a:p>
          <a:p>
            <a:r>
              <a:rPr lang="en-US" dirty="0"/>
              <a:t>However, if we attempt to initialize </a:t>
            </a:r>
            <a:r>
              <a:rPr lang="en-US" dirty="0" err="1"/>
              <a:t>cpi</a:t>
            </a:r>
            <a:r>
              <a:rPr lang="en-US" dirty="0"/>
              <a:t> to the constant limit as shown below, we </a:t>
            </a:r>
            <a:r>
              <a:rPr lang="en-US" dirty="0" smtClean="0"/>
              <a:t>will get </a:t>
            </a:r>
            <a:r>
              <a:rPr lang="en-US" dirty="0"/>
              <a:t>a warning:</a:t>
            </a:r>
          </a:p>
          <a:p>
            <a:pPr marL="0" indent="0">
              <a:buNone/>
            </a:pPr>
            <a:r>
              <a:rPr lang="en-US" b="1" dirty="0" err="1"/>
              <a:t>const</a:t>
            </a:r>
            <a:r>
              <a:rPr lang="en-US" b="1" dirty="0"/>
              <a:t> </a:t>
            </a:r>
            <a:r>
              <a:rPr lang="en-US" b="1" dirty="0" err="1"/>
              <a:t>int</a:t>
            </a:r>
            <a:r>
              <a:rPr lang="en-US" b="1" dirty="0"/>
              <a:t> </a:t>
            </a:r>
            <a:r>
              <a:rPr lang="en-US" dirty="0"/>
              <a:t>limit = 500;</a:t>
            </a:r>
          </a:p>
          <a:p>
            <a:pPr marL="0" indent="0">
              <a:buNone/>
            </a:pPr>
            <a:r>
              <a:rPr lang="en-US" b="1" dirty="0" err="1"/>
              <a:t>int</a:t>
            </a:r>
            <a:r>
              <a:rPr lang="en-US" b="1" dirty="0"/>
              <a:t> </a:t>
            </a:r>
            <a:r>
              <a:rPr lang="en-US" dirty="0"/>
              <a:t>*</a:t>
            </a:r>
            <a:r>
              <a:rPr lang="en-US" b="1" dirty="0" err="1"/>
              <a:t>const</a:t>
            </a:r>
            <a:r>
              <a:rPr lang="en-US" b="1" dirty="0"/>
              <a:t> </a:t>
            </a:r>
            <a:r>
              <a:rPr lang="en-US" dirty="0" err="1"/>
              <a:t>cpi</a:t>
            </a:r>
            <a:r>
              <a:rPr lang="en-US" dirty="0"/>
              <a:t> = &amp;limit;</a:t>
            </a:r>
          </a:p>
          <a:p>
            <a:r>
              <a:rPr lang="en-US" dirty="0"/>
              <a:t>The warning will appear as follows:</a:t>
            </a:r>
          </a:p>
          <a:p>
            <a:pPr marL="0" indent="0" algn="ctr">
              <a:buNone/>
            </a:pPr>
            <a:r>
              <a:rPr lang="en-US" dirty="0"/>
              <a:t>warning: initialization discards qualifiers from pointer target type</a:t>
            </a:r>
          </a:p>
          <a:p>
            <a:r>
              <a:rPr lang="en-US" dirty="0"/>
              <a:t>If </a:t>
            </a:r>
            <a:r>
              <a:rPr lang="en-US" dirty="0" err="1"/>
              <a:t>cpi</a:t>
            </a:r>
            <a:r>
              <a:rPr lang="en-US" dirty="0"/>
              <a:t> referenced the constant limit, the constant could be modified. This is not </a:t>
            </a:r>
            <a:r>
              <a:rPr lang="en-US" dirty="0" smtClean="0"/>
              <a:t>desirable. We </a:t>
            </a:r>
            <a:r>
              <a:rPr lang="en-US" dirty="0"/>
              <a:t>generally prefer constants to remain constant.</a:t>
            </a:r>
          </a:p>
        </p:txBody>
      </p:sp>
    </p:spTree>
    <p:extLst>
      <p:ext uri="{BB962C8B-B14F-4D97-AF65-F5344CB8AC3E}">
        <p14:creationId xmlns:p14="http://schemas.microsoft.com/office/powerpoint/2010/main" val="3446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a:t>
            </a:r>
            <a:r>
              <a:rPr lang="en-US" dirty="0" err="1"/>
              <a:t>nonconstants</a:t>
            </a:r>
            <a:endParaRPr lang="en-US" dirty="0"/>
          </a:p>
        </p:txBody>
      </p:sp>
      <p:sp>
        <p:nvSpPr>
          <p:cNvPr id="3" name="Content Placeholder 2"/>
          <p:cNvSpPr>
            <a:spLocks noGrp="1"/>
          </p:cNvSpPr>
          <p:nvPr>
            <p:ph idx="1"/>
          </p:nvPr>
        </p:nvSpPr>
        <p:spPr/>
        <p:txBody>
          <a:bodyPr>
            <a:normAutofit/>
          </a:bodyPr>
          <a:lstStyle/>
          <a:p>
            <a:r>
              <a:rPr lang="en-US" dirty="0"/>
              <a:t>Once an address has been assigned to </a:t>
            </a:r>
            <a:r>
              <a:rPr lang="en-US" dirty="0" err="1"/>
              <a:t>cpi</a:t>
            </a:r>
            <a:r>
              <a:rPr lang="en-US" dirty="0"/>
              <a:t>, we cannot assign a new value to </a:t>
            </a:r>
            <a:r>
              <a:rPr lang="en-US" dirty="0" err="1"/>
              <a:t>cpi</a:t>
            </a:r>
            <a:r>
              <a:rPr lang="en-US" dirty="0"/>
              <a:t> as </a:t>
            </a:r>
            <a:r>
              <a:rPr lang="en-US" dirty="0" smtClean="0"/>
              <a:t>shown below</a:t>
            </a:r>
            <a:r>
              <a:rPr lang="en-US" dirty="0"/>
              <a:t>:</a:t>
            </a:r>
          </a:p>
          <a:p>
            <a:pPr marL="0" indent="0">
              <a:buNone/>
            </a:pPr>
            <a:r>
              <a:rPr lang="en-US" b="1" dirty="0" err="1"/>
              <a:t>int</a:t>
            </a:r>
            <a:r>
              <a:rPr lang="en-US" b="1" dirty="0"/>
              <a:t> </a:t>
            </a:r>
            <a:r>
              <a:rPr lang="en-US" dirty="0" err="1"/>
              <a:t>num</a:t>
            </a:r>
            <a:r>
              <a:rPr lang="en-US" dirty="0"/>
              <a:t>;</a:t>
            </a:r>
          </a:p>
          <a:p>
            <a:pPr marL="0" indent="0">
              <a:buNone/>
            </a:pPr>
            <a:r>
              <a:rPr lang="en-US" b="1" dirty="0" err="1"/>
              <a:t>int</a:t>
            </a:r>
            <a:r>
              <a:rPr lang="en-US" b="1" dirty="0"/>
              <a:t> </a:t>
            </a:r>
            <a:r>
              <a:rPr lang="en-US" dirty="0"/>
              <a:t>age;</a:t>
            </a:r>
          </a:p>
          <a:p>
            <a:pPr marL="0" indent="0">
              <a:buNone/>
            </a:pPr>
            <a:r>
              <a:rPr lang="en-US" b="1" dirty="0" err="1"/>
              <a:t>int</a:t>
            </a:r>
            <a:r>
              <a:rPr lang="en-US" b="1" dirty="0"/>
              <a:t> </a:t>
            </a:r>
            <a:r>
              <a:rPr lang="en-US" dirty="0"/>
              <a:t>*</a:t>
            </a:r>
            <a:r>
              <a:rPr lang="en-US" b="1" dirty="0" err="1"/>
              <a:t>const</a:t>
            </a:r>
            <a:r>
              <a:rPr lang="en-US" b="1" dirty="0"/>
              <a:t> </a:t>
            </a:r>
            <a:r>
              <a:rPr lang="en-US" dirty="0" err="1"/>
              <a:t>cpi</a:t>
            </a:r>
            <a:r>
              <a:rPr lang="en-US" dirty="0"/>
              <a:t> = &amp;</a:t>
            </a:r>
            <a:r>
              <a:rPr lang="en-US" dirty="0" err="1"/>
              <a:t>num</a:t>
            </a:r>
            <a:r>
              <a:rPr lang="en-US" dirty="0"/>
              <a:t>;</a:t>
            </a:r>
          </a:p>
          <a:p>
            <a:pPr marL="0" indent="0">
              <a:buNone/>
            </a:pPr>
            <a:r>
              <a:rPr lang="en-US" dirty="0" err="1"/>
              <a:t>cpi</a:t>
            </a:r>
            <a:r>
              <a:rPr lang="en-US" dirty="0"/>
              <a:t> = &amp;age;</a:t>
            </a:r>
          </a:p>
          <a:p>
            <a:pPr marL="0" indent="0">
              <a:buNone/>
            </a:pPr>
            <a:endParaRPr lang="en-US" dirty="0" smtClean="0"/>
          </a:p>
          <a:p>
            <a:pPr marL="0" indent="0">
              <a:buNone/>
            </a:pPr>
            <a:r>
              <a:rPr lang="en-US" dirty="0" smtClean="0"/>
              <a:t>The </a:t>
            </a:r>
            <a:r>
              <a:rPr lang="en-US" dirty="0"/>
              <a:t>error message generated is shown below:</a:t>
            </a:r>
          </a:p>
          <a:p>
            <a:pPr marL="0" indent="0" algn="ctr">
              <a:buNone/>
            </a:pPr>
            <a:r>
              <a:rPr lang="en-US" dirty="0"/>
              <a:t>'</a:t>
            </a:r>
            <a:r>
              <a:rPr lang="en-US" dirty="0" err="1"/>
              <a:t>cpi</a:t>
            </a:r>
            <a:r>
              <a:rPr lang="en-US" dirty="0"/>
              <a:t>' : you cannot assign to a variable that is </a:t>
            </a:r>
            <a:r>
              <a:rPr lang="en-US" dirty="0" err="1"/>
              <a:t>const</a:t>
            </a:r>
            <a:endParaRPr lang="en-US" dirty="0"/>
          </a:p>
        </p:txBody>
      </p:sp>
    </p:spTree>
    <p:extLst>
      <p:ext uri="{BB962C8B-B14F-4D97-AF65-F5344CB8AC3E}">
        <p14:creationId xmlns:p14="http://schemas.microsoft.com/office/powerpoint/2010/main" val="21295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constants</a:t>
            </a:r>
          </a:p>
        </p:txBody>
      </p:sp>
      <p:sp>
        <p:nvSpPr>
          <p:cNvPr id="3" name="Content Placeholder 2"/>
          <p:cNvSpPr>
            <a:spLocks noGrp="1"/>
          </p:cNvSpPr>
          <p:nvPr>
            <p:ph idx="1"/>
          </p:nvPr>
        </p:nvSpPr>
        <p:spPr/>
        <p:txBody>
          <a:bodyPr>
            <a:normAutofit/>
          </a:bodyPr>
          <a:lstStyle/>
          <a:p>
            <a:r>
              <a:rPr lang="en-US" smtClean="0"/>
              <a:t>A constant pointer to a constant is an infrequently used pointer type. The pointer cannot be changed, and the data it points to cannot be changed through the pointer. </a:t>
            </a:r>
          </a:p>
          <a:p>
            <a:r>
              <a:rPr lang="en-US" smtClean="0"/>
              <a:t>An example of a constant pointer to a constant integer follows:</a:t>
            </a:r>
          </a:p>
          <a:p>
            <a:r>
              <a:rPr lang="fr-FR" b="1" smtClean="0"/>
              <a:t>const int </a:t>
            </a:r>
            <a:r>
              <a:rPr lang="fr-FR" smtClean="0"/>
              <a:t>* </a:t>
            </a:r>
            <a:r>
              <a:rPr lang="fr-FR" b="1" smtClean="0"/>
              <a:t>const </a:t>
            </a:r>
            <a:r>
              <a:rPr lang="fr-FR" smtClean="0"/>
              <a:t>cpci = &amp;limit;</a:t>
            </a:r>
          </a:p>
          <a:p>
            <a:r>
              <a:rPr lang="en-US" smtClean="0"/>
              <a:t>A constant pointer to a constant can be visualized as shown in Figure</a:t>
            </a:r>
            <a:endParaRPr lang="en-US" dirty="0"/>
          </a:p>
        </p:txBody>
      </p:sp>
      <p:pic>
        <p:nvPicPr>
          <p:cNvPr id="4" name="Picture 3"/>
          <p:cNvPicPr>
            <a:picLocks noChangeAspect="1"/>
          </p:cNvPicPr>
          <p:nvPr/>
        </p:nvPicPr>
        <p:blipFill>
          <a:blip r:embed="rId2"/>
          <a:stretch>
            <a:fillRect/>
          </a:stretch>
        </p:blipFill>
        <p:spPr>
          <a:xfrm>
            <a:off x="2152724" y="3886200"/>
            <a:ext cx="7276951" cy="1219167"/>
          </a:xfrm>
          <a:prstGeom prst="rect">
            <a:avLst/>
          </a:prstGeom>
        </p:spPr>
      </p:pic>
      <p:sp>
        <p:nvSpPr>
          <p:cNvPr id="5" name="Rectangle 4"/>
          <p:cNvSpPr/>
          <p:nvPr/>
        </p:nvSpPr>
        <p:spPr>
          <a:xfrm>
            <a:off x="4270057" y="5347739"/>
            <a:ext cx="3300904" cy="369332"/>
          </a:xfrm>
          <a:prstGeom prst="rect">
            <a:avLst/>
          </a:prstGeom>
        </p:spPr>
        <p:txBody>
          <a:bodyPr wrap="none">
            <a:spAutoFit/>
          </a:bodyPr>
          <a:lstStyle/>
          <a:p>
            <a:r>
              <a:rPr lang="en-US" i="1" dirty="0">
                <a:latin typeface="MinionPro-Italic"/>
              </a:rPr>
              <a:t>Constant pointers to constants</a:t>
            </a:r>
            <a:endParaRPr lang="en-US" dirty="0"/>
          </a:p>
        </p:txBody>
      </p:sp>
    </p:spTree>
    <p:extLst>
      <p:ext uri="{BB962C8B-B14F-4D97-AF65-F5344CB8AC3E}">
        <p14:creationId xmlns:p14="http://schemas.microsoft.com/office/powerpoint/2010/main" val="200336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Uses of Pointers</a:t>
            </a:r>
            <a:endParaRPr lang="en-US" dirty="0"/>
          </a:p>
        </p:txBody>
      </p:sp>
      <p:sp>
        <p:nvSpPr>
          <p:cNvPr id="3" name="Content Placeholder 2"/>
          <p:cNvSpPr>
            <a:spLocks noGrp="1"/>
          </p:cNvSpPr>
          <p:nvPr>
            <p:ph idx="1"/>
          </p:nvPr>
        </p:nvSpPr>
        <p:spPr/>
        <p:txBody>
          <a:bodyPr/>
          <a:lstStyle/>
          <a:p>
            <a:pPr marL="0" indent="0">
              <a:buNone/>
            </a:pPr>
            <a:r>
              <a:rPr lang="en-US" dirty="0"/>
              <a:t>Pointers can be used in a variety of ways. </a:t>
            </a:r>
            <a:r>
              <a:rPr lang="en-US" dirty="0" smtClean="0"/>
              <a:t>Here, we will </a:t>
            </a:r>
            <a:r>
              <a:rPr lang="en-US" dirty="0"/>
              <a:t>examine different </a:t>
            </a:r>
            <a:r>
              <a:rPr lang="en-US" dirty="0" smtClean="0"/>
              <a:t>ways of </a:t>
            </a:r>
            <a:r>
              <a:rPr lang="en-US" dirty="0"/>
              <a:t>using pointers, including</a:t>
            </a:r>
            <a:r>
              <a:rPr lang="en-US" dirty="0" smtClean="0"/>
              <a:t>:</a:t>
            </a:r>
          </a:p>
          <a:p>
            <a:pPr marL="0" indent="0">
              <a:buNone/>
            </a:pPr>
            <a:endParaRPr lang="en-US" dirty="0"/>
          </a:p>
          <a:p>
            <a:r>
              <a:rPr lang="en-US" dirty="0" smtClean="0"/>
              <a:t>Multiple </a:t>
            </a:r>
            <a:r>
              <a:rPr lang="en-US" dirty="0"/>
              <a:t>levels of indirection</a:t>
            </a:r>
          </a:p>
          <a:p>
            <a:r>
              <a:rPr lang="en-US" dirty="0" smtClean="0"/>
              <a:t>Constant </a:t>
            </a:r>
            <a:r>
              <a:rPr lang="en-US" dirty="0"/>
              <a:t>pointers</a:t>
            </a:r>
          </a:p>
        </p:txBody>
      </p:sp>
    </p:spTree>
    <p:extLst>
      <p:ext uri="{BB962C8B-B14F-4D97-AF65-F5344CB8AC3E}">
        <p14:creationId xmlns:p14="http://schemas.microsoft.com/office/powerpoint/2010/main" val="30335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constants</a:t>
            </a:r>
          </a:p>
        </p:txBody>
      </p:sp>
      <p:sp>
        <p:nvSpPr>
          <p:cNvPr id="3" name="Content Placeholder 2"/>
          <p:cNvSpPr>
            <a:spLocks noGrp="1"/>
          </p:cNvSpPr>
          <p:nvPr>
            <p:ph idx="1"/>
          </p:nvPr>
        </p:nvSpPr>
        <p:spPr/>
        <p:txBody>
          <a:bodyPr>
            <a:normAutofit/>
          </a:bodyPr>
          <a:lstStyle/>
          <a:p>
            <a:r>
              <a:rPr lang="en-US" dirty="0"/>
              <a:t>As with pointers to constants, it is not necessary to assign the address of a constant to</a:t>
            </a:r>
          </a:p>
          <a:p>
            <a:r>
              <a:rPr lang="en-US" dirty="0" err="1"/>
              <a:t>cpci</a:t>
            </a:r>
            <a:r>
              <a:rPr lang="en-US" dirty="0"/>
              <a:t>. Instead, we could have used </a:t>
            </a:r>
            <a:r>
              <a:rPr lang="en-US" dirty="0" err="1"/>
              <a:t>num</a:t>
            </a:r>
            <a:r>
              <a:rPr lang="en-US" dirty="0"/>
              <a:t> as shown below:</a:t>
            </a:r>
          </a:p>
          <a:p>
            <a:pPr marL="0" indent="0">
              <a:buNone/>
            </a:pPr>
            <a:r>
              <a:rPr lang="en-US" b="1" dirty="0" err="1"/>
              <a:t>int</a:t>
            </a:r>
            <a:r>
              <a:rPr lang="en-US" b="1" dirty="0"/>
              <a:t> </a:t>
            </a:r>
            <a:r>
              <a:rPr lang="en-US" dirty="0" err="1"/>
              <a:t>num</a:t>
            </a:r>
            <a:r>
              <a:rPr lang="en-US" dirty="0"/>
              <a:t>;</a:t>
            </a:r>
          </a:p>
          <a:p>
            <a:pPr marL="0" indent="0">
              <a:buNone/>
            </a:pPr>
            <a:r>
              <a:rPr lang="fr-FR" b="1" dirty="0" err="1"/>
              <a:t>const</a:t>
            </a:r>
            <a:r>
              <a:rPr lang="fr-FR" b="1" dirty="0"/>
              <a:t> </a:t>
            </a:r>
            <a:r>
              <a:rPr lang="fr-FR" b="1" dirty="0" err="1"/>
              <a:t>int</a:t>
            </a:r>
            <a:r>
              <a:rPr lang="fr-FR" b="1" dirty="0"/>
              <a:t> </a:t>
            </a:r>
            <a:r>
              <a:rPr lang="fr-FR" dirty="0"/>
              <a:t>* </a:t>
            </a:r>
            <a:r>
              <a:rPr lang="fr-FR" b="1" dirty="0" err="1"/>
              <a:t>const</a:t>
            </a:r>
            <a:r>
              <a:rPr lang="fr-FR" b="1" dirty="0"/>
              <a:t> </a:t>
            </a:r>
            <a:r>
              <a:rPr lang="fr-FR" dirty="0" err="1"/>
              <a:t>cpci</a:t>
            </a:r>
            <a:r>
              <a:rPr lang="fr-FR" dirty="0"/>
              <a:t> = &amp;</a:t>
            </a:r>
            <a:r>
              <a:rPr lang="fr-FR" dirty="0" err="1"/>
              <a:t>num</a:t>
            </a:r>
            <a:r>
              <a:rPr lang="fr-FR" dirty="0"/>
              <a:t>;</a:t>
            </a:r>
          </a:p>
          <a:p>
            <a:r>
              <a:rPr lang="en-US" dirty="0"/>
              <a:t>When the pointer is declared, we must initialize it. If we do not initialize it as </a:t>
            </a:r>
            <a:r>
              <a:rPr lang="en-US" dirty="0" smtClean="0"/>
              <a:t>shown below</a:t>
            </a:r>
            <a:r>
              <a:rPr lang="en-US" dirty="0"/>
              <a:t>, we will get a syntax error:</a:t>
            </a:r>
          </a:p>
          <a:p>
            <a:pPr marL="0" indent="0">
              <a:buNone/>
            </a:pPr>
            <a:r>
              <a:rPr lang="en-US" b="1" dirty="0" err="1"/>
              <a:t>const</a:t>
            </a:r>
            <a:r>
              <a:rPr lang="en-US" b="1" dirty="0"/>
              <a:t> </a:t>
            </a:r>
            <a:r>
              <a:rPr lang="en-US" b="1" dirty="0" err="1"/>
              <a:t>int</a:t>
            </a:r>
            <a:r>
              <a:rPr lang="en-US" b="1" dirty="0"/>
              <a:t> </a:t>
            </a:r>
            <a:r>
              <a:rPr lang="en-US" dirty="0"/>
              <a:t>* </a:t>
            </a:r>
            <a:r>
              <a:rPr lang="en-US" b="1" dirty="0" err="1"/>
              <a:t>const</a:t>
            </a:r>
            <a:r>
              <a:rPr lang="en-US" b="1" dirty="0"/>
              <a:t> </a:t>
            </a:r>
            <a:r>
              <a:rPr lang="en-US" dirty="0" err="1"/>
              <a:t>cpci</a:t>
            </a:r>
            <a:r>
              <a:rPr lang="en-US" dirty="0"/>
              <a:t>;</a:t>
            </a:r>
          </a:p>
          <a:p>
            <a:pPr marL="0" indent="0">
              <a:buNone/>
            </a:pPr>
            <a:r>
              <a:rPr lang="en-US" dirty="0"/>
              <a:t>The syntax error will be similar to the following:</a:t>
            </a:r>
          </a:p>
          <a:p>
            <a:pPr marL="0" indent="0" algn="ctr">
              <a:buNone/>
            </a:pPr>
            <a:r>
              <a:rPr lang="en-US" dirty="0"/>
              <a:t>'</a:t>
            </a:r>
            <a:r>
              <a:rPr lang="en-US" dirty="0" err="1"/>
              <a:t>cpci</a:t>
            </a:r>
            <a:r>
              <a:rPr lang="en-US" dirty="0"/>
              <a:t>' : </a:t>
            </a:r>
            <a:r>
              <a:rPr lang="en-US" dirty="0" err="1"/>
              <a:t>const</a:t>
            </a:r>
            <a:r>
              <a:rPr lang="en-US" dirty="0"/>
              <a:t> object must be initialized if not extern</a:t>
            </a:r>
          </a:p>
        </p:txBody>
      </p:sp>
    </p:spTree>
    <p:extLst>
      <p:ext uri="{BB962C8B-B14F-4D97-AF65-F5344CB8AC3E}">
        <p14:creationId xmlns:p14="http://schemas.microsoft.com/office/powerpoint/2010/main" val="245835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constants</a:t>
            </a:r>
          </a:p>
        </p:txBody>
      </p:sp>
      <p:sp>
        <p:nvSpPr>
          <p:cNvPr id="3" name="Content Placeholder 2"/>
          <p:cNvSpPr>
            <a:spLocks noGrp="1"/>
          </p:cNvSpPr>
          <p:nvPr>
            <p:ph idx="1"/>
          </p:nvPr>
        </p:nvSpPr>
        <p:spPr/>
        <p:txBody>
          <a:bodyPr>
            <a:normAutofit/>
          </a:bodyPr>
          <a:lstStyle/>
          <a:p>
            <a:pPr marL="0" indent="0">
              <a:buNone/>
            </a:pPr>
            <a:r>
              <a:rPr lang="en-US" dirty="0"/>
              <a:t>Given a constant pointer to a constant we cannot:</a:t>
            </a:r>
          </a:p>
          <a:p>
            <a:r>
              <a:rPr lang="en-US" dirty="0" smtClean="0"/>
              <a:t>Modify </a:t>
            </a:r>
            <a:r>
              <a:rPr lang="en-US" dirty="0"/>
              <a:t>the pointer</a:t>
            </a:r>
          </a:p>
          <a:p>
            <a:r>
              <a:rPr lang="en-US" dirty="0" smtClean="0"/>
              <a:t>Modify </a:t>
            </a:r>
            <a:r>
              <a:rPr lang="en-US" dirty="0"/>
              <a:t>the data pointed to by the pointer</a:t>
            </a:r>
          </a:p>
          <a:p>
            <a:pPr marL="0" indent="0">
              <a:buNone/>
            </a:pPr>
            <a:r>
              <a:rPr lang="en-US" dirty="0"/>
              <a:t>Trying to assign </a:t>
            </a:r>
            <a:r>
              <a:rPr lang="en-US" dirty="0" smtClean="0"/>
              <a:t>a new address to </a:t>
            </a:r>
            <a:r>
              <a:rPr lang="en-US" dirty="0" err="1" smtClean="0"/>
              <a:t>cpci</a:t>
            </a:r>
            <a:r>
              <a:rPr lang="en-US" dirty="0" smtClean="0"/>
              <a:t> will result in a syntax error:</a:t>
            </a:r>
          </a:p>
          <a:p>
            <a:pPr marL="0" indent="0">
              <a:buNone/>
            </a:pPr>
            <a:r>
              <a:rPr lang="en-US" dirty="0" err="1"/>
              <a:t>cpci</a:t>
            </a:r>
            <a:r>
              <a:rPr lang="en-US" dirty="0"/>
              <a:t> = &amp;</a:t>
            </a:r>
            <a:r>
              <a:rPr lang="en-US" dirty="0" err="1"/>
              <a:t>num</a:t>
            </a:r>
            <a:r>
              <a:rPr lang="en-US" dirty="0"/>
              <a:t>;</a:t>
            </a:r>
          </a:p>
          <a:p>
            <a:r>
              <a:rPr lang="en-US" dirty="0"/>
              <a:t>The syntax error follows:</a:t>
            </a:r>
          </a:p>
          <a:p>
            <a:pPr marL="0" indent="0" algn="ctr">
              <a:buNone/>
            </a:pPr>
            <a:r>
              <a:rPr lang="en-US" dirty="0"/>
              <a:t>'</a:t>
            </a:r>
            <a:r>
              <a:rPr lang="en-US" dirty="0" err="1"/>
              <a:t>cpci</a:t>
            </a:r>
            <a:r>
              <a:rPr lang="en-US" dirty="0"/>
              <a:t>' : you cannot assign to a variable that is </a:t>
            </a:r>
            <a:r>
              <a:rPr lang="en-US" dirty="0" err="1"/>
              <a:t>const</a:t>
            </a:r>
            <a:endParaRPr lang="en-US" dirty="0"/>
          </a:p>
        </p:txBody>
      </p:sp>
    </p:spTree>
    <p:extLst>
      <p:ext uri="{BB962C8B-B14F-4D97-AF65-F5344CB8AC3E}">
        <p14:creationId xmlns:p14="http://schemas.microsoft.com/office/powerpoint/2010/main" val="385723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pointers to constants</a:t>
            </a:r>
          </a:p>
        </p:txBody>
      </p:sp>
      <p:sp>
        <p:nvSpPr>
          <p:cNvPr id="3" name="Content Placeholder 2"/>
          <p:cNvSpPr>
            <a:spLocks noGrp="1"/>
          </p:cNvSpPr>
          <p:nvPr>
            <p:ph idx="1"/>
          </p:nvPr>
        </p:nvSpPr>
        <p:spPr/>
        <p:txBody>
          <a:bodyPr>
            <a:normAutofit/>
          </a:bodyPr>
          <a:lstStyle/>
          <a:p>
            <a:r>
              <a:rPr lang="en-US" dirty="0"/>
              <a:t>If we try to dereference the pointer and assign a value as shown below, we will also </a:t>
            </a:r>
            <a:r>
              <a:rPr lang="en-US" dirty="0" smtClean="0"/>
              <a:t>get a </a:t>
            </a:r>
            <a:r>
              <a:rPr lang="en-US" dirty="0"/>
              <a:t>syntax error:</a:t>
            </a:r>
          </a:p>
          <a:p>
            <a:pPr marL="0" indent="0">
              <a:buNone/>
            </a:pPr>
            <a:r>
              <a:rPr lang="en-US" dirty="0"/>
              <a:t>*</a:t>
            </a:r>
            <a:r>
              <a:rPr lang="en-US" dirty="0" err="1"/>
              <a:t>cpci</a:t>
            </a:r>
            <a:r>
              <a:rPr lang="en-US" dirty="0"/>
              <a:t> = 25;</a:t>
            </a:r>
          </a:p>
          <a:p>
            <a:r>
              <a:rPr lang="en-US" dirty="0"/>
              <a:t>The error generated will be similar to the following:</a:t>
            </a:r>
          </a:p>
          <a:p>
            <a:pPr marL="0" indent="0" algn="ctr">
              <a:buNone/>
            </a:pPr>
            <a:r>
              <a:rPr lang="en-US" dirty="0"/>
              <a:t>'</a:t>
            </a:r>
            <a:r>
              <a:rPr lang="en-US" dirty="0" err="1"/>
              <a:t>cpci</a:t>
            </a:r>
            <a:r>
              <a:rPr lang="en-US" dirty="0"/>
              <a:t>' : you cannot assign to a variable that is </a:t>
            </a:r>
            <a:r>
              <a:rPr lang="en-US" dirty="0" err="1" smtClean="0"/>
              <a:t>const</a:t>
            </a:r>
            <a:r>
              <a:rPr lang="en-US" dirty="0" smtClean="0"/>
              <a:t> </a:t>
            </a:r>
          </a:p>
          <a:p>
            <a:pPr marL="0" indent="0" algn="ctr">
              <a:buNone/>
            </a:pPr>
            <a:r>
              <a:rPr lang="en-US" dirty="0" smtClean="0"/>
              <a:t>expression </a:t>
            </a:r>
            <a:r>
              <a:rPr lang="en-US" dirty="0"/>
              <a:t>must be a modifiable </a:t>
            </a:r>
            <a:r>
              <a:rPr lang="en-US" dirty="0" err="1"/>
              <a:t>lvalue</a:t>
            </a:r>
            <a:endParaRPr lang="en-US" dirty="0"/>
          </a:p>
          <a:p>
            <a:r>
              <a:rPr lang="en-US" dirty="0"/>
              <a:t>Constant pointers to constants are rare.</a:t>
            </a:r>
          </a:p>
        </p:txBody>
      </p:sp>
    </p:spTree>
    <p:extLst>
      <p:ext uri="{BB962C8B-B14F-4D97-AF65-F5344CB8AC3E}">
        <p14:creationId xmlns:p14="http://schemas.microsoft.com/office/powerpoint/2010/main" val="29618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to (constant pointer to constant)</a:t>
            </a:r>
          </a:p>
        </p:txBody>
      </p:sp>
      <p:sp>
        <p:nvSpPr>
          <p:cNvPr id="3" name="Content Placeholder 2"/>
          <p:cNvSpPr>
            <a:spLocks noGrp="1"/>
          </p:cNvSpPr>
          <p:nvPr>
            <p:ph idx="1"/>
          </p:nvPr>
        </p:nvSpPr>
        <p:spPr/>
        <p:txBody>
          <a:bodyPr>
            <a:normAutofit/>
          </a:bodyPr>
          <a:lstStyle/>
          <a:p>
            <a:r>
              <a:rPr lang="en-US" dirty="0"/>
              <a:t>Pointers to constants can also have multiple levels of indirection. In the following example</a:t>
            </a:r>
            <a:r>
              <a:rPr lang="en-US" dirty="0" smtClean="0"/>
              <a:t>, we </a:t>
            </a:r>
            <a:r>
              <a:rPr lang="en-US" dirty="0"/>
              <a:t>declare a pointer to the </a:t>
            </a:r>
            <a:r>
              <a:rPr lang="en-US" dirty="0" err="1"/>
              <a:t>cpci</a:t>
            </a:r>
            <a:r>
              <a:rPr lang="en-US" dirty="0"/>
              <a:t> pointer explained in the previous section. </a:t>
            </a:r>
            <a:r>
              <a:rPr lang="en-US" dirty="0" smtClean="0"/>
              <a:t>Reading complex </a:t>
            </a:r>
            <a:r>
              <a:rPr lang="en-US" dirty="0"/>
              <a:t>declarations from right to left helps clarify these types of declarations:</a:t>
            </a:r>
          </a:p>
          <a:p>
            <a:pPr marL="0" indent="0">
              <a:buNone/>
            </a:pPr>
            <a:r>
              <a:rPr lang="fr-FR" b="1" dirty="0" err="1"/>
              <a:t>const</a:t>
            </a:r>
            <a:r>
              <a:rPr lang="fr-FR" b="1" dirty="0"/>
              <a:t> </a:t>
            </a:r>
            <a:r>
              <a:rPr lang="fr-FR" b="1" dirty="0" err="1"/>
              <a:t>int</a:t>
            </a:r>
            <a:r>
              <a:rPr lang="fr-FR" b="1" dirty="0"/>
              <a:t> </a:t>
            </a:r>
            <a:r>
              <a:rPr lang="fr-FR" dirty="0"/>
              <a:t>* </a:t>
            </a:r>
            <a:r>
              <a:rPr lang="fr-FR" b="1" dirty="0" err="1"/>
              <a:t>const</a:t>
            </a:r>
            <a:r>
              <a:rPr lang="fr-FR" b="1" dirty="0"/>
              <a:t> </a:t>
            </a:r>
            <a:r>
              <a:rPr lang="fr-FR" dirty="0" err="1"/>
              <a:t>cpci</a:t>
            </a:r>
            <a:r>
              <a:rPr lang="fr-FR" dirty="0"/>
              <a:t> = &amp;</a:t>
            </a:r>
            <a:r>
              <a:rPr lang="fr-FR" dirty="0" err="1"/>
              <a:t>limit</a:t>
            </a:r>
            <a:r>
              <a:rPr lang="fr-FR" dirty="0"/>
              <a:t>;</a:t>
            </a:r>
          </a:p>
          <a:p>
            <a:pPr marL="0" indent="0">
              <a:buNone/>
            </a:pPr>
            <a:r>
              <a:rPr lang="en-US" b="1" dirty="0" err="1"/>
              <a:t>const</a:t>
            </a:r>
            <a:r>
              <a:rPr lang="en-US" b="1" dirty="0"/>
              <a:t> </a:t>
            </a:r>
            <a:r>
              <a:rPr lang="en-US" b="1" dirty="0" err="1"/>
              <a:t>int</a:t>
            </a:r>
            <a:r>
              <a:rPr lang="en-US" b="1" dirty="0"/>
              <a:t> </a:t>
            </a:r>
            <a:r>
              <a:rPr lang="en-US" dirty="0"/>
              <a:t>* </a:t>
            </a:r>
            <a:r>
              <a:rPr lang="en-US" b="1" dirty="0" err="1"/>
              <a:t>const</a:t>
            </a:r>
            <a:r>
              <a:rPr lang="en-US" b="1" dirty="0"/>
              <a:t> </a:t>
            </a:r>
            <a:r>
              <a:rPr lang="en-US" dirty="0"/>
              <a:t>* </a:t>
            </a:r>
            <a:r>
              <a:rPr lang="en-US" dirty="0" err="1"/>
              <a:t>pcpci</a:t>
            </a:r>
            <a:r>
              <a:rPr lang="en-US" dirty="0"/>
              <a:t>;</a:t>
            </a:r>
          </a:p>
          <a:p>
            <a:r>
              <a:rPr lang="en-US" dirty="0"/>
              <a:t>A pointer to a constant pointer to a constant can be visualized as shown in Figure</a:t>
            </a:r>
          </a:p>
        </p:txBody>
      </p:sp>
      <p:pic>
        <p:nvPicPr>
          <p:cNvPr id="4" name="Picture 3"/>
          <p:cNvPicPr>
            <a:picLocks noChangeAspect="1"/>
          </p:cNvPicPr>
          <p:nvPr/>
        </p:nvPicPr>
        <p:blipFill>
          <a:blip r:embed="rId2"/>
          <a:stretch>
            <a:fillRect/>
          </a:stretch>
        </p:blipFill>
        <p:spPr>
          <a:xfrm>
            <a:off x="1987812" y="4562656"/>
            <a:ext cx="7809976" cy="1131667"/>
          </a:xfrm>
          <a:prstGeom prst="rect">
            <a:avLst/>
          </a:prstGeom>
        </p:spPr>
      </p:pic>
      <p:sp>
        <p:nvSpPr>
          <p:cNvPr id="5" name="Rectangle 4"/>
          <p:cNvSpPr/>
          <p:nvPr/>
        </p:nvSpPr>
        <p:spPr>
          <a:xfrm>
            <a:off x="3863810" y="5857140"/>
            <a:ext cx="4224233" cy="369332"/>
          </a:xfrm>
          <a:prstGeom prst="rect">
            <a:avLst/>
          </a:prstGeom>
        </p:spPr>
        <p:txBody>
          <a:bodyPr wrap="none">
            <a:spAutoFit/>
          </a:bodyPr>
          <a:lstStyle/>
          <a:p>
            <a:r>
              <a:rPr lang="en-US" dirty="0"/>
              <a:t>Pointer to (constant pointer to constant)</a:t>
            </a:r>
          </a:p>
        </p:txBody>
      </p:sp>
    </p:spTree>
    <p:extLst>
      <p:ext uri="{BB962C8B-B14F-4D97-AF65-F5344CB8AC3E}">
        <p14:creationId xmlns:p14="http://schemas.microsoft.com/office/powerpoint/2010/main" val="193334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to (constant pointer to constant)</a:t>
            </a:r>
          </a:p>
        </p:txBody>
      </p:sp>
      <p:sp>
        <p:nvSpPr>
          <p:cNvPr id="6" name="Content Placeholder 5"/>
          <p:cNvSpPr>
            <a:spLocks noGrp="1"/>
          </p:cNvSpPr>
          <p:nvPr>
            <p:ph idx="1"/>
          </p:nvPr>
        </p:nvSpPr>
        <p:spPr/>
        <p:txBody>
          <a:bodyPr/>
          <a:lstStyle/>
          <a:p>
            <a:r>
              <a:rPr lang="en-US" dirty="0"/>
              <a:t>The following illustrates their use. The output of this sequence should display 500 twice:</a:t>
            </a:r>
          </a:p>
          <a:p>
            <a:pPr marL="0" indent="0">
              <a:buNone/>
            </a:pPr>
            <a:r>
              <a:rPr lang="en-US" dirty="0" err="1"/>
              <a:t>printf</a:t>
            </a:r>
            <a:r>
              <a:rPr lang="en-US" dirty="0"/>
              <a:t>("%d</a:t>
            </a:r>
            <a:r>
              <a:rPr lang="en-US" b="1" dirty="0"/>
              <a:t>\n</a:t>
            </a:r>
            <a:r>
              <a:rPr lang="en-US" dirty="0"/>
              <a:t>",*</a:t>
            </a:r>
            <a:r>
              <a:rPr lang="en-US" dirty="0" err="1"/>
              <a:t>cpci</a:t>
            </a:r>
            <a:r>
              <a:rPr lang="en-US" dirty="0"/>
              <a:t>);</a:t>
            </a:r>
          </a:p>
          <a:p>
            <a:pPr marL="0" indent="0">
              <a:buNone/>
            </a:pPr>
            <a:r>
              <a:rPr lang="en-US" dirty="0" err="1"/>
              <a:t>pcpci</a:t>
            </a:r>
            <a:r>
              <a:rPr lang="en-US" dirty="0"/>
              <a:t> = &amp;</a:t>
            </a:r>
            <a:r>
              <a:rPr lang="en-US" dirty="0" err="1"/>
              <a:t>cpci</a:t>
            </a:r>
            <a:r>
              <a:rPr lang="en-US" dirty="0"/>
              <a:t>;</a:t>
            </a:r>
          </a:p>
          <a:p>
            <a:pPr marL="0" indent="0">
              <a:buNone/>
            </a:pPr>
            <a:r>
              <a:rPr lang="en-US" dirty="0" err="1"/>
              <a:t>printf</a:t>
            </a:r>
            <a:r>
              <a:rPr lang="en-US" dirty="0"/>
              <a:t>("%d</a:t>
            </a:r>
            <a:r>
              <a:rPr lang="en-US" b="1" dirty="0"/>
              <a:t>\n</a:t>
            </a:r>
            <a:r>
              <a:rPr lang="en-US" dirty="0"/>
              <a:t>",**</a:t>
            </a:r>
            <a:r>
              <a:rPr lang="en-US" dirty="0" err="1"/>
              <a:t>pcpci</a:t>
            </a:r>
            <a:r>
              <a:rPr lang="en-US" dirty="0"/>
              <a:t>);</a:t>
            </a:r>
          </a:p>
          <a:p>
            <a:r>
              <a:rPr lang="en-US" dirty="0"/>
              <a:t>The following table summarizes the first four types of pointers discussed in the </a:t>
            </a:r>
            <a:r>
              <a:rPr lang="en-US" dirty="0" smtClean="0"/>
              <a:t>previous sections</a:t>
            </a:r>
            <a:r>
              <a:rPr lang="en-US" dirty="0"/>
              <a:t>:</a:t>
            </a:r>
          </a:p>
        </p:txBody>
      </p:sp>
      <p:pic>
        <p:nvPicPr>
          <p:cNvPr id="7" name="Picture 6"/>
          <p:cNvPicPr>
            <a:picLocks noChangeAspect="1"/>
          </p:cNvPicPr>
          <p:nvPr/>
        </p:nvPicPr>
        <p:blipFill>
          <a:blip r:embed="rId2"/>
          <a:stretch>
            <a:fillRect/>
          </a:stretch>
        </p:blipFill>
        <p:spPr>
          <a:xfrm>
            <a:off x="3389456" y="4716896"/>
            <a:ext cx="4895850" cy="1562100"/>
          </a:xfrm>
          <a:prstGeom prst="rect">
            <a:avLst/>
          </a:prstGeom>
        </p:spPr>
      </p:pic>
    </p:spTree>
    <p:extLst>
      <p:ext uri="{BB962C8B-B14F-4D97-AF65-F5344CB8AC3E}">
        <p14:creationId xmlns:p14="http://schemas.microsoft.com/office/powerpoint/2010/main" val="379474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pointers</a:t>
            </a:r>
          </a:p>
        </p:txBody>
      </p:sp>
      <p:sp>
        <p:nvSpPr>
          <p:cNvPr id="3" name="Content Placeholder 2"/>
          <p:cNvSpPr>
            <a:spLocks noGrp="1"/>
          </p:cNvSpPr>
          <p:nvPr>
            <p:ph idx="1"/>
          </p:nvPr>
        </p:nvSpPr>
        <p:spPr/>
        <p:txBody>
          <a:bodyPr/>
          <a:lstStyle/>
          <a:p>
            <a:pPr marL="0" indent="0">
              <a:buNone/>
            </a:pPr>
            <a:r>
              <a:rPr lang="en-US" dirty="0"/>
              <a:t>Since pointers has many features but there are some disadvantages of pointers</a:t>
            </a:r>
          </a:p>
          <a:p>
            <a:pPr algn="just"/>
            <a:r>
              <a:rPr lang="en-US" dirty="0" smtClean="0"/>
              <a:t>Failed </a:t>
            </a:r>
            <a:r>
              <a:rPr lang="en-US" dirty="0"/>
              <a:t>to protect memory addresses (locations) - Since pointer can access direct memory so memory cannot be protected.</a:t>
            </a:r>
          </a:p>
          <a:p>
            <a:pPr algn="just"/>
            <a:r>
              <a:rPr lang="en-US" dirty="0"/>
              <a:t>Uninitialized pointers can cause of segmentation fault.</a:t>
            </a:r>
          </a:p>
          <a:p>
            <a:pPr algn="just"/>
            <a:r>
              <a:rPr lang="en-US" dirty="0"/>
              <a:t>Pointers variables are slower than normal variables.</a:t>
            </a:r>
          </a:p>
          <a:p>
            <a:pPr algn="just"/>
            <a:r>
              <a:rPr lang="en-US" dirty="0"/>
              <a:t>Pointers always required Free Memory for Dynamically Allocated Memory.</a:t>
            </a:r>
          </a:p>
        </p:txBody>
      </p:sp>
    </p:spTree>
    <p:extLst>
      <p:ext uri="{BB962C8B-B14F-4D97-AF65-F5344CB8AC3E}">
        <p14:creationId xmlns:p14="http://schemas.microsoft.com/office/powerpoint/2010/main" val="383223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pointers</a:t>
            </a:r>
          </a:p>
        </p:txBody>
      </p:sp>
      <p:sp>
        <p:nvSpPr>
          <p:cNvPr id="3" name="Content Placeholder 2"/>
          <p:cNvSpPr>
            <a:spLocks noGrp="1"/>
          </p:cNvSpPr>
          <p:nvPr>
            <p:ph idx="1"/>
          </p:nvPr>
        </p:nvSpPr>
        <p:spPr/>
        <p:txBody>
          <a:bodyPr/>
          <a:lstStyle/>
          <a:p>
            <a:pPr marL="0" indent="0">
              <a:buNone/>
            </a:pPr>
            <a:r>
              <a:rPr lang="en-US" dirty="0"/>
              <a:t>Since pointers has many features but there are some disadvantages of pointers</a:t>
            </a:r>
          </a:p>
          <a:p>
            <a:pPr algn="just"/>
            <a:r>
              <a:rPr lang="en-US" dirty="0" smtClean="0"/>
              <a:t>Failed </a:t>
            </a:r>
            <a:r>
              <a:rPr lang="en-US" dirty="0"/>
              <a:t>to protect memory addresses (locations) - Since pointer can access direct memory so memory cannot be protected.</a:t>
            </a:r>
          </a:p>
          <a:p>
            <a:pPr algn="just"/>
            <a:r>
              <a:rPr lang="en-US" dirty="0"/>
              <a:t>Uninitialized pointers can cause of segmentation fault.</a:t>
            </a:r>
          </a:p>
          <a:p>
            <a:pPr algn="just"/>
            <a:r>
              <a:rPr lang="en-US" dirty="0"/>
              <a:t>Pointers variables are slower than normal variables.</a:t>
            </a:r>
          </a:p>
          <a:p>
            <a:pPr algn="just"/>
            <a:r>
              <a:rPr lang="en-US" dirty="0"/>
              <a:t>Pointers always required Free Memory for Dynamically Allocated Memory.</a:t>
            </a:r>
          </a:p>
        </p:txBody>
      </p:sp>
    </p:spTree>
    <p:extLst>
      <p:ext uri="{BB962C8B-B14F-4D97-AF65-F5344CB8AC3E}">
        <p14:creationId xmlns:p14="http://schemas.microsoft.com/office/powerpoint/2010/main" val="16881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smtClean="0"/>
              <a:t>pointers (Undefined </a:t>
            </a:r>
            <a:r>
              <a:rPr lang="en-US" dirty="0" err="1" smtClean="0"/>
              <a:t>Behaviour</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a:t>Undefined </a:t>
            </a:r>
            <a:r>
              <a:rPr lang="en-US" dirty="0" err="1"/>
              <a:t>behaviour</a:t>
            </a:r>
            <a:r>
              <a:rPr lang="en-US" dirty="0"/>
              <a:t> can be a common mistake for </a:t>
            </a:r>
            <a:r>
              <a:rPr lang="en-US" dirty="0" err="1" smtClean="0"/>
              <a:t>pogrammers</a:t>
            </a:r>
            <a:r>
              <a:rPr lang="en-US" dirty="0" smtClean="0"/>
              <a:t> </a:t>
            </a:r>
            <a:r>
              <a:rPr lang="en-US" dirty="0"/>
              <a:t>when working with pointers. </a:t>
            </a:r>
            <a:endParaRPr lang="en-US" dirty="0" smtClean="0"/>
          </a:p>
          <a:p>
            <a:pPr algn="just"/>
            <a:r>
              <a:rPr lang="en-US" dirty="0" smtClean="0"/>
              <a:t>Imagine </a:t>
            </a:r>
            <a:r>
              <a:rPr lang="en-US" dirty="0"/>
              <a:t>we have two pointers pointing to the same memory address, and we release the shared memory using one of them. What happens to the other one? It will be pointing to an address that was released and can be allocated again if we use </a:t>
            </a:r>
            <a:r>
              <a:rPr lang="en-US" dirty="0" err="1"/>
              <a:t>malloc</a:t>
            </a:r>
            <a:r>
              <a:rPr lang="en-US" dirty="0" smtClean="0"/>
              <a:t>.</a:t>
            </a:r>
          </a:p>
          <a:p>
            <a:pPr marL="0" indent="0">
              <a:buNone/>
            </a:pPr>
            <a:endParaRPr lang="en-US" dirty="0"/>
          </a:p>
          <a:p>
            <a:pPr marL="0" indent="0">
              <a:buNone/>
            </a:pPr>
            <a:r>
              <a:rPr lang="en-US" dirty="0"/>
              <a:t>pointer1 = (</a:t>
            </a:r>
            <a:r>
              <a:rPr lang="en-US" dirty="0" err="1"/>
              <a:t>int</a:t>
            </a:r>
            <a:r>
              <a:rPr lang="en-US" dirty="0"/>
              <a:t>*) </a:t>
            </a:r>
            <a:r>
              <a:rPr lang="en-US" dirty="0" err="1"/>
              <a:t>malloc</a:t>
            </a:r>
            <a:r>
              <a:rPr lang="en-US" dirty="0"/>
              <a:t>(</a:t>
            </a:r>
            <a:r>
              <a:rPr lang="en-US" dirty="0" err="1"/>
              <a:t>sizeof</a:t>
            </a:r>
            <a:r>
              <a:rPr lang="en-US" dirty="0"/>
              <a:t>(</a:t>
            </a:r>
            <a:r>
              <a:rPr lang="en-US" dirty="0" err="1"/>
              <a:t>int</a:t>
            </a:r>
            <a:r>
              <a:rPr lang="en-US" dirty="0"/>
              <a:t>));</a:t>
            </a:r>
          </a:p>
          <a:p>
            <a:pPr marL="0" indent="0">
              <a:buNone/>
            </a:pPr>
            <a:r>
              <a:rPr lang="en-US" dirty="0"/>
              <a:t>*pointer1 = 5;</a:t>
            </a:r>
          </a:p>
          <a:p>
            <a:pPr marL="0" indent="0">
              <a:buNone/>
            </a:pPr>
            <a:r>
              <a:rPr lang="en-US" dirty="0"/>
              <a:t>pointer2 = pointer1;</a:t>
            </a:r>
          </a:p>
          <a:p>
            <a:pPr marL="0" indent="0">
              <a:buNone/>
            </a:pPr>
            <a:r>
              <a:rPr lang="en-US" dirty="0"/>
              <a:t>free(pointer1);</a:t>
            </a:r>
          </a:p>
          <a:p>
            <a:pPr marL="0" indent="0">
              <a:buNone/>
            </a:pPr>
            <a:r>
              <a:rPr lang="en-US" dirty="0" smtClean="0"/>
              <a:t>//</a:t>
            </a:r>
            <a:r>
              <a:rPr lang="en-US" dirty="0"/>
              <a:t>Don't access pointer1 or pointer1 from </a:t>
            </a:r>
            <a:r>
              <a:rPr lang="en-US" dirty="0" smtClean="0"/>
              <a:t>here unless </a:t>
            </a:r>
            <a:r>
              <a:rPr lang="en-US" dirty="0"/>
              <a:t>you assign them new values.</a:t>
            </a:r>
          </a:p>
          <a:p>
            <a:pPr marL="0" indent="0">
              <a:buNone/>
            </a:pPr>
            <a:endParaRPr lang="en-US" dirty="0"/>
          </a:p>
        </p:txBody>
      </p:sp>
    </p:spTree>
    <p:extLst>
      <p:ext uri="{BB962C8B-B14F-4D97-AF65-F5344CB8AC3E}">
        <p14:creationId xmlns:p14="http://schemas.microsoft.com/office/powerpoint/2010/main" val="192143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smtClean="0"/>
              <a:t>pointers (Undefined </a:t>
            </a:r>
            <a:r>
              <a:rPr lang="en-US" dirty="0" err="1" smtClean="0"/>
              <a:t>Behaviour</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dirty="0"/>
              <a:t>If we try to use the other pointer after that, eventually we are going to have a problem.</a:t>
            </a:r>
          </a:p>
          <a:p>
            <a:pPr fontAlgn="base"/>
            <a:r>
              <a:rPr lang="en-US" dirty="0"/>
              <a:t>The solution to avoid this is very easy. </a:t>
            </a:r>
            <a:endParaRPr lang="en-US" dirty="0" smtClean="0"/>
          </a:p>
          <a:p>
            <a:pPr fontAlgn="base"/>
            <a:r>
              <a:rPr lang="en-US" dirty="0" smtClean="0"/>
              <a:t>Before </a:t>
            </a:r>
            <a:r>
              <a:rPr lang="en-US" dirty="0"/>
              <a:t>freeing the memory allocated to a pointer, we can assign null to the other (s</a:t>
            </a:r>
            <a:r>
              <a:rPr lang="en-US" dirty="0" smtClean="0"/>
              <a:t>).</a:t>
            </a:r>
          </a:p>
          <a:p>
            <a:pPr fontAlgn="base"/>
            <a:r>
              <a:rPr lang="en-US" dirty="0" smtClean="0"/>
              <a:t>Then</a:t>
            </a:r>
            <a:r>
              <a:rPr lang="en-US" dirty="0"/>
              <a:t>, before we try to use the pointer, we always check if the pointer is not null.</a:t>
            </a:r>
          </a:p>
        </p:txBody>
      </p:sp>
    </p:spTree>
    <p:extLst>
      <p:ext uri="{BB962C8B-B14F-4D97-AF65-F5344CB8AC3E}">
        <p14:creationId xmlns:p14="http://schemas.microsoft.com/office/powerpoint/2010/main" val="10884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smtClean="0"/>
              <a:t>pointers (Garbage)</a:t>
            </a:r>
            <a:endParaRPr lang="en-US" dirty="0"/>
          </a:p>
        </p:txBody>
      </p:sp>
      <p:sp>
        <p:nvSpPr>
          <p:cNvPr id="3" name="Content Placeholder 2"/>
          <p:cNvSpPr>
            <a:spLocks noGrp="1"/>
          </p:cNvSpPr>
          <p:nvPr>
            <p:ph idx="1"/>
          </p:nvPr>
        </p:nvSpPr>
        <p:spPr/>
        <p:txBody>
          <a:bodyPr>
            <a:normAutofit/>
          </a:bodyPr>
          <a:lstStyle/>
          <a:p>
            <a:pPr algn="just" fontAlgn="base"/>
            <a:r>
              <a:rPr lang="en-US" dirty="0"/>
              <a:t>Garbage is another common problem a worst than the first one. </a:t>
            </a:r>
            <a:endParaRPr lang="en-US" dirty="0" smtClean="0"/>
          </a:p>
          <a:p>
            <a:pPr algn="just" fontAlgn="base"/>
            <a:r>
              <a:rPr lang="en-US" dirty="0" smtClean="0"/>
              <a:t>It </a:t>
            </a:r>
            <a:r>
              <a:rPr lang="en-US" dirty="0"/>
              <a:t>is the one that can cause (the infamous) memory leaks.</a:t>
            </a:r>
          </a:p>
          <a:p>
            <a:pPr algn="just" fontAlgn="base"/>
            <a:r>
              <a:rPr lang="en-US" dirty="0" smtClean="0"/>
              <a:t>It </a:t>
            </a:r>
            <a:r>
              <a:rPr lang="en-US" dirty="0"/>
              <a:t>happens when we only have one pointer pointing to a memory address. </a:t>
            </a:r>
            <a:endParaRPr lang="en-US" dirty="0" smtClean="0"/>
          </a:p>
          <a:p>
            <a:pPr algn="just" fontAlgn="base"/>
            <a:r>
              <a:rPr lang="en-US" dirty="0" smtClean="0"/>
              <a:t>If </a:t>
            </a:r>
            <a:r>
              <a:rPr lang="en-US" dirty="0"/>
              <a:t>we assign a new value to the pointer without releasing that memory, we will have data in memory that is inaccessible.</a:t>
            </a:r>
          </a:p>
        </p:txBody>
      </p:sp>
      <p:pic>
        <p:nvPicPr>
          <p:cNvPr id="5" name="Picture 4"/>
          <p:cNvPicPr>
            <a:picLocks noChangeAspect="1"/>
          </p:cNvPicPr>
          <p:nvPr/>
        </p:nvPicPr>
        <p:blipFill>
          <a:blip r:embed="rId2"/>
          <a:stretch>
            <a:fillRect/>
          </a:stretch>
        </p:blipFill>
        <p:spPr>
          <a:xfrm>
            <a:off x="3873068" y="4082473"/>
            <a:ext cx="2655213" cy="2313564"/>
          </a:xfrm>
          <a:prstGeom prst="rect">
            <a:avLst/>
          </a:prstGeom>
        </p:spPr>
      </p:pic>
    </p:spTree>
    <p:extLst>
      <p:ext uri="{BB962C8B-B14F-4D97-AF65-F5344CB8AC3E}">
        <p14:creationId xmlns:p14="http://schemas.microsoft.com/office/powerpoint/2010/main" val="354914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p:txBody>
          <a:bodyPr/>
          <a:lstStyle/>
          <a:p>
            <a:pPr algn="just"/>
            <a:r>
              <a:rPr lang="en-US" dirty="0"/>
              <a:t>A pointer to a pointer is a form of multiple indirection or a chain of pointers. Normally, a pointer contains the address of a variable. </a:t>
            </a:r>
            <a:endParaRPr lang="en-US" dirty="0" smtClean="0"/>
          </a:p>
          <a:p>
            <a:pPr algn="just"/>
            <a:r>
              <a:rPr lang="en-US" dirty="0" smtClean="0"/>
              <a:t>When </a:t>
            </a:r>
            <a:r>
              <a:rPr lang="en-US" dirty="0"/>
              <a:t>we define a pointer to a pointer, the first pointer contains the address of the second pointer, which points to the location that contains the actual value as shown below.</a:t>
            </a:r>
          </a:p>
        </p:txBody>
      </p:sp>
      <p:pic>
        <p:nvPicPr>
          <p:cNvPr id="1026" name="Picture 2" descr="C++ Pointer to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611" y="4016519"/>
            <a:ext cx="6538234" cy="102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48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smtClean="0"/>
              <a:t>pointers (Garbage)</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t>How to avoid this issue?</a:t>
            </a:r>
          </a:p>
          <a:p>
            <a:pPr fontAlgn="base"/>
            <a:r>
              <a:rPr lang="en-US" dirty="0"/>
              <a:t>Make sure to know how many pointers you have pointing to each memory </a:t>
            </a:r>
            <a:r>
              <a:rPr lang="en-US" dirty="0" smtClean="0"/>
              <a:t>address.</a:t>
            </a:r>
          </a:p>
          <a:p>
            <a:pPr fontAlgn="base"/>
            <a:r>
              <a:rPr lang="en-US" dirty="0" smtClean="0"/>
              <a:t>When </a:t>
            </a:r>
            <a:r>
              <a:rPr lang="en-US" dirty="0"/>
              <a:t>you assign a new value to a pointer, release the memory if there is only one pointer with a reference to that memory address.</a:t>
            </a:r>
          </a:p>
          <a:p>
            <a:pPr fontAlgn="base"/>
            <a:r>
              <a:rPr lang="en-US" dirty="0"/>
              <a:t>If you release the data in that specific memory address, and there is another pointer pointing to it, then you will have the first problem, a null reference.</a:t>
            </a:r>
          </a:p>
        </p:txBody>
      </p:sp>
    </p:spTree>
    <p:extLst>
      <p:ext uri="{BB962C8B-B14F-4D97-AF65-F5344CB8AC3E}">
        <p14:creationId xmlns:p14="http://schemas.microsoft.com/office/powerpoint/2010/main" val="120364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Arrays</a:t>
            </a:r>
            <a:endParaRPr lang="en-US" dirty="0"/>
          </a:p>
        </p:txBody>
      </p:sp>
      <p:sp>
        <p:nvSpPr>
          <p:cNvPr id="3" name="Content Placeholder 2"/>
          <p:cNvSpPr>
            <a:spLocks noGrp="1"/>
          </p:cNvSpPr>
          <p:nvPr>
            <p:ph idx="1"/>
          </p:nvPr>
        </p:nvSpPr>
        <p:spPr/>
        <p:txBody>
          <a:bodyPr/>
          <a:lstStyle/>
          <a:p>
            <a:r>
              <a:rPr lang="en-US" dirty="0"/>
              <a:t>Pointers can be very useful when working with arrays. </a:t>
            </a:r>
            <a:endParaRPr lang="en-US" dirty="0" smtClean="0"/>
          </a:p>
          <a:p>
            <a:endParaRPr lang="en-US" dirty="0" smtClean="0"/>
          </a:p>
          <a:p>
            <a:r>
              <a:rPr lang="en-US" dirty="0" smtClean="0"/>
              <a:t>We </a:t>
            </a:r>
            <a:r>
              <a:rPr lang="en-US" dirty="0"/>
              <a:t>can use them with </a:t>
            </a:r>
            <a:r>
              <a:rPr lang="en-US" dirty="0" smtClean="0"/>
              <a:t>existing arrays </a:t>
            </a:r>
            <a:r>
              <a:rPr lang="en-US" dirty="0"/>
              <a:t>or to allocate memory from the heap and then treat the memory as if it were </a:t>
            </a:r>
            <a:r>
              <a:rPr lang="en-US" dirty="0" smtClean="0"/>
              <a:t>an array</a:t>
            </a:r>
            <a:r>
              <a:rPr lang="en-US" dirty="0"/>
              <a:t>. </a:t>
            </a:r>
            <a:endParaRPr lang="en-US" dirty="0" smtClean="0"/>
          </a:p>
          <a:p>
            <a:endParaRPr lang="en-US" dirty="0" smtClean="0"/>
          </a:p>
          <a:p>
            <a:r>
              <a:rPr lang="en-US" dirty="0" smtClean="0"/>
              <a:t>Array </a:t>
            </a:r>
            <a:r>
              <a:rPr lang="en-US" dirty="0"/>
              <a:t>notation and pointer notation can be used somewhat interchangeably.</a:t>
            </a:r>
          </a:p>
        </p:txBody>
      </p:sp>
    </p:spTree>
    <p:extLst>
      <p:ext uri="{BB962C8B-B14F-4D97-AF65-F5344CB8AC3E}">
        <p14:creationId xmlns:p14="http://schemas.microsoft.com/office/powerpoint/2010/main" val="285062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lstStyle/>
          <a:p>
            <a:r>
              <a:rPr lang="en-US" dirty="0"/>
              <a:t>When an array name is used by itself, the array’s address is returned. We can assign </a:t>
            </a:r>
            <a:r>
              <a:rPr lang="en-US" dirty="0" smtClean="0"/>
              <a:t>this address </a:t>
            </a:r>
            <a:r>
              <a:rPr lang="en-US" dirty="0"/>
              <a:t>to a pointer as illustrated below:</a:t>
            </a:r>
          </a:p>
          <a:p>
            <a:pPr marL="0" indent="0" algn="ctr">
              <a:buNone/>
            </a:pPr>
            <a:r>
              <a:rPr lang="nl-NL" b="1" dirty="0"/>
              <a:t>int </a:t>
            </a:r>
            <a:r>
              <a:rPr lang="nl-NL" dirty="0"/>
              <a:t>vector[5] = {1, 2, 3, 4, 5};</a:t>
            </a:r>
          </a:p>
          <a:p>
            <a:pPr marL="0" indent="0" algn="ctr">
              <a:buNone/>
            </a:pPr>
            <a:r>
              <a:rPr lang="en-US" b="1" dirty="0" err="1"/>
              <a:t>int</a:t>
            </a:r>
            <a:r>
              <a:rPr lang="en-US" b="1" dirty="0"/>
              <a:t> </a:t>
            </a:r>
            <a:r>
              <a:rPr lang="en-US" dirty="0"/>
              <a:t>*</a:t>
            </a:r>
            <a:r>
              <a:rPr lang="en-US" dirty="0" err="1"/>
              <a:t>pv</a:t>
            </a:r>
            <a:r>
              <a:rPr lang="en-US" dirty="0"/>
              <a:t> = vector;</a:t>
            </a:r>
          </a:p>
          <a:p>
            <a:endParaRPr lang="en-US" dirty="0" smtClean="0"/>
          </a:p>
          <a:p>
            <a:r>
              <a:rPr lang="en-US" dirty="0" smtClean="0"/>
              <a:t>The </a:t>
            </a:r>
            <a:r>
              <a:rPr lang="en-US" dirty="0"/>
              <a:t>variable </a:t>
            </a:r>
            <a:r>
              <a:rPr lang="en-US" dirty="0" err="1"/>
              <a:t>pv</a:t>
            </a:r>
            <a:r>
              <a:rPr lang="en-US" dirty="0"/>
              <a:t> is a pointer to the first element of the array and not the array </a:t>
            </a:r>
            <a:r>
              <a:rPr lang="en-US" dirty="0" smtClean="0"/>
              <a:t>itself.</a:t>
            </a:r>
          </a:p>
          <a:p>
            <a:endParaRPr lang="en-US" dirty="0" smtClean="0"/>
          </a:p>
          <a:p>
            <a:r>
              <a:rPr lang="en-US" dirty="0" smtClean="0"/>
              <a:t>When we </a:t>
            </a:r>
            <a:r>
              <a:rPr lang="en-US" dirty="0"/>
              <a:t>first assigned a value to </a:t>
            </a:r>
            <a:r>
              <a:rPr lang="en-US" dirty="0" err="1"/>
              <a:t>pv</a:t>
            </a:r>
            <a:r>
              <a:rPr lang="en-US" dirty="0"/>
              <a:t>, we assigned the address of the array’s first element.</a:t>
            </a:r>
          </a:p>
        </p:txBody>
      </p:sp>
    </p:spTree>
    <p:extLst>
      <p:ext uri="{BB962C8B-B14F-4D97-AF65-F5344CB8AC3E}">
        <p14:creationId xmlns:p14="http://schemas.microsoft.com/office/powerpoint/2010/main" val="2913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r>
              <a:rPr lang="en-US" dirty="0"/>
              <a:t>We can use either the array name by itself or use the address-of operator with the </a:t>
            </a:r>
            <a:r>
              <a:rPr lang="en-US" dirty="0" smtClean="0"/>
              <a:t>array’s first </a:t>
            </a:r>
            <a:r>
              <a:rPr lang="en-US" dirty="0"/>
              <a:t>element as illustrated below. These are equivalent and will return the address </a:t>
            </a:r>
            <a:r>
              <a:rPr lang="en-US" dirty="0" smtClean="0"/>
              <a:t>of vector</a:t>
            </a:r>
            <a:r>
              <a:rPr lang="en-US" dirty="0"/>
              <a:t>. </a:t>
            </a:r>
            <a:endParaRPr lang="en-US" dirty="0" smtClean="0"/>
          </a:p>
          <a:p>
            <a:r>
              <a:rPr lang="en-US" dirty="0" smtClean="0"/>
              <a:t>Using </a:t>
            </a:r>
            <a:r>
              <a:rPr lang="en-US" dirty="0"/>
              <a:t>the address-of operator is more verbose but also more explicit:</a:t>
            </a:r>
          </a:p>
          <a:p>
            <a:pPr marL="0" indent="0">
              <a:buNone/>
            </a:pPr>
            <a:r>
              <a:rPr lang="en-US" dirty="0" err="1"/>
              <a:t>printf</a:t>
            </a:r>
            <a:r>
              <a:rPr lang="en-US" dirty="0"/>
              <a:t>("%p</a:t>
            </a:r>
            <a:r>
              <a:rPr lang="en-US" b="1" dirty="0"/>
              <a:t>\</a:t>
            </a:r>
            <a:r>
              <a:rPr lang="en-US" b="1" dirty="0" err="1"/>
              <a:t>n</a:t>
            </a:r>
            <a:r>
              <a:rPr lang="en-US" dirty="0" err="1"/>
              <a:t>",vector</a:t>
            </a:r>
            <a:r>
              <a:rPr lang="en-US" dirty="0"/>
              <a:t>);</a:t>
            </a:r>
          </a:p>
          <a:p>
            <a:pPr marL="0" indent="0">
              <a:buNone/>
            </a:pPr>
            <a:r>
              <a:rPr lang="en-US" dirty="0" err="1"/>
              <a:t>printf</a:t>
            </a:r>
            <a:r>
              <a:rPr lang="en-US" dirty="0"/>
              <a:t>("%p</a:t>
            </a:r>
            <a:r>
              <a:rPr lang="en-US" b="1" dirty="0"/>
              <a:t>\</a:t>
            </a:r>
            <a:r>
              <a:rPr lang="en-US" b="1" dirty="0" err="1"/>
              <a:t>n</a:t>
            </a:r>
            <a:r>
              <a:rPr lang="en-US" dirty="0" err="1"/>
              <a:t>",&amp;vector</a:t>
            </a:r>
            <a:r>
              <a:rPr lang="en-US" dirty="0"/>
              <a:t>[0]);</a:t>
            </a:r>
          </a:p>
          <a:p>
            <a:r>
              <a:rPr lang="en-US" dirty="0"/>
              <a:t>The expression &amp;vector is sometimes used to obtain the address of an array. It </a:t>
            </a:r>
            <a:r>
              <a:rPr lang="en-US" dirty="0" smtClean="0"/>
              <a:t>differs from </a:t>
            </a:r>
            <a:r>
              <a:rPr lang="en-US" dirty="0"/>
              <a:t>the other notations in that it returns a pointer to the entire array. </a:t>
            </a:r>
            <a:endParaRPr lang="en-US" dirty="0" smtClean="0"/>
          </a:p>
          <a:p>
            <a:r>
              <a:rPr lang="en-US" dirty="0" smtClean="0"/>
              <a:t>The </a:t>
            </a:r>
            <a:r>
              <a:rPr lang="en-US" dirty="0"/>
              <a:t>other </a:t>
            </a:r>
            <a:r>
              <a:rPr lang="en-US" dirty="0" smtClean="0"/>
              <a:t>two approaches </a:t>
            </a:r>
            <a:r>
              <a:rPr lang="en-US" dirty="0"/>
              <a:t>yield a pointer to an integer. Instead of returning a pointer to an integer, </a:t>
            </a:r>
            <a:r>
              <a:rPr lang="en-US" dirty="0" smtClean="0"/>
              <a:t>it returns </a:t>
            </a:r>
            <a:r>
              <a:rPr lang="en-US" dirty="0"/>
              <a:t>a pointer to an array of integers.</a:t>
            </a:r>
          </a:p>
        </p:txBody>
      </p:sp>
    </p:spTree>
    <p:extLst>
      <p:ext uri="{BB962C8B-B14F-4D97-AF65-F5344CB8AC3E}">
        <p14:creationId xmlns:p14="http://schemas.microsoft.com/office/powerpoint/2010/main" val="260715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r>
              <a:rPr lang="en-US" dirty="0"/>
              <a:t>We can also use array subscripts with pointers. Effectively, the notation </a:t>
            </a:r>
            <a:r>
              <a:rPr lang="en-US" dirty="0" err="1"/>
              <a:t>pv</a:t>
            </a:r>
            <a:r>
              <a:rPr lang="en-US" dirty="0"/>
              <a:t>[</a:t>
            </a:r>
            <a:r>
              <a:rPr lang="en-US" dirty="0" err="1"/>
              <a:t>i</a:t>
            </a:r>
            <a:r>
              <a:rPr lang="en-US" dirty="0"/>
              <a:t>] is </a:t>
            </a:r>
            <a:r>
              <a:rPr lang="en-US" dirty="0" smtClean="0"/>
              <a:t>evaluated as</a:t>
            </a:r>
            <a:r>
              <a:rPr lang="en-US" dirty="0"/>
              <a:t>:</a:t>
            </a:r>
          </a:p>
          <a:p>
            <a:pPr marL="0" indent="0" algn="ctr">
              <a:buNone/>
            </a:pPr>
            <a:r>
              <a:rPr lang="en-US" dirty="0"/>
              <a:t>*(</a:t>
            </a:r>
            <a:r>
              <a:rPr lang="en-US" dirty="0" err="1"/>
              <a:t>pv</a:t>
            </a:r>
            <a:r>
              <a:rPr lang="en-US" dirty="0"/>
              <a:t> + </a:t>
            </a:r>
            <a:r>
              <a:rPr lang="en-US" dirty="0" err="1"/>
              <a:t>i</a:t>
            </a:r>
            <a:r>
              <a:rPr lang="en-US" dirty="0" smtClean="0"/>
              <a:t>)</a:t>
            </a:r>
          </a:p>
          <a:p>
            <a:r>
              <a:rPr lang="en-US" dirty="0"/>
              <a:t>The pointer </a:t>
            </a:r>
            <a:r>
              <a:rPr lang="en-US" dirty="0" err="1"/>
              <a:t>pv</a:t>
            </a:r>
            <a:r>
              <a:rPr lang="en-US" dirty="0"/>
              <a:t> contains the address of a block of memory. </a:t>
            </a:r>
            <a:endParaRPr lang="en-US" dirty="0" smtClean="0"/>
          </a:p>
          <a:p>
            <a:pPr algn="just"/>
            <a:r>
              <a:rPr lang="en-US" dirty="0" smtClean="0"/>
              <a:t>The </a:t>
            </a:r>
            <a:r>
              <a:rPr lang="en-US" dirty="0"/>
              <a:t>bracket notation </a:t>
            </a:r>
            <a:r>
              <a:rPr lang="en-US" dirty="0" smtClean="0"/>
              <a:t>will take </a:t>
            </a:r>
            <a:r>
              <a:rPr lang="en-US" dirty="0"/>
              <a:t>the address contained in </a:t>
            </a:r>
            <a:r>
              <a:rPr lang="en-US" dirty="0" err="1"/>
              <a:t>pv</a:t>
            </a:r>
            <a:r>
              <a:rPr lang="en-US" dirty="0"/>
              <a:t> and adds the value contained in the index </a:t>
            </a:r>
            <a:r>
              <a:rPr lang="en-US" dirty="0" err="1"/>
              <a:t>i</a:t>
            </a:r>
            <a:r>
              <a:rPr lang="en-US" dirty="0"/>
              <a:t> </a:t>
            </a:r>
            <a:r>
              <a:rPr lang="en-US" dirty="0" smtClean="0"/>
              <a:t>using pointer </a:t>
            </a:r>
            <a:r>
              <a:rPr lang="en-US" dirty="0"/>
              <a:t>arithmetic. </a:t>
            </a:r>
            <a:endParaRPr lang="en-US" dirty="0" smtClean="0"/>
          </a:p>
          <a:p>
            <a:pPr algn="just"/>
            <a:r>
              <a:rPr lang="en-US" dirty="0" smtClean="0"/>
              <a:t>This </a:t>
            </a:r>
            <a:r>
              <a:rPr lang="en-US" dirty="0"/>
              <a:t>new address is then dereferenced to return its contents.</a:t>
            </a:r>
          </a:p>
        </p:txBody>
      </p:sp>
    </p:spTree>
    <p:extLst>
      <p:ext uri="{BB962C8B-B14F-4D97-AF65-F5344CB8AC3E}">
        <p14:creationId xmlns:p14="http://schemas.microsoft.com/office/powerpoint/2010/main" val="136935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r>
              <a:rPr lang="en-US" dirty="0" smtClean="0"/>
              <a:t>Adding </a:t>
            </a:r>
            <a:r>
              <a:rPr lang="en-US" dirty="0"/>
              <a:t>an integer to </a:t>
            </a:r>
            <a:r>
              <a:rPr lang="en-US" dirty="0" smtClean="0"/>
              <a:t>a pointer </a:t>
            </a:r>
            <a:r>
              <a:rPr lang="en-US" dirty="0"/>
              <a:t>will increment the address it holds by the product of the integer and the </a:t>
            </a:r>
            <a:r>
              <a:rPr lang="en-US" dirty="0" smtClean="0"/>
              <a:t>data type’s </a:t>
            </a:r>
            <a:r>
              <a:rPr lang="en-US" dirty="0"/>
              <a:t>size. The same is true if we add an integer to the name of an array. </a:t>
            </a:r>
            <a:endParaRPr lang="en-US" dirty="0" smtClean="0"/>
          </a:p>
          <a:p>
            <a:r>
              <a:rPr lang="en-US" dirty="0" smtClean="0"/>
              <a:t>The following two </a:t>
            </a:r>
            <a:r>
              <a:rPr lang="en-US" dirty="0"/>
              <a:t>statements are equivalent:</a:t>
            </a:r>
          </a:p>
          <a:p>
            <a:pPr marL="0" indent="0">
              <a:buNone/>
            </a:pPr>
            <a:r>
              <a:rPr lang="en-US" dirty="0"/>
              <a:t>*(</a:t>
            </a:r>
            <a:r>
              <a:rPr lang="en-US" dirty="0" err="1"/>
              <a:t>pv</a:t>
            </a:r>
            <a:r>
              <a:rPr lang="en-US" dirty="0"/>
              <a:t> + </a:t>
            </a:r>
            <a:r>
              <a:rPr lang="en-US" dirty="0" err="1"/>
              <a:t>i</a:t>
            </a:r>
            <a:r>
              <a:rPr lang="en-US" dirty="0"/>
              <a:t>)</a:t>
            </a:r>
          </a:p>
          <a:p>
            <a:pPr marL="0" indent="0">
              <a:buNone/>
            </a:pPr>
            <a:r>
              <a:rPr lang="en-US" dirty="0"/>
              <a:t>*(vector + </a:t>
            </a:r>
            <a:r>
              <a:rPr lang="en-US" dirty="0" err="1"/>
              <a:t>i</a:t>
            </a:r>
            <a:r>
              <a:rPr lang="en-US" dirty="0"/>
              <a:t>)</a:t>
            </a:r>
          </a:p>
          <a:p>
            <a:r>
              <a:rPr lang="en-US" dirty="0"/>
              <a:t>Assume the vector is located at address 100 and </a:t>
            </a:r>
            <a:r>
              <a:rPr lang="en-US" dirty="0" err="1"/>
              <a:t>pv</a:t>
            </a:r>
            <a:r>
              <a:rPr lang="en-US" dirty="0"/>
              <a:t> is located at address 96.</a:t>
            </a:r>
          </a:p>
        </p:txBody>
      </p:sp>
    </p:spTree>
    <p:extLst>
      <p:ext uri="{BB962C8B-B14F-4D97-AF65-F5344CB8AC3E}">
        <p14:creationId xmlns:p14="http://schemas.microsoft.com/office/powerpoint/2010/main" val="376998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pPr algn="just"/>
            <a:r>
              <a:rPr lang="en-US" dirty="0" smtClean="0"/>
              <a:t>The following Table and </a:t>
            </a:r>
            <a:r>
              <a:rPr lang="en-US" dirty="0"/>
              <a:t>Figure </a:t>
            </a:r>
            <a:r>
              <a:rPr lang="en-US" dirty="0" smtClean="0"/>
              <a:t>illustrate </a:t>
            </a:r>
            <a:r>
              <a:rPr lang="en-US" dirty="0"/>
              <a:t>the use of array subscripts and </a:t>
            </a:r>
            <a:r>
              <a:rPr lang="en-US" dirty="0" smtClean="0"/>
              <a:t>pointer arithmetic </a:t>
            </a:r>
            <a:r>
              <a:rPr lang="en-US" dirty="0"/>
              <a:t>with </a:t>
            </a:r>
            <a:r>
              <a:rPr lang="en-US" dirty="0" smtClean="0"/>
              <a:t>both the </a:t>
            </a:r>
            <a:r>
              <a:rPr lang="en-US" dirty="0"/>
              <a:t>array name and the pointer for various values.</a:t>
            </a:r>
          </a:p>
        </p:txBody>
      </p:sp>
      <p:pic>
        <p:nvPicPr>
          <p:cNvPr id="4" name="Picture 3"/>
          <p:cNvPicPr>
            <a:picLocks noChangeAspect="1"/>
          </p:cNvPicPr>
          <p:nvPr/>
        </p:nvPicPr>
        <p:blipFill>
          <a:blip r:embed="rId2"/>
          <a:stretch>
            <a:fillRect/>
          </a:stretch>
        </p:blipFill>
        <p:spPr>
          <a:xfrm>
            <a:off x="1272021" y="3632922"/>
            <a:ext cx="3829050" cy="2085975"/>
          </a:xfrm>
          <a:prstGeom prst="rect">
            <a:avLst/>
          </a:prstGeom>
        </p:spPr>
      </p:pic>
      <p:pic>
        <p:nvPicPr>
          <p:cNvPr id="5" name="Picture 4"/>
          <p:cNvPicPr>
            <a:picLocks noChangeAspect="1"/>
          </p:cNvPicPr>
          <p:nvPr/>
        </p:nvPicPr>
        <p:blipFill>
          <a:blip r:embed="rId3"/>
          <a:stretch>
            <a:fillRect/>
          </a:stretch>
        </p:blipFill>
        <p:spPr>
          <a:xfrm>
            <a:off x="5775065" y="2920555"/>
            <a:ext cx="5075326" cy="2975000"/>
          </a:xfrm>
          <a:prstGeom prst="rect">
            <a:avLst/>
          </a:prstGeom>
        </p:spPr>
      </p:pic>
      <p:sp>
        <p:nvSpPr>
          <p:cNvPr id="6" name="Rectangle 5"/>
          <p:cNvSpPr/>
          <p:nvPr/>
        </p:nvSpPr>
        <p:spPr>
          <a:xfrm>
            <a:off x="1908219" y="5906801"/>
            <a:ext cx="2390398" cy="369332"/>
          </a:xfrm>
          <a:prstGeom prst="rect">
            <a:avLst/>
          </a:prstGeom>
        </p:spPr>
        <p:txBody>
          <a:bodyPr wrap="none">
            <a:spAutoFit/>
          </a:bodyPr>
          <a:lstStyle/>
          <a:p>
            <a:r>
              <a:rPr lang="en-US" i="1" dirty="0">
                <a:latin typeface="MinionPro-Italic"/>
              </a:rPr>
              <a:t>Array/pointer notation</a:t>
            </a:r>
            <a:endParaRPr lang="en-US" dirty="0"/>
          </a:p>
        </p:txBody>
      </p:sp>
      <p:sp>
        <p:nvSpPr>
          <p:cNvPr id="7" name="Rectangle 6"/>
          <p:cNvSpPr/>
          <p:nvPr/>
        </p:nvSpPr>
        <p:spPr>
          <a:xfrm>
            <a:off x="7265310" y="6031130"/>
            <a:ext cx="2390398" cy="369332"/>
          </a:xfrm>
          <a:prstGeom prst="rect">
            <a:avLst/>
          </a:prstGeom>
        </p:spPr>
        <p:txBody>
          <a:bodyPr wrap="none">
            <a:spAutoFit/>
          </a:bodyPr>
          <a:lstStyle/>
          <a:p>
            <a:r>
              <a:rPr lang="en-US" i="1" dirty="0">
                <a:latin typeface="MinionPro-Italic"/>
              </a:rPr>
              <a:t>Array/pointer notation</a:t>
            </a:r>
            <a:endParaRPr lang="en-US" dirty="0"/>
          </a:p>
        </p:txBody>
      </p:sp>
    </p:spTree>
    <p:extLst>
      <p:ext uri="{BB962C8B-B14F-4D97-AF65-F5344CB8AC3E}">
        <p14:creationId xmlns:p14="http://schemas.microsoft.com/office/powerpoint/2010/main" val="254029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r>
              <a:rPr lang="en-US" dirty="0"/>
              <a:t>When we add 1 to the array address we effectively add 4, the size of an integer, to </a:t>
            </a:r>
            <a:r>
              <a:rPr lang="en-US" dirty="0" smtClean="0"/>
              <a:t>the address </a:t>
            </a:r>
            <a:r>
              <a:rPr lang="en-US" dirty="0"/>
              <a:t>since this is an array of integers. </a:t>
            </a:r>
            <a:endParaRPr lang="en-US" dirty="0" smtClean="0"/>
          </a:p>
          <a:p>
            <a:r>
              <a:rPr lang="en-US" dirty="0" smtClean="0"/>
              <a:t>With </a:t>
            </a:r>
            <a:r>
              <a:rPr lang="en-US" dirty="0"/>
              <a:t>the first and last operations, we </a:t>
            </a:r>
            <a:r>
              <a:rPr lang="en-US" dirty="0" smtClean="0"/>
              <a:t>addressed locations </a:t>
            </a:r>
            <a:r>
              <a:rPr lang="en-US" dirty="0"/>
              <a:t>outside the array’s bounds</a:t>
            </a:r>
            <a:r>
              <a:rPr lang="en-US" dirty="0" smtClean="0"/>
              <a:t>.</a:t>
            </a:r>
          </a:p>
          <a:p>
            <a:r>
              <a:rPr lang="en-US" dirty="0" smtClean="0"/>
              <a:t>While </a:t>
            </a:r>
            <a:r>
              <a:rPr lang="en-US" dirty="0"/>
              <a:t>this is not a good practice, it does </a:t>
            </a:r>
            <a:r>
              <a:rPr lang="en-US" dirty="0" smtClean="0"/>
              <a:t>emphasize the </a:t>
            </a:r>
            <a:r>
              <a:rPr lang="en-US" dirty="0"/>
              <a:t>need to be careful when using indexes or pointers to access elements of an array</a:t>
            </a:r>
            <a:r>
              <a:rPr lang="en-US" dirty="0" smtClean="0"/>
              <a:t>.</a:t>
            </a:r>
          </a:p>
          <a:p>
            <a:r>
              <a:rPr lang="en-US" dirty="0"/>
              <a:t>Array notation can be thought of as a “shift and dereference” operation. </a:t>
            </a:r>
            <a:endParaRPr lang="en-US" dirty="0" smtClean="0"/>
          </a:p>
          <a:p>
            <a:r>
              <a:rPr lang="en-US" dirty="0" smtClean="0"/>
              <a:t>The expression vector[2</a:t>
            </a:r>
            <a:r>
              <a:rPr lang="en-US" dirty="0"/>
              <a:t>] means start with vector, which is a pointer to the beginning of the array, </a:t>
            </a:r>
            <a:r>
              <a:rPr lang="en-US" dirty="0" smtClean="0"/>
              <a:t>shift </a:t>
            </a:r>
            <a:r>
              <a:rPr lang="en-US" dirty="0"/>
              <a:t>two positions to the right, and then dereference that location to fetch its value. </a:t>
            </a:r>
            <a:endParaRPr lang="en-US" dirty="0" smtClean="0"/>
          </a:p>
          <a:p>
            <a:r>
              <a:rPr lang="en-US" dirty="0" smtClean="0"/>
              <a:t>Using the </a:t>
            </a:r>
            <a:r>
              <a:rPr lang="en-US" dirty="0"/>
              <a:t>address-of operator in conjunction with array notation, as in &amp;vector[2], </a:t>
            </a:r>
            <a:r>
              <a:rPr lang="en-US" dirty="0" smtClean="0"/>
              <a:t>essentially cancels </a:t>
            </a:r>
            <a:r>
              <a:rPr lang="en-US" dirty="0"/>
              <a:t>out the dereferencing. It can be interpreted as go left two positions and </a:t>
            </a:r>
            <a:r>
              <a:rPr lang="en-US" dirty="0" smtClean="0"/>
              <a:t>then return </a:t>
            </a:r>
            <a:r>
              <a:rPr lang="en-US" dirty="0"/>
              <a:t>that address.</a:t>
            </a:r>
          </a:p>
        </p:txBody>
      </p:sp>
    </p:spTree>
    <p:extLst>
      <p:ext uri="{BB962C8B-B14F-4D97-AF65-F5344CB8AC3E}">
        <p14:creationId xmlns:p14="http://schemas.microsoft.com/office/powerpoint/2010/main" val="72240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Notation and Arrays</a:t>
            </a:r>
          </a:p>
        </p:txBody>
      </p:sp>
      <p:sp>
        <p:nvSpPr>
          <p:cNvPr id="3" name="Content Placeholder 2"/>
          <p:cNvSpPr>
            <a:spLocks noGrp="1"/>
          </p:cNvSpPr>
          <p:nvPr>
            <p:ph idx="1"/>
          </p:nvPr>
        </p:nvSpPr>
        <p:spPr/>
        <p:txBody>
          <a:bodyPr>
            <a:normAutofit/>
          </a:bodyPr>
          <a:lstStyle/>
          <a:p>
            <a:r>
              <a:rPr lang="en-US" dirty="0"/>
              <a:t>The following demonstrates the use of pointers in the implementation of the </a:t>
            </a:r>
            <a:r>
              <a:rPr lang="en-US" dirty="0" smtClean="0"/>
              <a:t>scalar addition </a:t>
            </a:r>
            <a:r>
              <a:rPr lang="en-US" dirty="0"/>
              <a:t>operation. </a:t>
            </a:r>
            <a:endParaRPr lang="en-US" dirty="0" smtClean="0"/>
          </a:p>
          <a:p>
            <a:r>
              <a:rPr lang="en-US" dirty="0" smtClean="0"/>
              <a:t>This </a:t>
            </a:r>
            <a:r>
              <a:rPr lang="en-US" dirty="0"/>
              <a:t>operation takes a value and multiplies it against each </a:t>
            </a:r>
            <a:r>
              <a:rPr lang="en-US" dirty="0" smtClean="0"/>
              <a:t>element of </a:t>
            </a:r>
            <a:r>
              <a:rPr lang="en-US" dirty="0"/>
              <a:t>the vector:</a:t>
            </a:r>
          </a:p>
          <a:p>
            <a:pPr marL="0" indent="0">
              <a:buNone/>
            </a:pPr>
            <a:r>
              <a:rPr lang="en-US" dirty="0" err="1"/>
              <a:t>pv</a:t>
            </a:r>
            <a:r>
              <a:rPr lang="en-US" dirty="0"/>
              <a:t> = vector;</a:t>
            </a:r>
          </a:p>
          <a:p>
            <a:pPr marL="0" indent="0">
              <a:buNone/>
            </a:pPr>
            <a:r>
              <a:rPr lang="en-US" b="1" dirty="0" err="1"/>
              <a:t>int</a:t>
            </a:r>
            <a:r>
              <a:rPr lang="en-US" b="1" dirty="0"/>
              <a:t> </a:t>
            </a:r>
            <a:r>
              <a:rPr lang="en-US" dirty="0"/>
              <a:t>value = 3;</a:t>
            </a:r>
          </a:p>
          <a:p>
            <a:pPr marL="0" indent="0">
              <a:buNone/>
            </a:pPr>
            <a:r>
              <a:rPr lang="en-US" b="1" dirty="0"/>
              <a:t>for</a:t>
            </a:r>
            <a:r>
              <a:rPr lang="en-US" dirty="0"/>
              <a:t>(</a:t>
            </a:r>
            <a:r>
              <a:rPr lang="en-US" b="1" dirty="0" err="1"/>
              <a:t>int</a:t>
            </a:r>
            <a:r>
              <a:rPr lang="en-US" b="1" dirty="0"/>
              <a:t> </a:t>
            </a:r>
            <a:r>
              <a:rPr lang="en-US" dirty="0" err="1"/>
              <a:t>i</a:t>
            </a:r>
            <a:r>
              <a:rPr lang="en-US" dirty="0"/>
              <a:t>=0; </a:t>
            </a:r>
            <a:r>
              <a:rPr lang="en-US" dirty="0" err="1"/>
              <a:t>i</a:t>
            </a:r>
            <a:r>
              <a:rPr lang="en-US" dirty="0"/>
              <a:t>&lt;5; </a:t>
            </a:r>
            <a:r>
              <a:rPr lang="en-US" dirty="0" err="1"/>
              <a:t>i</a:t>
            </a:r>
            <a:r>
              <a:rPr lang="en-US" dirty="0"/>
              <a:t>++) {</a:t>
            </a:r>
          </a:p>
          <a:p>
            <a:pPr marL="0" indent="0">
              <a:buNone/>
            </a:pPr>
            <a:r>
              <a:rPr lang="en-US" dirty="0"/>
              <a:t>*</a:t>
            </a:r>
            <a:r>
              <a:rPr lang="en-US" dirty="0" err="1"/>
              <a:t>pv</a:t>
            </a:r>
            <a:r>
              <a:rPr lang="en-US" dirty="0"/>
              <a:t>++ *= value;</a:t>
            </a:r>
          </a:p>
          <a:p>
            <a:pPr marL="0" indent="0">
              <a:buNone/>
            </a:pPr>
            <a:r>
              <a:rPr lang="en-US" dirty="0"/>
              <a:t>}</a:t>
            </a:r>
          </a:p>
        </p:txBody>
      </p:sp>
    </p:spTree>
    <p:extLst>
      <p:ext uri="{BB962C8B-B14F-4D97-AF65-F5344CB8AC3E}">
        <p14:creationId xmlns:p14="http://schemas.microsoft.com/office/powerpoint/2010/main" val="7221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Arrays and Pointers</a:t>
            </a:r>
          </a:p>
        </p:txBody>
      </p:sp>
      <p:sp>
        <p:nvSpPr>
          <p:cNvPr id="3" name="Content Placeholder 2"/>
          <p:cNvSpPr>
            <a:spLocks noGrp="1"/>
          </p:cNvSpPr>
          <p:nvPr>
            <p:ph idx="1"/>
          </p:nvPr>
        </p:nvSpPr>
        <p:spPr/>
        <p:txBody>
          <a:bodyPr>
            <a:normAutofit fontScale="92500"/>
          </a:bodyPr>
          <a:lstStyle/>
          <a:p>
            <a:r>
              <a:rPr lang="en-US" dirty="0"/>
              <a:t>There are several differences between the use of arrays and the use of pointers to arrays.</a:t>
            </a:r>
          </a:p>
          <a:p>
            <a:r>
              <a:rPr lang="en-US" dirty="0"/>
              <a:t>In this section, we will use the vector array and </a:t>
            </a:r>
            <a:r>
              <a:rPr lang="en-US" dirty="0" err="1"/>
              <a:t>pv</a:t>
            </a:r>
            <a:r>
              <a:rPr lang="en-US" dirty="0"/>
              <a:t> pointer as defined below:</a:t>
            </a:r>
          </a:p>
          <a:p>
            <a:pPr marL="0" indent="0">
              <a:buNone/>
            </a:pPr>
            <a:r>
              <a:rPr lang="nl-NL" b="1" dirty="0"/>
              <a:t>int </a:t>
            </a:r>
            <a:r>
              <a:rPr lang="nl-NL" dirty="0"/>
              <a:t>vector[5] = {1, 2, 3, 4, 5};</a:t>
            </a:r>
          </a:p>
          <a:p>
            <a:pPr marL="0" indent="0">
              <a:buNone/>
            </a:pPr>
            <a:r>
              <a:rPr lang="en-US" b="1" dirty="0" err="1"/>
              <a:t>int</a:t>
            </a:r>
            <a:r>
              <a:rPr lang="en-US" b="1" dirty="0"/>
              <a:t> </a:t>
            </a:r>
            <a:r>
              <a:rPr lang="en-US" dirty="0"/>
              <a:t>*</a:t>
            </a:r>
            <a:r>
              <a:rPr lang="en-US" dirty="0" err="1"/>
              <a:t>pv</a:t>
            </a:r>
            <a:r>
              <a:rPr lang="en-US" dirty="0"/>
              <a:t> = vector;</a:t>
            </a:r>
          </a:p>
          <a:p>
            <a:r>
              <a:rPr lang="en-US" dirty="0"/>
              <a:t>The code generated by vector[</a:t>
            </a:r>
            <a:r>
              <a:rPr lang="en-US" dirty="0" err="1"/>
              <a:t>i</a:t>
            </a:r>
            <a:r>
              <a:rPr lang="en-US" dirty="0"/>
              <a:t>] is different from the code generated by </a:t>
            </a:r>
            <a:r>
              <a:rPr lang="en-US" dirty="0" err="1" smtClean="0"/>
              <a:t>vector+i</a:t>
            </a:r>
            <a:r>
              <a:rPr lang="en-US" dirty="0" smtClean="0"/>
              <a:t>. </a:t>
            </a:r>
          </a:p>
          <a:p>
            <a:r>
              <a:rPr lang="en-US" dirty="0" smtClean="0"/>
              <a:t>The </a:t>
            </a:r>
            <a:r>
              <a:rPr lang="en-US" dirty="0"/>
              <a:t>notation vector[</a:t>
            </a:r>
            <a:r>
              <a:rPr lang="en-US" dirty="0" err="1"/>
              <a:t>i</a:t>
            </a:r>
            <a:r>
              <a:rPr lang="en-US" dirty="0"/>
              <a:t>] generates machine code that starts at location vector, </a:t>
            </a:r>
            <a:r>
              <a:rPr lang="en-US" i="1" dirty="0" smtClean="0"/>
              <a:t>moves </a:t>
            </a:r>
            <a:r>
              <a:rPr lang="en-US" dirty="0" err="1" smtClean="0"/>
              <a:t>i</a:t>
            </a:r>
            <a:r>
              <a:rPr lang="en-US" dirty="0" smtClean="0"/>
              <a:t> </a:t>
            </a:r>
            <a:r>
              <a:rPr lang="en-US" dirty="0"/>
              <a:t>positions from this location, and uses its content. </a:t>
            </a:r>
            <a:endParaRPr lang="en-US" dirty="0" smtClean="0"/>
          </a:p>
          <a:p>
            <a:r>
              <a:rPr lang="en-US" dirty="0" smtClean="0"/>
              <a:t>The </a:t>
            </a:r>
            <a:r>
              <a:rPr lang="en-US" dirty="0"/>
              <a:t>notation </a:t>
            </a:r>
            <a:r>
              <a:rPr lang="en-US" dirty="0" err="1"/>
              <a:t>vector+i</a:t>
            </a:r>
            <a:r>
              <a:rPr lang="en-US" dirty="0"/>
              <a:t> </a:t>
            </a:r>
            <a:r>
              <a:rPr lang="en-US" dirty="0" smtClean="0"/>
              <a:t>generates machine </a:t>
            </a:r>
            <a:r>
              <a:rPr lang="en-US" dirty="0"/>
              <a:t>code that starts at location vector, </a:t>
            </a:r>
            <a:r>
              <a:rPr lang="en-US" i="1" dirty="0"/>
              <a:t>adds </a:t>
            </a:r>
            <a:r>
              <a:rPr lang="en-US" dirty="0" err="1"/>
              <a:t>i</a:t>
            </a:r>
            <a:r>
              <a:rPr lang="en-US" dirty="0"/>
              <a:t> to the address, and then uses </a:t>
            </a:r>
            <a:r>
              <a:rPr lang="en-US" dirty="0" smtClean="0"/>
              <a:t>the contents </a:t>
            </a:r>
            <a:r>
              <a:rPr lang="en-US" dirty="0"/>
              <a:t>at that address. </a:t>
            </a:r>
            <a:endParaRPr lang="en-US" dirty="0" smtClean="0"/>
          </a:p>
          <a:p>
            <a:r>
              <a:rPr lang="en-US" dirty="0" smtClean="0"/>
              <a:t>While </a:t>
            </a:r>
            <a:r>
              <a:rPr lang="en-US" dirty="0"/>
              <a:t>the result is the same, the generated machine code </a:t>
            </a:r>
            <a:r>
              <a:rPr lang="en-US" dirty="0" smtClean="0"/>
              <a:t>is different</a:t>
            </a:r>
            <a:r>
              <a:rPr lang="en-US" dirty="0"/>
              <a:t>. This difference is rarely of significance to most programmers.</a:t>
            </a:r>
          </a:p>
        </p:txBody>
      </p:sp>
    </p:spTree>
    <p:extLst>
      <p:ext uri="{BB962C8B-B14F-4D97-AF65-F5344CB8AC3E}">
        <p14:creationId xmlns:p14="http://schemas.microsoft.com/office/powerpoint/2010/main" val="9309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p:txBody>
          <a:bodyPr/>
          <a:lstStyle/>
          <a:p>
            <a:pPr algn="just"/>
            <a:r>
              <a:rPr lang="en-US" dirty="0"/>
              <a:t>A variable that is a pointer to a pointer must be declared as such. This is done by placing an additional asterisk in front of its name. For example, following is the declaration to declare a pointer to a pointer of type </a:t>
            </a:r>
            <a:r>
              <a:rPr lang="en-US" dirty="0" err="1"/>
              <a:t>int</a:t>
            </a:r>
            <a:r>
              <a:rPr lang="en-US" dirty="0"/>
              <a:t> −</a:t>
            </a:r>
          </a:p>
          <a:p>
            <a:pPr algn="just"/>
            <a:r>
              <a:rPr lang="en-US" dirty="0" err="1" smtClean="0"/>
              <a:t>int</a:t>
            </a:r>
            <a:r>
              <a:rPr lang="en-US" dirty="0" smtClean="0"/>
              <a:t> </a:t>
            </a:r>
            <a:r>
              <a:rPr lang="en-US" dirty="0"/>
              <a:t>**</a:t>
            </a:r>
            <a:r>
              <a:rPr lang="en-US" dirty="0" err="1"/>
              <a:t>var</a:t>
            </a:r>
            <a:r>
              <a:rPr lang="en-US" dirty="0"/>
              <a:t>;</a:t>
            </a:r>
          </a:p>
          <a:p>
            <a:pPr algn="just"/>
            <a:r>
              <a:rPr lang="en-US" dirty="0"/>
              <a:t>When a target value is indirectly pointed to by a pointer to a pointer, accessing that value requires that the asterisk operator be applied twice, as is shown below in the example −</a:t>
            </a:r>
          </a:p>
        </p:txBody>
      </p:sp>
    </p:spTree>
    <p:extLst>
      <p:ext uri="{BB962C8B-B14F-4D97-AF65-F5344CB8AC3E}">
        <p14:creationId xmlns:p14="http://schemas.microsoft.com/office/powerpoint/2010/main" val="261302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Arrays and Pointers</a:t>
            </a:r>
          </a:p>
        </p:txBody>
      </p:sp>
      <p:sp>
        <p:nvSpPr>
          <p:cNvPr id="3" name="Content Placeholder 2"/>
          <p:cNvSpPr>
            <a:spLocks noGrp="1"/>
          </p:cNvSpPr>
          <p:nvPr>
            <p:ph idx="1"/>
          </p:nvPr>
        </p:nvSpPr>
        <p:spPr/>
        <p:txBody>
          <a:bodyPr>
            <a:normAutofit fontScale="92500" lnSpcReduction="10000"/>
          </a:bodyPr>
          <a:lstStyle/>
          <a:p>
            <a:r>
              <a:rPr lang="en-US" dirty="0"/>
              <a:t>There is a difference when the </a:t>
            </a:r>
            <a:r>
              <a:rPr lang="en-US" dirty="0" err="1"/>
              <a:t>sizeof</a:t>
            </a:r>
            <a:r>
              <a:rPr lang="en-US" dirty="0"/>
              <a:t> operator is applied to an array and to a </a:t>
            </a:r>
            <a:r>
              <a:rPr lang="en-US" dirty="0" smtClean="0"/>
              <a:t>pointer to </a:t>
            </a:r>
            <a:r>
              <a:rPr lang="en-US" dirty="0"/>
              <a:t>the same array. Applying the </a:t>
            </a:r>
            <a:r>
              <a:rPr lang="en-US" dirty="0" err="1"/>
              <a:t>sizeof</a:t>
            </a:r>
            <a:r>
              <a:rPr lang="en-US" dirty="0"/>
              <a:t> operator to vector will return 20, the </a:t>
            </a:r>
            <a:r>
              <a:rPr lang="en-US" dirty="0" smtClean="0"/>
              <a:t>number of </a:t>
            </a:r>
            <a:r>
              <a:rPr lang="en-US" dirty="0"/>
              <a:t>bytes allocated to the array. Applying the </a:t>
            </a:r>
            <a:r>
              <a:rPr lang="en-US" dirty="0" err="1"/>
              <a:t>sizeof</a:t>
            </a:r>
            <a:r>
              <a:rPr lang="en-US" dirty="0"/>
              <a:t> operator against </a:t>
            </a:r>
            <a:r>
              <a:rPr lang="en-US" dirty="0" err="1"/>
              <a:t>pv</a:t>
            </a:r>
            <a:r>
              <a:rPr lang="en-US" dirty="0"/>
              <a:t> will return </a:t>
            </a:r>
            <a:r>
              <a:rPr lang="en-US" dirty="0" smtClean="0"/>
              <a:t>4,the </a:t>
            </a:r>
            <a:r>
              <a:rPr lang="en-US" dirty="0"/>
              <a:t>pointer’s size</a:t>
            </a:r>
            <a:r>
              <a:rPr lang="en-US" dirty="0" smtClean="0"/>
              <a:t>.</a:t>
            </a:r>
          </a:p>
          <a:p>
            <a:r>
              <a:rPr lang="en-US" dirty="0"/>
              <a:t>The pointer </a:t>
            </a:r>
            <a:r>
              <a:rPr lang="en-US" dirty="0" err="1"/>
              <a:t>pv</a:t>
            </a:r>
            <a:r>
              <a:rPr lang="en-US" dirty="0"/>
              <a:t> is an </a:t>
            </a:r>
            <a:r>
              <a:rPr lang="en-US" dirty="0" err="1"/>
              <a:t>lvalue</a:t>
            </a:r>
            <a:r>
              <a:rPr lang="en-US" dirty="0"/>
              <a:t>. An </a:t>
            </a:r>
            <a:r>
              <a:rPr lang="en-US" dirty="0" err="1"/>
              <a:t>lvalue</a:t>
            </a:r>
            <a:r>
              <a:rPr lang="en-US" dirty="0"/>
              <a:t> denotes the term used on the </a:t>
            </a:r>
            <a:r>
              <a:rPr lang="en-US" dirty="0" err="1"/>
              <a:t>lefthand</a:t>
            </a:r>
            <a:r>
              <a:rPr lang="en-US" dirty="0"/>
              <a:t> side </a:t>
            </a:r>
            <a:r>
              <a:rPr lang="en-US" dirty="0" smtClean="0"/>
              <a:t>of an </a:t>
            </a:r>
            <a:r>
              <a:rPr lang="en-US" dirty="0"/>
              <a:t>assignment operator. An </a:t>
            </a:r>
            <a:r>
              <a:rPr lang="en-US" dirty="0" err="1"/>
              <a:t>lvalue</a:t>
            </a:r>
            <a:r>
              <a:rPr lang="en-US" dirty="0"/>
              <a:t> must be capable of being modified. An array </a:t>
            </a:r>
            <a:r>
              <a:rPr lang="en-US" dirty="0" smtClean="0"/>
              <a:t>name such </a:t>
            </a:r>
            <a:r>
              <a:rPr lang="en-US" dirty="0"/>
              <a:t>as vector is not an </a:t>
            </a:r>
            <a:r>
              <a:rPr lang="en-US" dirty="0" err="1"/>
              <a:t>lvalue</a:t>
            </a:r>
            <a:r>
              <a:rPr lang="en-US" dirty="0"/>
              <a:t> and cannot be modified. The address assigned to </a:t>
            </a:r>
            <a:r>
              <a:rPr lang="en-US" dirty="0" smtClean="0"/>
              <a:t>an array </a:t>
            </a:r>
            <a:r>
              <a:rPr lang="en-US" dirty="0"/>
              <a:t>cannot be changed . A pointer can be assigned a new value and reference a </a:t>
            </a:r>
            <a:r>
              <a:rPr lang="en-US" dirty="0" smtClean="0"/>
              <a:t>different section </a:t>
            </a:r>
            <a:r>
              <a:rPr lang="en-US" dirty="0"/>
              <a:t>of memory.</a:t>
            </a:r>
          </a:p>
          <a:p>
            <a:r>
              <a:rPr lang="en-US" dirty="0"/>
              <a:t>Consider the following:</a:t>
            </a:r>
          </a:p>
          <a:p>
            <a:pPr marL="0" indent="0">
              <a:buNone/>
            </a:pPr>
            <a:r>
              <a:rPr lang="en-US" dirty="0" err="1"/>
              <a:t>pv</a:t>
            </a:r>
            <a:r>
              <a:rPr lang="en-US" dirty="0"/>
              <a:t> = </a:t>
            </a:r>
            <a:r>
              <a:rPr lang="en-US" dirty="0" err="1"/>
              <a:t>pv</a:t>
            </a:r>
            <a:r>
              <a:rPr lang="en-US" dirty="0"/>
              <a:t> + 1;</a:t>
            </a:r>
          </a:p>
          <a:p>
            <a:pPr marL="0" indent="0">
              <a:buNone/>
            </a:pPr>
            <a:r>
              <a:rPr lang="es-ES" dirty="0"/>
              <a:t>vector = vector + 1; </a:t>
            </a:r>
            <a:r>
              <a:rPr lang="es-ES" i="1" dirty="0"/>
              <a:t>// </a:t>
            </a:r>
            <a:r>
              <a:rPr lang="es-ES" i="1" dirty="0" err="1"/>
              <a:t>Syntax</a:t>
            </a:r>
            <a:r>
              <a:rPr lang="es-ES" i="1" dirty="0"/>
              <a:t> error</a:t>
            </a:r>
          </a:p>
          <a:p>
            <a:r>
              <a:rPr lang="en-US" dirty="0"/>
              <a:t>We cannot modify vector, only its contents. However, the expression vector+1 is </a:t>
            </a:r>
            <a:r>
              <a:rPr lang="en-US" dirty="0" smtClean="0"/>
              <a:t>fine, as </a:t>
            </a:r>
            <a:r>
              <a:rPr lang="en-US" dirty="0"/>
              <a:t>demonstrated below:</a:t>
            </a:r>
          </a:p>
        </p:txBody>
      </p:sp>
      <p:sp>
        <p:nvSpPr>
          <p:cNvPr id="4" name="Rectangle 3"/>
          <p:cNvSpPr/>
          <p:nvPr/>
        </p:nvSpPr>
        <p:spPr>
          <a:xfrm>
            <a:off x="5060795" y="6229906"/>
            <a:ext cx="1774845" cy="369332"/>
          </a:xfrm>
          <a:prstGeom prst="rect">
            <a:avLst/>
          </a:prstGeom>
        </p:spPr>
        <p:txBody>
          <a:bodyPr wrap="none">
            <a:spAutoFit/>
          </a:bodyPr>
          <a:lstStyle/>
          <a:p>
            <a:r>
              <a:rPr lang="en-US" dirty="0" err="1">
                <a:solidFill>
                  <a:srgbClr val="000089"/>
                </a:solidFill>
                <a:latin typeface="UbuntuMono-Regular"/>
              </a:rPr>
              <a:t>pv</a:t>
            </a:r>
            <a:r>
              <a:rPr lang="en-US" dirty="0">
                <a:solidFill>
                  <a:srgbClr val="000089"/>
                </a:solidFill>
                <a:latin typeface="UbuntuMono-Regular"/>
              </a:rPr>
              <a:t> </a:t>
            </a:r>
            <a:r>
              <a:rPr lang="en-US" dirty="0">
                <a:solidFill>
                  <a:srgbClr val="555555"/>
                </a:solidFill>
                <a:latin typeface="UbuntuMono-Regular"/>
              </a:rPr>
              <a:t>= </a:t>
            </a:r>
            <a:r>
              <a:rPr lang="en-US" dirty="0">
                <a:solidFill>
                  <a:srgbClr val="000089"/>
                </a:solidFill>
                <a:latin typeface="UbuntuMono-Regular"/>
              </a:rPr>
              <a:t>vector </a:t>
            </a:r>
            <a:r>
              <a:rPr lang="en-US" dirty="0">
                <a:solidFill>
                  <a:srgbClr val="555555"/>
                </a:solidFill>
                <a:latin typeface="UbuntuMono-Regular"/>
              </a:rPr>
              <a:t>+ </a:t>
            </a:r>
            <a:r>
              <a:rPr lang="en-US" dirty="0">
                <a:solidFill>
                  <a:srgbClr val="FF6600"/>
                </a:solidFill>
                <a:latin typeface="UbuntuMono-Regular"/>
              </a:rPr>
              <a:t>1</a:t>
            </a:r>
            <a:r>
              <a:rPr lang="en-US" dirty="0">
                <a:solidFill>
                  <a:srgbClr val="000000"/>
                </a:solidFill>
                <a:latin typeface="UbuntuMono-Regular"/>
              </a:rPr>
              <a:t>;</a:t>
            </a:r>
            <a:endParaRPr lang="en-US" dirty="0"/>
          </a:p>
        </p:txBody>
      </p:sp>
    </p:spTree>
    <p:extLst>
      <p:ext uri="{BB962C8B-B14F-4D97-AF65-F5344CB8AC3E}">
        <p14:creationId xmlns:p14="http://schemas.microsoft.com/office/powerpoint/2010/main" val="149587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smtClean="0"/>
              <a:t>Pointers</a:t>
            </a:r>
            <a:endParaRPr lang="en-US" dirty="0"/>
          </a:p>
        </p:txBody>
      </p:sp>
      <p:sp>
        <p:nvSpPr>
          <p:cNvPr id="3" name="Content Placeholder 2"/>
          <p:cNvSpPr>
            <a:spLocks noGrp="1"/>
          </p:cNvSpPr>
          <p:nvPr>
            <p:ph idx="1"/>
          </p:nvPr>
        </p:nvSpPr>
        <p:spPr/>
        <p:txBody>
          <a:bodyPr/>
          <a:lstStyle/>
          <a:p>
            <a:r>
              <a:rPr lang="en-US" smtClean="0"/>
              <a:t>In C, a pointer array is a homogeneous collection of indexed pointer variables that are references to a memory location. </a:t>
            </a:r>
          </a:p>
          <a:p>
            <a:pPr algn="just"/>
            <a:r>
              <a:rPr lang="en-US" smtClean="0"/>
              <a:t>It is generally used in C Programming when we want to point at multiple memory locations of a similar data type in our C program. </a:t>
            </a:r>
          </a:p>
          <a:p>
            <a:pPr algn="just"/>
            <a:r>
              <a:rPr lang="en-US" smtClean="0"/>
              <a:t>We can access the data by dereferencing the pointer pointing to it.</a:t>
            </a:r>
            <a:endParaRPr lang="en-US" dirty="0"/>
          </a:p>
        </p:txBody>
      </p:sp>
      <p:sp>
        <p:nvSpPr>
          <p:cNvPr id="5" name="Rectangle 4"/>
          <p:cNvSpPr/>
          <p:nvPr/>
        </p:nvSpPr>
        <p:spPr>
          <a:xfrm>
            <a:off x="2733964" y="3817080"/>
            <a:ext cx="6096000" cy="923330"/>
          </a:xfrm>
          <a:prstGeom prst="rect">
            <a:avLst/>
          </a:prstGeom>
        </p:spPr>
        <p:txBody>
          <a:bodyPr>
            <a:spAutoFit/>
          </a:bodyPr>
          <a:lstStyle/>
          <a:p>
            <a:r>
              <a:rPr lang="en-US" dirty="0"/>
              <a:t>Syntax:</a:t>
            </a:r>
          </a:p>
          <a:p>
            <a:endParaRPr lang="en-US" dirty="0"/>
          </a:p>
          <a:p>
            <a:r>
              <a:rPr lang="en-US" dirty="0" err="1"/>
              <a:t>pointer_type</a:t>
            </a:r>
            <a:r>
              <a:rPr lang="en-US" dirty="0"/>
              <a:t> *</a:t>
            </a:r>
            <a:r>
              <a:rPr lang="en-US" dirty="0" err="1"/>
              <a:t>array_name</a:t>
            </a:r>
            <a:r>
              <a:rPr lang="en-US" dirty="0"/>
              <a:t> [</a:t>
            </a:r>
            <a:r>
              <a:rPr lang="en-US" dirty="0" err="1"/>
              <a:t>array_size</a:t>
            </a:r>
            <a:r>
              <a:rPr lang="en-US" dirty="0"/>
              <a:t>];</a:t>
            </a:r>
          </a:p>
        </p:txBody>
      </p:sp>
      <p:sp>
        <p:nvSpPr>
          <p:cNvPr id="7" name="Rectangle 6"/>
          <p:cNvSpPr/>
          <p:nvPr/>
        </p:nvSpPr>
        <p:spPr>
          <a:xfrm>
            <a:off x="2327564" y="5027136"/>
            <a:ext cx="6096000" cy="1477328"/>
          </a:xfrm>
          <a:prstGeom prst="rect">
            <a:avLst/>
          </a:prstGeom>
        </p:spPr>
        <p:txBody>
          <a:bodyPr>
            <a:spAutoFit/>
          </a:bodyPr>
          <a:lstStyle/>
          <a:p>
            <a:r>
              <a:rPr lang="en-US" dirty="0"/>
              <a:t>Here,</a:t>
            </a:r>
          </a:p>
          <a:p>
            <a:endParaRPr lang="en-US" dirty="0"/>
          </a:p>
          <a:p>
            <a:r>
              <a:rPr lang="en-US" dirty="0" err="1"/>
              <a:t>pointer_type</a:t>
            </a:r>
            <a:r>
              <a:rPr lang="en-US" dirty="0"/>
              <a:t>: Type of data the pointer is pointing to.</a:t>
            </a:r>
          </a:p>
          <a:p>
            <a:r>
              <a:rPr lang="en-US" dirty="0" err="1"/>
              <a:t>array_name</a:t>
            </a:r>
            <a:r>
              <a:rPr lang="en-US" dirty="0"/>
              <a:t>: Name of the array of pointers.</a:t>
            </a:r>
          </a:p>
          <a:p>
            <a:r>
              <a:rPr lang="en-US" dirty="0" err="1"/>
              <a:t>array_size</a:t>
            </a:r>
            <a:r>
              <a:rPr lang="en-US" dirty="0"/>
              <a:t>:  Size of the array of pointers.</a:t>
            </a:r>
          </a:p>
        </p:txBody>
      </p:sp>
    </p:spTree>
    <p:extLst>
      <p:ext uri="{BB962C8B-B14F-4D97-AF65-F5344CB8AC3E}">
        <p14:creationId xmlns:p14="http://schemas.microsoft.com/office/powerpoint/2010/main" val="274013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smtClean="0"/>
              <a:t>Pointers: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20000"/>
              </a:lnSpc>
              <a:spcBef>
                <a:spcPts val="0"/>
              </a:spcBef>
              <a:buNone/>
            </a:pPr>
            <a:r>
              <a:rPr lang="en-US" dirty="0"/>
              <a:t>// C program to demonstrate the use of array of pointers</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a:t>	// declaring some temp variables</a:t>
            </a:r>
          </a:p>
          <a:p>
            <a:pPr marL="0" indent="0">
              <a:lnSpc>
                <a:spcPct val="120000"/>
              </a:lnSpc>
              <a:spcBef>
                <a:spcPts val="0"/>
              </a:spcBef>
              <a:buNone/>
            </a:pPr>
            <a:r>
              <a:rPr lang="en-US" dirty="0"/>
              <a:t>	</a:t>
            </a:r>
            <a:r>
              <a:rPr lang="en-US" dirty="0" err="1"/>
              <a:t>int</a:t>
            </a:r>
            <a:r>
              <a:rPr lang="en-US" dirty="0"/>
              <a:t> var1 = 10;</a:t>
            </a:r>
          </a:p>
          <a:p>
            <a:pPr marL="0" indent="0">
              <a:lnSpc>
                <a:spcPct val="120000"/>
              </a:lnSpc>
              <a:spcBef>
                <a:spcPts val="0"/>
              </a:spcBef>
              <a:buNone/>
            </a:pPr>
            <a:r>
              <a:rPr lang="en-US" dirty="0"/>
              <a:t>	</a:t>
            </a:r>
            <a:r>
              <a:rPr lang="en-US" dirty="0" err="1"/>
              <a:t>int</a:t>
            </a:r>
            <a:r>
              <a:rPr lang="en-US" dirty="0"/>
              <a:t> var2 = 20;</a:t>
            </a:r>
          </a:p>
          <a:p>
            <a:pPr marL="0" indent="0">
              <a:lnSpc>
                <a:spcPct val="120000"/>
              </a:lnSpc>
              <a:spcBef>
                <a:spcPts val="0"/>
              </a:spcBef>
              <a:buNone/>
            </a:pPr>
            <a:r>
              <a:rPr lang="en-US" dirty="0"/>
              <a:t>	</a:t>
            </a:r>
            <a:r>
              <a:rPr lang="en-US" dirty="0" err="1"/>
              <a:t>int</a:t>
            </a:r>
            <a:r>
              <a:rPr lang="en-US" dirty="0"/>
              <a:t> var3 = 30;</a:t>
            </a:r>
          </a:p>
          <a:p>
            <a:pPr marL="0" indent="0">
              <a:lnSpc>
                <a:spcPct val="120000"/>
              </a:lnSpc>
              <a:spcBef>
                <a:spcPts val="0"/>
              </a:spcBef>
              <a:buNone/>
            </a:pPr>
            <a:r>
              <a:rPr lang="en-US" dirty="0"/>
              <a:t>	// array of pointers to integers</a:t>
            </a:r>
          </a:p>
          <a:p>
            <a:pPr marL="0" indent="0">
              <a:lnSpc>
                <a:spcPct val="120000"/>
              </a:lnSpc>
              <a:spcBef>
                <a:spcPts val="0"/>
              </a:spcBef>
              <a:buNone/>
            </a:pPr>
            <a:r>
              <a:rPr lang="en-US" dirty="0"/>
              <a:t>	</a:t>
            </a:r>
            <a:r>
              <a:rPr lang="en-US" dirty="0" err="1"/>
              <a:t>int</a:t>
            </a:r>
            <a:r>
              <a:rPr lang="en-US" dirty="0"/>
              <a:t>* </a:t>
            </a:r>
            <a:r>
              <a:rPr lang="en-US" dirty="0" err="1"/>
              <a:t>ptr_arr</a:t>
            </a:r>
            <a:r>
              <a:rPr lang="en-US" dirty="0"/>
              <a:t>[3] = { &amp;var1, &amp;var2, &amp;var3 };</a:t>
            </a:r>
          </a:p>
          <a:p>
            <a:pPr marL="0" indent="0">
              <a:lnSpc>
                <a:spcPct val="120000"/>
              </a:lnSpc>
              <a:spcBef>
                <a:spcPts val="0"/>
              </a:spcBef>
              <a:buNone/>
            </a:pPr>
            <a:r>
              <a:rPr lang="en-US" dirty="0"/>
              <a:t>	// traversing using loop</a:t>
            </a:r>
          </a:p>
          <a:p>
            <a:pPr marL="0" indent="0">
              <a:lnSpc>
                <a:spcPct val="120000"/>
              </a:lnSpc>
              <a:spcBef>
                <a:spcPts val="0"/>
              </a:spcBef>
              <a:buNone/>
            </a:pPr>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a:t>
            </a:r>
          </a:p>
          <a:p>
            <a:pPr marL="0" indent="0">
              <a:lnSpc>
                <a:spcPct val="120000"/>
              </a:lnSpc>
              <a:spcBef>
                <a:spcPts val="0"/>
              </a:spcBef>
              <a:buNone/>
            </a:pPr>
            <a:r>
              <a:rPr lang="en-US" dirty="0"/>
              <a:t>		</a:t>
            </a:r>
            <a:r>
              <a:rPr lang="en-US" dirty="0" err="1"/>
              <a:t>printf</a:t>
            </a:r>
            <a:r>
              <a:rPr lang="en-US" dirty="0"/>
              <a:t>("Value of </a:t>
            </a:r>
            <a:r>
              <a:rPr lang="en-US" dirty="0" err="1"/>
              <a:t>var%d</a:t>
            </a:r>
            <a:r>
              <a:rPr lang="en-US" dirty="0"/>
              <a:t>: %d\</a:t>
            </a:r>
            <a:r>
              <a:rPr lang="en-US" dirty="0" err="1"/>
              <a:t>tAddress</a:t>
            </a:r>
            <a:r>
              <a:rPr lang="en-US" dirty="0"/>
              <a:t>: %p\n", </a:t>
            </a:r>
            <a:r>
              <a:rPr lang="en-US" dirty="0" err="1"/>
              <a:t>i</a:t>
            </a:r>
            <a:r>
              <a:rPr lang="en-US" dirty="0"/>
              <a:t> + 1, *</a:t>
            </a:r>
            <a:r>
              <a:rPr lang="en-US" dirty="0" err="1"/>
              <a:t>ptr_arr</a:t>
            </a:r>
            <a:r>
              <a:rPr lang="en-US" dirty="0"/>
              <a:t>[</a:t>
            </a:r>
            <a:r>
              <a:rPr lang="en-US" dirty="0" err="1"/>
              <a:t>i</a:t>
            </a:r>
            <a:r>
              <a:rPr lang="en-US" dirty="0"/>
              <a:t>], </a:t>
            </a:r>
            <a:r>
              <a:rPr lang="en-US" dirty="0" err="1"/>
              <a:t>ptr_arr</a:t>
            </a:r>
            <a:r>
              <a:rPr lang="en-US" dirty="0"/>
              <a:t>[</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return 0;</a:t>
            </a:r>
          </a:p>
          <a:p>
            <a:pPr marL="0" indent="0">
              <a:lnSpc>
                <a:spcPct val="120000"/>
              </a:lnSpc>
              <a:spcBef>
                <a:spcPts val="0"/>
              </a:spcBef>
              <a:buNone/>
            </a:pPr>
            <a:r>
              <a:rPr lang="en-US" dirty="0"/>
              <a:t>}</a:t>
            </a:r>
          </a:p>
        </p:txBody>
      </p:sp>
      <p:sp>
        <p:nvSpPr>
          <p:cNvPr id="6" name="Rectangle 5"/>
          <p:cNvSpPr/>
          <p:nvPr/>
        </p:nvSpPr>
        <p:spPr>
          <a:xfrm>
            <a:off x="6844145" y="2246945"/>
            <a:ext cx="6096000" cy="1200329"/>
          </a:xfrm>
          <a:prstGeom prst="rect">
            <a:avLst/>
          </a:prstGeom>
        </p:spPr>
        <p:txBody>
          <a:bodyPr>
            <a:spAutoFit/>
          </a:bodyPr>
          <a:lstStyle/>
          <a:p>
            <a:r>
              <a:rPr lang="en-US" dirty="0"/>
              <a:t>Output</a:t>
            </a:r>
          </a:p>
          <a:p>
            <a:r>
              <a:rPr lang="en-US" dirty="0"/>
              <a:t>Value of var1: 10    Address: 0x7fff1ac82484</a:t>
            </a:r>
          </a:p>
          <a:p>
            <a:r>
              <a:rPr lang="en-US" dirty="0"/>
              <a:t>Value of var2: 20    Address: 0x7fff1ac82488</a:t>
            </a:r>
          </a:p>
          <a:p>
            <a:r>
              <a:rPr lang="en-US" dirty="0"/>
              <a:t>Value of var3: 30    Address: 0x7fff1ac8248c</a:t>
            </a:r>
          </a:p>
        </p:txBody>
      </p:sp>
    </p:spTree>
    <p:extLst>
      <p:ext uri="{BB962C8B-B14F-4D97-AF65-F5344CB8AC3E}">
        <p14:creationId xmlns:p14="http://schemas.microsoft.com/office/powerpoint/2010/main" val="385321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a:t>
            </a:r>
            <a:r>
              <a:rPr lang="en-US" dirty="0" smtClean="0"/>
              <a:t>Pointers: Example</a:t>
            </a:r>
            <a:endParaRPr lang="en-US" dirty="0"/>
          </a:p>
        </p:txBody>
      </p:sp>
      <p:pic>
        <p:nvPicPr>
          <p:cNvPr id="10242" name="Picture 2" descr="https://media.geeksforgeeks.org/wp-content/uploads/20221216182808/arrayofpointers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648" y="2429164"/>
            <a:ext cx="6319980" cy="315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to Character</a:t>
            </a:r>
          </a:p>
        </p:txBody>
      </p:sp>
      <p:sp>
        <p:nvSpPr>
          <p:cNvPr id="5" name="Content Placeholder 4"/>
          <p:cNvSpPr>
            <a:spLocks noGrp="1"/>
          </p:cNvSpPr>
          <p:nvPr>
            <p:ph idx="1"/>
          </p:nvPr>
        </p:nvSpPr>
        <p:spPr/>
        <p:txBody>
          <a:bodyPr/>
          <a:lstStyle/>
          <a:p>
            <a:r>
              <a:rPr lang="en-US" dirty="0"/>
              <a:t>One of the main applications of the array of pointers is to store multiple strings as an array of pointers to characters. </a:t>
            </a:r>
            <a:endParaRPr lang="en-US" dirty="0" smtClean="0"/>
          </a:p>
          <a:p>
            <a:r>
              <a:rPr lang="en-US" dirty="0" smtClean="0"/>
              <a:t>Here</a:t>
            </a:r>
            <a:r>
              <a:rPr lang="en-US" dirty="0"/>
              <a:t>, each pointer in the array is a character pointer that points to the first character of the string.</a:t>
            </a:r>
          </a:p>
          <a:p>
            <a:endParaRPr lang="en-US" dirty="0"/>
          </a:p>
          <a:p>
            <a:pPr marL="0" indent="0">
              <a:buNone/>
            </a:pPr>
            <a:r>
              <a:rPr lang="en-US" dirty="0"/>
              <a:t>Syntax:</a:t>
            </a:r>
          </a:p>
          <a:p>
            <a:pPr marL="0" indent="0">
              <a:buNone/>
            </a:pPr>
            <a:r>
              <a:rPr lang="en-US" dirty="0" smtClean="0"/>
              <a:t>char </a:t>
            </a:r>
            <a:r>
              <a:rPr lang="en-US" dirty="0"/>
              <a:t>*</a:t>
            </a:r>
            <a:r>
              <a:rPr lang="en-US" dirty="0" err="1"/>
              <a:t>array_name</a:t>
            </a:r>
            <a:r>
              <a:rPr lang="en-US" dirty="0"/>
              <a:t> [</a:t>
            </a:r>
            <a:r>
              <a:rPr lang="en-US" dirty="0" err="1"/>
              <a:t>array_size</a:t>
            </a:r>
            <a:r>
              <a:rPr lang="en-US" dirty="0"/>
              <a:t>];</a:t>
            </a:r>
          </a:p>
          <a:p>
            <a:r>
              <a:rPr lang="en-US" dirty="0"/>
              <a:t>After that, we can assign a string of any length to these pointers.</a:t>
            </a:r>
          </a:p>
        </p:txBody>
      </p:sp>
    </p:spTree>
    <p:extLst>
      <p:ext uri="{BB962C8B-B14F-4D97-AF65-F5344CB8AC3E}">
        <p14:creationId xmlns:p14="http://schemas.microsoft.com/office/powerpoint/2010/main" val="175766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to </a:t>
            </a:r>
            <a:r>
              <a:rPr lang="en-US" dirty="0" smtClean="0"/>
              <a:t>Character: Example</a:t>
            </a:r>
            <a:endParaRPr lang="en-US" dirty="0"/>
          </a:p>
        </p:txBody>
      </p:sp>
      <p:sp>
        <p:nvSpPr>
          <p:cNvPr id="5" name="Content Placeholder 4"/>
          <p:cNvSpPr>
            <a:spLocks noGrp="1"/>
          </p:cNvSpPr>
          <p:nvPr>
            <p:ph idx="1"/>
          </p:nvPr>
        </p:nvSpPr>
        <p:spPr/>
        <p:txBody>
          <a:bodyPr/>
          <a:lstStyle/>
          <a:p>
            <a:pPr marL="0" indent="0">
              <a:buNone/>
            </a:pPr>
            <a:r>
              <a:rPr lang="nl-NL" dirty="0"/>
              <a:t>char* arr[5</a:t>
            </a:r>
            <a:r>
              <a:rPr lang="nl-NL" dirty="0" smtClean="0"/>
              <a:t>]= </a:t>
            </a:r>
            <a:r>
              <a:rPr lang="nl-NL" dirty="0"/>
              <a:t>{ "gfg", "geek", "Geek", "Geeks", "GeeksforGeeks" }</a:t>
            </a:r>
          </a:p>
        </p:txBody>
      </p:sp>
      <p:pic>
        <p:nvPicPr>
          <p:cNvPr id="12290" name="Picture 2" descr="https://media.geeksforgeeks.org/wp-content/uploads/20220817095942/CArrayofPoin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485" y="2447275"/>
            <a:ext cx="6642389" cy="33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0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to </a:t>
            </a:r>
            <a:r>
              <a:rPr lang="en-US" dirty="0" smtClean="0"/>
              <a:t>Character Vs Traditional Array</a:t>
            </a:r>
            <a:endParaRPr lang="en-US" dirty="0"/>
          </a:p>
        </p:txBody>
      </p:sp>
      <p:sp>
        <p:nvSpPr>
          <p:cNvPr id="3" name="Content Placeholder 2"/>
          <p:cNvSpPr>
            <a:spLocks noGrp="1"/>
          </p:cNvSpPr>
          <p:nvPr>
            <p:ph sz="half" idx="1"/>
          </p:nvPr>
        </p:nvSpPr>
        <p:spPr>
          <a:xfrm>
            <a:off x="1104899" y="1600200"/>
            <a:ext cx="5323609" cy="4571999"/>
          </a:xfrm>
        </p:spPr>
        <p:txBody>
          <a:bodyPr>
            <a:normAutofit/>
          </a:bodyPr>
          <a:lstStyle/>
          <a:p>
            <a:pPr marL="0" indent="0">
              <a:lnSpc>
                <a:spcPct val="120000"/>
              </a:lnSpc>
              <a:spcBef>
                <a:spcPts val="0"/>
              </a:spcBef>
              <a:buNone/>
            </a:pPr>
            <a:r>
              <a:rPr lang="en-US" dirty="0"/>
              <a:t>// C Program to print Array of strings without array of pointers</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smtClean="0"/>
              <a:t>char </a:t>
            </a:r>
            <a:r>
              <a:rPr lang="en-US" dirty="0" err="1"/>
              <a:t>str</a:t>
            </a:r>
            <a:r>
              <a:rPr lang="en-US" dirty="0"/>
              <a:t>[3][10] = { "Geek", "Geeks", "</a:t>
            </a:r>
            <a:r>
              <a:rPr lang="en-US" dirty="0" err="1"/>
              <a:t>Geekfor</a:t>
            </a:r>
            <a:r>
              <a:rPr lang="en-US" dirty="0"/>
              <a:t>" };</a:t>
            </a:r>
          </a:p>
          <a:p>
            <a:pPr marL="0" indent="0">
              <a:lnSpc>
                <a:spcPct val="120000"/>
              </a:lnSpc>
              <a:spcBef>
                <a:spcPts val="0"/>
              </a:spcBef>
              <a:buNone/>
            </a:pPr>
            <a:r>
              <a:rPr lang="en-US" dirty="0" err="1" smtClean="0"/>
              <a:t>printf</a:t>
            </a:r>
            <a:r>
              <a:rPr lang="en-US" dirty="0"/>
              <a:t>("String array Elements are:\n");</a:t>
            </a:r>
          </a:p>
          <a:p>
            <a:pPr marL="0" indent="0">
              <a:lnSpc>
                <a:spcPct val="120000"/>
              </a:lnSpc>
              <a:spcBef>
                <a:spcPts val="0"/>
              </a:spcBef>
              <a:buNone/>
            </a:pPr>
            <a:r>
              <a:rPr lang="en-US" dirty="0" smtClean="0"/>
              <a:t>for </a:t>
            </a:r>
            <a:r>
              <a:rPr lang="en-US" dirty="0"/>
              <a:t>(</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a:t>
            </a:r>
          </a:p>
          <a:p>
            <a:pPr marL="0" indent="0">
              <a:lnSpc>
                <a:spcPct val="120000"/>
              </a:lnSpc>
              <a:spcBef>
                <a:spcPts val="0"/>
              </a:spcBef>
              <a:buNone/>
            </a:pPr>
            <a:r>
              <a:rPr lang="en-US" dirty="0"/>
              <a:t>	</a:t>
            </a:r>
            <a:r>
              <a:rPr lang="en-US" dirty="0" err="1"/>
              <a:t>printf</a:t>
            </a:r>
            <a:r>
              <a:rPr lang="en-US" dirty="0"/>
              <a:t>("%s\n", </a:t>
            </a:r>
            <a:r>
              <a:rPr lang="en-US" dirty="0" err="1"/>
              <a:t>str</a:t>
            </a:r>
            <a:r>
              <a:rPr lang="en-US" dirty="0"/>
              <a:t>[</a:t>
            </a:r>
            <a:r>
              <a:rPr lang="en-US" dirty="0" err="1"/>
              <a:t>i</a:t>
            </a:r>
            <a:r>
              <a:rPr lang="en-US" dirty="0"/>
              <a:t>]);</a:t>
            </a:r>
          </a:p>
          <a:p>
            <a:pPr marL="0" indent="0">
              <a:lnSpc>
                <a:spcPct val="120000"/>
              </a:lnSpc>
              <a:spcBef>
                <a:spcPts val="0"/>
              </a:spcBef>
              <a:buNone/>
            </a:pPr>
            <a:r>
              <a:rPr lang="en-US" dirty="0" smtClean="0"/>
              <a:t>}</a:t>
            </a:r>
            <a:endParaRPr lang="en-US" dirty="0"/>
          </a:p>
          <a:p>
            <a:pPr marL="0" indent="0">
              <a:lnSpc>
                <a:spcPct val="120000"/>
              </a:lnSpc>
              <a:spcBef>
                <a:spcPts val="0"/>
              </a:spcBef>
              <a:buNone/>
            </a:pPr>
            <a:r>
              <a:rPr lang="en-US" dirty="0" smtClean="0"/>
              <a:t>return </a:t>
            </a:r>
            <a:r>
              <a:rPr lang="en-US" dirty="0"/>
              <a:t>0;</a:t>
            </a:r>
          </a:p>
          <a:p>
            <a:pPr marL="0" indent="0">
              <a:lnSpc>
                <a:spcPct val="120000"/>
              </a:lnSpc>
              <a:spcBef>
                <a:spcPts val="0"/>
              </a:spcBef>
              <a:buNone/>
            </a:pPr>
            <a:r>
              <a:rPr lang="en-US" dirty="0"/>
              <a:t>}</a:t>
            </a:r>
          </a:p>
          <a:p>
            <a:endParaRPr lang="en-US" dirty="0"/>
          </a:p>
        </p:txBody>
      </p:sp>
      <p:sp>
        <p:nvSpPr>
          <p:cNvPr id="4" name="Content Placeholder 3"/>
          <p:cNvSpPr>
            <a:spLocks noGrp="1"/>
          </p:cNvSpPr>
          <p:nvPr>
            <p:ph sz="half" idx="2"/>
          </p:nvPr>
        </p:nvSpPr>
        <p:spPr>
          <a:xfrm>
            <a:off x="6560126" y="1600200"/>
            <a:ext cx="5484091" cy="4571999"/>
          </a:xfrm>
        </p:spPr>
        <p:txBody>
          <a:bodyPr>
            <a:normAutofit/>
          </a:bodyPr>
          <a:lstStyle/>
          <a:p>
            <a:pPr marL="0" indent="0">
              <a:lnSpc>
                <a:spcPct val="120000"/>
              </a:lnSpc>
              <a:spcBef>
                <a:spcPts val="0"/>
              </a:spcBef>
              <a:buNone/>
            </a:pPr>
            <a:r>
              <a:rPr lang="en-US" dirty="0"/>
              <a:t>// C program to illustrate the use of array of pointers </a:t>
            </a:r>
            <a:r>
              <a:rPr lang="en-US" dirty="0" smtClean="0"/>
              <a:t>to characters</a:t>
            </a:r>
            <a:endParaRPr lang="en-US" dirty="0"/>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smtClean="0"/>
              <a:t>char</a:t>
            </a:r>
            <a:r>
              <a:rPr lang="en-US" dirty="0"/>
              <a:t>* </a:t>
            </a:r>
            <a:r>
              <a:rPr lang="en-US" dirty="0" err="1"/>
              <a:t>arr</a:t>
            </a:r>
            <a:r>
              <a:rPr lang="en-US" dirty="0"/>
              <a:t>[3] = { "geek", "Geeks", "</a:t>
            </a:r>
            <a:r>
              <a:rPr lang="en-US" dirty="0" err="1"/>
              <a:t>Geeksfor</a:t>
            </a:r>
            <a:r>
              <a:rPr lang="en-US" dirty="0"/>
              <a:t>" };</a:t>
            </a:r>
          </a:p>
          <a:p>
            <a:pPr marL="0" indent="0">
              <a:lnSpc>
                <a:spcPct val="120000"/>
              </a:lnSpc>
              <a:spcBef>
                <a:spcPts val="0"/>
              </a:spcBef>
              <a:buNone/>
            </a:pPr>
            <a:r>
              <a:rPr lang="en-US" dirty="0"/>
              <a:t>	for (</a:t>
            </a:r>
            <a:r>
              <a:rPr lang="en-US" dirty="0" err="1"/>
              <a:t>int</a:t>
            </a:r>
            <a:r>
              <a:rPr lang="en-US" dirty="0"/>
              <a:t> </a:t>
            </a:r>
            <a:r>
              <a:rPr lang="en-US" dirty="0" err="1"/>
              <a:t>i</a:t>
            </a:r>
            <a:r>
              <a:rPr lang="en-US" dirty="0"/>
              <a:t> = 0; </a:t>
            </a:r>
            <a:r>
              <a:rPr lang="en-US" dirty="0" err="1"/>
              <a:t>i</a:t>
            </a:r>
            <a:r>
              <a:rPr lang="en-US" dirty="0"/>
              <a:t> &lt; 3; </a:t>
            </a:r>
            <a:r>
              <a:rPr lang="en-US" dirty="0" err="1"/>
              <a:t>i</a:t>
            </a:r>
            <a:r>
              <a:rPr lang="en-US" dirty="0"/>
              <a:t>++) {</a:t>
            </a:r>
          </a:p>
          <a:p>
            <a:pPr marL="0" indent="0">
              <a:lnSpc>
                <a:spcPct val="120000"/>
              </a:lnSpc>
              <a:spcBef>
                <a:spcPts val="0"/>
              </a:spcBef>
              <a:buNone/>
            </a:pPr>
            <a:r>
              <a:rPr lang="en-US" dirty="0"/>
              <a:t>		</a:t>
            </a:r>
            <a:r>
              <a:rPr lang="en-US" dirty="0" err="1"/>
              <a:t>printf</a:t>
            </a:r>
            <a:r>
              <a:rPr lang="en-US" dirty="0"/>
              <a:t>("%s\n", </a:t>
            </a:r>
            <a:r>
              <a:rPr lang="en-US" dirty="0" err="1"/>
              <a:t>arr</a:t>
            </a:r>
            <a:r>
              <a:rPr lang="en-US" dirty="0"/>
              <a:t>[</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return 0;</a:t>
            </a:r>
          </a:p>
          <a:p>
            <a:pPr marL="0" indent="0">
              <a:lnSpc>
                <a:spcPct val="120000"/>
              </a:lnSpc>
              <a:spcBef>
                <a:spcPts val="0"/>
              </a:spcBef>
              <a:buNone/>
            </a:pPr>
            <a:r>
              <a:rPr lang="en-US" dirty="0" smtClean="0"/>
              <a:t>}</a:t>
            </a:r>
            <a:endParaRPr lang="en-US" dirty="0"/>
          </a:p>
        </p:txBody>
      </p:sp>
    </p:spTree>
    <p:extLst>
      <p:ext uri="{BB962C8B-B14F-4D97-AF65-F5344CB8AC3E}">
        <p14:creationId xmlns:p14="http://schemas.microsoft.com/office/powerpoint/2010/main" val="61432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Representation</a:t>
            </a:r>
            <a:endParaRPr lang="en-US" dirty="0"/>
          </a:p>
        </p:txBody>
      </p:sp>
      <p:sp>
        <p:nvSpPr>
          <p:cNvPr id="7" name="Content Placeholder 6"/>
          <p:cNvSpPr>
            <a:spLocks noGrp="1"/>
          </p:cNvSpPr>
          <p:nvPr>
            <p:ph idx="1"/>
          </p:nvPr>
        </p:nvSpPr>
        <p:spPr/>
        <p:txBody>
          <a:bodyPr/>
          <a:lstStyle/>
          <a:p>
            <a:endParaRPr lang="en-US"/>
          </a:p>
        </p:txBody>
      </p:sp>
      <p:pic>
        <p:nvPicPr>
          <p:cNvPr id="14338" name="Picture 2" descr="memory-representation-of-an-array-of-str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229" y="2369560"/>
            <a:ext cx="6420716" cy="321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3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Application of Array of Pointers</a:t>
            </a:r>
          </a:p>
        </p:txBody>
      </p:sp>
      <p:sp>
        <p:nvSpPr>
          <p:cNvPr id="7" name="Content Placeholder 6"/>
          <p:cNvSpPr>
            <a:spLocks noGrp="1"/>
          </p:cNvSpPr>
          <p:nvPr>
            <p:ph idx="1"/>
          </p:nvPr>
        </p:nvSpPr>
        <p:spPr/>
        <p:txBody>
          <a:bodyPr/>
          <a:lstStyle/>
          <a:p>
            <a:pPr marL="0" indent="0" fontAlgn="base">
              <a:buNone/>
            </a:pPr>
            <a:r>
              <a:rPr lang="en-US" dirty="0"/>
              <a:t>An array of pointers is useful in a wide range of cases. Some of these applications are listed below:</a:t>
            </a:r>
          </a:p>
          <a:p>
            <a:pPr fontAlgn="base"/>
            <a:r>
              <a:rPr lang="en-US" dirty="0"/>
              <a:t>It is most commonly used to store multiple strings.</a:t>
            </a:r>
          </a:p>
          <a:p>
            <a:pPr fontAlgn="base"/>
            <a:r>
              <a:rPr lang="en-US" dirty="0"/>
              <a:t>It is also used to implement </a:t>
            </a:r>
            <a:r>
              <a:rPr lang="en-US" dirty="0" err="1"/>
              <a:t>LinkedHashMap</a:t>
            </a:r>
            <a:r>
              <a:rPr lang="en-US" dirty="0"/>
              <a:t> in C and also in the Chaining technique of collision resolving in Hashing.</a:t>
            </a:r>
          </a:p>
          <a:p>
            <a:pPr fontAlgn="base"/>
            <a:r>
              <a:rPr lang="en-US" dirty="0"/>
              <a:t>It is used in sorting algorithms like bucket sort.</a:t>
            </a:r>
          </a:p>
          <a:p>
            <a:pPr fontAlgn="base"/>
            <a:r>
              <a:rPr lang="en-US" dirty="0"/>
              <a:t>It can be used with any pointer type so it is useful when we have separate declarations of multiple entities and we want to store them in a single place.</a:t>
            </a:r>
          </a:p>
          <a:p>
            <a:endParaRPr lang="en-US" dirty="0"/>
          </a:p>
        </p:txBody>
      </p:sp>
    </p:spTree>
    <p:extLst>
      <p:ext uri="{BB962C8B-B14F-4D97-AF65-F5344CB8AC3E}">
        <p14:creationId xmlns:p14="http://schemas.microsoft.com/office/powerpoint/2010/main" val="342072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Disadvantages of Array of Pointers</a:t>
            </a:r>
          </a:p>
        </p:txBody>
      </p:sp>
      <p:sp>
        <p:nvSpPr>
          <p:cNvPr id="7" name="Content Placeholder 6"/>
          <p:cNvSpPr>
            <a:spLocks noGrp="1"/>
          </p:cNvSpPr>
          <p:nvPr>
            <p:ph idx="1"/>
          </p:nvPr>
        </p:nvSpPr>
        <p:spPr/>
        <p:txBody>
          <a:bodyPr/>
          <a:lstStyle/>
          <a:p>
            <a:pPr marL="0" indent="0" algn="just" fontAlgn="base">
              <a:buNone/>
            </a:pPr>
            <a:r>
              <a:rPr lang="en-US" dirty="0"/>
              <a:t>The array of pointers also has its fair share of disadvantages and should be used when the advantages outweigh the disadvantages. Some of the disadvantages of the array of pointers are:</a:t>
            </a:r>
          </a:p>
          <a:p>
            <a:pPr marL="0" indent="0" algn="just" fontAlgn="base">
              <a:buNone/>
            </a:pPr>
            <a:r>
              <a:rPr lang="en-US" b="1" dirty="0"/>
              <a:t>Higher Memory Consumption:</a:t>
            </a:r>
            <a:r>
              <a:rPr lang="en-US" dirty="0"/>
              <a:t> An array of pointers requires more memory as compared to plain arrays because of the additional space required to store pointers.</a:t>
            </a:r>
          </a:p>
          <a:p>
            <a:pPr marL="0" indent="0" algn="just" fontAlgn="base">
              <a:buNone/>
            </a:pPr>
            <a:endParaRPr lang="en-US" b="1" dirty="0" smtClean="0"/>
          </a:p>
          <a:p>
            <a:pPr marL="0" indent="0" algn="just" fontAlgn="base">
              <a:buNone/>
            </a:pPr>
            <a:r>
              <a:rPr lang="en-US" b="1" dirty="0" smtClean="0"/>
              <a:t>Complexity</a:t>
            </a:r>
            <a:r>
              <a:rPr lang="en-US" b="1" dirty="0"/>
              <a:t>:</a:t>
            </a:r>
            <a:r>
              <a:rPr lang="en-US" dirty="0"/>
              <a:t> An array of pointers might be complex to use as compared to a simple array.</a:t>
            </a:r>
          </a:p>
          <a:p>
            <a:pPr marL="0" indent="0" algn="just" fontAlgn="base">
              <a:buNone/>
            </a:pPr>
            <a:endParaRPr lang="en-US" b="1" dirty="0" smtClean="0"/>
          </a:p>
          <a:p>
            <a:pPr marL="0" indent="0" algn="just" fontAlgn="base">
              <a:buNone/>
            </a:pPr>
            <a:r>
              <a:rPr lang="en-US" b="1" dirty="0" smtClean="0"/>
              <a:t>Prone </a:t>
            </a:r>
            <a:r>
              <a:rPr lang="en-US" b="1" dirty="0"/>
              <a:t>to Bugs:</a:t>
            </a:r>
            <a:r>
              <a:rPr lang="en-US" dirty="0"/>
              <a:t> As we use pointers, all the bugs associated with pointers come with it so we need to handle them carefully.</a:t>
            </a:r>
          </a:p>
        </p:txBody>
      </p:sp>
    </p:spTree>
    <p:extLst>
      <p:ext uri="{BB962C8B-B14F-4D97-AF65-F5344CB8AC3E}">
        <p14:creationId xmlns:p14="http://schemas.microsoft.com/office/powerpoint/2010/main" val="371088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a:xfrm>
            <a:off x="1104900" y="1600199"/>
            <a:ext cx="9982200" cy="4966855"/>
          </a:xfrm>
        </p:spPr>
        <p:txBody>
          <a:bodyPr>
            <a:normAutofit fontScale="92500" lnSpcReduction="20000"/>
          </a:bodyPr>
          <a:lstStyle/>
          <a:p>
            <a:pPr marL="0" indent="0" algn="just">
              <a:lnSpc>
                <a:spcPct val="120000"/>
              </a:lnSpc>
              <a:spcBef>
                <a:spcPts val="0"/>
              </a:spcBef>
              <a:buNone/>
            </a:pPr>
            <a:r>
              <a:rPr lang="en-US" dirty="0" err="1" smtClean="0"/>
              <a:t>int</a:t>
            </a:r>
            <a:r>
              <a:rPr lang="en-US" dirty="0" smtClean="0"/>
              <a:t> </a:t>
            </a:r>
            <a:r>
              <a:rPr lang="en-US" dirty="0"/>
              <a:t>main () </a:t>
            </a:r>
            <a:endParaRPr lang="en-US" dirty="0" smtClean="0"/>
          </a:p>
          <a:p>
            <a:pPr marL="0" indent="0" algn="just">
              <a:lnSpc>
                <a:spcPct val="120000"/>
              </a:lnSpc>
              <a:spcBef>
                <a:spcPts val="0"/>
              </a:spcBef>
              <a:buNone/>
            </a:pPr>
            <a:r>
              <a:rPr lang="en-US" dirty="0" smtClean="0"/>
              <a:t>{</a:t>
            </a:r>
            <a:endParaRPr lang="en-US" dirty="0"/>
          </a:p>
          <a:p>
            <a:pPr marL="0" indent="0" algn="just">
              <a:lnSpc>
                <a:spcPct val="120000"/>
              </a:lnSpc>
              <a:spcBef>
                <a:spcPts val="0"/>
              </a:spcBef>
              <a:buNone/>
            </a:pPr>
            <a:r>
              <a:rPr lang="en-US" dirty="0"/>
              <a:t>   </a:t>
            </a:r>
            <a:r>
              <a:rPr lang="en-US" dirty="0" err="1"/>
              <a:t>int</a:t>
            </a:r>
            <a:r>
              <a:rPr lang="en-US" dirty="0"/>
              <a:t>  </a:t>
            </a:r>
            <a:r>
              <a:rPr lang="en-US" dirty="0" err="1"/>
              <a:t>var</a:t>
            </a:r>
            <a:r>
              <a:rPr lang="en-US" dirty="0"/>
              <a:t>;</a:t>
            </a:r>
          </a:p>
          <a:p>
            <a:pPr marL="0" indent="0" algn="just">
              <a:lnSpc>
                <a:spcPct val="120000"/>
              </a:lnSpc>
              <a:spcBef>
                <a:spcPts val="0"/>
              </a:spcBef>
              <a:buNone/>
            </a:pPr>
            <a:r>
              <a:rPr lang="en-US" dirty="0"/>
              <a:t>   </a:t>
            </a:r>
            <a:r>
              <a:rPr lang="en-US" dirty="0" err="1"/>
              <a:t>int</a:t>
            </a:r>
            <a:r>
              <a:rPr lang="en-US" dirty="0"/>
              <a:t>  *</a:t>
            </a:r>
            <a:r>
              <a:rPr lang="en-US" dirty="0" err="1"/>
              <a:t>ptr</a:t>
            </a:r>
            <a:r>
              <a:rPr lang="en-US" dirty="0"/>
              <a:t>;</a:t>
            </a:r>
          </a:p>
          <a:p>
            <a:pPr marL="0" indent="0" algn="just">
              <a:lnSpc>
                <a:spcPct val="120000"/>
              </a:lnSpc>
              <a:spcBef>
                <a:spcPts val="0"/>
              </a:spcBef>
              <a:buNone/>
            </a:pPr>
            <a:r>
              <a:rPr lang="en-US" dirty="0"/>
              <a:t>   </a:t>
            </a:r>
            <a:r>
              <a:rPr lang="en-US" dirty="0" err="1"/>
              <a:t>int</a:t>
            </a:r>
            <a:r>
              <a:rPr lang="en-US" dirty="0"/>
              <a:t>  **</a:t>
            </a:r>
            <a:r>
              <a:rPr lang="en-US" dirty="0" err="1"/>
              <a:t>pptr</a:t>
            </a:r>
            <a:r>
              <a:rPr lang="en-US" dirty="0"/>
              <a:t>;</a:t>
            </a:r>
          </a:p>
          <a:p>
            <a:pPr marL="0" indent="0" algn="just">
              <a:lnSpc>
                <a:spcPct val="120000"/>
              </a:lnSpc>
              <a:spcBef>
                <a:spcPts val="0"/>
              </a:spcBef>
              <a:buNone/>
            </a:pPr>
            <a:r>
              <a:rPr lang="en-US" dirty="0" smtClean="0"/>
              <a:t>   </a:t>
            </a:r>
            <a:r>
              <a:rPr lang="en-US" dirty="0" err="1"/>
              <a:t>var</a:t>
            </a:r>
            <a:r>
              <a:rPr lang="en-US" dirty="0"/>
              <a:t> = 3000;</a:t>
            </a:r>
          </a:p>
          <a:p>
            <a:pPr marL="0" indent="0" algn="just">
              <a:lnSpc>
                <a:spcPct val="120000"/>
              </a:lnSpc>
              <a:spcBef>
                <a:spcPts val="0"/>
              </a:spcBef>
              <a:buNone/>
            </a:pPr>
            <a:r>
              <a:rPr lang="en-US" dirty="0" smtClean="0"/>
              <a:t>   </a:t>
            </a:r>
            <a:r>
              <a:rPr lang="en-US" dirty="0"/>
              <a:t>// take the address of </a:t>
            </a:r>
            <a:r>
              <a:rPr lang="en-US" dirty="0" err="1"/>
              <a:t>var</a:t>
            </a:r>
            <a:endParaRPr lang="en-US" dirty="0"/>
          </a:p>
          <a:p>
            <a:pPr marL="0" indent="0" algn="just">
              <a:lnSpc>
                <a:spcPct val="120000"/>
              </a:lnSpc>
              <a:spcBef>
                <a:spcPts val="0"/>
              </a:spcBef>
              <a:buNone/>
            </a:pPr>
            <a:r>
              <a:rPr lang="en-US" dirty="0"/>
              <a:t>   </a:t>
            </a:r>
            <a:r>
              <a:rPr lang="en-US" dirty="0" err="1"/>
              <a:t>ptr</a:t>
            </a:r>
            <a:r>
              <a:rPr lang="en-US" dirty="0"/>
              <a:t> = &amp;</a:t>
            </a:r>
            <a:r>
              <a:rPr lang="en-US" dirty="0" err="1"/>
              <a:t>var</a:t>
            </a:r>
            <a:r>
              <a:rPr lang="en-US" dirty="0"/>
              <a:t>;</a:t>
            </a:r>
          </a:p>
          <a:p>
            <a:pPr marL="0" indent="0" algn="just">
              <a:lnSpc>
                <a:spcPct val="120000"/>
              </a:lnSpc>
              <a:spcBef>
                <a:spcPts val="0"/>
              </a:spcBef>
              <a:buNone/>
            </a:pPr>
            <a:r>
              <a:rPr lang="en-US" dirty="0" smtClean="0"/>
              <a:t>   </a:t>
            </a:r>
            <a:r>
              <a:rPr lang="en-US" dirty="0"/>
              <a:t>// take the address of </a:t>
            </a:r>
            <a:r>
              <a:rPr lang="en-US" dirty="0" err="1"/>
              <a:t>ptr</a:t>
            </a:r>
            <a:r>
              <a:rPr lang="en-US" dirty="0"/>
              <a:t> using address of operator &amp;</a:t>
            </a:r>
          </a:p>
          <a:p>
            <a:pPr marL="0" indent="0" algn="just">
              <a:lnSpc>
                <a:spcPct val="120000"/>
              </a:lnSpc>
              <a:spcBef>
                <a:spcPts val="0"/>
              </a:spcBef>
              <a:buNone/>
            </a:pPr>
            <a:r>
              <a:rPr lang="en-US" dirty="0"/>
              <a:t>   </a:t>
            </a:r>
            <a:r>
              <a:rPr lang="en-US" dirty="0" err="1"/>
              <a:t>pptr</a:t>
            </a:r>
            <a:r>
              <a:rPr lang="en-US" dirty="0"/>
              <a:t> = &amp;</a:t>
            </a:r>
            <a:r>
              <a:rPr lang="en-US" dirty="0" err="1"/>
              <a:t>ptr</a:t>
            </a:r>
            <a:r>
              <a:rPr lang="en-US" dirty="0"/>
              <a:t>;</a:t>
            </a:r>
          </a:p>
          <a:p>
            <a:pPr marL="0" indent="0" algn="just">
              <a:lnSpc>
                <a:spcPct val="120000"/>
              </a:lnSpc>
              <a:spcBef>
                <a:spcPts val="0"/>
              </a:spcBef>
              <a:buNone/>
            </a:pPr>
            <a:r>
              <a:rPr lang="en-US" dirty="0" smtClean="0"/>
              <a:t>   </a:t>
            </a:r>
            <a:r>
              <a:rPr lang="en-US" dirty="0"/>
              <a:t>// take the value using </a:t>
            </a:r>
            <a:r>
              <a:rPr lang="en-US" dirty="0" err="1"/>
              <a:t>pptr</a:t>
            </a:r>
            <a:endParaRPr lang="en-US" dirty="0"/>
          </a:p>
          <a:p>
            <a:pPr marL="0" indent="0" algn="just">
              <a:lnSpc>
                <a:spcPct val="120000"/>
              </a:lnSpc>
              <a:spcBef>
                <a:spcPts val="0"/>
              </a:spcBef>
              <a:buNone/>
            </a:pPr>
            <a:r>
              <a:rPr lang="en-US" dirty="0" smtClean="0"/>
              <a:t> </a:t>
            </a:r>
            <a:r>
              <a:rPr lang="en-US" dirty="0" err="1" smtClean="0"/>
              <a:t>printf</a:t>
            </a:r>
            <a:r>
              <a:rPr lang="en-US" dirty="0" smtClean="0"/>
              <a:t>("Value </a:t>
            </a:r>
            <a:r>
              <a:rPr lang="en-US" dirty="0"/>
              <a:t>of </a:t>
            </a:r>
            <a:r>
              <a:rPr lang="en-US" dirty="0" err="1"/>
              <a:t>var</a:t>
            </a:r>
            <a:r>
              <a:rPr lang="en-US" dirty="0"/>
              <a:t> </a:t>
            </a:r>
            <a:r>
              <a:rPr lang="en-US" dirty="0" smtClean="0"/>
              <a:t>%u:“,</a:t>
            </a:r>
            <a:r>
              <a:rPr lang="en-US" dirty="0" err="1" smtClean="0"/>
              <a:t>var</a:t>
            </a:r>
            <a:r>
              <a:rPr lang="en-US" dirty="0" smtClean="0"/>
              <a:t>);</a:t>
            </a:r>
          </a:p>
          <a:p>
            <a:pPr marL="0" indent="0" algn="just">
              <a:lnSpc>
                <a:spcPct val="120000"/>
              </a:lnSpc>
              <a:spcBef>
                <a:spcPts val="0"/>
              </a:spcBef>
              <a:buNone/>
            </a:pPr>
            <a:r>
              <a:rPr lang="en-US" dirty="0"/>
              <a:t> </a:t>
            </a:r>
            <a:r>
              <a:rPr lang="en-US" dirty="0" err="1"/>
              <a:t>printf</a:t>
            </a:r>
            <a:r>
              <a:rPr lang="en-US" dirty="0" smtClean="0"/>
              <a:t>("</a:t>
            </a:r>
            <a:r>
              <a:rPr lang="en-US" dirty="0"/>
              <a:t>Value available at *</a:t>
            </a:r>
            <a:r>
              <a:rPr lang="en-US" dirty="0" err="1"/>
              <a:t>ptr</a:t>
            </a:r>
            <a:r>
              <a:rPr lang="en-US" dirty="0"/>
              <a:t> : </a:t>
            </a:r>
            <a:r>
              <a:rPr lang="en-US" dirty="0" smtClean="0"/>
              <a:t>“,*</a:t>
            </a:r>
            <a:r>
              <a:rPr lang="en-US" dirty="0" err="1" smtClean="0"/>
              <a:t>ptr</a:t>
            </a:r>
            <a:r>
              <a:rPr lang="en-US" dirty="0" smtClean="0"/>
              <a:t>);</a:t>
            </a:r>
          </a:p>
          <a:p>
            <a:pPr marL="0" indent="0" algn="just">
              <a:lnSpc>
                <a:spcPct val="120000"/>
              </a:lnSpc>
              <a:spcBef>
                <a:spcPts val="0"/>
              </a:spcBef>
              <a:buNone/>
            </a:pPr>
            <a:r>
              <a:rPr lang="en-US" dirty="0"/>
              <a:t> </a:t>
            </a:r>
            <a:r>
              <a:rPr lang="en-US" dirty="0" err="1"/>
              <a:t>printf</a:t>
            </a:r>
            <a:r>
              <a:rPr lang="en-US" dirty="0" smtClean="0"/>
              <a:t>("</a:t>
            </a:r>
            <a:r>
              <a:rPr lang="en-US" dirty="0"/>
              <a:t>Value available at **</a:t>
            </a:r>
            <a:r>
              <a:rPr lang="en-US" dirty="0" err="1"/>
              <a:t>pptr</a:t>
            </a:r>
            <a:r>
              <a:rPr lang="en-US" dirty="0"/>
              <a:t> : </a:t>
            </a:r>
            <a:r>
              <a:rPr lang="en-US" dirty="0" smtClean="0"/>
              <a:t>“,**</a:t>
            </a:r>
            <a:r>
              <a:rPr lang="en-US" dirty="0" err="1" smtClean="0"/>
              <a:t>pptr</a:t>
            </a:r>
            <a:r>
              <a:rPr lang="en-US" dirty="0" smtClean="0"/>
              <a:t>);</a:t>
            </a:r>
            <a:endParaRPr lang="en-US" dirty="0"/>
          </a:p>
          <a:p>
            <a:pPr marL="0" indent="0" algn="just">
              <a:lnSpc>
                <a:spcPct val="120000"/>
              </a:lnSpc>
              <a:spcBef>
                <a:spcPts val="0"/>
              </a:spcBef>
              <a:buNone/>
            </a:pPr>
            <a:r>
              <a:rPr lang="en-US" dirty="0" smtClean="0"/>
              <a:t>return </a:t>
            </a:r>
            <a:r>
              <a:rPr lang="en-US" dirty="0"/>
              <a:t>0;</a:t>
            </a:r>
          </a:p>
          <a:p>
            <a:pPr marL="0" indent="0" algn="just">
              <a:lnSpc>
                <a:spcPct val="120000"/>
              </a:lnSpc>
              <a:spcBef>
                <a:spcPts val="0"/>
              </a:spcBef>
              <a:buNone/>
            </a:pPr>
            <a:r>
              <a:rPr lang="en-US" dirty="0"/>
              <a:t>}</a:t>
            </a:r>
          </a:p>
        </p:txBody>
      </p:sp>
      <p:sp>
        <p:nvSpPr>
          <p:cNvPr id="6" name="Rectangle 5"/>
          <p:cNvSpPr/>
          <p:nvPr/>
        </p:nvSpPr>
        <p:spPr>
          <a:xfrm>
            <a:off x="7278254" y="2394680"/>
            <a:ext cx="6096000" cy="923330"/>
          </a:xfrm>
          <a:prstGeom prst="rect">
            <a:avLst/>
          </a:prstGeom>
        </p:spPr>
        <p:txBody>
          <a:bodyPr>
            <a:spAutoFit/>
          </a:bodyPr>
          <a:lstStyle/>
          <a:p>
            <a:r>
              <a:rPr lang="en-US" dirty="0"/>
              <a:t>Value of </a:t>
            </a:r>
            <a:r>
              <a:rPr lang="en-US" dirty="0" err="1"/>
              <a:t>var</a:t>
            </a:r>
            <a:r>
              <a:rPr lang="en-US" dirty="0"/>
              <a:t> :3000</a:t>
            </a:r>
          </a:p>
          <a:p>
            <a:r>
              <a:rPr lang="en-US" dirty="0"/>
              <a:t>Value available at *</a:t>
            </a:r>
            <a:r>
              <a:rPr lang="en-US" dirty="0" err="1"/>
              <a:t>ptr</a:t>
            </a:r>
            <a:r>
              <a:rPr lang="en-US" dirty="0"/>
              <a:t> :3000</a:t>
            </a:r>
          </a:p>
          <a:p>
            <a:r>
              <a:rPr lang="en-US" dirty="0"/>
              <a:t>Value available at **</a:t>
            </a:r>
            <a:r>
              <a:rPr lang="en-US" dirty="0" err="1"/>
              <a:t>pptr</a:t>
            </a:r>
            <a:r>
              <a:rPr lang="en-US" dirty="0"/>
              <a:t> :3000</a:t>
            </a:r>
          </a:p>
        </p:txBody>
      </p:sp>
    </p:spTree>
    <p:extLst>
      <p:ext uri="{BB962C8B-B14F-4D97-AF65-F5344CB8AC3E}">
        <p14:creationId xmlns:p14="http://schemas.microsoft.com/office/powerpoint/2010/main" val="8743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a:xfrm>
            <a:off x="1104900" y="1600199"/>
            <a:ext cx="9982200" cy="4966855"/>
          </a:xfrm>
        </p:spPr>
        <p:txBody>
          <a:bodyPr>
            <a:normAutofit/>
          </a:bodyPr>
          <a:lstStyle/>
          <a:p>
            <a:r>
              <a:rPr lang="en-US" dirty="0"/>
              <a:t>Pointers can use different levels of indirection. </a:t>
            </a:r>
            <a:endParaRPr lang="en-US" dirty="0" smtClean="0"/>
          </a:p>
          <a:p>
            <a:r>
              <a:rPr lang="en-US" dirty="0" smtClean="0"/>
              <a:t>It </a:t>
            </a:r>
            <a:r>
              <a:rPr lang="en-US" dirty="0"/>
              <a:t>is not uncommon to see a </a:t>
            </a:r>
            <a:r>
              <a:rPr lang="en-US" dirty="0" smtClean="0"/>
              <a:t>variable declared </a:t>
            </a:r>
            <a:r>
              <a:rPr lang="en-US" dirty="0"/>
              <a:t>as a pointer to a pointer, sometimes called a </a:t>
            </a:r>
            <a:r>
              <a:rPr lang="en-US" i="1" dirty="0"/>
              <a:t>double pointer</a:t>
            </a:r>
            <a:r>
              <a:rPr lang="en-US" dirty="0"/>
              <a:t>. </a:t>
            </a:r>
            <a:endParaRPr lang="en-US" dirty="0" smtClean="0"/>
          </a:p>
          <a:p>
            <a:r>
              <a:rPr lang="en-US" dirty="0" smtClean="0"/>
              <a:t>A </a:t>
            </a:r>
            <a:r>
              <a:rPr lang="en-US" dirty="0"/>
              <a:t>good </a:t>
            </a:r>
            <a:r>
              <a:rPr lang="en-US" dirty="0" smtClean="0"/>
              <a:t>example of </a:t>
            </a:r>
            <a:r>
              <a:rPr lang="en-US" dirty="0"/>
              <a:t>this is when program arguments are passed to the main function </a:t>
            </a:r>
            <a:r>
              <a:rPr lang="en-US" dirty="0" smtClean="0"/>
              <a:t>using the traditionally named </a:t>
            </a:r>
            <a:r>
              <a:rPr lang="en-US" dirty="0" err="1" smtClean="0"/>
              <a:t>argc</a:t>
            </a:r>
            <a:r>
              <a:rPr lang="en-US" dirty="0" smtClean="0"/>
              <a:t> and </a:t>
            </a:r>
            <a:r>
              <a:rPr lang="en-US" dirty="0" err="1" smtClean="0"/>
              <a:t>argv</a:t>
            </a:r>
            <a:r>
              <a:rPr lang="en-US" dirty="0" smtClean="0"/>
              <a:t> parameters.</a:t>
            </a:r>
          </a:p>
          <a:p>
            <a:r>
              <a:rPr lang="en-US" dirty="0"/>
              <a:t>The example below uses three arrays. The first array is an array of strings used to </a:t>
            </a:r>
            <a:r>
              <a:rPr lang="en-US" dirty="0" smtClean="0"/>
              <a:t>hold a </a:t>
            </a:r>
            <a:r>
              <a:rPr lang="en-US" dirty="0"/>
              <a:t>list of book titles:</a:t>
            </a:r>
          </a:p>
          <a:p>
            <a:pPr marL="0" indent="0">
              <a:buNone/>
            </a:pPr>
            <a:r>
              <a:rPr lang="en-US" b="1" dirty="0" smtClean="0"/>
              <a:t>char </a:t>
            </a:r>
            <a:r>
              <a:rPr lang="en-US" dirty="0"/>
              <a:t>*titles[] = {"A Tale of Two Cities</a:t>
            </a:r>
            <a:r>
              <a:rPr lang="en-US" dirty="0" smtClean="0"/>
              <a:t>", "</a:t>
            </a:r>
            <a:r>
              <a:rPr lang="en-US" dirty="0"/>
              <a:t>Wuthering </a:t>
            </a:r>
            <a:r>
              <a:rPr lang="en-US" dirty="0" err="1"/>
              <a:t>Heights","Don</a:t>
            </a:r>
            <a:r>
              <a:rPr lang="en-US" dirty="0"/>
              <a:t> Quixote</a:t>
            </a:r>
            <a:r>
              <a:rPr lang="en-US" dirty="0" smtClean="0"/>
              <a:t>", "</a:t>
            </a:r>
            <a:r>
              <a:rPr lang="en-US" dirty="0" err="1"/>
              <a:t>Odyssey","Moby-Dick","Hamlet</a:t>
            </a:r>
            <a:r>
              <a:rPr lang="en-US" dirty="0" err="1" smtClean="0"/>
              <a:t>","</a:t>
            </a:r>
            <a:r>
              <a:rPr lang="en-US" dirty="0" err="1"/>
              <a:t>Gulliver's</a:t>
            </a:r>
            <a:r>
              <a:rPr lang="en-US" dirty="0"/>
              <a:t> Travels"};</a:t>
            </a:r>
          </a:p>
        </p:txBody>
      </p:sp>
    </p:spTree>
    <p:extLst>
      <p:ext uri="{BB962C8B-B14F-4D97-AF65-F5344CB8AC3E}">
        <p14:creationId xmlns:p14="http://schemas.microsoft.com/office/powerpoint/2010/main" val="10977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a:xfrm>
            <a:off x="1104900" y="1600199"/>
            <a:ext cx="9982200" cy="4966855"/>
          </a:xfrm>
        </p:spPr>
        <p:txBody>
          <a:bodyPr>
            <a:normAutofit fontScale="92500" lnSpcReduction="10000"/>
          </a:bodyPr>
          <a:lstStyle/>
          <a:p>
            <a:r>
              <a:rPr lang="en-US" dirty="0"/>
              <a:t>Two additional arrays are provided whose purpose is to maintain a list of the “</a:t>
            </a:r>
            <a:r>
              <a:rPr lang="en-US" dirty="0" smtClean="0"/>
              <a:t>best books</a:t>
            </a:r>
            <a:r>
              <a:rPr lang="en-US" dirty="0"/>
              <a:t>” and English books. </a:t>
            </a:r>
            <a:endParaRPr lang="en-US" dirty="0" smtClean="0"/>
          </a:p>
          <a:p>
            <a:endParaRPr lang="en-US" dirty="0" smtClean="0"/>
          </a:p>
          <a:p>
            <a:r>
              <a:rPr lang="en-US" dirty="0" smtClean="0"/>
              <a:t>Instead </a:t>
            </a:r>
            <a:r>
              <a:rPr lang="en-US" dirty="0"/>
              <a:t>of holding copies of the titles, they will hold </a:t>
            </a:r>
            <a:r>
              <a:rPr lang="en-US" dirty="0" smtClean="0"/>
              <a:t>the address </a:t>
            </a:r>
            <a:r>
              <a:rPr lang="en-US" dirty="0"/>
              <a:t>of a title in the titles array. </a:t>
            </a:r>
            <a:endParaRPr lang="en-US" dirty="0" smtClean="0"/>
          </a:p>
          <a:p>
            <a:endParaRPr lang="en-US" dirty="0" smtClean="0"/>
          </a:p>
          <a:p>
            <a:r>
              <a:rPr lang="en-US" dirty="0" smtClean="0"/>
              <a:t>Both </a:t>
            </a:r>
            <a:r>
              <a:rPr lang="en-US" dirty="0"/>
              <a:t>arrays will need to be declared as a </a:t>
            </a:r>
            <a:r>
              <a:rPr lang="en-US" dirty="0" smtClean="0"/>
              <a:t>pointer to </a:t>
            </a:r>
            <a:r>
              <a:rPr lang="en-US" dirty="0"/>
              <a:t>a pointer to a char. </a:t>
            </a:r>
            <a:endParaRPr lang="en-US" dirty="0" smtClean="0"/>
          </a:p>
          <a:p>
            <a:endParaRPr lang="en-US" dirty="0" smtClean="0"/>
          </a:p>
          <a:p>
            <a:r>
              <a:rPr lang="en-US" dirty="0" smtClean="0"/>
              <a:t>The </a:t>
            </a:r>
            <a:r>
              <a:rPr lang="en-US" dirty="0"/>
              <a:t>array’s elements will hold the addresses of the titles </a:t>
            </a:r>
            <a:r>
              <a:rPr lang="en-US" dirty="0" smtClean="0"/>
              <a:t>array’s </a:t>
            </a:r>
            <a:r>
              <a:rPr lang="en-US" dirty="0"/>
              <a:t>elements. </a:t>
            </a:r>
            <a:endParaRPr lang="en-US" dirty="0" smtClean="0"/>
          </a:p>
          <a:p>
            <a:endParaRPr lang="en-US" dirty="0" smtClean="0"/>
          </a:p>
          <a:p>
            <a:r>
              <a:rPr lang="en-US" dirty="0" smtClean="0"/>
              <a:t>This </a:t>
            </a:r>
            <a:r>
              <a:rPr lang="en-US" dirty="0"/>
              <a:t>will avoid having to duplicate memory for each title and results in a </a:t>
            </a:r>
            <a:r>
              <a:rPr lang="en-US" dirty="0" smtClean="0"/>
              <a:t>single location </a:t>
            </a:r>
            <a:r>
              <a:rPr lang="en-US" dirty="0"/>
              <a:t>for titles. If a title needs to be changed, then the change will only have to </a:t>
            </a:r>
            <a:r>
              <a:rPr lang="en-US" dirty="0" smtClean="0"/>
              <a:t>be performed </a:t>
            </a:r>
            <a:r>
              <a:rPr lang="en-US" dirty="0"/>
              <a:t>in one location.</a:t>
            </a:r>
          </a:p>
        </p:txBody>
      </p:sp>
    </p:spTree>
    <p:extLst>
      <p:ext uri="{BB962C8B-B14F-4D97-AF65-F5344CB8AC3E}">
        <p14:creationId xmlns:p14="http://schemas.microsoft.com/office/powerpoint/2010/main" val="121959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Multiple </a:t>
            </a:r>
            <a:r>
              <a:rPr lang="en-US" dirty="0" smtClean="0"/>
              <a:t>indirection</a:t>
            </a: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sz="half" idx="1"/>
          </p:nvPr>
        </p:nvSpPr>
        <p:spPr/>
        <p:txBody>
          <a:bodyPr>
            <a:normAutofit fontScale="92500" lnSpcReduction="10000"/>
          </a:bodyPr>
          <a:lstStyle/>
          <a:p>
            <a:r>
              <a:rPr lang="en-US" dirty="0"/>
              <a:t>The two arrays are declared below. Each array element contains a pointer that points </a:t>
            </a:r>
            <a:r>
              <a:rPr lang="en-US" dirty="0" smtClean="0"/>
              <a:t>to a </a:t>
            </a:r>
            <a:r>
              <a:rPr lang="en-US" dirty="0"/>
              <a:t>second pointer to char:</a:t>
            </a:r>
          </a:p>
          <a:p>
            <a:pPr marL="0" indent="0">
              <a:buNone/>
            </a:pPr>
            <a:r>
              <a:rPr lang="en-US" b="1" dirty="0"/>
              <a:t>char </a:t>
            </a:r>
            <a:r>
              <a:rPr lang="en-US" dirty="0"/>
              <a:t>**</a:t>
            </a:r>
            <a:r>
              <a:rPr lang="en-US" dirty="0" err="1"/>
              <a:t>bestBooks</a:t>
            </a:r>
            <a:r>
              <a:rPr lang="en-US" dirty="0"/>
              <a:t>[3];</a:t>
            </a:r>
          </a:p>
          <a:p>
            <a:pPr marL="0" indent="0">
              <a:buNone/>
            </a:pPr>
            <a:r>
              <a:rPr lang="en-US" b="1" dirty="0"/>
              <a:t>char </a:t>
            </a:r>
            <a:r>
              <a:rPr lang="en-US" dirty="0"/>
              <a:t>**</a:t>
            </a:r>
            <a:r>
              <a:rPr lang="en-US" dirty="0" err="1"/>
              <a:t>englishBooks</a:t>
            </a:r>
            <a:r>
              <a:rPr lang="en-US" dirty="0"/>
              <a:t>[4];</a:t>
            </a:r>
          </a:p>
          <a:p>
            <a:r>
              <a:rPr lang="en-US" dirty="0"/>
              <a:t>The two arrays are initialized and one of their elements is displayed, as shown </a:t>
            </a:r>
            <a:r>
              <a:rPr lang="en-US" dirty="0" smtClean="0"/>
              <a:t>here.</a:t>
            </a:r>
            <a:endParaRPr lang="en-US" dirty="0"/>
          </a:p>
          <a:p>
            <a:r>
              <a:rPr lang="en-US" dirty="0"/>
              <a:t>In the assignment statements, the value of the </a:t>
            </a:r>
            <a:r>
              <a:rPr lang="en-US" dirty="0" smtClean="0"/>
              <a:t>right hand </a:t>
            </a:r>
            <a:r>
              <a:rPr lang="en-US" dirty="0"/>
              <a:t>side is calculated by </a:t>
            </a:r>
            <a:r>
              <a:rPr lang="en-US" dirty="0" smtClean="0"/>
              <a:t>applying the </a:t>
            </a:r>
            <a:r>
              <a:rPr lang="en-US" dirty="0"/>
              <a:t>subscripts first, followed by the address-of operator. </a:t>
            </a:r>
            <a:endParaRPr lang="en-US" dirty="0" smtClean="0"/>
          </a:p>
          <a:p>
            <a:r>
              <a:rPr lang="en-US" dirty="0" smtClean="0"/>
              <a:t>For </a:t>
            </a:r>
            <a:r>
              <a:rPr lang="en-US" dirty="0"/>
              <a:t>example, the second </a:t>
            </a:r>
            <a:r>
              <a:rPr lang="en-US" dirty="0" smtClean="0"/>
              <a:t>statement assigns </a:t>
            </a:r>
            <a:r>
              <a:rPr lang="en-US" dirty="0"/>
              <a:t>the address of the fourth element of titles to the second element </a:t>
            </a:r>
            <a:r>
              <a:rPr lang="en-US" dirty="0" smtClean="0"/>
              <a:t>of </a:t>
            </a:r>
            <a:r>
              <a:rPr lang="en-US" dirty="0" err="1" smtClean="0"/>
              <a:t>bestBooks</a:t>
            </a:r>
            <a:r>
              <a:rPr lang="en-US" dirty="0"/>
              <a:t>:</a:t>
            </a:r>
          </a:p>
        </p:txBody>
      </p:sp>
      <p:sp>
        <p:nvSpPr>
          <p:cNvPr id="4" name="Content Placeholder 3"/>
          <p:cNvSpPr>
            <a:spLocks noGrp="1"/>
          </p:cNvSpPr>
          <p:nvPr>
            <p:ph sz="half" idx="2"/>
          </p:nvPr>
        </p:nvSpPr>
        <p:spPr>
          <a:xfrm>
            <a:off x="6172200" y="1600200"/>
            <a:ext cx="5715000" cy="4571999"/>
          </a:xfrm>
        </p:spPr>
        <p:txBody>
          <a:bodyPr>
            <a:normAutofit fontScale="92500" lnSpcReduction="10000"/>
          </a:bodyPr>
          <a:lstStyle/>
          <a:p>
            <a:pPr marL="0" indent="0">
              <a:buNone/>
            </a:pPr>
            <a:r>
              <a:rPr lang="en-US" dirty="0" err="1"/>
              <a:t>bestBooks</a:t>
            </a:r>
            <a:r>
              <a:rPr lang="en-US" dirty="0"/>
              <a:t>[0] = &amp;titles[0];</a:t>
            </a:r>
          </a:p>
          <a:p>
            <a:pPr marL="0" indent="0">
              <a:buNone/>
            </a:pPr>
            <a:r>
              <a:rPr lang="en-US" dirty="0" err="1"/>
              <a:t>bestBooks</a:t>
            </a:r>
            <a:r>
              <a:rPr lang="en-US" dirty="0"/>
              <a:t>[1] = &amp;titles[3];</a:t>
            </a:r>
          </a:p>
          <a:p>
            <a:pPr marL="0" indent="0">
              <a:buNone/>
            </a:pPr>
            <a:r>
              <a:rPr lang="en-US" dirty="0" err="1"/>
              <a:t>bestBooks</a:t>
            </a:r>
            <a:r>
              <a:rPr lang="en-US" dirty="0"/>
              <a:t>[2] = &amp;titles[5];</a:t>
            </a:r>
          </a:p>
          <a:p>
            <a:pPr marL="0" indent="0">
              <a:buNone/>
            </a:pPr>
            <a:r>
              <a:rPr lang="en-US" dirty="0" err="1"/>
              <a:t>englishBooks</a:t>
            </a:r>
            <a:r>
              <a:rPr lang="en-US" dirty="0"/>
              <a:t>[0] = &amp;titles[0</a:t>
            </a:r>
            <a:r>
              <a:rPr lang="en-US" dirty="0" smtClean="0"/>
              <a:t>];</a:t>
            </a:r>
          </a:p>
          <a:p>
            <a:pPr marL="0" indent="0">
              <a:buNone/>
            </a:pPr>
            <a:r>
              <a:rPr lang="en-US" dirty="0" err="1" smtClean="0"/>
              <a:t>englishBooks</a:t>
            </a:r>
            <a:r>
              <a:rPr lang="en-US" dirty="0" smtClean="0"/>
              <a:t>[1] = &amp;titles[1];</a:t>
            </a:r>
          </a:p>
          <a:p>
            <a:pPr marL="0" indent="0">
              <a:buNone/>
            </a:pPr>
            <a:r>
              <a:rPr lang="en-US" dirty="0" err="1" smtClean="0"/>
              <a:t>englishBooks</a:t>
            </a:r>
            <a:r>
              <a:rPr lang="en-US" dirty="0" smtClean="0"/>
              <a:t>[2</a:t>
            </a:r>
            <a:r>
              <a:rPr lang="en-US" dirty="0"/>
              <a:t>] = &amp;titles[5];</a:t>
            </a:r>
          </a:p>
          <a:p>
            <a:pPr marL="0" indent="0">
              <a:buNone/>
            </a:pPr>
            <a:r>
              <a:rPr lang="en-US" dirty="0" err="1"/>
              <a:t>englishBooks</a:t>
            </a:r>
            <a:r>
              <a:rPr lang="en-US" dirty="0"/>
              <a:t>[3] = &amp;titles[6];</a:t>
            </a:r>
          </a:p>
          <a:p>
            <a:pPr marL="0" indent="0">
              <a:buNone/>
            </a:pPr>
            <a:r>
              <a:rPr lang="en-US" dirty="0" err="1"/>
              <a:t>printf</a:t>
            </a:r>
            <a:r>
              <a:rPr lang="en-US" dirty="0"/>
              <a:t>("%s</a:t>
            </a:r>
            <a:r>
              <a:rPr lang="en-US" b="1" dirty="0"/>
              <a:t>\n</a:t>
            </a:r>
            <a:r>
              <a:rPr lang="en-US" dirty="0"/>
              <a:t>",*</a:t>
            </a:r>
            <a:r>
              <a:rPr lang="en-US" dirty="0" err="1"/>
              <a:t>englishBooks</a:t>
            </a:r>
            <a:r>
              <a:rPr lang="en-US" dirty="0"/>
              <a:t>[1]); </a:t>
            </a:r>
            <a:r>
              <a:rPr lang="en-US" i="1" dirty="0"/>
              <a:t>// Wuthering </a:t>
            </a:r>
            <a:r>
              <a:rPr lang="en-US" i="1" dirty="0" smtClean="0"/>
              <a:t>Heights</a:t>
            </a:r>
            <a:endParaRPr lang="en-US" i="1" dirty="0"/>
          </a:p>
        </p:txBody>
      </p:sp>
    </p:spTree>
    <p:extLst>
      <p:ext uri="{BB962C8B-B14F-4D97-AF65-F5344CB8AC3E}">
        <p14:creationId xmlns:p14="http://schemas.microsoft.com/office/powerpoint/2010/main" val="238180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186</TotalTime>
  <Words>4694</Words>
  <Application>Microsoft Office PowerPoint</Application>
  <PresentationFormat>Custom</PresentationFormat>
  <Paragraphs>446</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Academic Literature 16x9</vt:lpstr>
      <vt:lpstr>ADVANCED C PROGRAMMING</vt:lpstr>
      <vt:lpstr>Topic</vt:lpstr>
      <vt:lpstr>Common Uses of Pointers</vt:lpstr>
      <vt:lpstr>Multiple indirection</vt:lpstr>
      <vt:lpstr>Multiple indirection</vt:lpstr>
      <vt:lpstr>Multiple indirection</vt:lpstr>
      <vt:lpstr>Multiple indirection</vt:lpstr>
      <vt:lpstr>Multiple indirection</vt:lpstr>
      <vt:lpstr>Multiple indirection</vt:lpstr>
      <vt:lpstr>Multiple indirection (Pointers to Pointers)</vt:lpstr>
      <vt:lpstr>Multiple indirection (Pointers to Pointers)</vt:lpstr>
      <vt:lpstr>Initializing pointers</vt:lpstr>
      <vt:lpstr>Initializing pointers : Example</vt:lpstr>
      <vt:lpstr>Initializing pointers: Example</vt:lpstr>
      <vt:lpstr>Initializing pointers: Example</vt:lpstr>
      <vt:lpstr>Initializing pointers: Example</vt:lpstr>
      <vt:lpstr>Pointer comparisons</vt:lpstr>
      <vt:lpstr>Using const in pointer declaration</vt:lpstr>
      <vt:lpstr>Pointers to a constant</vt:lpstr>
      <vt:lpstr>Pointers to a constant</vt:lpstr>
      <vt:lpstr>Pointers to a constant</vt:lpstr>
      <vt:lpstr>Pointers to a constant</vt:lpstr>
      <vt:lpstr>Pointers to a constant</vt:lpstr>
      <vt:lpstr>Pointers to a constant</vt:lpstr>
      <vt:lpstr>Pointer to a constant</vt:lpstr>
      <vt:lpstr>Constant pointers to nonconstants</vt:lpstr>
      <vt:lpstr>Constant pointers to nonconstants</vt:lpstr>
      <vt:lpstr>Constant pointers to nonconstants</vt:lpstr>
      <vt:lpstr>Constant pointers to constants</vt:lpstr>
      <vt:lpstr>Constant pointers to constants</vt:lpstr>
      <vt:lpstr>Constant pointers to constants</vt:lpstr>
      <vt:lpstr>Constant pointers to constants</vt:lpstr>
      <vt:lpstr>Pointer to (constant pointer to constant)</vt:lpstr>
      <vt:lpstr>Pointer to (constant pointer to constant)</vt:lpstr>
      <vt:lpstr>Problems with pointers</vt:lpstr>
      <vt:lpstr>Problems with pointers</vt:lpstr>
      <vt:lpstr>Problems with pointers (Undefined Behaviour)</vt:lpstr>
      <vt:lpstr>Problems with pointers (Undefined Behaviour)</vt:lpstr>
      <vt:lpstr>Problems with pointers (Garbage)</vt:lpstr>
      <vt:lpstr>Problems with pointers (Garbage)</vt:lpstr>
      <vt:lpstr>Pointers and Arrays</vt:lpstr>
      <vt:lpstr>Pointer Notation and Arrays</vt:lpstr>
      <vt:lpstr>Pointer Notation and Arrays</vt:lpstr>
      <vt:lpstr>Pointer Notation and Arrays</vt:lpstr>
      <vt:lpstr>Pointer Notation and Arrays</vt:lpstr>
      <vt:lpstr>Pointer Notation and Arrays</vt:lpstr>
      <vt:lpstr>Pointer Notation and Arrays</vt:lpstr>
      <vt:lpstr>Pointer Notation and Arrays</vt:lpstr>
      <vt:lpstr>Differences Between Arrays and Pointers</vt:lpstr>
      <vt:lpstr>Differences Between Arrays and Pointers</vt:lpstr>
      <vt:lpstr>Arrays of Pointers</vt:lpstr>
      <vt:lpstr>Arrays of Pointers: Example</vt:lpstr>
      <vt:lpstr>Arrays of Pointers: Example</vt:lpstr>
      <vt:lpstr>Array of Pointers to Character</vt:lpstr>
      <vt:lpstr>Array of Pointers to Character: Example</vt:lpstr>
      <vt:lpstr>Array of Pointers to Character Vs Traditional Array</vt:lpstr>
      <vt:lpstr>Memory Representation</vt:lpstr>
      <vt:lpstr>Application of Array of Pointers</vt:lpstr>
      <vt:lpstr>Disadvantages of Array of Pointers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Kanni Muthu</dc:creator>
  <cp:lastModifiedBy>student</cp:lastModifiedBy>
  <cp:revision>45</cp:revision>
  <dcterms:created xsi:type="dcterms:W3CDTF">2023-04-13T10:59:41Z</dcterms:created>
  <dcterms:modified xsi:type="dcterms:W3CDTF">2023-05-23T09:33:02Z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