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3"/>
  </p:notesMasterIdLst>
  <p:handoutMasterIdLst>
    <p:handoutMasterId r:id="rId94"/>
  </p:handoutMasterIdLst>
  <p:sldIdLst>
    <p:sldId id="256" r:id="rId5"/>
    <p:sldId id="257" r:id="rId6"/>
    <p:sldId id="272" r:id="rId7"/>
    <p:sldId id="279" r:id="rId8"/>
    <p:sldId id="280" r:id="rId9"/>
    <p:sldId id="281" r:id="rId10"/>
    <p:sldId id="282" r:id="rId11"/>
    <p:sldId id="283" r:id="rId12"/>
    <p:sldId id="349" r:id="rId13"/>
    <p:sldId id="350" r:id="rId14"/>
    <p:sldId id="351" r:id="rId15"/>
    <p:sldId id="352" r:id="rId16"/>
    <p:sldId id="353" r:id="rId17"/>
    <p:sldId id="354" r:id="rId18"/>
    <p:sldId id="355" r:id="rId19"/>
    <p:sldId id="356" r:id="rId20"/>
    <p:sldId id="357" r:id="rId21"/>
    <p:sldId id="358" r:id="rId22"/>
    <p:sldId id="359" r:id="rId23"/>
    <p:sldId id="273" r:id="rId24"/>
    <p:sldId id="284" r:id="rId25"/>
    <p:sldId id="274" r:id="rId26"/>
    <p:sldId id="285" r:id="rId27"/>
    <p:sldId id="286" r:id="rId28"/>
    <p:sldId id="287" r:id="rId29"/>
    <p:sldId id="288" r:id="rId30"/>
    <p:sldId id="289" r:id="rId31"/>
    <p:sldId id="290" r:id="rId32"/>
    <p:sldId id="291" r:id="rId33"/>
    <p:sldId id="292" r:id="rId34"/>
    <p:sldId id="293" r:id="rId35"/>
    <p:sldId id="275" r:id="rId36"/>
    <p:sldId id="294" r:id="rId37"/>
    <p:sldId id="295" r:id="rId38"/>
    <p:sldId id="310" r:id="rId39"/>
    <p:sldId id="305" r:id="rId40"/>
    <p:sldId id="311" r:id="rId41"/>
    <p:sldId id="312" r:id="rId42"/>
    <p:sldId id="313" r:id="rId43"/>
    <p:sldId id="314" r:id="rId44"/>
    <p:sldId id="309" r:id="rId45"/>
    <p:sldId id="308" r:id="rId46"/>
    <p:sldId id="307" r:id="rId47"/>
    <p:sldId id="306" r:id="rId48"/>
    <p:sldId id="298" r:id="rId49"/>
    <p:sldId id="304" r:id="rId50"/>
    <p:sldId id="303" r:id="rId51"/>
    <p:sldId id="302" r:id="rId52"/>
    <p:sldId id="301" r:id="rId53"/>
    <p:sldId id="300" r:id="rId54"/>
    <p:sldId id="299" r:id="rId55"/>
    <p:sldId id="297" r:id="rId56"/>
    <p:sldId id="276" r:id="rId57"/>
    <p:sldId id="323" r:id="rId58"/>
    <p:sldId id="324" r:id="rId59"/>
    <p:sldId id="325" r:id="rId60"/>
    <p:sldId id="326" r:id="rId61"/>
    <p:sldId id="277" r:id="rId62"/>
    <p:sldId id="317" r:id="rId63"/>
    <p:sldId id="318" r:id="rId64"/>
    <p:sldId id="319" r:id="rId65"/>
    <p:sldId id="320" r:id="rId66"/>
    <p:sldId id="321" r:id="rId67"/>
    <p:sldId id="322" r:id="rId68"/>
    <p:sldId id="315" r:id="rId69"/>
    <p:sldId id="327" r:id="rId70"/>
    <p:sldId id="328" r:id="rId71"/>
    <p:sldId id="329" r:id="rId72"/>
    <p:sldId id="330" r:id="rId73"/>
    <p:sldId id="278"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61" d="100"/>
          <a:sy n="61" d="100"/>
        </p:scale>
        <p:origin x="-96" y="-26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6/2/2023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6/2/2023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62494DB3-7B6A-49B3-B57C-3999FDE58253}" type="datetime3">
              <a:rPr lang="en-US" smtClean="0"/>
              <a:pPr/>
              <a:t>2 June 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 xmlns:p14="http://schemas.microsoft.com/office/powerpoint/2010/main" val="16597565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090E35F-95E5-4000-968B-04EDEC010036}" type="datetime3">
              <a:rPr lang="en-US" smtClean="0"/>
              <a:pPr/>
              <a:t>2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769637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2407F83-58DB-4B30-9EFD-DFA28FF1C7C2}" type="datetime3">
              <a:rPr lang="en-US" smtClean="0"/>
              <a:pPr/>
              <a:t>2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20120767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71828BE-DAFF-4D24-90E8-7CE9E4DC0FE1}" type="datetime3">
              <a:rPr lang="en-US" smtClean="0"/>
              <a:pPr/>
              <a:t>2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45927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86876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63EEB-2051-4051-9AEC-F3CD7B3B7ED9}" type="datetime3">
              <a:rPr lang="en-US" smtClean="0"/>
              <a:pPr/>
              <a:t>2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602678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1D900D4-14FE-4B9B-A653-75C05B65B15D}" type="datetime3">
              <a:rPr lang="en-US" smtClean="0"/>
              <a:pPr/>
              <a:t>2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52779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325574C-50C6-433D-916B-B3A3AB0E59D1}" type="datetime3">
              <a:rPr lang="en-US" smtClean="0"/>
              <a:pPr/>
              <a:t>2 June 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971016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79C70BB-3E9D-4BC2-AA25-071B2851D218}" type="datetime3">
              <a:rPr lang="en-US" smtClean="0"/>
              <a:pPr/>
              <a:t>2 June 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17581115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C38A7-1E6C-421A-AB40-20E16205FF9E}" type="datetime3">
              <a:rPr lang="en-US" smtClean="0"/>
              <a:pPr/>
              <a:t>2 June 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02416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49896D1-DDAA-403A-92DB-8054F550F582}" type="datetime3">
              <a:rPr lang="en-US" smtClean="0"/>
              <a:pPr/>
              <a:t>2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697646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93393A39-BE2D-4A69-B2FE-E98D075E403C}" type="datetime3">
              <a:rPr lang="en-US" smtClean="0"/>
              <a:pPr/>
              <a:t>2 June 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ADVANCED C PROGRAMMING</a:t>
            </a:r>
          </a:p>
        </p:txBody>
      </p:sp>
      <p:sp>
        <p:nvSpPr>
          <p:cNvPr id="7" name="Subtitle 6"/>
          <p:cNvSpPr>
            <a:spLocks noGrp="1"/>
          </p:cNvSpPr>
          <p:nvPr>
            <p:ph type="subTitle" idx="1"/>
          </p:nvPr>
        </p:nvSpPr>
        <p:spPr>
          <a:xfrm>
            <a:off x="107373" y="5832585"/>
            <a:ext cx="10782300" cy="309598"/>
          </a:xfrm>
        </p:spPr>
        <p:txBody>
          <a:bodyPr>
            <a:normAutofit lnSpcReduction="10000"/>
          </a:bodyPr>
          <a:lstStyle/>
          <a:p>
            <a:r>
              <a:rPr lang="en-US" sz="1600" dirty="0" smtClean="0">
                <a:solidFill>
                  <a:schemeClr val="accent4">
                    <a:lumMod val="20000"/>
                    <a:lumOff val="80000"/>
                  </a:schemeClr>
                </a:solidFill>
              </a:rPr>
              <a:t>Prepared by Dr</a:t>
            </a:r>
            <a:r>
              <a:rPr lang="en-US" sz="1600" dirty="0">
                <a:solidFill>
                  <a:schemeClr val="accent4">
                    <a:lumMod val="20000"/>
                    <a:lumOff val="80000"/>
                  </a:schemeClr>
                </a:solidFill>
              </a:rPr>
              <a:t>. S. </a:t>
            </a:r>
            <a:r>
              <a:rPr lang="en-US" sz="1600" dirty="0" smtClean="0">
                <a:solidFill>
                  <a:schemeClr val="accent4">
                    <a:lumMod val="20000"/>
                    <a:lumOff val="80000"/>
                  </a:schemeClr>
                </a:solidFill>
              </a:rPr>
              <a:t>KANNIMUTHU, Professor, Department of CSE.</a:t>
            </a:r>
            <a:endParaRPr lang="en-US" sz="1600" dirty="0">
              <a:solidFill>
                <a:schemeClr val="accent4">
                  <a:lumMod val="20000"/>
                  <a:lumOff val="80000"/>
                </a:schemeClr>
              </a:solidFill>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 xmlns:a14="http://schemas.microsoft.com/office/drawing/2010/main" val="0"/>
              </a:ext>
            </a:extLst>
          </a:blip>
          <a:srcRect l="8890" r="8890"/>
          <a:stretch>
            <a:fillRect/>
          </a:stretch>
        </p:blipFill>
        <p:spPr/>
      </p:pic>
      <p:sp>
        <p:nvSpPr>
          <p:cNvPr id="5" name="TextBox 2"/>
          <p:cNvSpPr txBox="1"/>
          <p:nvPr/>
        </p:nvSpPr>
        <p:spPr>
          <a:xfrm>
            <a:off x="2347366" y="4618187"/>
            <a:ext cx="18261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Module 2 Part-1</a:t>
            </a:r>
            <a:endParaRPr lang="en-US" dirty="0"/>
          </a:p>
        </p:txBody>
      </p:sp>
    </p:spTree>
    <p:extLst>
      <p:ext uri="{BB962C8B-B14F-4D97-AF65-F5344CB8AC3E}">
        <p14:creationId xmlns="" xmlns:p14="http://schemas.microsoft.com/office/powerpoint/2010/main" val="1652133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1</a:t>
            </a:r>
            <a:endParaRPr lang="en-US" dirty="0"/>
          </a:p>
        </p:txBody>
      </p:sp>
      <p:sp>
        <p:nvSpPr>
          <p:cNvPr id="3" name="Content Placeholder 2"/>
          <p:cNvSpPr>
            <a:spLocks noGrp="1"/>
          </p:cNvSpPr>
          <p:nvPr>
            <p:ph idx="1"/>
          </p:nvPr>
        </p:nvSpPr>
        <p:spPr/>
        <p:txBody>
          <a:bodyPr>
            <a:normAutofit fontScale="70000" lnSpcReduction="20000"/>
          </a:bodyPr>
          <a:lstStyle/>
          <a:p>
            <a:pPr indent="0">
              <a:lnSpc>
                <a:spcPct val="120000"/>
              </a:lnSpc>
              <a:spcBef>
                <a:spcPts val="0"/>
              </a:spcBef>
              <a:buNone/>
            </a:pPr>
            <a:r>
              <a:rPr lang="en-US" dirty="0"/>
              <a:t>Consider a compiler where </a:t>
            </a:r>
            <a:r>
              <a:rPr lang="en-US" dirty="0" err="1"/>
              <a:t>int</a:t>
            </a:r>
            <a:r>
              <a:rPr lang="en-US" dirty="0"/>
              <a:t> takes 4 bytes, char takes 1 byte and pointer takes 4 bytes.</a:t>
            </a:r>
          </a:p>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a:t> </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a:t>
            </a:r>
            <a:r>
              <a:rPr lang="en-US" dirty="0" err="1"/>
              <a:t>int</a:t>
            </a:r>
            <a:r>
              <a:rPr lang="en-US" dirty="0"/>
              <a:t> </a:t>
            </a:r>
            <a:r>
              <a:rPr lang="en-US" dirty="0" err="1"/>
              <a:t>arri</a:t>
            </a:r>
            <a:r>
              <a:rPr lang="en-US" dirty="0"/>
              <a:t>[] = {1, 2 ,3};</a:t>
            </a:r>
          </a:p>
          <a:p>
            <a:pPr indent="0">
              <a:lnSpc>
                <a:spcPct val="120000"/>
              </a:lnSpc>
              <a:spcBef>
                <a:spcPts val="0"/>
              </a:spcBef>
              <a:buNone/>
            </a:pPr>
            <a:r>
              <a:rPr lang="en-US" dirty="0"/>
              <a:t>    </a:t>
            </a:r>
            <a:r>
              <a:rPr lang="en-US" dirty="0" err="1"/>
              <a:t>int</a:t>
            </a:r>
            <a:r>
              <a:rPr lang="en-US" dirty="0"/>
              <a:t> *</a:t>
            </a:r>
            <a:r>
              <a:rPr lang="en-US" dirty="0" err="1"/>
              <a:t>ptri</a:t>
            </a:r>
            <a:r>
              <a:rPr lang="en-US" dirty="0"/>
              <a:t> = </a:t>
            </a:r>
            <a:r>
              <a:rPr lang="en-US" dirty="0" err="1"/>
              <a:t>arri</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char </a:t>
            </a:r>
            <a:r>
              <a:rPr lang="en-US" dirty="0" err="1"/>
              <a:t>arrc</a:t>
            </a:r>
            <a:r>
              <a:rPr lang="en-US" dirty="0"/>
              <a:t>[] = {1, 2 ,3};</a:t>
            </a:r>
          </a:p>
          <a:p>
            <a:pPr indent="0">
              <a:lnSpc>
                <a:spcPct val="120000"/>
              </a:lnSpc>
              <a:spcBef>
                <a:spcPts val="0"/>
              </a:spcBef>
              <a:buNone/>
            </a:pPr>
            <a:r>
              <a:rPr lang="en-US" dirty="0"/>
              <a:t>    char *</a:t>
            </a:r>
            <a:r>
              <a:rPr lang="en-US" dirty="0" err="1"/>
              <a:t>ptrc</a:t>
            </a:r>
            <a:r>
              <a:rPr lang="en-US" dirty="0"/>
              <a:t> = </a:t>
            </a:r>
            <a:r>
              <a:rPr lang="en-US" dirty="0" err="1"/>
              <a:t>arrc</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arri</a:t>
            </a:r>
            <a:r>
              <a:rPr lang="en-US" dirty="0"/>
              <a:t>[] = %d ", </a:t>
            </a:r>
            <a:r>
              <a:rPr lang="en-US" dirty="0" err="1"/>
              <a:t>sizeof</a:t>
            </a:r>
            <a:r>
              <a:rPr lang="en-US" dirty="0"/>
              <a:t>(</a:t>
            </a:r>
            <a:r>
              <a:rPr lang="en-US" dirty="0" err="1"/>
              <a:t>arri</a:t>
            </a:r>
            <a:r>
              <a:rPr lang="en-US" dirty="0"/>
              <a:t>));</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ptri</a:t>
            </a:r>
            <a:r>
              <a:rPr lang="en-US" dirty="0"/>
              <a:t> = %d ", </a:t>
            </a:r>
            <a:r>
              <a:rPr lang="en-US" dirty="0" err="1"/>
              <a:t>sizeof</a:t>
            </a:r>
            <a:r>
              <a:rPr lang="en-US" dirty="0"/>
              <a:t>(</a:t>
            </a:r>
            <a:r>
              <a:rPr lang="en-US" dirty="0" err="1"/>
              <a:t>ptri</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arrc</a:t>
            </a:r>
            <a:r>
              <a:rPr lang="en-US" dirty="0"/>
              <a:t>[] = %d ", </a:t>
            </a:r>
            <a:r>
              <a:rPr lang="en-US" dirty="0" err="1"/>
              <a:t>sizeof</a:t>
            </a:r>
            <a:r>
              <a:rPr lang="en-US" dirty="0"/>
              <a:t>(</a:t>
            </a:r>
            <a:r>
              <a:rPr lang="en-US" dirty="0" err="1"/>
              <a:t>arrc</a:t>
            </a:r>
            <a:r>
              <a:rPr lang="en-US" dirty="0"/>
              <a:t>));</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ptrc</a:t>
            </a:r>
            <a:r>
              <a:rPr lang="en-US" dirty="0"/>
              <a:t> = %d ", </a:t>
            </a:r>
            <a:r>
              <a:rPr lang="en-US" dirty="0" err="1"/>
              <a:t>sizeof</a:t>
            </a:r>
            <a:r>
              <a:rPr lang="en-US" dirty="0"/>
              <a:t>(</a:t>
            </a:r>
            <a:r>
              <a:rPr lang="en-US" dirty="0" err="1"/>
              <a:t>ptrc</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return 0;</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5458690" y="2551929"/>
            <a:ext cx="6733309" cy="1200329"/>
          </a:xfrm>
          <a:prstGeom prst="rect">
            <a:avLst/>
          </a:prstGeom>
        </p:spPr>
        <p:txBody>
          <a:bodyPr wrap="square">
            <a:spAutoFit/>
          </a:bodyPr>
          <a:lstStyle/>
          <a:p>
            <a:r>
              <a:rPr lang="en-US" dirty="0"/>
              <a:t>A.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a:p>
            <a:r>
              <a:rPr lang="en-US" dirty="0"/>
              <a:t>B.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C.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D.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p:txBody>
      </p:sp>
    </p:spTree>
    <p:extLst>
      <p:ext uri="{BB962C8B-B14F-4D97-AF65-F5344CB8AC3E}">
        <p14:creationId xmlns="" xmlns:p14="http://schemas.microsoft.com/office/powerpoint/2010/main" val="10899403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1</a:t>
            </a:r>
            <a:endParaRPr lang="en-US" dirty="0"/>
          </a:p>
        </p:txBody>
      </p:sp>
      <p:sp>
        <p:nvSpPr>
          <p:cNvPr id="3" name="Content Placeholder 2"/>
          <p:cNvSpPr>
            <a:spLocks noGrp="1"/>
          </p:cNvSpPr>
          <p:nvPr>
            <p:ph idx="1"/>
          </p:nvPr>
        </p:nvSpPr>
        <p:spPr/>
        <p:txBody>
          <a:bodyPr>
            <a:normAutofit fontScale="70000" lnSpcReduction="20000"/>
          </a:bodyPr>
          <a:lstStyle/>
          <a:p>
            <a:pPr indent="0">
              <a:lnSpc>
                <a:spcPct val="120000"/>
              </a:lnSpc>
              <a:spcBef>
                <a:spcPts val="0"/>
              </a:spcBef>
              <a:buNone/>
            </a:pPr>
            <a:r>
              <a:rPr lang="en-US" dirty="0"/>
              <a:t>Consider a compiler where </a:t>
            </a:r>
            <a:r>
              <a:rPr lang="en-US" dirty="0" err="1"/>
              <a:t>int</a:t>
            </a:r>
            <a:r>
              <a:rPr lang="en-US" dirty="0"/>
              <a:t> takes 4 bytes, char takes 1 byte and pointer takes 4 bytes.</a:t>
            </a:r>
          </a:p>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a:t> </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a:t>
            </a:r>
            <a:r>
              <a:rPr lang="en-US" dirty="0" err="1"/>
              <a:t>int</a:t>
            </a:r>
            <a:r>
              <a:rPr lang="en-US" dirty="0"/>
              <a:t> </a:t>
            </a:r>
            <a:r>
              <a:rPr lang="en-US" dirty="0" err="1"/>
              <a:t>arri</a:t>
            </a:r>
            <a:r>
              <a:rPr lang="en-US" dirty="0"/>
              <a:t>[] = {1, 2 ,3};</a:t>
            </a:r>
          </a:p>
          <a:p>
            <a:pPr indent="0">
              <a:lnSpc>
                <a:spcPct val="120000"/>
              </a:lnSpc>
              <a:spcBef>
                <a:spcPts val="0"/>
              </a:spcBef>
              <a:buNone/>
            </a:pPr>
            <a:r>
              <a:rPr lang="en-US" dirty="0"/>
              <a:t>    </a:t>
            </a:r>
            <a:r>
              <a:rPr lang="en-US" dirty="0" err="1"/>
              <a:t>int</a:t>
            </a:r>
            <a:r>
              <a:rPr lang="en-US" dirty="0"/>
              <a:t> *</a:t>
            </a:r>
            <a:r>
              <a:rPr lang="en-US" dirty="0" err="1"/>
              <a:t>ptri</a:t>
            </a:r>
            <a:r>
              <a:rPr lang="en-US" dirty="0"/>
              <a:t> = </a:t>
            </a:r>
            <a:r>
              <a:rPr lang="en-US" dirty="0" err="1"/>
              <a:t>arri</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char </a:t>
            </a:r>
            <a:r>
              <a:rPr lang="en-US" dirty="0" err="1"/>
              <a:t>arrc</a:t>
            </a:r>
            <a:r>
              <a:rPr lang="en-US" dirty="0"/>
              <a:t>[] = {1, 2 ,3};</a:t>
            </a:r>
          </a:p>
          <a:p>
            <a:pPr indent="0">
              <a:lnSpc>
                <a:spcPct val="120000"/>
              </a:lnSpc>
              <a:spcBef>
                <a:spcPts val="0"/>
              </a:spcBef>
              <a:buNone/>
            </a:pPr>
            <a:r>
              <a:rPr lang="en-US" dirty="0"/>
              <a:t>    char *</a:t>
            </a:r>
            <a:r>
              <a:rPr lang="en-US" dirty="0" err="1"/>
              <a:t>ptrc</a:t>
            </a:r>
            <a:r>
              <a:rPr lang="en-US" dirty="0"/>
              <a:t> = </a:t>
            </a:r>
            <a:r>
              <a:rPr lang="en-US" dirty="0" err="1"/>
              <a:t>arrc</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arri</a:t>
            </a:r>
            <a:r>
              <a:rPr lang="en-US" dirty="0"/>
              <a:t>[] = %d ", </a:t>
            </a:r>
            <a:r>
              <a:rPr lang="en-US" dirty="0" err="1"/>
              <a:t>sizeof</a:t>
            </a:r>
            <a:r>
              <a:rPr lang="en-US" dirty="0"/>
              <a:t>(</a:t>
            </a:r>
            <a:r>
              <a:rPr lang="en-US" dirty="0" err="1"/>
              <a:t>arri</a:t>
            </a:r>
            <a:r>
              <a:rPr lang="en-US" dirty="0"/>
              <a:t>));</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ptri</a:t>
            </a:r>
            <a:r>
              <a:rPr lang="en-US" dirty="0"/>
              <a:t> = %d ", </a:t>
            </a:r>
            <a:r>
              <a:rPr lang="en-US" dirty="0" err="1"/>
              <a:t>sizeof</a:t>
            </a:r>
            <a:r>
              <a:rPr lang="en-US" dirty="0"/>
              <a:t>(</a:t>
            </a:r>
            <a:r>
              <a:rPr lang="en-US" dirty="0" err="1"/>
              <a:t>ptri</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arrc</a:t>
            </a:r>
            <a:r>
              <a:rPr lang="en-US" dirty="0"/>
              <a:t>[] = %d ", </a:t>
            </a:r>
            <a:r>
              <a:rPr lang="en-US" dirty="0" err="1"/>
              <a:t>sizeof</a:t>
            </a:r>
            <a:r>
              <a:rPr lang="en-US" dirty="0"/>
              <a:t>(</a:t>
            </a:r>
            <a:r>
              <a:rPr lang="en-US" dirty="0" err="1"/>
              <a:t>arrc</a:t>
            </a:r>
            <a:r>
              <a:rPr lang="en-US" dirty="0"/>
              <a:t>));</a:t>
            </a:r>
          </a:p>
          <a:p>
            <a:pPr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ptrc</a:t>
            </a:r>
            <a:r>
              <a:rPr lang="en-US" dirty="0"/>
              <a:t> = %d ", </a:t>
            </a:r>
            <a:r>
              <a:rPr lang="en-US" dirty="0" err="1"/>
              <a:t>sizeof</a:t>
            </a:r>
            <a:r>
              <a:rPr lang="en-US" dirty="0"/>
              <a:t>(</a:t>
            </a:r>
            <a:r>
              <a:rPr lang="en-US" dirty="0" err="1"/>
              <a:t>ptrc</a:t>
            </a:r>
            <a:r>
              <a:rPr lang="en-US" dirty="0"/>
              <a:t>));</a:t>
            </a:r>
          </a:p>
          <a:p>
            <a:pPr indent="0">
              <a:lnSpc>
                <a:spcPct val="120000"/>
              </a:lnSpc>
              <a:spcBef>
                <a:spcPts val="0"/>
              </a:spcBef>
              <a:buNone/>
            </a:pPr>
            <a:r>
              <a:rPr lang="en-US" dirty="0"/>
              <a:t> </a:t>
            </a:r>
          </a:p>
          <a:p>
            <a:pPr indent="0">
              <a:lnSpc>
                <a:spcPct val="120000"/>
              </a:lnSpc>
              <a:spcBef>
                <a:spcPts val="0"/>
              </a:spcBef>
              <a:buNone/>
            </a:pPr>
            <a:r>
              <a:rPr lang="en-US" dirty="0"/>
              <a:t>    return 0;</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5458690" y="2551929"/>
            <a:ext cx="6733309" cy="1200329"/>
          </a:xfrm>
          <a:prstGeom prst="rect">
            <a:avLst/>
          </a:prstGeom>
        </p:spPr>
        <p:txBody>
          <a:bodyPr wrap="square">
            <a:spAutoFit/>
          </a:bodyPr>
          <a:lstStyle/>
          <a:p>
            <a:r>
              <a:rPr lang="en-US" dirty="0"/>
              <a:t>A.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a:p>
            <a:r>
              <a:rPr lang="en-US" dirty="0"/>
              <a:t>B.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C.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solidFill>
                  <a:srgbClr val="FF0000"/>
                </a:solidFill>
              </a:rPr>
              <a:t>D. </a:t>
            </a:r>
            <a:r>
              <a:rPr lang="en-US" dirty="0" err="1">
                <a:solidFill>
                  <a:srgbClr val="FF0000"/>
                </a:solidFill>
              </a:rPr>
              <a:t>sizeof</a:t>
            </a:r>
            <a:r>
              <a:rPr lang="en-US" dirty="0">
                <a:solidFill>
                  <a:srgbClr val="FF0000"/>
                </a:solidFill>
              </a:rPr>
              <a:t> </a:t>
            </a:r>
            <a:r>
              <a:rPr lang="en-US" dirty="0" err="1">
                <a:solidFill>
                  <a:srgbClr val="FF0000"/>
                </a:solidFill>
              </a:rPr>
              <a:t>arri</a:t>
            </a:r>
            <a:r>
              <a:rPr lang="en-US" dirty="0">
                <a:solidFill>
                  <a:srgbClr val="FF0000"/>
                </a:solidFill>
              </a:rPr>
              <a:t>[] = 12 </a:t>
            </a:r>
            <a:r>
              <a:rPr lang="en-US" dirty="0" err="1">
                <a:solidFill>
                  <a:srgbClr val="FF0000"/>
                </a:solidFill>
              </a:rPr>
              <a:t>sizeof</a:t>
            </a:r>
            <a:r>
              <a:rPr lang="en-US" dirty="0">
                <a:solidFill>
                  <a:srgbClr val="FF0000"/>
                </a:solidFill>
              </a:rPr>
              <a:t> </a:t>
            </a:r>
            <a:r>
              <a:rPr lang="en-US" dirty="0" err="1">
                <a:solidFill>
                  <a:srgbClr val="FF0000"/>
                </a:solidFill>
              </a:rPr>
              <a:t>ptri</a:t>
            </a:r>
            <a:r>
              <a:rPr lang="en-US" dirty="0">
                <a:solidFill>
                  <a:srgbClr val="FF0000"/>
                </a:solidFill>
              </a:rPr>
              <a:t> = 4 </a:t>
            </a:r>
            <a:r>
              <a:rPr lang="en-US" dirty="0" err="1">
                <a:solidFill>
                  <a:srgbClr val="FF0000"/>
                </a:solidFill>
              </a:rPr>
              <a:t>sizeof</a:t>
            </a:r>
            <a:r>
              <a:rPr lang="en-US" dirty="0">
                <a:solidFill>
                  <a:srgbClr val="FF0000"/>
                </a:solidFill>
              </a:rPr>
              <a:t> </a:t>
            </a:r>
            <a:r>
              <a:rPr lang="en-US" dirty="0" err="1">
                <a:solidFill>
                  <a:srgbClr val="FF0000"/>
                </a:solidFill>
              </a:rPr>
              <a:t>arrc</a:t>
            </a:r>
            <a:r>
              <a:rPr lang="en-US" dirty="0">
                <a:solidFill>
                  <a:srgbClr val="FF0000"/>
                </a:solidFill>
              </a:rPr>
              <a:t>[] = 3 </a:t>
            </a:r>
            <a:r>
              <a:rPr lang="en-US" dirty="0" err="1">
                <a:solidFill>
                  <a:srgbClr val="FF0000"/>
                </a:solidFill>
              </a:rPr>
              <a:t>sizeof</a:t>
            </a:r>
            <a:r>
              <a:rPr lang="en-US" dirty="0">
                <a:solidFill>
                  <a:srgbClr val="FF0000"/>
                </a:solidFill>
              </a:rPr>
              <a:t> </a:t>
            </a:r>
            <a:r>
              <a:rPr lang="en-US" dirty="0" err="1">
                <a:solidFill>
                  <a:srgbClr val="FF0000"/>
                </a:solidFill>
              </a:rPr>
              <a:t>ptrc</a:t>
            </a:r>
            <a:r>
              <a:rPr lang="en-US" dirty="0">
                <a:solidFill>
                  <a:srgbClr val="FF0000"/>
                </a:solidFill>
              </a:rPr>
              <a:t> = 4</a:t>
            </a:r>
          </a:p>
        </p:txBody>
      </p:sp>
    </p:spTree>
    <p:extLst>
      <p:ext uri="{BB962C8B-B14F-4D97-AF65-F5344CB8AC3E}">
        <p14:creationId xmlns="" xmlns:p14="http://schemas.microsoft.com/office/powerpoint/2010/main" val="165132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2</a:t>
            </a:r>
            <a:endParaRPr lang="en-US" dirty="0"/>
          </a:p>
        </p:txBody>
      </p:sp>
      <p:sp>
        <p:nvSpPr>
          <p:cNvPr id="3" name="Content Placeholder 2"/>
          <p:cNvSpPr>
            <a:spLocks noGrp="1"/>
          </p:cNvSpPr>
          <p:nvPr>
            <p:ph idx="1"/>
          </p:nvPr>
        </p:nvSpPr>
        <p:spPr/>
        <p:txBody>
          <a:bodyPr>
            <a:normAutofit fontScale="92500" lnSpcReduction="10000"/>
          </a:bodyPr>
          <a:lstStyle/>
          <a:p>
            <a:pPr indent="0">
              <a:lnSpc>
                <a:spcPct val="120000"/>
              </a:lnSpc>
              <a:spcBef>
                <a:spcPts val="0"/>
              </a:spcBef>
              <a:buNone/>
            </a:pPr>
            <a:r>
              <a:rPr lang="en-US" dirty="0"/>
              <a:t>Predict the output.</a:t>
            </a:r>
          </a:p>
          <a:p>
            <a:pPr indent="0">
              <a:lnSpc>
                <a:spcPct val="120000"/>
              </a:lnSpc>
              <a:spcBef>
                <a:spcPts val="0"/>
              </a:spcBef>
              <a:buNone/>
            </a:pPr>
            <a:r>
              <a:rPr lang="en-US" dirty="0" smtClean="0"/>
              <a:t>#</a:t>
            </a:r>
            <a:r>
              <a:rPr lang="en-US" dirty="0"/>
              <a:t>include&lt;</a:t>
            </a:r>
            <a:r>
              <a:rPr lang="en-US" dirty="0" err="1"/>
              <a:t>stdio.h</a:t>
            </a:r>
            <a:r>
              <a:rPr lang="en-US" dirty="0"/>
              <a:t>&gt; </a:t>
            </a:r>
          </a:p>
          <a:p>
            <a:pPr indent="0">
              <a:lnSpc>
                <a:spcPct val="120000"/>
              </a:lnSpc>
              <a:spcBef>
                <a:spcPts val="0"/>
              </a:spcBef>
              <a:buNone/>
            </a:pPr>
            <a:r>
              <a:rPr lang="en-US" dirty="0" err="1"/>
              <a:t>int</a:t>
            </a:r>
            <a:r>
              <a:rPr lang="en-US" dirty="0"/>
              <a:t> main()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a; </a:t>
            </a:r>
          </a:p>
          <a:p>
            <a:pPr indent="0">
              <a:lnSpc>
                <a:spcPct val="120000"/>
              </a:lnSpc>
              <a:spcBef>
                <a:spcPts val="0"/>
              </a:spcBef>
              <a:buNone/>
            </a:pPr>
            <a:r>
              <a:rPr lang="en-US" dirty="0"/>
              <a:t>   char *x; </a:t>
            </a:r>
          </a:p>
          <a:p>
            <a:pPr indent="0">
              <a:lnSpc>
                <a:spcPct val="120000"/>
              </a:lnSpc>
              <a:spcBef>
                <a:spcPts val="0"/>
              </a:spcBef>
              <a:buNone/>
            </a:pPr>
            <a:r>
              <a:rPr lang="en-US" dirty="0"/>
              <a:t>   x = (char *) &amp;a; </a:t>
            </a:r>
          </a:p>
          <a:p>
            <a:pPr indent="0">
              <a:lnSpc>
                <a:spcPct val="120000"/>
              </a:lnSpc>
              <a:spcBef>
                <a:spcPts val="0"/>
              </a:spcBef>
              <a:buNone/>
            </a:pPr>
            <a:r>
              <a:rPr lang="en-US" dirty="0"/>
              <a:t>   a = 512; </a:t>
            </a:r>
          </a:p>
          <a:p>
            <a:pPr indent="0">
              <a:lnSpc>
                <a:spcPct val="120000"/>
              </a:lnSpc>
              <a:spcBef>
                <a:spcPts val="0"/>
              </a:spcBef>
              <a:buNone/>
            </a:pPr>
            <a:r>
              <a:rPr lang="en-US" dirty="0"/>
              <a:t>   x[0] = 1; </a:t>
            </a:r>
          </a:p>
          <a:p>
            <a:pPr indent="0">
              <a:lnSpc>
                <a:spcPct val="120000"/>
              </a:lnSpc>
              <a:spcBef>
                <a:spcPts val="0"/>
              </a:spcBef>
              <a:buNone/>
            </a:pPr>
            <a:r>
              <a:rPr lang="en-US" dirty="0"/>
              <a:t>   x[1] = 2; </a:t>
            </a:r>
          </a:p>
          <a:p>
            <a:pPr indent="0">
              <a:lnSpc>
                <a:spcPct val="120000"/>
              </a:lnSpc>
              <a:spcBef>
                <a:spcPts val="0"/>
              </a:spcBef>
              <a:buNone/>
            </a:pPr>
            <a:r>
              <a:rPr lang="en-US" dirty="0"/>
              <a:t>   </a:t>
            </a:r>
            <a:r>
              <a:rPr lang="en-US" dirty="0" err="1"/>
              <a:t>printf</a:t>
            </a:r>
            <a:r>
              <a:rPr lang="en-US" dirty="0"/>
              <a:t>("%</a:t>
            </a:r>
            <a:r>
              <a:rPr lang="en-US" dirty="0" err="1"/>
              <a:t>dn</a:t>
            </a:r>
            <a:r>
              <a:rPr lang="en-US" dirty="0"/>
              <a:t>",a);   </a:t>
            </a:r>
          </a:p>
          <a:p>
            <a:pPr indent="0">
              <a:lnSpc>
                <a:spcPct val="120000"/>
              </a:lnSpc>
              <a:spcBef>
                <a:spcPts val="0"/>
              </a:spcBef>
              <a:buNone/>
            </a:pPr>
            <a:r>
              <a:rPr lang="en-US" dirty="0"/>
              <a:t>   return 0; </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5458690" y="2551929"/>
            <a:ext cx="6733309" cy="1200329"/>
          </a:xfrm>
          <a:prstGeom prst="rect">
            <a:avLst/>
          </a:prstGeom>
        </p:spPr>
        <p:txBody>
          <a:bodyPr wrap="square">
            <a:spAutoFit/>
          </a:bodyPr>
          <a:lstStyle/>
          <a:p>
            <a:r>
              <a:rPr lang="en-US" dirty="0" smtClean="0"/>
              <a:t>A. Machine </a:t>
            </a:r>
            <a:r>
              <a:rPr lang="en-US" dirty="0"/>
              <a:t>dependent</a:t>
            </a:r>
          </a:p>
          <a:p>
            <a:r>
              <a:rPr lang="en-US" dirty="0" smtClean="0"/>
              <a:t>B. 513</a:t>
            </a:r>
            <a:endParaRPr lang="en-US" dirty="0"/>
          </a:p>
          <a:p>
            <a:r>
              <a:rPr lang="en-US" dirty="0" smtClean="0"/>
              <a:t>C. 258</a:t>
            </a:r>
            <a:endParaRPr lang="en-US" dirty="0"/>
          </a:p>
          <a:p>
            <a:r>
              <a:rPr lang="en-US" dirty="0" smtClean="0"/>
              <a:t>D. Compiler </a:t>
            </a:r>
            <a:r>
              <a:rPr lang="en-US" dirty="0"/>
              <a:t>Error</a:t>
            </a:r>
            <a:endParaRPr lang="en-US" dirty="0">
              <a:solidFill>
                <a:srgbClr val="FF0000"/>
              </a:solidFill>
            </a:endParaRPr>
          </a:p>
        </p:txBody>
      </p:sp>
    </p:spTree>
    <p:extLst>
      <p:ext uri="{BB962C8B-B14F-4D97-AF65-F5344CB8AC3E}">
        <p14:creationId xmlns="" xmlns:p14="http://schemas.microsoft.com/office/powerpoint/2010/main" val="2588855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2</a:t>
            </a:r>
            <a:endParaRPr lang="en-US" dirty="0"/>
          </a:p>
        </p:txBody>
      </p:sp>
      <p:sp>
        <p:nvSpPr>
          <p:cNvPr id="3" name="Content Placeholder 2"/>
          <p:cNvSpPr>
            <a:spLocks noGrp="1"/>
          </p:cNvSpPr>
          <p:nvPr>
            <p:ph idx="1"/>
          </p:nvPr>
        </p:nvSpPr>
        <p:spPr/>
        <p:txBody>
          <a:bodyPr>
            <a:normAutofit lnSpcReduction="10000"/>
          </a:bodyPr>
          <a:lstStyle/>
          <a:p>
            <a:pPr indent="0">
              <a:lnSpc>
                <a:spcPct val="120000"/>
              </a:lnSpc>
              <a:spcBef>
                <a:spcPts val="0"/>
              </a:spcBef>
              <a:buNone/>
            </a:pPr>
            <a:r>
              <a:rPr lang="en-US" dirty="0" smtClean="0"/>
              <a:t>Predict the output.</a:t>
            </a:r>
          </a:p>
          <a:p>
            <a:pPr indent="0">
              <a:lnSpc>
                <a:spcPct val="120000"/>
              </a:lnSpc>
              <a:spcBef>
                <a:spcPts val="0"/>
              </a:spcBef>
              <a:buNone/>
            </a:pPr>
            <a:r>
              <a:rPr lang="en-US" dirty="0" smtClean="0"/>
              <a:t>#</a:t>
            </a:r>
            <a:r>
              <a:rPr lang="en-US" dirty="0"/>
              <a:t>include&lt;</a:t>
            </a:r>
            <a:r>
              <a:rPr lang="en-US" dirty="0" err="1"/>
              <a:t>stdio.h</a:t>
            </a:r>
            <a:r>
              <a:rPr lang="en-US" dirty="0"/>
              <a:t>&gt; </a:t>
            </a:r>
          </a:p>
          <a:p>
            <a:pPr indent="0">
              <a:lnSpc>
                <a:spcPct val="120000"/>
              </a:lnSpc>
              <a:spcBef>
                <a:spcPts val="0"/>
              </a:spcBef>
              <a:buNone/>
            </a:pPr>
            <a:r>
              <a:rPr lang="en-US" dirty="0" err="1"/>
              <a:t>int</a:t>
            </a:r>
            <a:r>
              <a:rPr lang="en-US" dirty="0"/>
              <a:t> main()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a; </a:t>
            </a:r>
          </a:p>
          <a:p>
            <a:pPr indent="0">
              <a:lnSpc>
                <a:spcPct val="120000"/>
              </a:lnSpc>
              <a:spcBef>
                <a:spcPts val="0"/>
              </a:spcBef>
              <a:buNone/>
            </a:pPr>
            <a:r>
              <a:rPr lang="en-US" dirty="0"/>
              <a:t>   char *x; </a:t>
            </a:r>
          </a:p>
          <a:p>
            <a:pPr indent="0">
              <a:lnSpc>
                <a:spcPct val="120000"/>
              </a:lnSpc>
              <a:spcBef>
                <a:spcPts val="0"/>
              </a:spcBef>
              <a:buNone/>
            </a:pPr>
            <a:r>
              <a:rPr lang="en-US" dirty="0"/>
              <a:t>   x = (char *) &amp;a; </a:t>
            </a:r>
          </a:p>
          <a:p>
            <a:pPr indent="0">
              <a:lnSpc>
                <a:spcPct val="120000"/>
              </a:lnSpc>
              <a:spcBef>
                <a:spcPts val="0"/>
              </a:spcBef>
              <a:buNone/>
            </a:pPr>
            <a:r>
              <a:rPr lang="en-US" dirty="0"/>
              <a:t>   a = 512; </a:t>
            </a:r>
          </a:p>
          <a:p>
            <a:pPr indent="0">
              <a:lnSpc>
                <a:spcPct val="120000"/>
              </a:lnSpc>
              <a:spcBef>
                <a:spcPts val="0"/>
              </a:spcBef>
              <a:buNone/>
            </a:pPr>
            <a:r>
              <a:rPr lang="en-US" dirty="0"/>
              <a:t>   x[0] = 1; </a:t>
            </a:r>
          </a:p>
          <a:p>
            <a:pPr indent="0">
              <a:lnSpc>
                <a:spcPct val="120000"/>
              </a:lnSpc>
              <a:spcBef>
                <a:spcPts val="0"/>
              </a:spcBef>
              <a:buNone/>
            </a:pPr>
            <a:r>
              <a:rPr lang="en-US" dirty="0"/>
              <a:t>   x[1] = 2; </a:t>
            </a:r>
          </a:p>
          <a:p>
            <a:pPr indent="0">
              <a:lnSpc>
                <a:spcPct val="120000"/>
              </a:lnSpc>
              <a:spcBef>
                <a:spcPts val="0"/>
              </a:spcBef>
              <a:buNone/>
            </a:pPr>
            <a:r>
              <a:rPr lang="en-US" dirty="0"/>
              <a:t>   </a:t>
            </a:r>
            <a:r>
              <a:rPr lang="en-US" dirty="0" err="1"/>
              <a:t>printf</a:t>
            </a:r>
            <a:r>
              <a:rPr lang="en-US" dirty="0"/>
              <a:t>("%</a:t>
            </a:r>
            <a:r>
              <a:rPr lang="en-US" dirty="0" smtClean="0"/>
              <a:t>d\</a:t>
            </a:r>
            <a:r>
              <a:rPr lang="en-US" dirty="0" err="1" smtClean="0"/>
              <a:t>n</a:t>
            </a:r>
            <a:r>
              <a:rPr lang="en-US" dirty="0" err="1"/>
              <a:t>",a</a:t>
            </a:r>
            <a:r>
              <a:rPr lang="en-US" dirty="0"/>
              <a:t>);   </a:t>
            </a:r>
          </a:p>
          <a:p>
            <a:pPr indent="0">
              <a:lnSpc>
                <a:spcPct val="120000"/>
              </a:lnSpc>
              <a:spcBef>
                <a:spcPts val="0"/>
              </a:spcBef>
              <a:buNone/>
            </a:pPr>
            <a:r>
              <a:rPr lang="en-US" dirty="0"/>
              <a:t>   return 0; </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5458690" y="2551929"/>
            <a:ext cx="6733309" cy="1200329"/>
          </a:xfrm>
          <a:prstGeom prst="rect">
            <a:avLst/>
          </a:prstGeom>
        </p:spPr>
        <p:txBody>
          <a:bodyPr wrap="square">
            <a:spAutoFit/>
          </a:bodyPr>
          <a:lstStyle/>
          <a:p>
            <a:r>
              <a:rPr lang="en-US" dirty="0" smtClean="0">
                <a:solidFill>
                  <a:srgbClr val="FF0000"/>
                </a:solidFill>
              </a:rPr>
              <a:t>A. Machine </a:t>
            </a:r>
            <a:r>
              <a:rPr lang="en-US" dirty="0">
                <a:solidFill>
                  <a:srgbClr val="FF0000"/>
                </a:solidFill>
              </a:rPr>
              <a:t>dependent</a:t>
            </a:r>
          </a:p>
          <a:p>
            <a:r>
              <a:rPr lang="en-US" dirty="0" smtClean="0"/>
              <a:t>B. 513</a:t>
            </a:r>
            <a:endParaRPr lang="en-US" dirty="0"/>
          </a:p>
          <a:p>
            <a:r>
              <a:rPr lang="en-US" dirty="0" smtClean="0"/>
              <a:t>C. 258</a:t>
            </a:r>
            <a:endParaRPr lang="en-US" dirty="0"/>
          </a:p>
          <a:p>
            <a:r>
              <a:rPr lang="en-US" dirty="0" smtClean="0"/>
              <a:t>D. Compiler </a:t>
            </a:r>
            <a:r>
              <a:rPr lang="en-US" dirty="0"/>
              <a:t>Error</a:t>
            </a:r>
            <a:endParaRPr lang="en-US" dirty="0">
              <a:solidFill>
                <a:srgbClr val="FF0000"/>
              </a:solidFill>
            </a:endParaRPr>
          </a:p>
        </p:txBody>
      </p:sp>
    </p:spTree>
    <p:extLst>
      <p:ext uri="{BB962C8B-B14F-4D97-AF65-F5344CB8AC3E}">
        <p14:creationId xmlns="" xmlns:p14="http://schemas.microsoft.com/office/powerpoint/2010/main" val="11667363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3</a:t>
            </a:r>
            <a:endParaRPr lang="en-US" dirty="0"/>
          </a:p>
        </p:txBody>
      </p:sp>
      <p:sp>
        <p:nvSpPr>
          <p:cNvPr id="3" name="Content Placeholder 2"/>
          <p:cNvSpPr>
            <a:spLocks noGrp="1"/>
          </p:cNvSpPr>
          <p:nvPr>
            <p:ph idx="1"/>
          </p:nvPr>
        </p:nvSpPr>
        <p:spPr/>
        <p:txBody>
          <a:bodyPr>
            <a:normAutofit fontScale="70000" lnSpcReduction="20000"/>
          </a:bodyPr>
          <a:lstStyle/>
          <a:p>
            <a:pPr indent="0">
              <a:lnSpc>
                <a:spcPct val="120000"/>
              </a:lnSpc>
              <a:spcBef>
                <a:spcPts val="0"/>
              </a:spcBef>
              <a:buNone/>
            </a:pPr>
            <a:r>
              <a:rPr lang="en-US" dirty="0" err="1"/>
              <a:t>int</a:t>
            </a:r>
            <a:r>
              <a:rPr lang="en-US" dirty="0"/>
              <a:t> f(</a:t>
            </a:r>
            <a:r>
              <a:rPr lang="en-US" dirty="0" err="1"/>
              <a:t>int</a:t>
            </a:r>
            <a:r>
              <a:rPr lang="en-US" dirty="0"/>
              <a:t> x, </a:t>
            </a:r>
            <a:r>
              <a:rPr lang="en-US" dirty="0" err="1"/>
              <a:t>int</a:t>
            </a:r>
            <a:r>
              <a:rPr lang="en-US" dirty="0"/>
              <a:t> *</a:t>
            </a:r>
            <a:r>
              <a:rPr lang="en-US" dirty="0" err="1"/>
              <a:t>py</a:t>
            </a:r>
            <a:r>
              <a:rPr lang="en-US" dirty="0"/>
              <a:t>, </a:t>
            </a:r>
            <a:r>
              <a:rPr lang="en-US" dirty="0" err="1"/>
              <a:t>int</a:t>
            </a:r>
            <a:r>
              <a:rPr lang="en-US" dirty="0"/>
              <a:t> **</a:t>
            </a:r>
            <a:r>
              <a:rPr lang="en-US" dirty="0" err="1"/>
              <a:t>ppz</a:t>
            </a:r>
            <a:r>
              <a:rPr lang="en-US" dirty="0"/>
              <a:t>)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y, z; </a:t>
            </a:r>
          </a:p>
          <a:p>
            <a:pPr indent="0">
              <a:lnSpc>
                <a:spcPct val="120000"/>
              </a:lnSpc>
              <a:spcBef>
                <a:spcPts val="0"/>
              </a:spcBef>
              <a:buNone/>
            </a:pPr>
            <a:r>
              <a:rPr lang="en-US" dirty="0"/>
              <a:t>  **</a:t>
            </a:r>
            <a:r>
              <a:rPr lang="en-US" dirty="0" err="1"/>
              <a:t>ppz</a:t>
            </a:r>
            <a:r>
              <a:rPr lang="en-US" dirty="0"/>
              <a:t> += 1; </a:t>
            </a:r>
          </a:p>
          <a:p>
            <a:pPr indent="0">
              <a:lnSpc>
                <a:spcPct val="120000"/>
              </a:lnSpc>
              <a:spcBef>
                <a:spcPts val="0"/>
              </a:spcBef>
              <a:buNone/>
            </a:pPr>
            <a:r>
              <a:rPr lang="en-US" dirty="0"/>
              <a:t>   z  = **</a:t>
            </a:r>
            <a:r>
              <a:rPr lang="en-US" dirty="0" err="1"/>
              <a:t>ppz</a:t>
            </a:r>
            <a:r>
              <a:rPr lang="en-US" dirty="0"/>
              <a:t>; </a:t>
            </a:r>
          </a:p>
          <a:p>
            <a:pPr indent="0">
              <a:lnSpc>
                <a:spcPct val="120000"/>
              </a:lnSpc>
              <a:spcBef>
                <a:spcPts val="0"/>
              </a:spcBef>
              <a:buNone/>
            </a:pPr>
            <a:r>
              <a:rPr lang="en-US" dirty="0"/>
              <a:t>  *</a:t>
            </a:r>
            <a:r>
              <a:rPr lang="en-US" dirty="0" err="1"/>
              <a:t>py</a:t>
            </a:r>
            <a:r>
              <a:rPr lang="en-US" dirty="0"/>
              <a:t> += 2; </a:t>
            </a:r>
          </a:p>
          <a:p>
            <a:pPr indent="0">
              <a:lnSpc>
                <a:spcPct val="120000"/>
              </a:lnSpc>
              <a:spcBef>
                <a:spcPts val="0"/>
              </a:spcBef>
              <a:buNone/>
            </a:pPr>
            <a:r>
              <a:rPr lang="en-US" dirty="0"/>
              <a:t>   y = *</a:t>
            </a:r>
            <a:r>
              <a:rPr lang="en-US" dirty="0" err="1"/>
              <a:t>py</a:t>
            </a:r>
            <a:r>
              <a:rPr lang="en-US" dirty="0"/>
              <a:t>; </a:t>
            </a:r>
          </a:p>
          <a:p>
            <a:pPr indent="0">
              <a:lnSpc>
                <a:spcPct val="120000"/>
              </a:lnSpc>
              <a:spcBef>
                <a:spcPts val="0"/>
              </a:spcBef>
              <a:buNone/>
            </a:pPr>
            <a:r>
              <a:rPr lang="en-US" dirty="0"/>
              <a:t>   x += 3; </a:t>
            </a:r>
          </a:p>
          <a:p>
            <a:pPr indent="0">
              <a:lnSpc>
                <a:spcPct val="120000"/>
              </a:lnSpc>
              <a:spcBef>
                <a:spcPts val="0"/>
              </a:spcBef>
              <a:buNone/>
            </a:pPr>
            <a:r>
              <a:rPr lang="en-US" dirty="0"/>
              <a:t>   return x + y + z; </a:t>
            </a:r>
          </a:p>
          <a:p>
            <a:pPr indent="0">
              <a:lnSpc>
                <a:spcPct val="120000"/>
              </a:lnSpc>
              <a:spcBef>
                <a:spcPts val="0"/>
              </a:spcBef>
              <a:buNone/>
            </a:pPr>
            <a:r>
              <a:rPr lang="en-US" dirty="0"/>
              <a:t>} </a:t>
            </a:r>
          </a:p>
          <a:p>
            <a:pPr indent="0">
              <a:lnSpc>
                <a:spcPct val="120000"/>
              </a:lnSpc>
              <a:spcBef>
                <a:spcPts val="0"/>
              </a:spcBef>
              <a:buNone/>
            </a:pPr>
            <a:r>
              <a:rPr lang="en-US" dirty="0"/>
              <a:t>   </a:t>
            </a:r>
          </a:p>
          <a:p>
            <a:pPr indent="0">
              <a:lnSpc>
                <a:spcPct val="120000"/>
              </a:lnSpc>
              <a:spcBef>
                <a:spcPts val="0"/>
              </a:spcBef>
              <a:buNone/>
            </a:pPr>
            <a:r>
              <a:rPr lang="en-US" dirty="0"/>
              <a:t>void main()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c, *b, **a; </a:t>
            </a:r>
          </a:p>
          <a:p>
            <a:pPr indent="0">
              <a:lnSpc>
                <a:spcPct val="120000"/>
              </a:lnSpc>
              <a:spcBef>
                <a:spcPts val="0"/>
              </a:spcBef>
              <a:buNone/>
            </a:pPr>
            <a:r>
              <a:rPr lang="en-US" dirty="0"/>
              <a:t>   c = 4; </a:t>
            </a:r>
          </a:p>
          <a:p>
            <a:pPr indent="0">
              <a:lnSpc>
                <a:spcPct val="120000"/>
              </a:lnSpc>
              <a:spcBef>
                <a:spcPts val="0"/>
              </a:spcBef>
              <a:buNone/>
            </a:pPr>
            <a:r>
              <a:rPr lang="en-US" dirty="0"/>
              <a:t>   b = &amp;c; </a:t>
            </a:r>
          </a:p>
          <a:p>
            <a:pPr indent="0">
              <a:lnSpc>
                <a:spcPct val="120000"/>
              </a:lnSpc>
              <a:spcBef>
                <a:spcPts val="0"/>
              </a:spcBef>
              <a:buNone/>
            </a:pPr>
            <a:r>
              <a:rPr lang="en-US" dirty="0"/>
              <a:t>   a = &amp;b; </a:t>
            </a:r>
          </a:p>
          <a:p>
            <a:pPr indent="0">
              <a:lnSpc>
                <a:spcPct val="120000"/>
              </a:lnSpc>
              <a:spcBef>
                <a:spcPts val="0"/>
              </a:spcBef>
              <a:buNone/>
            </a:pPr>
            <a:r>
              <a:rPr lang="en-US" dirty="0"/>
              <a:t>   </a:t>
            </a:r>
            <a:r>
              <a:rPr lang="en-US" dirty="0" err="1"/>
              <a:t>printf</a:t>
            </a:r>
            <a:r>
              <a:rPr lang="en-US" dirty="0"/>
              <a:t>("%d ", f(c, b, a)); </a:t>
            </a:r>
          </a:p>
          <a:p>
            <a:pPr indent="0">
              <a:lnSpc>
                <a:spcPct val="120000"/>
              </a:lnSpc>
              <a:spcBef>
                <a:spcPts val="0"/>
              </a:spcBef>
              <a:buNone/>
            </a:pPr>
            <a:r>
              <a:rPr lang="en-US" dirty="0"/>
              <a:t>   return 0;</a:t>
            </a:r>
          </a:p>
          <a:p>
            <a:pPr indent="0">
              <a:lnSpc>
                <a:spcPct val="120000"/>
              </a:lnSpc>
              <a:spcBef>
                <a:spcPts val="0"/>
              </a:spcBef>
              <a:buNone/>
            </a:pPr>
            <a:r>
              <a:rPr lang="en-US" dirty="0" smtClean="0"/>
              <a:t>}</a:t>
            </a:r>
          </a:p>
          <a:p>
            <a:pPr indent="0">
              <a:lnSpc>
                <a:spcPct val="120000"/>
              </a:lnSpc>
              <a:spcBef>
                <a:spcPts val="0"/>
              </a:spcBef>
              <a:buNone/>
            </a:pPr>
            <a:r>
              <a:rPr lang="en-US" dirty="0"/>
              <a:t>What is the output of the program?</a:t>
            </a:r>
          </a:p>
          <a:p>
            <a:pPr indent="0">
              <a:lnSpc>
                <a:spcPct val="120000"/>
              </a:lnSpc>
              <a:spcBef>
                <a:spcPts val="0"/>
              </a:spcBef>
              <a:buNone/>
            </a:pP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726545" y="2773418"/>
            <a:ext cx="6096000" cy="1200329"/>
          </a:xfrm>
          <a:prstGeom prst="rect">
            <a:avLst/>
          </a:prstGeom>
        </p:spPr>
        <p:txBody>
          <a:bodyPr>
            <a:spAutoFit/>
          </a:bodyPr>
          <a:lstStyle/>
          <a:p>
            <a:r>
              <a:rPr lang="en-US" dirty="0"/>
              <a:t>A.18</a:t>
            </a:r>
          </a:p>
          <a:p>
            <a:r>
              <a:rPr lang="en-US" dirty="0"/>
              <a:t>B.19</a:t>
            </a:r>
          </a:p>
          <a:p>
            <a:r>
              <a:rPr lang="en-US" dirty="0"/>
              <a:t>C.21</a:t>
            </a:r>
          </a:p>
          <a:p>
            <a:r>
              <a:rPr lang="en-US" dirty="0"/>
              <a:t>D.22</a:t>
            </a:r>
          </a:p>
        </p:txBody>
      </p:sp>
    </p:spTree>
    <p:extLst>
      <p:ext uri="{BB962C8B-B14F-4D97-AF65-F5344CB8AC3E}">
        <p14:creationId xmlns="" xmlns:p14="http://schemas.microsoft.com/office/powerpoint/2010/main" val="11991199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3</a:t>
            </a:r>
            <a:endParaRPr lang="en-US" dirty="0"/>
          </a:p>
        </p:txBody>
      </p:sp>
      <p:sp>
        <p:nvSpPr>
          <p:cNvPr id="3" name="Content Placeholder 2"/>
          <p:cNvSpPr>
            <a:spLocks noGrp="1"/>
          </p:cNvSpPr>
          <p:nvPr>
            <p:ph idx="1"/>
          </p:nvPr>
        </p:nvSpPr>
        <p:spPr/>
        <p:txBody>
          <a:bodyPr>
            <a:normAutofit fontScale="70000" lnSpcReduction="20000"/>
          </a:bodyPr>
          <a:lstStyle/>
          <a:p>
            <a:pPr indent="0">
              <a:lnSpc>
                <a:spcPct val="120000"/>
              </a:lnSpc>
              <a:spcBef>
                <a:spcPts val="0"/>
              </a:spcBef>
              <a:buNone/>
            </a:pPr>
            <a:r>
              <a:rPr lang="en-US" dirty="0" err="1"/>
              <a:t>int</a:t>
            </a:r>
            <a:r>
              <a:rPr lang="en-US" dirty="0"/>
              <a:t> f(</a:t>
            </a:r>
            <a:r>
              <a:rPr lang="en-US" dirty="0" err="1"/>
              <a:t>int</a:t>
            </a:r>
            <a:r>
              <a:rPr lang="en-US" dirty="0"/>
              <a:t> x, </a:t>
            </a:r>
            <a:r>
              <a:rPr lang="en-US" dirty="0" err="1"/>
              <a:t>int</a:t>
            </a:r>
            <a:r>
              <a:rPr lang="en-US" dirty="0"/>
              <a:t> *</a:t>
            </a:r>
            <a:r>
              <a:rPr lang="en-US" dirty="0" err="1"/>
              <a:t>py</a:t>
            </a:r>
            <a:r>
              <a:rPr lang="en-US" dirty="0"/>
              <a:t>, </a:t>
            </a:r>
            <a:r>
              <a:rPr lang="en-US" dirty="0" err="1"/>
              <a:t>int</a:t>
            </a:r>
            <a:r>
              <a:rPr lang="en-US" dirty="0"/>
              <a:t> **</a:t>
            </a:r>
            <a:r>
              <a:rPr lang="en-US" dirty="0" err="1"/>
              <a:t>ppz</a:t>
            </a:r>
            <a:r>
              <a:rPr lang="en-US" dirty="0"/>
              <a:t>)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y, z; </a:t>
            </a:r>
          </a:p>
          <a:p>
            <a:pPr indent="0">
              <a:lnSpc>
                <a:spcPct val="120000"/>
              </a:lnSpc>
              <a:spcBef>
                <a:spcPts val="0"/>
              </a:spcBef>
              <a:buNone/>
            </a:pPr>
            <a:r>
              <a:rPr lang="en-US" dirty="0"/>
              <a:t>  **</a:t>
            </a:r>
            <a:r>
              <a:rPr lang="en-US" dirty="0" err="1"/>
              <a:t>ppz</a:t>
            </a:r>
            <a:r>
              <a:rPr lang="en-US" dirty="0"/>
              <a:t> += 1; </a:t>
            </a:r>
          </a:p>
          <a:p>
            <a:pPr indent="0">
              <a:lnSpc>
                <a:spcPct val="120000"/>
              </a:lnSpc>
              <a:spcBef>
                <a:spcPts val="0"/>
              </a:spcBef>
              <a:buNone/>
            </a:pPr>
            <a:r>
              <a:rPr lang="en-US" dirty="0"/>
              <a:t>   z  = **</a:t>
            </a:r>
            <a:r>
              <a:rPr lang="en-US" dirty="0" err="1"/>
              <a:t>ppz</a:t>
            </a:r>
            <a:r>
              <a:rPr lang="en-US" dirty="0"/>
              <a:t>; </a:t>
            </a:r>
          </a:p>
          <a:p>
            <a:pPr indent="0">
              <a:lnSpc>
                <a:spcPct val="120000"/>
              </a:lnSpc>
              <a:spcBef>
                <a:spcPts val="0"/>
              </a:spcBef>
              <a:buNone/>
            </a:pPr>
            <a:r>
              <a:rPr lang="en-US" dirty="0"/>
              <a:t>  *</a:t>
            </a:r>
            <a:r>
              <a:rPr lang="en-US" dirty="0" err="1"/>
              <a:t>py</a:t>
            </a:r>
            <a:r>
              <a:rPr lang="en-US" dirty="0"/>
              <a:t> += 2; </a:t>
            </a:r>
          </a:p>
          <a:p>
            <a:pPr indent="0">
              <a:lnSpc>
                <a:spcPct val="120000"/>
              </a:lnSpc>
              <a:spcBef>
                <a:spcPts val="0"/>
              </a:spcBef>
              <a:buNone/>
            </a:pPr>
            <a:r>
              <a:rPr lang="en-US" dirty="0"/>
              <a:t>   y = *</a:t>
            </a:r>
            <a:r>
              <a:rPr lang="en-US" dirty="0" err="1"/>
              <a:t>py</a:t>
            </a:r>
            <a:r>
              <a:rPr lang="en-US" dirty="0"/>
              <a:t>; </a:t>
            </a:r>
          </a:p>
          <a:p>
            <a:pPr indent="0">
              <a:lnSpc>
                <a:spcPct val="120000"/>
              </a:lnSpc>
              <a:spcBef>
                <a:spcPts val="0"/>
              </a:spcBef>
              <a:buNone/>
            </a:pPr>
            <a:r>
              <a:rPr lang="en-US" dirty="0"/>
              <a:t>   x += 3; </a:t>
            </a:r>
          </a:p>
          <a:p>
            <a:pPr indent="0">
              <a:lnSpc>
                <a:spcPct val="120000"/>
              </a:lnSpc>
              <a:spcBef>
                <a:spcPts val="0"/>
              </a:spcBef>
              <a:buNone/>
            </a:pPr>
            <a:r>
              <a:rPr lang="en-US" dirty="0"/>
              <a:t>   return x + y + z; </a:t>
            </a:r>
          </a:p>
          <a:p>
            <a:pPr indent="0">
              <a:lnSpc>
                <a:spcPct val="120000"/>
              </a:lnSpc>
              <a:spcBef>
                <a:spcPts val="0"/>
              </a:spcBef>
              <a:buNone/>
            </a:pPr>
            <a:r>
              <a:rPr lang="en-US" dirty="0"/>
              <a:t>} </a:t>
            </a:r>
          </a:p>
          <a:p>
            <a:pPr indent="0">
              <a:lnSpc>
                <a:spcPct val="120000"/>
              </a:lnSpc>
              <a:spcBef>
                <a:spcPts val="0"/>
              </a:spcBef>
              <a:buNone/>
            </a:pPr>
            <a:r>
              <a:rPr lang="en-US" dirty="0"/>
              <a:t>   </a:t>
            </a:r>
          </a:p>
          <a:p>
            <a:pPr indent="0">
              <a:lnSpc>
                <a:spcPct val="120000"/>
              </a:lnSpc>
              <a:spcBef>
                <a:spcPts val="0"/>
              </a:spcBef>
              <a:buNone/>
            </a:pPr>
            <a:r>
              <a:rPr lang="en-US" dirty="0"/>
              <a:t>void main() </a:t>
            </a:r>
          </a:p>
          <a:p>
            <a:pPr indent="0">
              <a:lnSpc>
                <a:spcPct val="120000"/>
              </a:lnSpc>
              <a:spcBef>
                <a:spcPts val="0"/>
              </a:spcBef>
              <a:buNone/>
            </a:pPr>
            <a:r>
              <a:rPr lang="en-US" dirty="0"/>
              <a:t>{ </a:t>
            </a:r>
          </a:p>
          <a:p>
            <a:pPr indent="0">
              <a:lnSpc>
                <a:spcPct val="120000"/>
              </a:lnSpc>
              <a:spcBef>
                <a:spcPts val="0"/>
              </a:spcBef>
              <a:buNone/>
            </a:pPr>
            <a:r>
              <a:rPr lang="en-US" dirty="0"/>
              <a:t>   </a:t>
            </a:r>
            <a:r>
              <a:rPr lang="en-US" dirty="0" err="1"/>
              <a:t>int</a:t>
            </a:r>
            <a:r>
              <a:rPr lang="en-US" dirty="0"/>
              <a:t> c, *b, **a; </a:t>
            </a:r>
          </a:p>
          <a:p>
            <a:pPr indent="0">
              <a:lnSpc>
                <a:spcPct val="120000"/>
              </a:lnSpc>
              <a:spcBef>
                <a:spcPts val="0"/>
              </a:spcBef>
              <a:buNone/>
            </a:pPr>
            <a:r>
              <a:rPr lang="en-US" dirty="0"/>
              <a:t>   c = 4; </a:t>
            </a:r>
          </a:p>
          <a:p>
            <a:pPr indent="0">
              <a:lnSpc>
                <a:spcPct val="120000"/>
              </a:lnSpc>
              <a:spcBef>
                <a:spcPts val="0"/>
              </a:spcBef>
              <a:buNone/>
            </a:pPr>
            <a:r>
              <a:rPr lang="en-US" dirty="0"/>
              <a:t>   b = &amp;c; </a:t>
            </a:r>
          </a:p>
          <a:p>
            <a:pPr indent="0">
              <a:lnSpc>
                <a:spcPct val="120000"/>
              </a:lnSpc>
              <a:spcBef>
                <a:spcPts val="0"/>
              </a:spcBef>
              <a:buNone/>
            </a:pPr>
            <a:r>
              <a:rPr lang="en-US" dirty="0"/>
              <a:t>   a = &amp;b; </a:t>
            </a:r>
          </a:p>
          <a:p>
            <a:pPr indent="0">
              <a:lnSpc>
                <a:spcPct val="120000"/>
              </a:lnSpc>
              <a:spcBef>
                <a:spcPts val="0"/>
              </a:spcBef>
              <a:buNone/>
            </a:pPr>
            <a:r>
              <a:rPr lang="en-US" dirty="0"/>
              <a:t>   </a:t>
            </a:r>
            <a:r>
              <a:rPr lang="en-US" dirty="0" err="1"/>
              <a:t>printf</a:t>
            </a:r>
            <a:r>
              <a:rPr lang="en-US" dirty="0"/>
              <a:t>("%d ", f(c, b, a)); </a:t>
            </a:r>
          </a:p>
          <a:p>
            <a:pPr indent="0">
              <a:lnSpc>
                <a:spcPct val="120000"/>
              </a:lnSpc>
              <a:spcBef>
                <a:spcPts val="0"/>
              </a:spcBef>
              <a:buNone/>
            </a:pPr>
            <a:r>
              <a:rPr lang="en-US" dirty="0"/>
              <a:t>   return 0;</a:t>
            </a:r>
          </a:p>
          <a:p>
            <a:pPr indent="0">
              <a:lnSpc>
                <a:spcPct val="120000"/>
              </a:lnSpc>
              <a:spcBef>
                <a:spcPts val="0"/>
              </a:spcBef>
              <a:buNone/>
            </a:pPr>
            <a:r>
              <a:rPr lang="en-US" dirty="0" smtClean="0"/>
              <a:t>}</a:t>
            </a:r>
          </a:p>
          <a:p>
            <a:pPr indent="0">
              <a:lnSpc>
                <a:spcPct val="120000"/>
              </a:lnSpc>
              <a:spcBef>
                <a:spcPts val="0"/>
              </a:spcBef>
              <a:buNone/>
            </a:pPr>
            <a:r>
              <a:rPr lang="en-US" dirty="0"/>
              <a:t>What is the output of the program?</a:t>
            </a:r>
          </a:p>
          <a:p>
            <a:pPr indent="0">
              <a:lnSpc>
                <a:spcPct val="120000"/>
              </a:lnSpc>
              <a:spcBef>
                <a:spcPts val="0"/>
              </a:spcBef>
              <a:buNone/>
            </a:pP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726545" y="2773418"/>
            <a:ext cx="6096000" cy="1200329"/>
          </a:xfrm>
          <a:prstGeom prst="rect">
            <a:avLst/>
          </a:prstGeom>
        </p:spPr>
        <p:txBody>
          <a:bodyPr>
            <a:spAutoFit/>
          </a:bodyPr>
          <a:lstStyle/>
          <a:p>
            <a:r>
              <a:rPr lang="en-US" dirty="0"/>
              <a:t>A.18</a:t>
            </a:r>
          </a:p>
          <a:p>
            <a:r>
              <a:rPr lang="en-US" dirty="0">
                <a:solidFill>
                  <a:srgbClr val="FF0000"/>
                </a:solidFill>
              </a:rPr>
              <a:t>B.19</a:t>
            </a:r>
          </a:p>
          <a:p>
            <a:r>
              <a:rPr lang="en-US" dirty="0"/>
              <a:t>C.21</a:t>
            </a:r>
          </a:p>
          <a:p>
            <a:r>
              <a:rPr lang="en-US" dirty="0"/>
              <a:t>D.22</a:t>
            </a:r>
          </a:p>
        </p:txBody>
      </p:sp>
    </p:spTree>
    <p:extLst>
      <p:ext uri="{BB962C8B-B14F-4D97-AF65-F5344CB8AC3E}">
        <p14:creationId xmlns="" xmlns:p14="http://schemas.microsoft.com/office/powerpoint/2010/main" val="4672903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4</a:t>
            </a:r>
            <a:endParaRPr lang="en-US" dirty="0"/>
          </a:p>
        </p:txBody>
      </p:sp>
      <p:sp>
        <p:nvSpPr>
          <p:cNvPr id="3" name="Content Placeholder 2"/>
          <p:cNvSpPr>
            <a:spLocks noGrp="1"/>
          </p:cNvSpPr>
          <p:nvPr>
            <p:ph idx="1"/>
          </p:nvPr>
        </p:nvSpPr>
        <p:spPr/>
        <p:txBody>
          <a:bodyPr>
            <a:normAutofit/>
          </a:bodyPr>
          <a:lstStyle/>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a:t>
            </a:r>
            <a:r>
              <a:rPr lang="en-US" dirty="0" err="1"/>
              <a:t>int</a:t>
            </a:r>
            <a:r>
              <a:rPr lang="en-US" dirty="0"/>
              <a:t> </a:t>
            </a:r>
            <a:r>
              <a:rPr lang="en-US" dirty="0" err="1"/>
              <a:t>arr</a:t>
            </a:r>
            <a:r>
              <a:rPr lang="en-US" dirty="0"/>
              <a:t>[] = {1, 2, 3, 4, 5};</a:t>
            </a:r>
          </a:p>
          <a:p>
            <a:pPr indent="0">
              <a:lnSpc>
                <a:spcPct val="120000"/>
              </a:lnSpc>
              <a:spcBef>
                <a:spcPts val="0"/>
              </a:spcBef>
              <a:buNone/>
            </a:pPr>
            <a:r>
              <a:rPr lang="en-US" dirty="0"/>
              <a:t>    </a:t>
            </a:r>
            <a:r>
              <a:rPr lang="en-US" dirty="0" err="1"/>
              <a:t>int</a:t>
            </a:r>
            <a:r>
              <a:rPr lang="en-US" dirty="0"/>
              <a:t> *p = </a:t>
            </a:r>
            <a:r>
              <a:rPr lang="en-US" dirty="0" err="1"/>
              <a:t>arr</a:t>
            </a:r>
            <a:r>
              <a:rPr lang="en-US" dirty="0"/>
              <a:t>;</a:t>
            </a:r>
          </a:p>
          <a:p>
            <a:pPr indent="0">
              <a:lnSpc>
                <a:spcPct val="120000"/>
              </a:lnSpc>
              <a:spcBef>
                <a:spcPts val="0"/>
              </a:spcBef>
              <a:buNone/>
            </a:pPr>
            <a:r>
              <a:rPr lang="en-US" dirty="0"/>
              <a:t>    ++*p;</a:t>
            </a:r>
          </a:p>
          <a:p>
            <a:pPr indent="0">
              <a:lnSpc>
                <a:spcPct val="120000"/>
              </a:lnSpc>
              <a:spcBef>
                <a:spcPts val="0"/>
              </a:spcBef>
              <a:buNone/>
            </a:pPr>
            <a:r>
              <a:rPr lang="en-US" dirty="0"/>
              <a:t>    p += 2;</a:t>
            </a:r>
          </a:p>
          <a:p>
            <a:pPr indent="0">
              <a:lnSpc>
                <a:spcPct val="120000"/>
              </a:lnSpc>
              <a:spcBef>
                <a:spcPts val="0"/>
              </a:spcBef>
              <a:buNone/>
            </a:pPr>
            <a:r>
              <a:rPr lang="en-US" dirty="0"/>
              <a:t>    </a:t>
            </a:r>
            <a:r>
              <a:rPr lang="en-US" dirty="0" err="1"/>
              <a:t>printf</a:t>
            </a:r>
            <a:r>
              <a:rPr lang="en-US" dirty="0"/>
              <a:t>("%d", *p);</a:t>
            </a:r>
          </a:p>
          <a:p>
            <a:pPr indent="0">
              <a:lnSpc>
                <a:spcPct val="120000"/>
              </a:lnSpc>
              <a:spcBef>
                <a:spcPts val="0"/>
              </a:spcBef>
              <a:buNone/>
            </a:pPr>
            <a:r>
              <a:rPr lang="en-US" dirty="0"/>
              <a:t>    return 0;</a:t>
            </a:r>
          </a:p>
          <a:p>
            <a:pPr indent="0">
              <a:lnSpc>
                <a:spcPct val="120000"/>
              </a:lnSpc>
              <a:spcBef>
                <a:spcPts val="0"/>
              </a:spcBef>
              <a:buNone/>
            </a:pPr>
            <a:r>
              <a:rPr lang="en-US" dirty="0" smtClean="0"/>
              <a:t>}</a:t>
            </a:r>
          </a:p>
          <a:p>
            <a:pPr indent="0">
              <a:lnSpc>
                <a:spcPct val="120000"/>
              </a:lnSpc>
              <a:spcBef>
                <a:spcPts val="0"/>
              </a:spcBef>
              <a:buNone/>
            </a:pPr>
            <a:r>
              <a:rPr lang="en-US" dirty="0" smtClean="0"/>
              <a:t>What is the output of the program?</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726545" y="2773418"/>
            <a:ext cx="6096000" cy="1200329"/>
          </a:xfrm>
          <a:prstGeom prst="rect">
            <a:avLst/>
          </a:prstGeom>
        </p:spPr>
        <p:txBody>
          <a:bodyPr>
            <a:spAutoFit/>
          </a:bodyPr>
          <a:lstStyle/>
          <a:p>
            <a:r>
              <a:rPr lang="en-US" dirty="0" smtClean="0"/>
              <a:t>A.2</a:t>
            </a:r>
            <a:endParaRPr lang="en-US" dirty="0"/>
          </a:p>
          <a:p>
            <a:r>
              <a:rPr lang="en-US" dirty="0" smtClean="0"/>
              <a:t>B.3</a:t>
            </a:r>
            <a:endParaRPr lang="en-US" dirty="0"/>
          </a:p>
          <a:p>
            <a:r>
              <a:rPr lang="en-US" dirty="0" smtClean="0"/>
              <a:t>C.4</a:t>
            </a:r>
            <a:endParaRPr lang="en-US" dirty="0"/>
          </a:p>
          <a:p>
            <a:r>
              <a:rPr lang="en-US" dirty="0" smtClean="0"/>
              <a:t>D. Compiler Error</a:t>
            </a:r>
            <a:endParaRPr lang="en-US" dirty="0"/>
          </a:p>
        </p:txBody>
      </p:sp>
    </p:spTree>
    <p:extLst>
      <p:ext uri="{BB962C8B-B14F-4D97-AF65-F5344CB8AC3E}">
        <p14:creationId xmlns="" xmlns:p14="http://schemas.microsoft.com/office/powerpoint/2010/main" val="6930326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4</a:t>
            </a:r>
            <a:endParaRPr lang="en-US" dirty="0"/>
          </a:p>
        </p:txBody>
      </p:sp>
      <p:sp>
        <p:nvSpPr>
          <p:cNvPr id="3" name="Content Placeholder 2"/>
          <p:cNvSpPr>
            <a:spLocks noGrp="1"/>
          </p:cNvSpPr>
          <p:nvPr>
            <p:ph idx="1"/>
          </p:nvPr>
        </p:nvSpPr>
        <p:spPr/>
        <p:txBody>
          <a:bodyPr>
            <a:normAutofit/>
          </a:bodyPr>
          <a:lstStyle/>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a:t>
            </a:r>
            <a:r>
              <a:rPr lang="en-US" dirty="0" err="1"/>
              <a:t>int</a:t>
            </a:r>
            <a:r>
              <a:rPr lang="en-US" dirty="0"/>
              <a:t> </a:t>
            </a:r>
            <a:r>
              <a:rPr lang="en-US" dirty="0" err="1"/>
              <a:t>arr</a:t>
            </a:r>
            <a:r>
              <a:rPr lang="en-US" dirty="0"/>
              <a:t>[] = {1, 2, 3, 4, 5};</a:t>
            </a:r>
          </a:p>
          <a:p>
            <a:pPr indent="0">
              <a:lnSpc>
                <a:spcPct val="120000"/>
              </a:lnSpc>
              <a:spcBef>
                <a:spcPts val="0"/>
              </a:spcBef>
              <a:buNone/>
            </a:pPr>
            <a:r>
              <a:rPr lang="en-US" dirty="0"/>
              <a:t>    </a:t>
            </a:r>
            <a:r>
              <a:rPr lang="en-US" dirty="0" err="1"/>
              <a:t>int</a:t>
            </a:r>
            <a:r>
              <a:rPr lang="en-US" dirty="0"/>
              <a:t> *p = </a:t>
            </a:r>
            <a:r>
              <a:rPr lang="en-US" dirty="0" err="1"/>
              <a:t>arr</a:t>
            </a:r>
            <a:r>
              <a:rPr lang="en-US" dirty="0"/>
              <a:t>;</a:t>
            </a:r>
          </a:p>
          <a:p>
            <a:pPr indent="0">
              <a:lnSpc>
                <a:spcPct val="120000"/>
              </a:lnSpc>
              <a:spcBef>
                <a:spcPts val="0"/>
              </a:spcBef>
              <a:buNone/>
            </a:pPr>
            <a:r>
              <a:rPr lang="en-US" dirty="0"/>
              <a:t>    ++*p;</a:t>
            </a:r>
          </a:p>
          <a:p>
            <a:pPr indent="0">
              <a:lnSpc>
                <a:spcPct val="120000"/>
              </a:lnSpc>
              <a:spcBef>
                <a:spcPts val="0"/>
              </a:spcBef>
              <a:buNone/>
            </a:pPr>
            <a:r>
              <a:rPr lang="en-US" dirty="0"/>
              <a:t>    p += 2;</a:t>
            </a:r>
          </a:p>
          <a:p>
            <a:pPr indent="0">
              <a:lnSpc>
                <a:spcPct val="120000"/>
              </a:lnSpc>
              <a:spcBef>
                <a:spcPts val="0"/>
              </a:spcBef>
              <a:buNone/>
            </a:pPr>
            <a:r>
              <a:rPr lang="en-US" dirty="0"/>
              <a:t>    </a:t>
            </a:r>
            <a:r>
              <a:rPr lang="en-US" dirty="0" err="1"/>
              <a:t>printf</a:t>
            </a:r>
            <a:r>
              <a:rPr lang="en-US" dirty="0"/>
              <a:t>("%d", *p);</a:t>
            </a:r>
          </a:p>
          <a:p>
            <a:pPr indent="0">
              <a:lnSpc>
                <a:spcPct val="120000"/>
              </a:lnSpc>
              <a:spcBef>
                <a:spcPts val="0"/>
              </a:spcBef>
              <a:buNone/>
            </a:pPr>
            <a:r>
              <a:rPr lang="en-US" dirty="0"/>
              <a:t>    return 0;</a:t>
            </a:r>
          </a:p>
          <a:p>
            <a:pPr indent="0">
              <a:lnSpc>
                <a:spcPct val="120000"/>
              </a:lnSpc>
              <a:spcBef>
                <a:spcPts val="0"/>
              </a:spcBef>
              <a:buNone/>
            </a:pPr>
            <a:r>
              <a:rPr lang="en-US" dirty="0" smtClean="0"/>
              <a:t>}</a:t>
            </a:r>
          </a:p>
          <a:p>
            <a:pPr indent="0">
              <a:lnSpc>
                <a:spcPct val="120000"/>
              </a:lnSpc>
              <a:spcBef>
                <a:spcPts val="0"/>
              </a:spcBef>
              <a:buNone/>
            </a:pPr>
            <a:r>
              <a:rPr lang="en-US" dirty="0"/>
              <a:t>What is the output of the program?</a:t>
            </a:r>
          </a:p>
          <a:p>
            <a:pPr indent="0">
              <a:lnSpc>
                <a:spcPct val="120000"/>
              </a:lnSpc>
              <a:spcBef>
                <a:spcPts val="0"/>
              </a:spcBef>
              <a:buNone/>
            </a:pP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726545" y="2773418"/>
            <a:ext cx="6096000" cy="1200329"/>
          </a:xfrm>
          <a:prstGeom prst="rect">
            <a:avLst/>
          </a:prstGeom>
        </p:spPr>
        <p:txBody>
          <a:bodyPr>
            <a:spAutoFit/>
          </a:bodyPr>
          <a:lstStyle/>
          <a:p>
            <a:r>
              <a:rPr lang="en-US" dirty="0" smtClean="0"/>
              <a:t>A.2</a:t>
            </a:r>
            <a:endParaRPr lang="en-US" dirty="0"/>
          </a:p>
          <a:p>
            <a:r>
              <a:rPr lang="en-US" dirty="0" smtClean="0">
                <a:solidFill>
                  <a:srgbClr val="FF0000"/>
                </a:solidFill>
              </a:rPr>
              <a:t>B.3</a:t>
            </a:r>
            <a:endParaRPr lang="en-US" dirty="0">
              <a:solidFill>
                <a:srgbClr val="FF0000"/>
              </a:solidFill>
            </a:endParaRPr>
          </a:p>
          <a:p>
            <a:r>
              <a:rPr lang="en-US" dirty="0" smtClean="0"/>
              <a:t>C.4</a:t>
            </a:r>
            <a:endParaRPr lang="en-US" dirty="0"/>
          </a:p>
          <a:p>
            <a:r>
              <a:rPr lang="en-US" dirty="0" smtClean="0"/>
              <a:t>D. Compiler Error</a:t>
            </a:r>
            <a:endParaRPr lang="en-US" dirty="0"/>
          </a:p>
        </p:txBody>
      </p:sp>
    </p:spTree>
    <p:extLst>
      <p:ext uri="{BB962C8B-B14F-4D97-AF65-F5344CB8AC3E}">
        <p14:creationId xmlns="" xmlns:p14="http://schemas.microsoft.com/office/powerpoint/2010/main" val="13873666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5</a:t>
            </a:r>
            <a:endParaRPr lang="en-US" dirty="0"/>
          </a:p>
        </p:txBody>
      </p:sp>
      <p:sp>
        <p:nvSpPr>
          <p:cNvPr id="3" name="Content Placeholder 2"/>
          <p:cNvSpPr>
            <a:spLocks noGrp="1"/>
          </p:cNvSpPr>
          <p:nvPr>
            <p:ph idx="1"/>
          </p:nvPr>
        </p:nvSpPr>
        <p:spPr/>
        <p:txBody>
          <a:bodyPr>
            <a:normAutofit fontScale="92500" lnSpcReduction="10000"/>
          </a:bodyPr>
          <a:lstStyle/>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a:t>void f(char**);</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char *</a:t>
            </a:r>
            <a:r>
              <a:rPr lang="en-US" dirty="0" err="1"/>
              <a:t>argv</a:t>
            </a:r>
            <a:r>
              <a:rPr lang="en-US" dirty="0"/>
              <a:t>[] = { "ab", "cd", "</a:t>
            </a:r>
            <a:r>
              <a:rPr lang="en-US" dirty="0" err="1"/>
              <a:t>ef</a:t>
            </a:r>
            <a:r>
              <a:rPr lang="en-US" dirty="0"/>
              <a:t>", "</a:t>
            </a:r>
            <a:r>
              <a:rPr lang="en-US" dirty="0" err="1"/>
              <a:t>gh</a:t>
            </a:r>
            <a:r>
              <a:rPr lang="en-US" dirty="0"/>
              <a:t>", "</a:t>
            </a:r>
            <a:r>
              <a:rPr lang="en-US" dirty="0" err="1"/>
              <a:t>ij</a:t>
            </a:r>
            <a:r>
              <a:rPr lang="en-US" dirty="0"/>
              <a:t>", "kl" };</a:t>
            </a:r>
          </a:p>
          <a:p>
            <a:pPr indent="0">
              <a:lnSpc>
                <a:spcPct val="120000"/>
              </a:lnSpc>
              <a:spcBef>
                <a:spcPts val="0"/>
              </a:spcBef>
              <a:buNone/>
            </a:pPr>
            <a:r>
              <a:rPr lang="en-US" dirty="0"/>
              <a:t>    f(</a:t>
            </a:r>
            <a:r>
              <a:rPr lang="en-US" dirty="0" err="1"/>
              <a:t>argv</a:t>
            </a:r>
            <a:r>
              <a:rPr lang="en-US" dirty="0"/>
              <a:t>);</a:t>
            </a:r>
          </a:p>
          <a:p>
            <a:pPr indent="0">
              <a:lnSpc>
                <a:spcPct val="120000"/>
              </a:lnSpc>
              <a:spcBef>
                <a:spcPts val="0"/>
              </a:spcBef>
              <a:buNone/>
            </a:pPr>
            <a:r>
              <a:rPr lang="en-US" dirty="0"/>
              <a:t>    return 0;</a:t>
            </a:r>
          </a:p>
          <a:p>
            <a:pPr indent="0">
              <a:lnSpc>
                <a:spcPct val="120000"/>
              </a:lnSpc>
              <a:spcBef>
                <a:spcPts val="0"/>
              </a:spcBef>
              <a:buNone/>
            </a:pPr>
            <a:r>
              <a:rPr lang="en-US" dirty="0"/>
              <a:t>}</a:t>
            </a:r>
          </a:p>
          <a:p>
            <a:pPr indent="0">
              <a:lnSpc>
                <a:spcPct val="120000"/>
              </a:lnSpc>
              <a:spcBef>
                <a:spcPts val="0"/>
              </a:spcBef>
              <a:buNone/>
            </a:pPr>
            <a:r>
              <a:rPr lang="en-US" dirty="0"/>
              <a:t>void f(char **p)</a:t>
            </a:r>
          </a:p>
          <a:p>
            <a:pPr indent="0">
              <a:lnSpc>
                <a:spcPct val="120000"/>
              </a:lnSpc>
              <a:spcBef>
                <a:spcPts val="0"/>
              </a:spcBef>
              <a:buNone/>
            </a:pPr>
            <a:r>
              <a:rPr lang="en-US" dirty="0"/>
              <a:t>{</a:t>
            </a:r>
          </a:p>
          <a:p>
            <a:pPr indent="0">
              <a:lnSpc>
                <a:spcPct val="120000"/>
              </a:lnSpc>
              <a:spcBef>
                <a:spcPts val="0"/>
              </a:spcBef>
              <a:buNone/>
            </a:pPr>
            <a:r>
              <a:rPr lang="en-US" dirty="0"/>
              <a:t>    char *t;</a:t>
            </a:r>
          </a:p>
          <a:p>
            <a:pPr indent="0">
              <a:lnSpc>
                <a:spcPct val="120000"/>
              </a:lnSpc>
              <a:spcBef>
                <a:spcPts val="0"/>
              </a:spcBef>
              <a:buNone/>
            </a:pPr>
            <a:r>
              <a:rPr lang="en-US" dirty="0"/>
              <a:t>    t = (p += </a:t>
            </a:r>
            <a:r>
              <a:rPr lang="en-US" dirty="0" err="1"/>
              <a:t>sizeof</a:t>
            </a:r>
            <a:r>
              <a:rPr lang="en-US" dirty="0"/>
              <a:t>(</a:t>
            </a:r>
            <a:r>
              <a:rPr lang="en-US" dirty="0" err="1"/>
              <a:t>int</a:t>
            </a:r>
            <a:r>
              <a:rPr lang="en-US" dirty="0"/>
              <a:t>))[-1];</a:t>
            </a:r>
          </a:p>
          <a:p>
            <a:pPr indent="0">
              <a:lnSpc>
                <a:spcPct val="120000"/>
              </a:lnSpc>
              <a:spcBef>
                <a:spcPts val="0"/>
              </a:spcBef>
              <a:buNone/>
            </a:pPr>
            <a:r>
              <a:rPr lang="en-US" dirty="0"/>
              <a:t>    </a:t>
            </a:r>
            <a:r>
              <a:rPr lang="en-US" dirty="0" err="1"/>
              <a:t>printf</a:t>
            </a:r>
            <a:r>
              <a:rPr lang="en-US" dirty="0"/>
              <a:t>("%</a:t>
            </a:r>
            <a:r>
              <a:rPr lang="en-US" dirty="0" err="1"/>
              <a:t>sn</a:t>
            </a:r>
            <a:r>
              <a:rPr lang="en-US" dirty="0"/>
              <a:t>", t);</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902036" y="3687818"/>
            <a:ext cx="6096000" cy="1200329"/>
          </a:xfrm>
          <a:prstGeom prst="rect">
            <a:avLst/>
          </a:prstGeom>
        </p:spPr>
        <p:txBody>
          <a:bodyPr>
            <a:spAutoFit/>
          </a:bodyPr>
          <a:lstStyle/>
          <a:p>
            <a:r>
              <a:rPr lang="de-DE" dirty="0"/>
              <a:t>A. ab</a:t>
            </a:r>
          </a:p>
          <a:p>
            <a:r>
              <a:rPr lang="de-DE" dirty="0"/>
              <a:t>B. cd</a:t>
            </a:r>
          </a:p>
          <a:p>
            <a:r>
              <a:rPr lang="de-DE" dirty="0"/>
              <a:t>C. ef</a:t>
            </a:r>
          </a:p>
          <a:p>
            <a:r>
              <a:rPr lang="de-DE" dirty="0"/>
              <a:t>D. gh</a:t>
            </a:r>
            <a:endParaRPr lang="en-US" dirty="0"/>
          </a:p>
        </p:txBody>
      </p:sp>
    </p:spTree>
    <p:extLst>
      <p:ext uri="{BB962C8B-B14F-4D97-AF65-F5344CB8AC3E}">
        <p14:creationId xmlns="" xmlns:p14="http://schemas.microsoft.com/office/powerpoint/2010/main" val="2043479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No. 5</a:t>
            </a:r>
            <a:endParaRPr lang="en-US" dirty="0"/>
          </a:p>
        </p:txBody>
      </p:sp>
      <p:sp>
        <p:nvSpPr>
          <p:cNvPr id="3" name="Content Placeholder 2"/>
          <p:cNvSpPr>
            <a:spLocks noGrp="1"/>
          </p:cNvSpPr>
          <p:nvPr>
            <p:ph idx="1"/>
          </p:nvPr>
        </p:nvSpPr>
        <p:spPr/>
        <p:txBody>
          <a:bodyPr>
            <a:normAutofit fontScale="92500" lnSpcReduction="10000"/>
          </a:bodyPr>
          <a:lstStyle/>
          <a:p>
            <a:pPr indent="0">
              <a:lnSpc>
                <a:spcPct val="120000"/>
              </a:lnSpc>
              <a:spcBef>
                <a:spcPts val="0"/>
              </a:spcBef>
              <a:buNone/>
            </a:pPr>
            <a:r>
              <a:rPr lang="en-US" dirty="0"/>
              <a:t>#include &lt;</a:t>
            </a:r>
            <a:r>
              <a:rPr lang="en-US" dirty="0" err="1"/>
              <a:t>stdio.h</a:t>
            </a:r>
            <a:r>
              <a:rPr lang="en-US" dirty="0"/>
              <a:t>&gt;</a:t>
            </a:r>
          </a:p>
          <a:p>
            <a:pPr indent="0">
              <a:lnSpc>
                <a:spcPct val="120000"/>
              </a:lnSpc>
              <a:spcBef>
                <a:spcPts val="0"/>
              </a:spcBef>
              <a:buNone/>
            </a:pPr>
            <a:r>
              <a:rPr lang="en-US" dirty="0"/>
              <a:t>void f(char**);</a:t>
            </a:r>
          </a:p>
          <a:p>
            <a:pPr indent="0">
              <a:lnSpc>
                <a:spcPct val="120000"/>
              </a:lnSpc>
              <a:spcBef>
                <a:spcPts val="0"/>
              </a:spcBef>
              <a:buNone/>
            </a:pPr>
            <a:r>
              <a:rPr lang="en-US" dirty="0" err="1"/>
              <a:t>int</a:t>
            </a:r>
            <a:r>
              <a:rPr lang="en-US" dirty="0"/>
              <a:t> main()</a:t>
            </a:r>
          </a:p>
          <a:p>
            <a:pPr indent="0">
              <a:lnSpc>
                <a:spcPct val="120000"/>
              </a:lnSpc>
              <a:spcBef>
                <a:spcPts val="0"/>
              </a:spcBef>
              <a:buNone/>
            </a:pPr>
            <a:r>
              <a:rPr lang="en-US" dirty="0"/>
              <a:t>{</a:t>
            </a:r>
          </a:p>
          <a:p>
            <a:pPr indent="0">
              <a:lnSpc>
                <a:spcPct val="120000"/>
              </a:lnSpc>
              <a:spcBef>
                <a:spcPts val="0"/>
              </a:spcBef>
              <a:buNone/>
            </a:pPr>
            <a:r>
              <a:rPr lang="en-US" dirty="0"/>
              <a:t>    char *</a:t>
            </a:r>
            <a:r>
              <a:rPr lang="en-US" dirty="0" err="1"/>
              <a:t>argv</a:t>
            </a:r>
            <a:r>
              <a:rPr lang="en-US" dirty="0"/>
              <a:t>[] = { "ab", "cd", "</a:t>
            </a:r>
            <a:r>
              <a:rPr lang="en-US" dirty="0" err="1"/>
              <a:t>ef</a:t>
            </a:r>
            <a:r>
              <a:rPr lang="en-US" dirty="0"/>
              <a:t>", "</a:t>
            </a:r>
            <a:r>
              <a:rPr lang="en-US" dirty="0" err="1"/>
              <a:t>gh</a:t>
            </a:r>
            <a:r>
              <a:rPr lang="en-US" dirty="0"/>
              <a:t>", "</a:t>
            </a:r>
            <a:r>
              <a:rPr lang="en-US" dirty="0" err="1"/>
              <a:t>ij</a:t>
            </a:r>
            <a:r>
              <a:rPr lang="en-US" dirty="0"/>
              <a:t>", "kl" };</a:t>
            </a:r>
          </a:p>
          <a:p>
            <a:pPr indent="0">
              <a:lnSpc>
                <a:spcPct val="120000"/>
              </a:lnSpc>
              <a:spcBef>
                <a:spcPts val="0"/>
              </a:spcBef>
              <a:buNone/>
            </a:pPr>
            <a:r>
              <a:rPr lang="en-US" dirty="0"/>
              <a:t>    f(</a:t>
            </a:r>
            <a:r>
              <a:rPr lang="en-US" dirty="0" err="1"/>
              <a:t>argv</a:t>
            </a:r>
            <a:r>
              <a:rPr lang="en-US" dirty="0"/>
              <a:t>);</a:t>
            </a:r>
          </a:p>
          <a:p>
            <a:pPr indent="0">
              <a:lnSpc>
                <a:spcPct val="120000"/>
              </a:lnSpc>
              <a:spcBef>
                <a:spcPts val="0"/>
              </a:spcBef>
              <a:buNone/>
            </a:pPr>
            <a:r>
              <a:rPr lang="en-US" dirty="0"/>
              <a:t>    return 0;</a:t>
            </a:r>
          </a:p>
          <a:p>
            <a:pPr indent="0">
              <a:lnSpc>
                <a:spcPct val="120000"/>
              </a:lnSpc>
              <a:spcBef>
                <a:spcPts val="0"/>
              </a:spcBef>
              <a:buNone/>
            </a:pPr>
            <a:r>
              <a:rPr lang="en-US" dirty="0"/>
              <a:t>}</a:t>
            </a:r>
          </a:p>
          <a:p>
            <a:pPr indent="0">
              <a:lnSpc>
                <a:spcPct val="120000"/>
              </a:lnSpc>
              <a:spcBef>
                <a:spcPts val="0"/>
              </a:spcBef>
              <a:buNone/>
            </a:pPr>
            <a:r>
              <a:rPr lang="en-US" dirty="0"/>
              <a:t>void f(char **p)</a:t>
            </a:r>
          </a:p>
          <a:p>
            <a:pPr indent="0">
              <a:lnSpc>
                <a:spcPct val="120000"/>
              </a:lnSpc>
              <a:spcBef>
                <a:spcPts val="0"/>
              </a:spcBef>
              <a:buNone/>
            </a:pPr>
            <a:r>
              <a:rPr lang="en-US" dirty="0"/>
              <a:t>{</a:t>
            </a:r>
          </a:p>
          <a:p>
            <a:pPr indent="0">
              <a:lnSpc>
                <a:spcPct val="120000"/>
              </a:lnSpc>
              <a:spcBef>
                <a:spcPts val="0"/>
              </a:spcBef>
              <a:buNone/>
            </a:pPr>
            <a:r>
              <a:rPr lang="en-US" dirty="0"/>
              <a:t>    char *t;</a:t>
            </a:r>
          </a:p>
          <a:p>
            <a:pPr indent="0">
              <a:lnSpc>
                <a:spcPct val="120000"/>
              </a:lnSpc>
              <a:spcBef>
                <a:spcPts val="0"/>
              </a:spcBef>
              <a:buNone/>
            </a:pPr>
            <a:r>
              <a:rPr lang="en-US" dirty="0"/>
              <a:t>    t = (p += </a:t>
            </a:r>
            <a:r>
              <a:rPr lang="en-US" dirty="0" err="1"/>
              <a:t>sizeof</a:t>
            </a:r>
            <a:r>
              <a:rPr lang="en-US" dirty="0"/>
              <a:t>(</a:t>
            </a:r>
            <a:r>
              <a:rPr lang="en-US" dirty="0" err="1"/>
              <a:t>int</a:t>
            </a:r>
            <a:r>
              <a:rPr lang="en-US" dirty="0"/>
              <a:t>))[-1];</a:t>
            </a:r>
          </a:p>
          <a:p>
            <a:pPr indent="0">
              <a:lnSpc>
                <a:spcPct val="120000"/>
              </a:lnSpc>
              <a:spcBef>
                <a:spcPts val="0"/>
              </a:spcBef>
              <a:buNone/>
            </a:pPr>
            <a:r>
              <a:rPr lang="en-US" dirty="0"/>
              <a:t>    </a:t>
            </a:r>
            <a:r>
              <a:rPr lang="en-US" dirty="0" err="1"/>
              <a:t>printf</a:t>
            </a:r>
            <a:r>
              <a:rPr lang="en-US" dirty="0"/>
              <a:t>("%</a:t>
            </a:r>
            <a:r>
              <a:rPr lang="en-US" dirty="0" err="1"/>
              <a:t>sn</a:t>
            </a:r>
            <a:r>
              <a:rPr lang="en-US" dirty="0"/>
              <a:t>", t);</a:t>
            </a:r>
          </a:p>
          <a:p>
            <a:pPr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902036" y="3687818"/>
            <a:ext cx="6096000" cy="1200329"/>
          </a:xfrm>
          <a:prstGeom prst="rect">
            <a:avLst/>
          </a:prstGeom>
        </p:spPr>
        <p:txBody>
          <a:bodyPr>
            <a:spAutoFit/>
          </a:bodyPr>
          <a:lstStyle/>
          <a:p>
            <a:r>
              <a:rPr lang="de-DE" dirty="0"/>
              <a:t>A. ab</a:t>
            </a:r>
          </a:p>
          <a:p>
            <a:r>
              <a:rPr lang="de-DE" dirty="0"/>
              <a:t>B. cd</a:t>
            </a:r>
          </a:p>
          <a:p>
            <a:r>
              <a:rPr lang="de-DE" dirty="0"/>
              <a:t>C. ef</a:t>
            </a:r>
          </a:p>
          <a:p>
            <a:r>
              <a:rPr lang="de-DE" dirty="0">
                <a:solidFill>
                  <a:srgbClr val="FF0000"/>
                </a:solidFill>
              </a:rPr>
              <a:t>D. gh</a:t>
            </a:r>
            <a:endParaRPr lang="en-US" dirty="0">
              <a:solidFill>
                <a:srgbClr val="FF0000"/>
              </a:solidFill>
            </a:endParaRPr>
          </a:p>
        </p:txBody>
      </p:sp>
    </p:spTree>
    <p:extLst>
      <p:ext uri="{BB962C8B-B14F-4D97-AF65-F5344CB8AC3E}">
        <p14:creationId xmlns="" xmlns:p14="http://schemas.microsoft.com/office/powerpoint/2010/main" val="34422244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Topics</a:t>
            </a:r>
            <a:endParaRPr lang="en-US" dirty="0"/>
          </a:p>
        </p:txBody>
      </p:sp>
      <p:sp>
        <p:nvSpPr>
          <p:cNvPr id="14" name="Content Placeholder 13"/>
          <p:cNvSpPr>
            <a:spLocks noGrp="1"/>
          </p:cNvSpPr>
          <p:nvPr>
            <p:ph idx="1"/>
          </p:nvPr>
        </p:nvSpPr>
        <p:spPr>
          <a:xfrm>
            <a:off x="1104900" y="1600200"/>
            <a:ext cx="9982200" cy="4098636"/>
          </a:xfrm>
        </p:spPr>
        <p:txBody>
          <a:bodyPr/>
          <a:lstStyle/>
          <a:p>
            <a:r>
              <a:rPr lang="en-US" dirty="0" smtClean="0"/>
              <a:t>Pointer </a:t>
            </a:r>
            <a:r>
              <a:rPr lang="en-US" dirty="0"/>
              <a:t>to an </a:t>
            </a:r>
            <a:r>
              <a:rPr lang="en-US" dirty="0" smtClean="0"/>
              <a:t>array</a:t>
            </a:r>
          </a:p>
          <a:p>
            <a:r>
              <a:rPr lang="en-US" dirty="0" smtClean="0"/>
              <a:t>Variable </a:t>
            </a:r>
            <a:r>
              <a:rPr lang="en-US" dirty="0"/>
              <a:t>length array (VLA</a:t>
            </a:r>
            <a:r>
              <a:rPr lang="en-US" dirty="0" smtClean="0"/>
              <a:t>)</a:t>
            </a:r>
          </a:p>
          <a:p>
            <a:r>
              <a:rPr lang="en-US" dirty="0" smtClean="0"/>
              <a:t>Introduction to Strings</a:t>
            </a:r>
          </a:p>
          <a:p>
            <a:r>
              <a:rPr lang="en-US" dirty="0" smtClean="0"/>
              <a:t>String </a:t>
            </a:r>
            <a:r>
              <a:rPr lang="en-US" dirty="0"/>
              <a:t>handling </a:t>
            </a:r>
            <a:r>
              <a:rPr lang="en-US" dirty="0" smtClean="0"/>
              <a:t>functions</a:t>
            </a:r>
          </a:p>
          <a:p>
            <a:r>
              <a:rPr lang="en-US" dirty="0" smtClean="0"/>
              <a:t>Arrays </a:t>
            </a:r>
            <a:r>
              <a:rPr lang="en-US" dirty="0"/>
              <a:t>and </a:t>
            </a:r>
            <a:r>
              <a:rPr lang="en-US" dirty="0" smtClean="0"/>
              <a:t>strings</a:t>
            </a:r>
          </a:p>
          <a:p>
            <a:r>
              <a:rPr lang="en-US" dirty="0" smtClean="0"/>
              <a:t>Functions </a:t>
            </a:r>
            <a:r>
              <a:rPr lang="en-US" dirty="0"/>
              <a:t>and </a:t>
            </a:r>
            <a:r>
              <a:rPr lang="en-US" dirty="0" smtClean="0"/>
              <a:t>strings</a:t>
            </a:r>
          </a:p>
          <a:p>
            <a:r>
              <a:rPr lang="en-US" dirty="0" smtClean="0"/>
              <a:t>Pointers </a:t>
            </a:r>
            <a:r>
              <a:rPr lang="en-US" dirty="0"/>
              <a:t>and </a:t>
            </a:r>
            <a:r>
              <a:rPr lang="en-US" dirty="0" smtClean="0"/>
              <a:t>strings</a:t>
            </a:r>
          </a:p>
          <a:p>
            <a:r>
              <a:rPr lang="en-US" dirty="0" smtClean="0"/>
              <a:t>Static </a:t>
            </a:r>
            <a:r>
              <a:rPr lang="en-US" dirty="0"/>
              <a:t>and dynamic memory </a:t>
            </a:r>
            <a:r>
              <a:rPr lang="en-US" dirty="0" smtClean="0"/>
              <a:t>allocation</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pPr/>
              <a:t>2 June 2023</a:t>
            </a:fld>
            <a:endParaRPr lang="en-US"/>
          </a:p>
        </p:txBody>
      </p:sp>
    </p:spTree>
    <p:extLst>
      <p:ext uri="{BB962C8B-B14F-4D97-AF65-F5344CB8AC3E}">
        <p14:creationId xmlns="" xmlns:p14="http://schemas.microsoft.com/office/powerpoint/2010/main" val="16542553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Variable length array (VLA)</a:t>
            </a:r>
          </a:p>
        </p:txBody>
      </p:sp>
      <p:sp>
        <p:nvSpPr>
          <p:cNvPr id="4" name="Content Placeholder 3"/>
          <p:cNvSpPr>
            <a:spLocks noGrp="1"/>
          </p:cNvSpPr>
          <p:nvPr>
            <p:ph idx="1"/>
          </p:nvPr>
        </p:nvSpPr>
        <p:spPr/>
        <p:txBody>
          <a:bodyPr/>
          <a:lstStyle/>
          <a:p>
            <a:pPr algn="just"/>
            <a:r>
              <a:rPr lang="en-US" dirty="0"/>
              <a:t>Variable length arrays are also known as runtime sized or variable sized arrays. The size of such arrays is defined at run-time. </a:t>
            </a:r>
          </a:p>
          <a:p>
            <a:pPr algn="just"/>
            <a:endParaRPr lang="en-US" dirty="0"/>
          </a:p>
          <a:p>
            <a:pPr algn="just"/>
            <a:r>
              <a:rPr lang="en-US" dirty="0"/>
              <a:t>Variably modified types include variable length arrays and pointers to variable length arrays. Variably changed types must be declared at either block scope or function prototype scope.</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9507267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Variable length array (VLA)</a:t>
            </a:r>
          </a:p>
        </p:txBody>
      </p:sp>
      <p:sp>
        <p:nvSpPr>
          <p:cNvPr id="4" name="Content Placeholder 3"/>
          <p:cNvSpPr>
            <a:spLocks noGrp="1"/>
          </p:cNvSpPr>
          <p:nvPr>
            <p:ph idx="1"/>
          </p:nvPr>
        </p:nvSpPr>
        <p:spPr>
          <a:xfrm>
            <a:off x="1104900" y="1600199"/>
            <a:ext cx="9982200" cy="4756151"/>
          </a:xfrm>
        </p:spPr>
        <p:txBody>
          <a:bodyPr>
            <a:normAutofit fontScale="92500" lnSpcReduction="20000"/>
          </a:bodyPr>
          <a:lstStyle/>
          <a:p>
            <a:pPr algn="just"/>
            <a:r>
              <a:rPr lang="en-US" dirty="0"/>
              <a:t>Variable length arrays is a feature where we can allocate an auto array (on stack) of variable size. It can be used in a </a:t>
            </a:r>
            <a:r>
              <a:rPr lang="en-US" dirty="0" err="1"/>
              <a:t>typedef</a:t>
            </a:r>
            <a:r>
              <a:rPr lang="en-US" dirty="0"/>
              <a:t> statement. C supports variable sized arrays from C99 standard. For example, the below program compiles and runs fine in C.</a:t>
            </a:r>
          </a:p>
          <a:p>
            <a:pPr marL="0" indent="0" algn="just">
              <a:buNone/>
            </a:pPr>
            <a:r>
              <a:rPr lang="en-US" dirty="0" smtClean="0"/>
              <a:t>void </a:t>
            </a:r>
            <a:r>
              <a:rPr lang="en-US" dirty="0"/>
              <a:t>fun(</a:t>
            </a:r>
            <a:r>
              <a:rPr lang="en-US" dirty="0" err="1"/>
              <a:t>int</a:t>
            </a:r>
            <a:r>
              <a:rPr lang="en-US" dirty="0"/>
              <a:t> n)</a:t>
            </a:r>
          </a:p>
          <a:p>
            <a:pPr marL="0" indent="0" algn="just">
              <a:buNone/>
            </a:pPr>
            <a:r>
              <a:rPr lang="en-US" dirty="0"/>
              <a:t>{</a:t>
            </a:r>
          </a:p>
          <a:p>
            <a:pPr marL="0" indent="0" algn="just">
              <a:buNone/>
            </a:pPr>
            <a:r>
              <a:rPr lang="en-US" dirty="0"/>
              <a:t> </a:t>
            </a:r>
            <a:r>
              <a:rPr lang="en-US" dirty="0" err="1"/>
              <a:t>int</a:t>
            </a:r>
            <a:r>
              <a:rPr lang="en-US" dirty="0"/>
              <a:t> </a:t>
            </a:r>
            <a:r>
              <a:rPr lang="en-US" dirty="0" err="1"/>
              <a:t>arr</a:t>
            </a:r>
            <a:r>
              <a:rPr lang="en-US" dirty="0"/>
              <a:t>[n];</a:t>
            </a:r>
          </a:p>
          <a:p>
            <a:pPr marL="0" indent="0" algn="just">
              <a:buNone/>
            </a:pPr>
            <a:r>
              <a:rPr lang="en-US" dirty="0"/>
              <a:t> // ......</a:t>
            </a:r>
          </a:p>
          <a:p>
            <a:pPr marL="0" indent="0" algn="just">
              <a:buNone/>
            </a:pPr>
            <a:r>
              <a:rPr lang="en-US" dirty="0"/>
              <a:t>}  </a:t>
            </a:r>
          </a:p>
          <a:p>
            <a:pPr marL="0" indent="0" algn="just">
              <a:buNone/>
            </a:pPr>
            <a:r>
              <a:rPr lang="en-US" dirty="0" err="1"/>
              <a:t>int</a:t>
            </a:r>
            <a:r>
              <a:rPr lang="en-US" dirty="0"/>
              <a:t> main()</a:t>
            </a:r>
          </a:p>
          <a:p>
            <a:pPr marL="0" indent="0" algn="just">
              <a:buNone/>
            </a:pPr>
            <a:r>
              <a:rPr lang="en-US" dirty="0"/>
              <a:t>{</a:t>
            </a:r>
          </a:p>
          <a:p>
            <a:pPr marL="0" indent="0" algn="just">
              <a:buNone/>
            </a:pPr>
            <a:r>
              <a:rPr lang="en-US" dirty="0"/>
              <a:t>  fun(6);</a:t>
            </a:r>
          </a:p>
          <a:p>
            <a:pPr marL="0" indent="0" algn="just">
              <a:buNone/>
            </a:pPr>
            <a:r>
              <a:rPr lang="en-US" dirty="0"/>
              <a:t>}</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036401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Introduction to Strings</a:t>
            </a:r>
          </a:p>
        </p:txBody>
      </p:sp>
      <p:sp>
        <p:nvSpPr>
          <p:cNvPr id="4" name="Content Placeholder 3"/>
          <p:cNvSpPr>
            <a:spLocks noGrp="1"/>
          </p:cNvSpPr>
          <p:nvPr>
            <p:ph idx="1"/>
          </p:nvPr>
        </p:nvSpPr>
        <p:spPr/>
        <p:txBody>
          <a:bodyPr/>
          <a:lstStyle/>
          <a:p>
            <a:r>
              <a:rPr lang="en-US" dirty="0"/>
              <a:t>A string is a sequence of characters terminated with the ASCII </a:t>
            </a:r>
            <a:r>
              <a:rPr lang="en-US" dirty="0" smtClean="0"/>
              <a:t>NULL </a:t>
            </a:r>
            <a:r>
              <a:rPr lang="en-US" dirty="0"/>
              <a:t>character. </a:t>
            </a:r>
            <a:endParaRPr lang="en-US" dirty="0" smtClean="0"/>
          </a:p>
          <a:p>
            <a:r>
              <a:rPr lang="en-US" dirty="0" smtClean="0"/>
              <a:t>The ASCII character NULL </a:t>
            </a:r>
            <a:r>
              <a:rPr lang="en-US" dirty="0"/>
              <a:t>is represented as \0. </a:t>
            </a:r>
            <a:endParaRPr lang="en-US" dirty="0" smtClean="0"/>
          </a:p>
          <a:p>
            <a:r>
              <a:rPr lang="en-US" dirty="0" smtClean="0"/>
              <a:t>Strings </a:t>
            </a:r>
            <a:r>
              <a:rPr lang="en-US" dirty="0"/>
              <a:t>are commonly stored in arrays or in </a:t>
            </a:r>
            <a:r>
              <a:rPr lang="en-US" dirty="0" smtClean="0"/>
              <a:t>memory allocated </a:t>
            </a:r>
            <a:r>
              <a:rPr lang="en-US" dirty="0"/>
              <a:t>from the heap. </a:t>
            </a:r>
            <a:endParaRPr lang="en-US" dirty="0" smtClean="0"/>
          </a:p>
          <a:p>
            <a:r>
              <a:rPr lang="en-US" dirty="0" smtClean="0"/>
              <a:t>However</a:t>
            </a:r>
            <a:r>
              <a:rPr lang="en-US" dirty="0"/>
              <a:t>, not all arrays of characters are strings</a:t>
            </a:r>
            <a:r>
              <a:rPr lang="en-US" dirty="0" smtClean="0"/>
              <a:t>.</a:t>
            </a:r>
          </a:p>
          <a:p>
            <a:r>
              <a:rPr lang="en-US" dirty="0"/>
              <a:t>An array </a:t>
            </a:r>
            <a:r>
              <a:rPr lang="en-US" dirty="0" smtClean="0"/>
              <a:t>of </a:t>
            </a:r>
            <a:r>
              <a:rPr lang="en-US" dirty="0"/>
              <a:t>char may not contain the </a:t>
            </a:r>
            <a:r>
              <a:rPr lang="en-US" dirty="0" smtClean="0"/>
              <a:t>NULL </a:t>
            </a:r>
            <a:r>
              <a:rPr lang="en-US" dirty="0"/>
              <a:t>character. </a:t>
            </a:r>
            <a:endParaRPr lang="en-US" dirty="0" smtClean="0"/>
          </a:p>
          <a:p>
            <a:r>
              <a:rPr lang="en-US" dirty="0" smtClean="0"/>
              <a:t>Arrays </a:t>
            </a:r>
            <a:r>
              <a:rPr lang="en-US" dirty="0"/>
              <a:t>of char have been used to </a:t>
            </a:r>
            <a:r>
              <a:rPr lang="en-US" dirty="0" smtClean="0"/>
              <a:t>represent smaller </a:t>
            </a:r>
            <a:r>
              <a:rPr lang="en-US" dirty="0"/>
              <a:t>integer units, such as </a:t>
            </a:r>
            <a:r>
              <a:rPr lang="en-US" dirty="0" err="1"/>
              <a:t>boolean</a:t>
            </a:r>
            <a:r>
              <a:rPr lang="en-US" dirty="0"/>
              <a:t>, to conserve memory space in an application.</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9631781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Introduction to Strings</a:t>
            </a:r>
          </a:p>
        </p:txBody>
      </p:sp>
      <p:sp>
        <p:nvSpPr>
          <p:cNvPr id="4" name="Content Placeholder 3"/>
          <p:cNvSpPr>
            <a:spLocks noGrp="1"/>
          </p:cNvSpPr>
          <p:nvPr>
            <p:ph idx="1"/>
          </p:nvPr>
        </p:nvSpPr>
        <p:spPr/>
        <p:txBody>
          <a:bodyPr/>
          <a:lstStyle/>
          <a:p>
            <a:r>
              <a:rPr lang="en-US" dirty="0"/>
              <a:t>There are two types of strings in C:</a:t>
            </a:r>
          </a:p>
          <a:p>
            <a:r>
              <a:rPr lang="en-US" i="1" dirty="0"/>
              <a:t>Byte </a:t>
            </a:r>
            <a:r>
              <a:rPr lang="en-US" i="1" dirty="0" smtClean="0"/>
              <a:t>string-</a:t>
            </a:r>
            <a:r>
              <a:rPr lang="en-US" dirty="0" smtClean="0"/>
              <a:t>Consists </a:t>
            </a:r>
            <a:r>
              <a:rPr lang="en-US" dirty="0"/>
              <a:t>of a sequence of char data type</a:t>
            </a:r>
          </a:p>
          <a:p>
            <a:r>
              <a:rPr lang="en-US" i="1" dirty="0"/>
              <a:t>Wide </a:t>
            </a:r>
            <a:r>
              <a:rPr lang="en-US" i="1" dirty="0" smtClean="0"/>
              <a:t>string-</a:t>
            </a:r>
            <a:r>
              <a:rPr lang="en-US" dirty="0" smtClean="0"/>
              <a:t>Consists </a:t>
            </a:r>
            <a:r>
              <a:rPr lang="en-US" dirty="0"/>
              <a:t>of a sequence of </a:t>
            </a:r>
            <a:r>
              <a:rPr lang="en-US" dirty="0" err="1"/>
              <a:t>wchar_t</a:t>
            </a:r>
            <a:r>
              <a:rPr lang="en-US" dirty="0"/>
              <a:t> data type</a:t>
            </a:r>
          </a:p>
          <a:p>
            <a:r>
              <a:rPr lang="en-US" dirty="0"/>
              <a:t>The </a:t>
            </a:r>
            <a:r>
              <a:rPr lang="en-US" dirty="0" err="1"/>
              <a:t>wchar_t</a:t>
            </a:r>
            <a:r>
              <a:rPr lang="en-US" dirty="0"/>
              <a:t> data type is used for wide characters and may be either 16 or 32 bits </a:t>
            </a:r>
            <a:r>
              <a:rPr lang="en-US" dirty="0" smtClean="0"/>
              <a:t>in width.</a:t>
            </a:r>
          </a:p>
          <a:p>
            <a:r>
              <a:rPr lang="en-US" dirty="0"/>
              <a:t>Byte string </a:t>
            </a:r>
            <a:r>
              <a:rPr lang="en-US" dirty="0" smtClean="0"/>
              <a:t>functions are </a:t>
            </a:r>
            <a:r>
              <a:rPr lang="en-US" dirty="0"/>
              <a:t>found in the </a:t>
            </a:r>
            <a:r>
              <a:rPr lang="en-US" i="1" dirty="0" err="1">
                <a:solidFill>
                  <a:srgbClr val="FF0000"/>
                </a:solidFill>
              </a:rPr>
              <a:t>string.h</a:t>
            </a:r>
            <a:r>
              <a:rPr lang="en-US" i="1" dirty="0"/>
              <a:t> </a:t>
            </a:r>
            <a:r>
              <a:rPr lang="en-US" dirty="0"/>
              <a:t>file. </a:t>
            </a:r>
            <a:endParaRPr lang="en-US" dirty="0" smtClean="0"/>
          </a:p>
          <a:p>
            <a:r>
              <a:rPr lang="en-US" dirty="0" smtClean="0"/>
              <a:t>Wide </a:t>
            </a:r>
            <a:r>
              <a:rPr lang="en-US" dirty="0"/>
              <a:t>string functions are found in the </a:t>
            </a:r>
            <a:r>
              <a:rPr lang="en-US" i="1" dirty="0" err="1">
                <a:solidFill>
                  <a:srgbClr val="FF0000"/>
                </a:solidFill>
              </a:rPr>
              <a:t>wchar.h</a:t>
            </a:r>
            <a:r>
              <a:rPr lang="en-US" i="1" dirty="0"/>
              <a:t> </a:t>
            </a:r>
            <a:r>
              <a:rPr lang="en-US" dirty="0"/>
              <a:t>file</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9580556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Introduction to Strings</a:t>
            </a:r>
          </a:p>
        </p:txBody>
      </p:sp>
      <p:sp>
        <p:nvSpPr>
          <p:cNvPr id="4" name="Content Placeholder 3"/>
          <p:cNvSpPr>
            <a:spLocks noGrp="1"/>
          </p:cNvSpPr>
          <p:nvPr>
            <p:ph idx="1"/>
          </p:nvPr>
        </p:nvSpPr>
        <p:spPr/>
        <p:txBody>
          <a:bodyPr/>
          <a:lstStyle/>
          <a:p>
            <a:pPr algn="just"/>
            <a:r>
              <a:rPr lang="en-US" dirty="0"/>
              <a:t>Character constants are character sequences enclosed in single quotes. </a:t>
            </a:r>
            <a:endParaRPr lang="en-US" dirty="0" smtClean="0"/>
          </a:p>
          <a:p>
            <a:pPr algn="just"/>
            <a:r>
              <a:rPr lang="en-US" dirty="0" smtClean="0"/>
              <a:t>Normally</a:t>
            </a:r>
            <a:r>
              <a:rPr lang="en-US" dirty="0"/>
              <a:t>, </a:t>
            </a:r>
            <a:r>
              <a:rPr lang="en-US" dirty="0" smtClean="0"/>
              <a:t>they consist </a:t>
            </a:r>
            <a:r>
              <a:rPr lang="en-US" dirty="0"/>
              <a:t>of a single character but can contain more than one character, as found </a:t>
            </a:r>
            <a:r>
              <a:rPr lang="en-US" dirty="0" smtClean="0"/>
              <a:t>with escape </a:t>
            </a:r>
            <a:r>
              <a:rPr lang="en-US" dirty="0"/>
              <a:t>sequences. In C, they are of type int. This is demonstrated as follows:</a:t>
            </a:r>
          </a:p>
          <a:p>
            <a:pPr marL="0" indent="0" algn="just">
              <a:buNone/>
            </a:pPr>
            <a:r>
              <a:rPr lang="en-US" dirty="0" err="1"/>
              <a:t>printf</a:t>
            </a:r>
            <a:r>
              <a:rPr lang="en-US" dirty="0"/>
              <a:t>("%d</a:t>
            </a:r>
            <a:r>
              <a:rPr lang="en-US" b="1" dirty="0"/>
              <a:t>\n</a:t>
            </a:r>
            <a:r>
              <a:rPr lang="en-US" dirty="0"/>
              <a:t>",</a:t>
            </a:r>
            <a:r>
              <a:rPr lang="en-US" b="1" dirty="0" err="1"/>
              <a:t>sizeof</a:t>
            </a:r>
            <a:r>
              <a:rPr lang="en-US" dirty="0"/>
              <a:t>(</a:t>
            </a:r>
            <a:r>
              <a:rPr lang="en-US" b="1" dirty="0"/>
              <a:t>char</a:t>
            </a:r>
            <a:r>
              <a:rPr lang="en-US" dirty="0"/>
              <a:t>));</a:t>
            </a:r>
          </a:p>
          <a:p>
            <a:pPr marL="0" indent="0" algn="just">
              <a:buNone/>
            </a:pPr>
            <a:r>
              <a:rPr lang="en-US" dirty="0" err="1"/>
              <a:t>printf</a:t>
            </a:r>
            <a:r>
              <a:rPr lang="en-US" dirty="0"/>
              <a:t>("%d</a:t>
            </a:r>
            <a:r>
              <a:rPr lang="en-US" b="1" dirty="0"/>
              <a:t>\n</a:t>
            </a:r>
            <a:r>
              <a:rPr lang="en-US" dirty="0"/>
              <a:t>",</a:t>
            </a:r>
            <a:r>
              <a:rPr lang="en-US" b="1" dirty="0" err="1"/>
              <a:t>sizeof</a:t>
            </a:r>
            <a:r>
              <a:rPr lang="en-US" dirty="0"/>
              <a:t>('a'));</a:t>
            </a:r>
          </a:p>
          <a:p>
            <a:pPr algn="just"/>
            <a:r>
              <a:rPr lang="en-US" dirty="0"/>
              <a:t>When executed, the size of char will be 1 while the character literal’s size will be 4. </a:t>
            </a:r>
            <a:r>
              <a:rPr lang="en-US" dirty="0" smtClean="0"/>
              <a:t>This anomaly </a:t>
            </a:r>
            <a:r>
              <a:rPr lang="en-US" dirty="0"/>
              <a:t>is an artifact of the language design.</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5204870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String Declaration</a:t>
            </a:r>
            <a:endParaRPr lang="en-US" dirty="0"/>
          </a:p>
        </p:txBody>
      </p:sp>
      <p:sp>
        <p:nvSpPr>
          <p:cNvPr id="4" name="Content Placeholder 3"/>
          <p:cNvSpPr>
            <a:spLocks noGrp="1"/>
          </p:cNvSpPr>
          <p:nvPr>
            <p:ph idx="1"/>
          </p:nvPr>
        </p:nvSpPr>
        <p:spPr/>
        <p:txBody>
          <a:bodyPr/>
          <a:lstStyle/>
          <a:p>
            <a:pPr algn="just"/>
            <a:r>
              <a:rPr lang="en-US" dirty="0"/>
              <a:t>String declarations are supported in one of three ways: either as a literal, as an array </a:t>
            </a:r>
            <a:r>
              <a:rPr lang="en-US" dirty="0" smtClean="0"/>
              <a:t>of characters</a:t>
            </a:r>
            <a:r>
              <a:rPr lang="en-US" dirty="0"/>
              <a:t>, or using a pointer to a character. </a:t>
            </a:r>
            <a:endParaRPr lang="en-US" dirty="0" smtClean="0"/>
          </a:p>
          <a:p>
            <a:pPr algn="just"/>
            <a:r>
              <a:rPr lang="en-US" dirty="0" smtClean="0"/>
              <a:t>The </a:t>
            </a:r>
            <a:r>
              <a:rPr lang="en-US" dirty="0"/>
              <a:t>string literal is a sequence of </a:t>
            </a:r>
            <a:r>
              <a:rPr lang="en-US" dirty="0" smtClean="0"/>
              <a:t>characters enclosed </a:t>
            </a:r>
            <a:r>
              <a:rPr lang="en-US" dirty="0"/>
              <a:t>in double quotes. </a:t>
            </a:r>
            <a:endParaRPr lang="en-US" dirty="0" smtClean="0"/>
          </a:p>
          <a:p>
            <a:pPr algn="just"/>
            <a:r>
              <a:rPr lang="en-US" dirty="0" smtClean="0"/>
              <a:t>String </a:t>
            </a:r>
            <a:r>
              <a:rPr lang="en-US" dirty="0"/>
              <a:t>literals are frequently used for initialization purposes.</a:t>
            </a:r>
          </a:p>
          <a:p>
            <a:pPr algn="just"/>
            <a:r>
              <a:rPr lang="en-US" dirty="0" smtClean="0"/>
              <a:t>String </a:t>
            </a:r>
            <a:r>
              <a:rPr lang="en-US" dirty="0"/>
              <a:t>literals are not to be confused with characters enclosed in single </a:t>
            </a:r>
            <a:r>
              <a:rPr lang="en-US" dirty="0" smtClean="0"/>
              <a:t>quotes—these are </a:t>
            </a:r>
            <a:r>
              <a:rPr lang="en-US" dirty="0"/>
              <a:t>character literals.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6551716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String Declaration</a:t>
            </a:r>
            <a:endParaRPr lang="en-US" dirty="0"/>
          </a:p>
        </p:txBody>
      </p:sp>
      <p:sp>
        <p:nvSpPr>
          <p:cNvPr id="4" name="Content Placeholder 3"/>
          <p:cNvSpPr>
            <a:spLocks noGrp="1"/>
          </p:cNvSpPr>
          <p:nvPr>
            <p:ph idx="1"/>
          </p:nvPr>
        </p:nvSpPr>
        <p:spPr/>
        <p:txBody>
          <a:bodyPr>
            <a:normAutofit/>
          </a:bodyPr>
          <a:lstStyle/>
          <a:p>
            <a:r>
              <a:rPr lang="en-US" dirty="0"/>
              <a:t>An array of characters is illustrated below where we declare a </a:t>
            </a:r>
            <a:r>
              <a:rPr lang="en-US" dirty="0" smtClean="0"/>
              <a:t>‘name’ </a:t>
            </a:r>
            <a:r>
              <a:rPr lang="en-US" dirty="0"/>
              <a:t>array whose </a:t>
            </a:r>
            <a:r>
              <a:rPr lang="en-US" dirty="0" smtClean="0"/>
              <a:t>size may </a:t>
            </a:r>
            <a:r>
              <a:rPr lang="en-US" dirty="0"/>
              <a:t>hold up to 31 characters. Since a string requires the </a:t>
            </a:r>
            <a:r>
              <a:rPr lang="en-US" dirty="0" smtClean="0"/>
              <a:t>NULL </a:t>
            </a:r>
            <a:r>
              <a:rPr lang="en-US" dirty="0"/>
              <a:t>termination character, </a:t>
            </a:r>
            <a:r>
              <a:rPr lang="en-US" dirty="0" smtClean="0"/>
              <a:t>an array </a:t>
            </a:r>
            <a:r>
              <a:rPr lang="en-US" dirty="0"/>
              <a:t>declared to have 32 characters can only use 31 elements for the actual string’s </a:t>
            </a:r>
            <a:r>
              <a:rPr lang="en-US" dirty="0" smtClean="0"/>
              <a:t>text. The </a:t>
            </a:r>
            <a:r>
              <a:rPr lang="en-US" dirty="0"/>
              <a:t>string’s location depends on where the declaration is placed. </a:t>
            </a:r>
            <a:endParaRPr lang="en-US" dirty="0" smtClean="0"/>
          </a:p>
          <a:p>
            <a:r>
              <a:rPr lang="en-US" b="1" dirty="0" smtClean="0"/>
              <a:t>char </a:t>
            </a:r>
            <a:r>
              <a:rPr lang="en-US" dirty="0" smtClean="0"/>
              <a:t>name[32</a:t>
            </a:r>
            <a:r>
              <a:rPr lang="en-US" dirty="0"/>
              <a:t>];</a:t>
            </a:r>
          </a:p>
          <a:p>
            <a:r>
              <a:rPr lang="en-US" dirty="0"/>
              <a:t>A pointer to a character is illustrated below. Since it has not been initialized, it does </a:t>
            </a:r>
            <a:r>
              <a:rPr lang="en-US" dirty="0" smtClean="0"/>
              <a:t>not reference </a:t>
            </a:r>
            <a:r>
              <a:rPr lang="en-US" dirty="0"/>
              <a:t>a string. The string’s length and location are not specified at this time.</a:t>
            </a:r>
          </a:p>
          <a:p>
            <a:r>
              <a:rPr lang="en-US" b="1" dirty="0"/>
              <a:t>char </a:t>
            </a:r>
            <a:r>
              <a:rPr lang="en-US" dirty="0" smtClean="0"/>
              <a:t>*</a:t>
            </a:r>
            <a:r>
              <a:rPr lang="en-US" dirty="0" err="1" smtClean="0"/>
              <a:t>nameptr</a:t>
            </a:r>
            <a:r>
              <a:rPr lang="en-US" dirty="0" smtClean="0"/>
              <a:t>;</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0465158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String Initialization</a:t>
            </a:r>
            <a:endParaRPr lang="en-US" dirty="0"/>
          </a:p>
        </p:txBody>
      </p:sp>
      <p:sp>
        <p:nvSpPr>
          <p:cNvPr id="4" name="Content Placeholder 3"/>
          <p:cNvSpPr>
            <a:spLocks noGrp="1"/>
          </p:cNvSpPr>
          <p:nvPr>
            <p:ph idx="1"/>
          </p:nvPr>
        </p:nvSpPr>
        <p:spPr/>
        <p:txBody>
          <a:bodyPr>
            <a:normAutofit/>
          </a:bodyPr>
          <a:lstStyle/>
          <a:p>
            <a:pPr algn="just"/>
            <a:r>
              <a:rPr lang="en-US" dirty="0"/>
              <a:t>When we initialize a string, the approach we use depends on whether the variable </a:t>
            </a:r>
            <a:r>
              <a:rPr lang="en-US" dirty="0" smtClean="0"/>
              <a:t>is declared </a:t>
            </a:r>
            <a:r>
              <a:rPr lang="en-US" dirty="0"/>
              <a:t>as an array of characters or as a pointer to a character. </a:t>
            </a:r>
            <a:endParaRPr lang="en-US" dirty="0" smtClean="0"/>
          </a:p>
          <a:p>
            <a:pPr algn="just"/>
            <a:r>
              <a:rPr lang="en-US" dirty="0" smtClean="0"/>
              <a:t>The </a:t>
            </a:r>
            <a:r>
              <a:rPr lang="en-US" dirty="0"/>
              <a:t>memory used </a:t>
            </a:r>
            <a:r>
              <a:rPr lang="en-US" dirty="0" smtClean="0"/>
              <a:t>for a </a:t>
            </a:r>
            <a:r>
              <a:rPr lang="en-US" dirty="0"/>
              <a:t>string will be either an array or a memory pointed to by a pointer. </a:t>
            </a:r>
            <a:endParaRPr lang="en-US" dirty="0" smtClean="0"/>
          </a:p>
          <a:p>
            <a:pPr algn="just"/>
            <a:r>
              <a:rPr lang="en-US" dirty="0" smtClean="0"/>
              <a:t>When </a:t>
            </a:r>
            <a:r>
              <a:rPr lang="en-US" dirty="0"/>
              <a:t>a string </a:t>
            </a:r>
            <a:r>
              <a:rPr lang="en-US" dirty="0" smtClean="0"/>
              <a:t>is initialized</a:t>
            </a:r>
            <a:r>
              <a:rPr lang="en-US" dirty="0"/>
              <a:t>, we can use a string literal or a series of characters, or obtain the </a:t>
            </a:r>
            <a:r>
              <a:rPr lang="en-US" dirty="0" smtClean="0"/>
              <a:t>characters from </a:t>
            </a:r>
            <a:r>
              <a:rPr lang="en-US" dirty="0"/>
              <a:t>a different source such as standard input.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6021719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Initializing an array of char</a:t>
            </a:r>
          </a:p>
        </p:txBody>
      </p:sp>
      <p:sp>
        <p:nvSpPr>
          <p:cNvPr id="4" name="Content Placeholder 3"/>
          <p:cNvSpPr>
            <a:spLocks noGrp="1"/>
          </p:cNvSpPr>
          <p:nvPr>
            <p:ph idx="1"/>
          </p:nvPr>
        </p:nvSpPr>
        <p:spPr/>
        <p:txBody>
          <a:bodyPr>
            <a:normAutofit/>
          </a:bodyPr>
          <a:lstStyle/>
          <a:p>
            <a:pPr algn="just"/>
            <a:r>
              <a:rPr lang="en-US" dirty="0"/>
              <a:t>An array of char can be initialized using the initialization operator. </a:t>
            </a:r>
            <a:endParaRPr lang="en-US" dirty="0" smtClean="0"/>
          </a:p>
          <a:p>
            <a:pPr algn="just"/>
            <a:r>
              <a:rPr lang="en-US" dirty="0" smtClean="0"/>
              <a:t>In </a:t>
            </a:r>
            <a:r>
              <a:rPr lang="en-US" dirty="0"/>
              <a:t>the </a:t>
            </a:r>
            <a:r>
              <a:rPr lang="en-US" dirty="0" smtClean="0"/>
              <a:t>following example</a:t>
            </a:r>
            <a:r>
              <a:rPr lang="en-US" dirty="0"/>
              <a:t>, a </a:t>
            </a:r>
            <a:r>
              <a:rPr lang="en-US" dirty="0" smtClean="0"/>
              <a:t>name array </a:t>
            </a:r>
            <a:r>
              <a:rPr lang="en-US" dirty="0"/>
              <a:t>is initialized to the character contained in a string literal:</a:t>
            </a:r>
          </a:p>
          <a:p>
            <a:pPr algn="just"/>
            <a:r>
              <a:rPr lang="en-US" dirty="0"/>
              <a:t>char </a:t>
            </a:r>
            <a:r>
              <a:rPr lang="en-US" dirty="0" smtClean="0"/>
              <a:t>Name[] </a:t>
            </a:r>
            <a:r>
              <a:rPr lang="en-US" dirty="0"/>
              <a:t>= </a:t>
            </a:r>
            <a:r>
              <a:rPr lang="en-US" dirty="0" smtClean="0"/>
              <a:t>“Arjun </a:t>
            </a:r>
            <a:r>
              <a:rPr lang="en-US" dirty="0" err="1" smtClean="0"/>
              <a:t>Karthik</a:t>
            </a:r>
            <a:r>
              <a:rPr lang="en-US" dirty="0" smtClean="0"/>
              <a:t>";</a:t>
            </a:r>
          </a:p>
          <a:p>
            <a:pPr algn="just"/>
            <a:endParaRPr lang="en-US" dirty="0"/>
          </a:p>
          <a:p>
            <a:pPr algn="just"/>
            <a:r>
              <a:rPr lang="en-US" dirty="0"/>
              <a:t>Since the literal </a:t>
            </a:r>
            <a:r>
              <a:rPr lang="en-US" dirty="0" smtClean="0"/>
              <a:t>“</a:t>
            </a:r>
            <a:r>
              <a:rPr lang="en-US" dirty="0" err="1" smtClean="0"/>
              <a:t>Arjun</a:t>
            </a:r>
            <a:r>
              <a:rPr lang="en-US" dirty="0" smtClean="0"/>
              <a:t> </a:t>
            </a:r>
            <a:r>
              <a:rPr lang="en-US" smtClean="0"/>
              <a:t>Karthik” </a:t>
            </a:r>
            <a:r>
              <a:rPr lang="en-US" dirty="0"/>
              <a:t>is </a:t>
            </a:r>
            <a:r>
              <a:rPr lang="en-US" dirty="0" smtClean="0"/>
              <a:t>13 </a:t>
            </a:r>
            <a:r>
              <a:rPr lang="en-US" dirty="0"/>
              <a:t>characters in length, </a:t>
            </a:r>
            <a:r>
              <a:rPr lang="en-US" dirty="0" smtClean="0"/>
              <a:t>14 </a:t>
            </a:r>
            <a:r>
              <a:rPr lang="en-US" dirty="0"/>
              <a:t>bytes are required to </a:t>
            </a:r>
            <a:r>
              <a:rPr lang="en-US" dirty="0" smtClean="0"/>
              <a:t>represent the </a:t>
            </a:r>
            <a:r>
              <a:rPr lang="en-US" dirty="0"/>
              <a:t>literal. </a:t>
            </a:r>
            <a:endParaRPr lang="en-US" dirty="0" smtClean="0"/>
          </a:p>
          <a:p>
            <a:pPr algn="just"/>
            <a:r>
              <a:rPr lang="en-US" dirty="0" smtClean="0"/>
              <a:t>The </a:t>
            </a:r>
            <a:r>
              <a:rPr lang="en-US" dirty="0"/>
              <a:t>array is allocated </a:t>
            </a:r>
            <a:r>
              <a:rPr lang="en-US" dirty="0" smtClean="0"/>
              <a:t>14 </a:t>
            </a:r>
            <a:r>
              <a:rPr lang="en-US" dirty="0"/>
              <a:t>bytes to hold the string. </a:t>
            </a:r>
            <a:endParaRPr lang="en-US" dirty="0" smtClean="0"/>
          </a:p>
          <a:p>
            <a:pPr algn="just"/>
            <a:r>
              <a:rPr lang="en-US" dirty="0" smtClean="0"/>
              <a:t>The </a:t>
            </a:r>
            <a:r>
              <a:rPr lang="en-US" dirty="0"/>
              <a:t>initialization </a:t>
            </a:r>
            <a:r>
              <a:rPr lang="en-US" dirty="0" smtClean="0"/>
              <a:t>will copy </a:t>
            </a:r>
            <a:r>
              <a:rPr lang="en-US" dirty="0"/>
              <a:t>these characters to the array terminated by the </a:t>
            </a:r>
            <a:r>
              <a:rPr lang="en-US" dirty="0" smtClean="0"/>
              <a:t>NULL character.</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331888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Initializing an array of char</a:t>
            </a:r>
          </a:p>
        </p:txBody>
      </p:sp>
      <p:sp>
        <p:nvSpPr>
          <p:cNvPr id="4" name="Content Placeholder 3"/>
          <p:cNvSpPr>
            <a:spLocks noGrp="1"/>
          </p:cNvSpPr>
          <p:nvPr>
            <p:ph idx="1"/>
          </p:nvPr>
        </p:nvSpPr>
        <p:spPr/>
        <p:txBody>
          <a:bodyPr>
            <a:normAutofit/>
          </a:bodyPr>
          <a:lstStyle/>
          <a:p>
            <a:r>
              <a:rPr lang="en-US" dirty="0"/>
              <a:t>An array can also be initialized using </a:t>
            </a:r>
            <a:r>
              <a:rPr lang="en-US" dirty="0" err="1"/>
              <a:t>strcpy</a:t>
            </a:r>
            <a:r>
              <a:rPr lang="en-US" dirty="0"/>
              <a:t> </a:t>
            </a:r>
            <a:r>
              <a:rPr lang="en-US" dirty="0" smtClean="0"/>
              <a:t>function</a:t>
            </a:r>
          </a:p>
          <a:p>
            <a:r>
              <a:rPr lang="en-US" dirty="0" smtClean="0"/>
              <a:t> </a:t>
            </a:r>
            <a:r>
              <a:rPr lang="en-US" dirty="0"/>
              <a:t>In the following sequence, the string literal </a:t>
            </a:r>
            <a:r>
              <a:rPr lang="en-US" dirty="0" smtClean="0"/>
              <a:t>is copied </a:t>
            </a:r>
            <a:r>
              <a:rPr lang="en-US" dirty="0"/>
              <a:t>to the array.</a:t>
            </a:r>
          </a:p>
          <a:p>
            <a:pPr marL="0" indent="0">
              <a:buNone/>
            </a:pPr>
            <a:r>
              <a:rPr lang="en-US" b="1" dirty="0"/>
              <a:t>char </a:t>
            </a:r>
            <a:r>
              <a:rPr lang="en-US" dirty="0" smtClean="0"/>
              <a:t>name[14];</a:t>
            </a:r>
            <a:endParaRPr lang="en-US" dirty="0"/>
          </a:p>
          <a:p>
            <a:pPr marL="0" indent="0">
              <a:buNone/>
            </a:pPr>
            <a:r>
              <a:rPr lang="en-US" dirty="0" err="1" smtClean="0"/>
              <a:t>strcpy</a:t>
            </a:r>
            <a:r>
              <a:rPr lang="en-US" dirty="0" smtClean="0"/>
              <a:t>(</a:t>
            </a:r>
            <a:r>
              <a:rPr lang="en-US" dirty="0" err="1" smtClean="0"/>
              <a:t>name,“Arjun</a:t>
            </a:r>
            <a:r>
              <a:rPr lang="en-US" dirty="0" smtClean="0"/>
              <a:t> </a:t>
            </a:r>
            <a:r>
              <a:rPr lang="en-US" dirty="0" err="1" smtClean="0"/>
              <a:t>Karthik</a:t>
            </a:r>
            <a:r>
              <a:rPr lang="en-US" dirty="0" smtClean="0"/>
              <a:t>");</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4247247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a:t>Pointer to an array</a:t>
            </a:r>
          </a:p>
        </p:txBody>
      </p:sp>
      <p:sp>
        <p:nvSpPr>
          <p:cNvPr id="4" name="Content Placeholder 3"/>
          <p:cNvSpPr>
            <a:spLocks noGrp="1"/>
          </p:cNvSpPr>
          <p:nvPr>
            <p:ph idx="1"/>
          </p:nvPr>
        </p:nvSpPr>
        <p:spPr>
          <a:xfrm>
            <a:off x="1104900" y="4692073"/>
            <a:ext cx="9982200" cy="457058"/>
          </a:xfrm>
        </p:spPr>
        <p:txBody>
          <a:bodyPr/>
          <a:lstStyle/>
          <a:p>
            <a:pPr algn="just"/>
            <a:r>
              <a:rPr lang="en-US" dirty="0"/>
              <a:t>In this program, we have a pointer </a:t>
            </a:r>
            <a:r>
              <a:rPr lang="en-US" dirty="0" err="1"/>
              <a:t>ptr</a:t>
            </a:r>
            <a:r>
              <a:rPr lang="en-US" dirty="0"/>
              <a:t> that points to the 0th element of the array.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6" name="Rectangle 5"/>
          <p:cNvSpPr/>
          <p:nvPr/>
        </p:nvSpPr>
        <p:spPr>
          <a:xfrm>
            <a:off x="3629891" y="1729985"/>
            <a:ext cx="6096000" cy="2862322"/>
          </a:xfrm>
          <a:prstGeom prst="rect">
            <a:avLst/>
          </a:prstGeom>
        </p:spPr>
        <p:txBody>
          <a:bodyPr>
            <a:spAutoFit/>
          </a:bodyPr>
          <a:lstStyle/>
          <a:p>
            <a:r>
              <a:rPr lang="en-US" dirty="0"/>
              <a:t>#include&lt;</a:t>
            </a:r>
            <a:r>
              <a:rPr lang="en-US" dirty="0" err="1"/>
              <a:t>stdio.h</a:t>
            </a:r>
            <a:r>
              <a:rPr lang="en-US" dirty="0"/>
              <a:t>&gt;</a:t>
            </a:r>
          </a:p>
          <a:p>
            <a:r>
              <a:rPr lang="en-US" dirty="0"/>
              <a:t> </a:t>
            </a:r>
          </a:p>
          <a:p>
            <a:r>
              <a:rPr lang="en-US" dirty="0" err="1"/>
              <a:t>int</a:t>
            </a:r>
            <a:r>
              <a:rPr lang="en-US" dirty="0"/>
              <a:t> main()</a:t>
            </a:r>
          </a:p>
          <a:p>
            <a:r>
              <a:rPr lang="en-US" dirty="0"/>
              <a:t>{</a:t>
            </a:r>
          </a:p>
          <a:p>
            <a:r>
              <a:rPr lang="en-US" dirty="0"/>
              <a:t>  </a:t>
            </a:r>
            <a:r>
              <a:rPr lang="en-US" dirty="0" err="1"/>
              <a:t>int</a:t>
            </a:r>
            <a:r>
              <a:rPr lang="en-US" dirty="0"/>
              <a:t> </a:t>
            </a:r>
            <a:r>
              <a:rPr lang="en-US" dirty="0" err="1"/>
              <a:t>arr</a:t>
            </a:r>
            <a:r>
              <a:rPr lang="en-US" dirty="0"/>
              <a:t>[5] = { 1, 2, 3, 4, 5 };</a:t>
            </a:r>
          </a:p>
          <a:p>
            <a:r>
              <a:rPr lang="en-US" dirty="0"/>
              <a:t>  </a:t>
            </a:r>
            <a:r>
              <a:rPr lang="en-US" dirty="0" err="1"/>
              <a:t>int</a:t>
            </a:r>
            <a:r>
              <a:rPr lang="en-US" dirty="0"/>
              <a:t> *</a:t>
            </a:r>
            <a:r>
              <a:rPr lang="en-US" dirty="0" err="1"/>
              <a:t>ptr</a:t>
            </a:r>
            <a:r>
              <a:rPr lang="en-US" dirty="0"/>
              <a:t> = </a:t>
            </a:r>
            <a:r>
              <a:rPr lang="en-US" dirty="0" err="1"/>
              <a:t>arr</a:t>
            </a:r>
            <a:r>
              <a:rPr lang="en-US" dirty="0"/>
              <a:t>;</a:t>
            </a:r>
          </a:p>
          <a:p>
            <a:r>
              <a:rPr lang="en-US" dirty="0"/>
              <a:t> </a:t>
            </a:r>
          </a:p>
          <a:p>
            <a:r>
              <a:rPr lang="en-US" dirty="0"/>
              <a:t>  </a:t>
            </a:r>
            <a:r>
              <a:rPr lang="en-US" dirty="0" err="1"/>
              <a:t>printf</a:t>
            </a:r>
            <a:r>
              <a:rPr lang="en-US" dirty="0"/>
              <a:t>("%p\n", </a:t>
            </a:r>
            <a:r>
              <a:rPr lang="en-US" dirty="0" err="1"/>
              <a:t>ptr</a:t>
            </a:r>
            <a:r>
              <a:rPr lang="en-US" dirty="0"/>
              <a:t>);</a:t>
            </a:r>
          </a:p>
          <a:p>
            <a:r>
              <a:rPr lang="en-US" dirty="0"/>
              <a:t>  return 0;</a:t>
            </a:r>
          </a:p>
          <a:p>
            <a:r>
              <a:rPr lang="en-US" dirty="0"/>
              <a:t>}</a:t>
            </a:r>
          </a:p>
        </p:txBody>
      </p:sp>
    </p:spTree>
    <p:extLst>
      <p:ext uri="{BB962C8B-B14F-4D97-AF65-F5344CB8AC3E}">
        <p14:creationId xmlns="" xmlns:p14="http://schemas.microsoft.com/office/powerpoint/2010/main" val="16562847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Initializing a pointer to a char</a:t>
            </a:r>
          </a:p>
        </p:txBody>
      </p:sp>
      <p:sp>
        <p:nvSpPr>
          <p:cNvPr id="4" name="Content Placeholder 3"/>
          <p:cNvSpPr>
            <a:spLocks noGrp="1"/>
          </p:cNvSpPr>
          <p:nvPr>
            <p:ph idx="1"/>
          </p:nvPr>
        </p:nvSpPr>
        <p:spPr/>
        <p:txBody>
          <a:bodyPr>
            <a:normAutofit/>
          </a:bodyPr>
          <a:lstStyle/>
          <a:p>
            <a:r>
              <a:rPr lang="en-US" dirty="0"/>
              <a:t>Using dynamic memory allocation provides flexibility and potentially allows </a:t>
            </a:r>
            <a:r>
              <a:rPr lang="en-US" dirty="0" smtClean="0"/>
              <a:t>the memory </a:t>
            </a:r>
            <a:r>
              <a:rPr lang="en-US" dirty="0"/>
              <a:t>to stay around longer. </a:t>
            </a:r>
            <a:endParaRPr lang="en-US" dirty="0" smtClean="0"/>
          </a:p>
          <a:p>
            <a:r>
              <a:rPr lang="en-US" dirty="0" smtClean="0"/>
              <a:t>The </a:t>
            </a:r>
            <a:r>
              <a:rPr lang="en-US" dirty="0"/>
              <a:t>following declaration will be used to illustrate </a:t>
            </a:r>
            <a:r>
              <a:rPr lang="en-US" dirty="0" smtClean="0"/>
              <a:t>this technique</a:t>
            </a:r>
            <a:r>
              <a:rPr lang="en-US" dirty="0"/>
              <a:t>:</a:t>
            </a:r>
          </a:p>
          <a:p>
            <a:pPr marL="0" indent="0">
              <a:buNone/>
            </a:pPr>
            <a:r>
              <a:rPr lang="en-US" b="1" dirty="0"/>
              <a:t>char </a:t>
            </a:r>
            <a:r>
              <a:rPr lang="en-US" dirty="0" smtClean="0"/>
              <a:t>*name;</a:t>
            </a:r>
            <a:endParaRPr lang="en-US" dirty="0"/>
          </a:p>
          <a:p>
            <a:r>
              <a:rPr lang="en-US" dirty="0"/>
              <a:t>A common way to initialize this string is to use the </a:t>
            </a:r>
            <a:r>
              <a:rPr lang="en-US" dirty="0" err="1"/>
              <a:t>malloc</a:t>
            </a:r>
            <a:r>
              <a:rPr lang="en-US" dirty="0"/>
              <a:t> and </a:t>
            </a:r>
            <a:r>
              <a:rPr lang="en-US" dirty="0" err="1"/>
              <a:t>strcpy</a:t>
            </a:r>
            <a:r>
              <a:rPr lang="en-US" dirty="0"/>
              <a:t> functions </a:t>
            </a:r>
            <a:r>
              <a:rPr lang="en-US" dirty="0" smtClean="0"/>
              <a:t>to allocate </a:t>
            </a:r>
            <a:r>
              <a:rPr lang="en-US" dirty="0"/>
              <a:t>and copy a literal to the string, as illustrated below:</a:t>
            </a:r>
          </a:p>
          <a:p>
            <a:pPr marL="0" indent="0">
              <a:buNone/>
            </a:pPr>
            <a:r>
              <a:rPr lang="en-US" b="1" dirty="0"/>
              <a:t>char </a:t>
            </a:r>
            <a:r>
              <a:rPr lang="en-US" dirty="0" smtClean="0"/>
              <a:t>*name </a:t>
            </a:r>
            <a:r>
              <a:rPr lang="en-US" dirty="0"/>
              <a:t>= (</a:t>
            </a:r>
            <a:r>
              <a:rPr lang="en-US" b="1" dirty="0"/>
              <a:t>char</a:t>
            </a:r>
            <a:r>
              <a:rPr lang="en-US" dirty="0"/>
              <a:t>*) </a:t>
            </a:r>
            <a:r>
              <a:rPr lang="en-US" dirty="0" err="1"/>
              <a:t>malloc</a:t>
            </a:r>
            <a:r>
              <a:rPr lang="en-US" dirty="0"/>
              <a:t>(</a:t>
            </a:r>
            <a:r>
              <a:rPr lang="en-US" dirty="0" err="1"/>
              <a:t>strlen</a:t>
            </a:r>
            <a:r>
              <a:rPr lang="en-US" dirty="0" smtClean="0"/>
              <a:t>(“Arjun </a:t>
            </a:r>
            <a:r>
              <a:rPr lang="en-US" dirty="0" err="1" smtClean="0"/>
              <a:t>Karthik</a:t>
            </a:r>
            <a:r>
              <a:rPr lang="en-US" dirty="0" smtClean="0"/>
              <a:t>")+</a:t>
            </a:r>
            <a:r>
              <a:rPr lang="en-US" dirty="0"/>
              <a:t>1);</a:t>
            </a:r>
          </a:p>
          <a:p>
            <a:pPr marL="0" indent="0">
              <a:buNone/>
            </a:pPr>
            <a:r>
              <a:rPr lang="en-US" dirty="0" err="1" smtClean="0"/>
              <a:t>strcpy</a:t>
            </a:r>
            <a:r>
              <a:rPr lang="en-US" dirty="0" smtClean="0"/>
              <a:t>(</a:t>
            </a:r>
            <a:r>
              <a:rPr lang="en-US" dirty="0"/>
              <a:t>name</a:t>
            </a:r>
            <a:r>
              <a:rPr lang="en-US" dirty="0" smtClean="0"/>
              <a:t>," </a:t>
            </a:r>
            <a:r>
              <a:rPr lang="en-US" dirty="0"/>
              <a:t>Arjun </a:t>
            </a:r>
            <a:r>
              <a:rPr lang="en-US" dirty="0" err="1"/>
              <a:t>Karthik</a:t>
            </a:r>
            <a:r>
              <a:rPr lang="en-US" dirty="0"/>
              <a:t> </a:t>
            </a:r>
            <a:r>
              <a:rPr lang="en-US" dirty="0" smtClean="0"/>
              <a:t>");</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2157744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Initializing a string from standard input</a:t>
            </a:r>
          </a:p>
        </p:txBody>
      </p:sp>
      <p:sp>
        <p:nvSpPr>
          <p:cNvPr id="4" name="Content Placeholder 3"/>
          <p:cNvSpPr>
            <a:spLocks noGrp="1"/>
          </p:cNvSpPr>
          <p:nvPr>
            <p:ph idx="1"/>
          </p:nvPr>
        </p:nvSpPr>
        <p:spPr/>
        <p:txBody>
          <a:bodyPr>
            <a:normAutofit/>
          </a:bodyPr>
          <a:lstStyle/>
          <a:p>
            <a:r>
              <a:rPr lang="en-US" dirty="0"/>
              <a:t>A string can also be initialized from some external source such as standard input. </a:t>
            </a:r>
            <a:endParaRPr lang="en-US" dirty="0" smtClean="0"/>
          </a:p>
          <a:p>
            <a:r>
              <a:rPr lang="en-US" dirty="0"/>
              <a:t>H</a:t>
            </a:r>
            <a:r>
              <a:rPr lang="en-US" dirty="0" smtClean="0"/>
              <a:t>owever, potential </a:t>
            </a:r>
            <a:r>
              <a:rPr lang="en-US" dirty="0"/>
              <a:t>initialization errors can occur when reading in a string from </a:t>
            </a:r>
            <a:r>
              <a:rPr lang="en-US" dirty="0" smtClean="0"/>
              <a:t>standard input</a:t>
            </a:r>
            <a:r>
              <a:rPr lang="en-US" dirty="0"/>
              <a:t>, as shown below. </a:t>
            </a:r>
            <a:endParaRPr lang="en-US" dirty="0" smtClean="0"/>
          </a:p>
          <a:p>
            <a:r>
              <a:rPr lang="en-US" dirty="0" smtClean="0"/>
              <a:t>The </a:t>
            </a:r>
            <a:r>
              <a:rPr lang="en-US" dirty="0"/>
              <a:t>problem exists because we have not assigned memory </a:t>
            </a:r>
            <a:r>
              <a:rPr lang="en-US" dirty="0" smtClean="0"/>
              <a:t>to the </a:t>
            </a:r>
            <a:r>
              <a:rPr lang="en-US" dirty="0"/>
              <a:t>command variable before attempting to use it:</a:t>
            </a:r>
          </a:p>
          <a:p>
            <a:pPr marL="0" indent="0">
              <a:buNone/>
            </a:pPr>
            <a:r>
              <a:rPr lang="en-US" b="1" dirty="0"/>
              <a:t>char </a:t>
            </a:r>
            <a:r>
              <a:rPr lang="en-US" dirty="0" smtClean="0"/>
              <a:t>*name;</a:t>
            </a:r>
            <a:endParaRPr lang="en-US" dirty="0"/>
          </a:p>
          <a:p>
            <a:pPr marL="0" indent="0">
              <a:buNone/>
            </a:pPr>
            <a:r>
              <a:rPr lang="en-US" dirty="0" err="1"/>
              <a:t>printf</a:t>
            </a:r>
            <a:r>
              <a:rPr lang="en-US" dirty="0"/>
              <a:t>("Enter </a:t>
            </a:r>
            <a:r>
              <a:rPr lang="en-US" dirty="0" smtClean="0"/>
              <a:t>Name: </a:t>
            </a:r>
            <a:r>
              <a:rPr lang="en-US" dirty="0"/>
              <a:t>");</a:t>
            </a:r>
          </a:p>
          <a:p>
            <a:pPr marL="0" indent="0">
              <a:buNone/>
            </a:pPr>
            <a:r>
              <a:rPr lang="en-US" dirty="0" err="1"/>
              <a:t>scanf</a:t>
            </a:r>
            <a:r>
              <a:rPr lang="en-US" dirty="0"/>
              <a:t>("%</a:t>
            </a:r>
            <a:r>
              <a:rPr lang="en-US" dirty="0" err="1"/>
              <a:t>s</a:t>
            </a:r>
            <a:r>
              <a:rPr lang="en-US" dirty="0" err="1" smtClean="0"/>
              <a:t>",name</a:t>
            </a:r>
            <a:r>
              <a:rPr lang="en-US" dirty="0" smtClean="0"/>
              <a:t>);</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151380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b="1" dirty="0"/>
              <a:t>List of some Common String Handling Functions in C</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1555838933"/>
              </p:ext>
            </p:extLst>
          </p:nvPr>
        </p:nvGraphicFramePr>
        <p:xfrm>
          <a:off x="1625599" y="1600200"/>
          <a:ext cx="8820728" cy="4554953"/>
        </p:xfrm>
        <a:graphic>
          <a:graphicData uri="http://schemas.openxmlformats.org/drawingml/2006/table">
            <a:tbl>
              <a:tblPr/>
              <a:tblGrid>
                <a:gridCol w="4410364">
                  <a:extLst>
                    <a:ext uri="{9D8B030D-6E8A-4147-A177-3AD203B41FA5}">
                      <a16:colId xmlns="" xmlns:a16="http://schemas.microsoft.com/office/drawing/2014/main" val="852849664"/>
                    </a:ext>
                  </a:extLst>
                </a:gridCol>
                <a:gridCol w="4410364">
                  <a:extLst>
                    <a:ext uri="{9D8B030D-6E8A-4147-A177-3AD203B41FA5}">
                      <a16:colId xmlns="" xmlns:a16="http://schemas.microsoft.com/office/drawing/2014/main" val="3464086032"/>
                    </a:ext>
                  </a:extLst>
                </a:gridCol>
              </a:tblGrid>
              <a:tr h="309966">
                <a:tc>
                  <a:txBody>
                    <a:bodyPr/>
                    <a:lstStyle/>
                    <a:p>
                      <a:pPr latinLnBrk="0"/>
                      <a:r>
                        <a:rPr lang="en-US" sz="1500" b="1">
                          <a:effectLst/>
                        </a:rPr>
                        <a:t>Function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1500" b="1">
                          <a:effectLst/>
                        </a:rPr>
                        <a:t>Description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671293920"/>
                  </a:ext>
                </a:extLst>
              </a:tr>
              <a:tr h="542441">
                <a:tc>
                  <a:txBody>
                    <a:bodyPr/>
                    <a:lstStyle/>
                    <a:p>
                      <a:pPr algn="just" latinLnBrk="0"/>
                      <a:r>
                        <a:rPr lang="en-US" sz="1800" b="0" i="0" kern="1200" dirty="0" err="1" smtClean="0">
                          <a:solidFill>
                            <a:schemeClr val="tx1"/>
                          </a:solidFill>
                          <a:effectLst/>
                          <a:latin typeface="+mn-lt"/>
                          <a:ea typeface="+mn-ea"/>
                          <a:cs typeface="+mn-cs"/>
                        </a:rPr>
                        <a:t>strlen</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returns the string's length.</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2545195914"/>
                  </a:ext>
                </a:extLst>
              </a:tr>
              <a:tr h="542441">
                <a:tc>
                  <a:txBody>
                    <a:bodyPr/>
                    <a:lstStyle/>
                    <a:p>
                      <a:pPr algn="just" latinLnBrk="0"/>
                      <a:r>
                        <a:rPr lang="en-US" sz="1800" b="0" i="0" kern="1200" dirty="0" err="1" smtClean="0">
                          <a:solidFill>
                            <a:schemeClr val="tx1"/>
                          </a:solidFill>
                          <a:effectLst/>
                          <a:latin typeface="+mn-lt"/>
                          <a:ea typeface="+mn-ea"/>
                          <a:cs typeface="+mn-cs"/>
                        </a:rPr>
                        <a:t>strnlen</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returns the specified value if the value specified is less than the string length, otherwise the string length.</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4102624126"/>
                  </a:ext>
                </a:extLst>
              </a:tr>
              <a:tr h="774915">
                <a:tc>
                  <a:txBody>
                    <a:bodyPr/>
                    <a:lstStyle/>
                    <a:p>
                      <a:pPr algn="just" latinLnBrk="0"/>
                      <a:r>
                        <a:rPr lang="en-US" sz="1800" b="0" i="0" kern="1200" dirty="0" err="1" smtClean="0">
                          <a:solidFill>
                            <a:schemeClr val="tx1"/>
                          </a:solidFill>
                          <a:effectLst/>
                          <a:latin typeface="+mn-lt"/>
                          <a:ea typeface="+mn-ea"/>
                          <a:cs typeface="+mn-cs"/>
                        </a:rPr>
                        <a:t>strcmp</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compares two strings and returns 0 if the strings are the same.</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39762263"/>
                  </a:ext>
                </a:extLst>
              </a:tr>
              <a:tr h="542441">
                <a:tc>
                  <a:txBody>
                    <a:bodyPr/>
                    <a:lstStyle/>
                    <a:p>
                      <a:pPr algn="just" latinLnBrk="0"/>
                      <a:r>
                        <a:rPr lang="en-US" sz="1800" b="0" i="0" kern="1200" dirty="0" err="1" smtClean="0">
                          <a:solidFill>
                            <a:schemeClr val="tx1"/>
                          </a:solidFill>
                          <a:effectLst/>
                          <a:latin typeface="+mn-lt"/>
                          <a:ea typeface="+mn-ea"/>
                          <a:cs typeface="+mn-cs"/>
                        </a:rPr>
                        <a:t>strncmp</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compares two strings only to n characters.</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246689096"/>
                  </a:ext>
                </a:extLst>
              </a:tr>
              <a:tr h="542441">
                <a:tc>
                  <a:txBody>
                    <a:bodyPr/>
                    <a:lstStyle/>
                    <a:p>
                      <a:pPr algn="just" latinLnBrk="0"/>
                      <a:r>
                        <a:rPr lang="en-US" b="0" i="0" dirty="0" err="1" smtClean="0">
                          <a:solidFill>
                            <a:srgbClr val="1A2C47"/>
                          </a:solidFill>
                          <a:effectLst/>
                          <a:latin typeface="Source Sans Pro"/>
                        </a:rPr>
                        <a:t>strcat</a:t>
                      </a:r>
                      <a:r>
                        <a:rPr lang="en-US" b="0" i="0" dirty="0" smtClean="0">
                          <a:solidFill>
                            <a:srgbClr val="1A2C47"/>
                          </a:solidFill>
                          <a:effectLst/>
                          <a:latin typeface="Source Sans Pro"/>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concatenates two strings and returns the concatenated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156379162"/>
                  </a:ext>
                </a:extLst>
              </a:tr>
              <a:tr h="774915">
                <a:tc>
                  <a:txBody>
                    <a:bodyPr/>
                    <a:lstStyle/>
                    <a:p>
                      <a:pPr algn="just" latinLnBrk="0"/>
                      <a:r>
                        <a:rPr lang="en-US" sz="1800" b="0" i="0" kern="1200" dirty="0" err="1" smtClean="0">
                          <a:solidFill>
                            <a:schemeClr val="tx1"/>
                          </a:solidFill>
                          <a:effectLst/>
                          <a:latin typeface="+mn-lt"/>
                          <a:ea typeface="+mn-ea"/>
                          <a:cs typeface="+mn-cs"/>
                        </a:rPr>
                        <a:t>strncat</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concatenates n characters of one string to another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93550030"/>
                  </a:ext>
                </a:extLst>
              </a:tr>
            </a:tbl>
          </a:graphicData>
        </a:graphic>
      </p:graphicFrame>
    </p:spTree>
    <p:extLst>
      <p:ext uri="{BB962C8B-B14F-4D97-AF65-F5344CB8AC3E}">
        <p14:creationId xmlns="" xmlns:p14="http://schemas.microsoft.com/office/powerpoint/2010/main" val="15944324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b="1" dirty="0"/>
              <a:t>List of some Common String Handling Functions in C</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1555838933"/>
              </p:ext>
            </p:extLst>
          </p:nvPr>
        </p:nvGraphicFramePr>
        <p:xfrm>
          <a:off x="1625599" y="1600200"/>
          <a:ext cx="8820728" cy="4406170"/>
        </p:xfrm>
        <a:graphic>
          <a:graphicData uri="http://schemas.openxmlformats.org/drawingml/2006/table">
            <a:tbl>
              <a:tblPr/>
              <a:tblGrid>
                <a:gridCol w="4410364">
                  <a:extLst>
                    <a:ext uri="{9D8B030D-6E8A-4147-A177-3AD203B41FA5}">
                      <a16:colId xmlns="" xmlns:a16="http://schemas.microsoft.com/office/drawing/2014/main" val="852849664"/>
                    </a:ext>
                  </a:extLst>
                </a:gridCol>
                <a:gridCol w="4410364">
                  <a:extLst>
                    <a:ext uri="{9D8B030D-6E8A-4147-A177-3AD203B41FA5}">
                      <a16:colId xmlns="" xmlns:a16="http://schemas.microsoft.com/office/drawing/2014/main" val="3464086032"/>
                    </a:ext>
                  </a:extLst>
                </a:gridCol>
              </a:tblGrid>
              <a:tr h="309966">
                <a:tc>
                  <a:txBody>
                    <a:bodyPr/>
                    <a:lstStyle/>
                    <a:p>
                      <a:pPr latinLnBrk="0"/>
                      <a:r>
                        <a:rPr lang="en-US" sz="1500" b="1">
                          <a:effectLst/>
                        </a:rPr>
                        <a:t>Function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1500" b="1">
                          <a:effectLst/>
                        </a:rPr>
                        <a:t>Description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671293920"/>
                  </a:ext>
                </a:extLst>
              </a:tr>
              <a:tr h="542441">
                <a:tc>
                  <a:txBody>
                    <a:bodyPr/>
                    <a:lstStyle/>
                    <a:p>
                      <a:pPr algn="just" latinLnBrk="0"/>
                      <a:r>
                        <a:rPr lang="en-US" sz="1800" b="0" i="0" kern="1200" dirty="0" err="1" smtClean="0">
                          <a:solidFill>
                            <a:schemeClr val="tx1"/>
                          </a:solidFill>
                          <a:effectLst/>
                          <a:latin typeface="+mn-lt"/>
                          <a:ea typeface="+mn-ea"/>
                          <a:cs typeface="+mn-cs"/>
                        </a:rPr>
                        <a:t>strcpy</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copies one string into another.</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2545195914"/>
                  </a:ext>
                </a:extLst>
              </a:tr>
              <a:tr h="542441">
                <a:tc>
                  <a:txBody>
                    <a:bodyPr/>
                    <a:lstStyle/>
                    <a:p>
                      <a:pPr algn="just" latinLnBrk="0"/>
                      <a:r>
                        <a:rPr lang="en-US" sz="1800" b="0" i="0" kern="1200" dirty="0" err="1" smtClean="0">
                          <a:solidFill>
                            <a:schemeClr val="tx1"/>
                          </a:solidFill>
                          <a:effectLst/>
                          <a:latin typeface="+mn-lt"/>
                          <a:ea typeface="+mn-ea"/>
                          <a:cs typeface="+mn-cs"/>
                        </a:rPr>
                        <a:t>strncpy</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copies the first n characters of one string into another.</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4102624126"/>
                  </a:ext>
                </a:extLst>
              </a:tr>
              <a:tr h="774915">
                <a:tc>
                  <a:txBody>
                    <a:bodyPr/>
                    <a:lstStyle/>
                    <a:p>
                      <a:pPr algn="just" latinLnBrk="0"/>
                      <a:r>
                        <a:rPr lang="en-US" sz="1800" b="0" i="0" kern="1200" dirty="0" err="1" smtClean="0">
                          <a:solidFill>
                            <a:schemeClr val="tx1"/>
                          </a:solidFill>
                          <a:effectLst/>
                          <a:latin typeface="+mn-lt"/>
                          <a:ea typeface="+mn-ea"/>
                          <a:cs typeface="+mn-cs"/>
                        </a:rPr>
                        <a:t>strchr</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finds out the first occurrence of a given character in a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39762263"/>
                  </a:ext>
                </a:extLst>
              </a:tr>
              <a:tr h="542441">
                <a:tc>
                  <a:txBody>
                    <a:bodyPr/>
                    <a:lstStyle/>
                    <a:p>
                      <a:pPr algn="just" latinLnBrk="0"/>
                      <a:r>
                        <a:rPr lang="en-US" sz="1800" b="0" i="0" kern="1200" dirty="0" err="1" smtClean="0">
                          <a:solidFill>
                            <a:schemeClr val="tx1"/>
                          </a:solidFill>
                          <a:effectLst/>
                          <a:latin typeface="+mn-lt"/>
                          <a:ea typeface="+mn-ea"/>
                          <a:cs typeface="+mn-cs"/>
                        </a:rPr>
                        <a:t>strrchr</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finds out the last occurrence of a given character in a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246689096"/>
                  </a:ext>
                </a:extLst>
              </a:tr>
              <a:tr h="542441">
                <a:tc>
                  <a:txBody>
                    <a:bodyPr/>
                    <a:lstStyle/>
                    <a:p>
                      <a:pPr algn="just" latinLnBrk="0"/>
                      <a:r>
                        <a:rPr lang="en-US" sz="1800" b="0" i="0" kern="1200" dirty="0" err="1" smtClean="0">
                          <a:solidFill>
                            <a:schemeClr val="tx1"/>
                          </a:solidFill>
                          <a:effectLst/>
                          <a:latin typeface="+mn-lt"/>
                          <a:ea typeface="+mn-ea"/>
                          <a:cs typeface="+mn-cs"/>
                        </a:rPr>
                        <a:t>strstr</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finds out the first occurrence of a given string in a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156379162"/>
                  </a:ext>
                </a:extLst>
              </a:tr>
              <a:tr h="774915">
                <a:tc>
                  <a:txBody>
                    <a:bodyPr/>
                    <a:lstStyle/>
                    <a:p>
                      <a:pPr algn="just" latinLnBrk="0"/>
                      <a:r>
                        <a:rPr lang="en-US" sz="1800" b="0" i="0" kern="1200" dirty="0" err="1" smtClean="0">
                          <a:solidFill>
                            <a:schemeClr val="tx1"/>
                          </a:solidFill>
                          <a:effectLst/>
                          <a:latin typeface="+mn-lt"/>
                          <a:ea typeface="+mn-ea"/>
                          <a:cs typeface="+mn-cs"/>
                        </a:rPr>
                        <a:t>strnstr</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finds out the first occurrence of a given string in a string where the search is limited to n characters.</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93550030"/>
                  </a:ext>
                </a:extLst>
              </a:tr>
            </a:tbl>
          </a:graphicData>
        </a:graphic>
      </p:graphicFrame>
    </p:spTree>
    <p:extLst>
      <p:ext uri="{BB962C8B-B14F-4D97-AF65-F5344CB8AC3E}">
        <p14:creationId xmlns="" xmlns:p14="http://schemas.microsoft.com/office/powerpoint/2010/main" val="23924028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b="1" dirty="0"/>
              <a:t>List of some Common String Handling Functions in C</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1280457670"/>
              </p:ext>
            </p:extLst>
          </p:nvPr>
        </p:nvGraphicFramePr>
        <p:xfrm>
          <a:off x="1625599" y="1600200"/>
          <a:ext cx="8820728" cy="5229130"/>
        </p:xfrm>
        <a:graphic>
          <a:graphicData uri="http://schemas.openxmlformats.org/drawingml/2006/table">
            <a:tbl>
              <a:tblPr/>
              <a:tblGrid>
                <a:gridCol w="4410364">
                  <a:extLst>
                    <a:ext uri="{9D8B030D-6E8A-4147-A177-3AD203B41FA5}">
                      <a16:colId xmlns="" xmlns:a16="http://schemas.microsoft.com/office/drawing/2014/main" val="852849664"/>
                    </a:ext>
                  </a:extLst>
                </a:gridCol>
                <a:gridCol w="4410364">
                  <a:extLst>
                    <a:ext uri="{9D8B030D-6E8A-4147-A177-3AD203B41FA5}">
                      <a16:colId xmlns="" xmlns:a16="http://schemas.microsoft.com/office/drawing/2014/main" val="3464086032"/>
                    </a:ext>
                  </a:extLst>
                </a:gridCol>
              </a:tblGrid>
              <a:tr h="309966">
                <a:tc>
                  <a:txBody>
                    <a:bodyPr/>
                    <a:lstStyle/>
                    <a:p>
                      <a:pPr latinLnBrk="0"/>
                      <a:r>
                        <a:rPr lang="en-US" sz="1500" b="1">
                          <a:effectLst/>
                        </a:rPr>
                        <a:t>Function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1500" b="1">
                          <a:effectLst/>
                        </a:rPr>
                        <a:t>Description</a:t>
                      </a:r>
                      <a:endParaRPr lang="en-US" sz="150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671293920"/>
                  </a:ext>
                </a:extLst>
              </a:tr>
              <a:tr h="542441">
                <a:tc>
                  <a:txBody>
                    <a:bodyPr/>
                    <a:lstStyle/>
                    <a:p>
                      <a:pPr algn="just" latinLnBrk="0"/>
                      <a:r>
                        <a:rPr lang="en-US" sz="1800" b="0" i="0" kern="1200" dirty="0" err="1" smtClean="0">
                          <a:solidFill>
                            <a:schemeClr val="tx1"/>
                          </a:solidFill>
                          <a:effectLst/>
                          <a:latin typeface="+mn-lt"/>
                          <a:ea typeface="+mn-ea"/>
                          <a:cs typeface="+mn-cs"/>
                        </a:rPr>
                        <a:t>strcasecmp</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compares two strings without sensitivity to the case.</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2545195914"/>
                  </a:ext>
                </a:extLst>
              </a:tr>
              <a:tr h="542441">
                <a:tc>
                  <a:txBody>
                    <a:bodyPr/>
                    <a:lstStyle/>
                    <a:p>
                      <a:pPr algn="just" latinLnBrk="0"/>
                      <a:r>
                        <a:rPr lang="en-US" sz="1800" b="0" i="0" kern="1200" dirty="0" err="1" smtClean="0">
                          <a:solidFill>
                            <a:schemeClr val="tx1"/>
                          </a:solidFill>
                          <a:effectLst/>
                          <a:latin typeface="+mn-lt"/>
                          <a:ea typeface="+mn-ea"/>
                          <a:cs typeface="+mn-cs"/>
                        </a:rPr>
                        <a:t>strncasecmp</a:t>
                      </a:r>
                      <a:r>
                        <a:rPr lang="en-US" sz="1800" b="0" i="0" kern="1200" dirty="0" smtClean="0">
                          <a:solidFill>
                            <a:schemeClr val="tx1"/>
                          </a:solidFill>
                          <a:effectLst/>
                          <a:latin typeface="+mn-lt"/>
                          <a:ea typeface="+mn-ea"/>
                          <a:cs typeface="+mn-cs"/>
                        </a:rPr>
                        <a:t>()</a:t>
                      </a:r>
                      <a:endParaRPr lang="en-US" sz="1500" b="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compares n characters of one string to another without sensitivity to the case.</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4102624126"/>
                  </a:ext>
                </a:extLst>
              </a:tr>
              <a:tr h="774915">
                <a:tc>
                  <a:txBody>
                    <a:bodyPr/>
                    <a:lstStyle/>
                    <a:p>
                      <a:pPr algn="just" latinLnBrk="0"/>
                      <a:r>
                        <a:rPr lang="en-US" sz="1800" b="0" i="0" kern="1200" dirty="0" err="1" smtClean="0">
                          <a:solidFill>
                            <a:schemeClr val="tx1"/>
                          </a:solidFill>
                          <a:effectLst/>
                          <a:latin typeface="+mn-lt"/>
                          <a:ea typeface="+mn-ea"/>
                          <a:cs typeface="+mn-cs"/>
                        </a:rPr>
                        <a:t>strrev</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is used to reverse the string.</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39762263"/>
                  </a:ext>
                </a:extLst>
              </a:tr>
              <a:tr h="542441">
                <a:tc>
                  <a:txBody>
                    <a:bodyPr/>
                    <a:lstStyle/>
                    <a:p>
                      <a:pPr algn="just" latinLnBrk="0"/>
                      <a:r>
                        <a:rPr lang="en-US" sz="1800" b="0" i="0" kern="1200" dirty="0" err="1" smtClean="0">
                          <a:solidFill>
                            <a:schemeClr val="tx1"/>
                          </a:solidFill>
                          <a:effectLst/>
                          <a:latin typeface="+mn-lt"/>
                          <a:ea typeface="+mn-ea"/>
                          <a:cs typeface="+mn-cs"/>
                        </a:rPr>
                        <a:t>strlwr</a:t>
                      </a:r>
                      <a:r>
                        <a:rPr lang="en-US" sz="1800" b="0" i="0" kern="1200" dirty="0" smtClean="0">
                          <a:solidFill>
                            <a:schemeClr val="tx1"/>
                          </a:solidFill>
                          <a:effectLst/>
                          <a:latin typeface="+mn-lt"/>
                          <a:ea typeface="+mn-ea"/>
                          <a:cs typeface="+mn-cs"/>
                        </a:rPr>
                        <a:t>()</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can convert the string to lowercase</a:t>
                      </a:r>
                      <a:endParaRPr lang="en-US" sz="1500" dirty="0">
                        <a:effectLst/>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246689096"/>
                  </a:ext>
                </a:extLst>
              </a:tr>
              <a:tr h="542441">
                <a:tc>
                  <a:txBody>
                    <a:bodyPr/>
                    <a:lstStyle/>
                    <a:p>
                      <a:pPr algn="just" latinLnBrk="0"/>
                      <a:r>
                        <a:rPr lang="en-US" sz="1800" b="0" i="0" kern="1200" dirty="0" err="1" smtClean="0">
                          <a:solidFill>
                            <a:schemeClr val="tx1"/>
                          </a:solidFill>
                          <a:effectLst/>
                          <a:latin typeface="+mn-lt"/>
                          <a:ea typeface="+mn-ea"/>
                          <a:cs typeface="+mn-cs"/>
                        </a:rPr>
                        <a:t>strupr</a:t>
                      </a:r>
                      <a:r>
                        <a:rPr lang="en-US" sz="1800" b="0" i="0" kern="1200" dirty="0" smtClean="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is used to convert the letters of string to uppercase</a:t>
                      </a:r>
                      <a:endParaRPr lang="en-US" sz="1800" b="0" i="0" kern="1200" dirty="0">
                        <a:solidFill>
                          <a:schemeClr val="tx1"/>
                        </a:solidFill>
                        <a:effectLst/>
                        <a:latin typeface="+mn-lt"/>
                        <a:ea typeface="+mn-ea"/>
                        <a:cs typeface="+mn-cs"/>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156379162"/>
                  </a:ext>
                </a:extLst>
              </a:tr>
              <a:tr h="774915">
                <a:tc>
                  <a:txBody>
                    <a:bodyPr/>
                    <a:lstStyle/>
                    <a:p>
                      <a:pPr algn="just" latinLnBrk="0"/>
                      <a:r>
                        <a:rPr lang="en-US" sz="1800" b="0" i="0" kern="1200" dirty="0" err="1" smtClean="0">
                          <a:solidFill>
                            <a:schemeClr val="tx1"/>
                          </a:solidFill>
                          <a:effectLst/>
                          <a:latin typeface="+mn-lt"/>
                          <a:ea typeface="+mn-ea"/>
                          <a:cs typeface="+mn-cs"/>
                        </a:rPr>
                        <a:t>strtok</a:t>
                      </a:r>
                      <a:r>
                        <a:rPr lang="en-US" sz="1800" b="0" i="0" kern="1200" dirty="0" smtClean="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algn="just" latinLnBrk="0"/>
                      <a:r>
                        <a:rPr lang="en-US" sz="1800" b="0" i="0" kern="1200" dirty="0" smtClean="0">
                          <a:solidFill>
                            <a:schemeClr val="tx1"/>
                          </a:solidFill>
                          <a:effectLst/>
                          <a:latin typeface="+mn-lt"/>
                          <a:ea typeface="+mn-ea"/>
                          <a:cs typeface="+mn-cs"/>
                        </a:rPr>
                        <a:t>It splits </a:t>
                      </a:r>
                      <a:r>
                        <a:rPr lang="en-US" sz="1800" b="0" i="0" kern="1200" dirty="0" err="1" smtClean="0">
                          <a:solidFill>
                            <a:schemeClr val="tx1"/>
                          </a:solidFill>
                          <a:effectLst/>
                          <a:latin typeface="+mn-lt"/>
                          <a:ea typeface="+mn-ea"/>
                          <a:cs typeface="+mn-cs"/>
                        </a:rPr>
                        <a:t>str</a:t>
                      </a:r>
                      <a:r>
                        <a:rPr lang="en-US" sz="1800" b="0" i="0" kern="1200" dirty="0" smtClean="0">
                          <a:solidFill>
                            <a:schemeClr val="tx1"/>
                          </a:solidFill>
                          <a:effectLst/>
                          <a:latin typeface="+mn-lt"/>
                          <a:ea typeface="+mn-ea"/>
                          <a:cs typeface="+mn-cs"/>
                        </a:rPr>
                        <a:t>[] according to given delimiters and returns the next token. It needs to be called in a loop to get all tokens. It returns NULL when there are no more tokens.</a:t>
                      </a:r>
                      <a:endParaRPr lang="en-US" sz="1800" b="0" i="0" kern="1200" dirty="0">
                        <a:solidFill>
                          <a:schemeClr val="tx1"/>
                        </a:solidFill>
                        <a:effectLst/>
                        <a:latin typeface="+mn-lt"/>
                        <a:ea typeface="+mn-ea"/>
                        <a:cs typeface="+mn-cs"/>
                      </a:endParaRPr>
                    </a:p>
                  </a:txBody>
                  <a:tcPr marL="77492" marR="77492" marT="38746" marB="38746"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extLst>
                  <a:ext uri="{0D108BD9-81ED-4DB2-BD59-A6C34878D82A}">
                    <a16:rowId xmlns="" xmlns:a16="http://schemas.microsoft.com/office/drawing/2014/main" val="1693550030"/>
                  </a:ext>
                </a:extLst>
              </a:tr>
            </a:tbl>
          </a:graphicData>
        </a:graphic>
      </p:graphicFrame>
    </p:spTree>
    <p:extLst>
      <p:ext uri="{BB962C8B-B14F-4D97-AF65-F5344CB8AC3E}">
        <p14:creationId xmlns="" xmlns:p14="http://schemas.microsoft.com/office/powerpoint/2010/main" val="16562253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strlen</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size_t strlen(const char *str)</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2585323"/>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string1[20] = </a:t>
            </a:r>
            <a:r>
              <a:rPr lang="en-US" dirty="0" smtClean="0"/>
              <a:t>“KCE";</a:t>
            </a:r>
            <a:endParaRPr lang="en-US" dirty="0"/>
          </a:p>
          <a:p>
            <a:r>
              <a:rPr lang="en-US" dirty="0"/>
              <a:t>  </a:t>
            </a:r>
            <a:r>
              <a:rPr lang="en-US" dirty="0" err="1"/>
              <a:t>printf</a:t>
            </a:r>
            <a:r>
              <a:rPr lang="en-US" dirty="0"/>
              <a:t>("Length of string string1: %</a:t>
            </a:r>
            <a:r>
              <a:rPr lang="en-US" dirty="0" err="1"/>
              <a:t>ld</a:t>
            </a:r>
            <a:r>
              <a:rPr lang="en-US" dirty="0"/>
              <a:t>", </a:t>
            </a:r>
            <a:r>
              <a:rPr lang="en-US" dirty="0" err="1"/>
              <a:t>strlen</a:t>
            </a:r>
            <a:r>
              <a:rPr lang="en-US" dirty="0"/>
              <a:t>(string1));</a:t>
            </a:r>
          </a:p>
          <a:p>
            <a:r>
              <a:rPr lang="en-US" dirty="0"/>
              <a:t>  return 0;</a:t>
            </a:r>
          </a:p>
          <a:p>
            <a:r>
              <a:rPr lang="en-US" dirty="0"/>
              <a:t>}</a:t>
            </a:r>
          </a:p>
        </p:txBody>
      </p:sp>
      <p:sp>
        <p:nvSpPr>
          <p:cNvPr id="8" name="Rectangle 7"/>
          <p:cNvSpPr/>
          <p:nvPr/>
        </p:nvSpPr>
        <p:spPr>
          <a:xfrm>
            <a:off x="6003637" y="2392449"/>
            <a:ext cx="5920508" cy="369332"/>
          </a:xfrm>
          <a:prstGeom prst="rect">
            <a:avLst/>
          </a:prstGeom>
        </p:spPr>
        <p:txBody>
          <a:bodyPr wrap="square">
            <a:spAutoFit/>
          </a:bodyPr>
          <a:lstStyle/>
          <a:p>
            <a:r>
              <a:rPr lang="en-US" dirty="0"/>
              <a:t>Output string is: </a:t>
            </a:r>
            <a:r>
              <a:rPr lang="en-US" dirty="0" smtClean="0"/>
              <a:t>Length </a:t>
            </a:r>
            <a:r>
              <a:rPr lang="en-US" dirty="0"/>
              <a:t>of string string1: 3</a:t>
            </a:r>
          </a:p>
        </p:txBody>
      </p:sp>
    </p:spTree>
    <p:extLst>
      <p:ext uri="{BB962C8B-B14F-4D97-AF65-F5344CB8AC3E}">
        <p14:creationId xmlns="" xmlns:p14="http://schemas.microsoft.com/office/powerpoint/2010/main" val="100871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strnlen</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err="1"/>
              <a:t>size_t</a:t>
            </a:r>
            <a:r>
              <a:rPr lang="en-US" dirty="0"/>
              <a:t> </a:t>
            </a:r>
            <a:r>
              <a:rPr lang="en-US" dirty="0" err="1"/>
              <a:t>strnlen</a:t>
            </a:r>
            <a:r>
              <a:rPr lang="en-US" dirty="0"/>
              <a:t>(</a:t>
            </a:r>
            <a:r>
              <a:rPr lang="en-US" dirty="0" err="1"/>
              <a:t>const</a:t>
            </a:r>
            <a:r>
              <a:rPr lang="en-US" dirty="0"/>
              <a:t> char *</a:t>
            </a:r>
            <a:r>
              <a:rPr lang="en-US" dirty="0" err="1"/>
              <a:t>str</a:t>
            </a:r>
            <a:r>
              <a:rPr lang="en-US" dirty="0"/>
              <a:t>, </a:t>
            </a:r>
            <a:r>
              <a:rPr lang="en-US" dirty="0" err="1"/>
              <a:t>size_t</a:t>
            </a:r>
            <a:r>
              <a:rPr lang="en-US" dirty="0"/>
              <a:t> </a:t>
            </a:r>
            <a:r>
              <a:rPr lang="en-US" dirty="0" err="1"/>
              <a:t>maxlen</a:t>
            </a:r>
            <a:r>
              <a:rPr lang="en-US" dirty="0"/>
              <a:t>)</a:t>
            </a:r>
            <a:endParaRPr lang="sv-SE"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3139321"/>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string1[20] = </a:t>
            </a:r>
            <a:r>
              <a:rPr lang="en-US" dirty="0" smtClean="0"/>
              <a:t>“</a:t>
            </a:r>
            <a:r>
              <a:rPr lang="en-US" dirty="0" err="1" smtClean="0"/>
              <a:t>AdvancedCProgramming</a:t>
            </a:r>
            <a:r>
              <a:rPr lang="en-US" dirty="0" smtClean="0"/>
              <a:t>";</a:t>
            </a:r>
            <a:endParaRPr lang="en-US" dirty="0"/>
          </a:p>
          <a:p>
            <a:r>
              <a:rPr lang="en-US" dirty="0"/>
              <a:t>  </a:t>
            </a:r>
            <a:r>
              <a:rPr lang="en-US" dirty="0" err="1"/>
              <a:t>printf</a:t>
            </a:r>
            <a:r>
              <a:rPr lang="en-US" dirty="0"/>
              <a:t>("Length of string string1 when </a:t>
            </a:r>
            <a:r>
              <a:rPr lang="en-US" dirty="0" err="1"/>
              <a:t>maxlen</a:t>
            </a:r>
            <a:r>
              <a:rPr lang="en-US" dirty="0"/>
              <a:t> is 25: %</a:t>
            </a:r>
            <a:r>
              <a:rPr lang="en-US" dirty="0" err="1"/>
              <a:t>ld</a:t>
            </a:r>
            <a:r>
              <a:rPr lang="en-US" dirty="0"/>
              <a:t> \n", </a:t>
            </a:r>
            <a:r>
              <a:rPr lang="en-US" dirty="0" err="1"/>
              <a:t>strnlen</a:t>
            </a:r>
            <a:r>
              <a:rPr lang="en-US" dirty="0"/>
              <a:t>(string1, </a:t>
            </a:r>
            <a:r>
              <a:rPr lang="en-US" dirty="0" smtClean="0"/>
              <a:t>19));</a:t>
            </a:r>
            <a:endParaRPr lang="en-US" dirty="0"/>
          </a:p>
          <a:p>
            <a:r>
              <a:rPr lang="en-US" dirty="0"/>
              <a:t>  </a:t>
            </a:r>
            <a:r>
              <a:rPr lang="en-US" dirty="0" err="1"/>
              <a:t>printf</a:t>
            </a:r>
            <a:r>
              <a:rPr lang="en-US" dirty="0"/>
              <a:t>("Length of string string1 when </a:t>
            </a:r>
            <a:r>
              <a:rPr lang="en-US" dirty="0" err="1"/>
              <a:t>maxlen</a:t>
            </a:r>
            <a:r>
              <a:rPr lang="en-US" dirty="0"/>
              <a:t> is 5: %</a:t>
            </a:r>
            <a:r>
              <a:rPr lang="en-US" dirty="0" err="1"/>
              <a:t>ld</a:t>
            </a:r>
            <a:r>
              <a:rPr lang="en-US" dirty="0"/>
              <a:t>", </a:t>
            </a:r>
            <a:r>
              <a:rPr lang="en-US" dirty="0" err="1"/>
              <a:t>strnlen</a:t>
            </a:r>
            <a:r>
              <a:rPr lang="en-US" dirty="0"/>
              <a:t>(string1, 5));</a:t>
            </a:r>
          </a:p>
          <a:p>
            <a:r>
              <a:rPr lang="en-US" dirty="0" smtClean="0"/>
              <a:t>}</a:t>
            </a:r>
            <a:endParaRPr lang="en-US" dirty="0"/>
          </a:p>
        </p:txBody>
      </p:sp>
      <p:sp>
        <p:nvSpPr>
          <p:cNvPr id="8" name="Rectangle 7"/>
          <p:cNvSpPr/>
          <p:nvPr/>
        </p:nvSpPr>
        <p:spPr>
          <a:xfrm>
            <a:off x="6095241" y="2632595"/>
            <a:ext cx="5920508" cy="646331"/>
          </a:xfrm>
          <a:prstGeom prst="rect">
            <a:avLst/>
          </a:prstGeom>
        </p:spPr>
        <p:txBody>
          <a:bodyPr wrap="square">
            <a:spAutoFit/>
          </a:bodyPr>
          <a:lstStyle/>
          <a:p>
            <a:r>
              <a:rPr lang="en-US" dirty="0"/>
              <a:t>Length of string string1 when </a:t>
            </a:r>
            <a:r>
              <a:rPr lang="en-US" dirty="0" err="1"/>
              <a:t>maxlen</a:t>
            </a:r>
            <a:r>
              <a:rPr lang="en-US" dirty="0"/>
              <a:t> is 25: </a:t>
            </a:r>
            <a:r>
              <a:rPr lang="en-US" dirty="0" smtClean="0"/>
              <a:t>19. </a:t>
            </a:r>
            <a:endParaRPr lang="en-US" dirty="0"/>
          </a:p>
          <a:p>
            <a:r>
              <a:rPr lang="en-US" dirty="0"/>
              <a:t>Length of string string1 when </a:t>
            </a:r>
            <a:r>
              <a:rPr lang="en-US" dirty="0" err="1"/>
              <a:t>maxlen</a:t>
            </a:r>
            <a:r>
              <a:rPr lang="en-US" dirty="0"/>
              <a:t> is 5: 5</a:t>
            </a:r>
          </a:p>
        </p:txBody>
      </p:sp>
    </p:spTree>
    <p:extLst>
      <p:ext uri="{BB962C8B-B14F-4D97-AF65-F5344CB8AC3E}">
        <p14:creationId xmlns="" xmlns:p14="http://schemas.microsoft.com/office/powerpoint/2010/main" val="42365183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strcmp</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int strcmp(const char *str1, const char *str2)</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3693319"/>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s1[20] = </a:t>
            </a:r>
            <a:r>
              <a:rPr lang="en-US" dirty="0" smtClean="0"/>
              <a:t>“kce.ac.in"; </a:t>
            </a:r>
            <a:r>
              <a:rPr lang="en-US" dirty="0"/>
              <a:t>// string1</a:t>
            </a:r>
          </a:p>
          <a:p>
            <a:r>
              <a:rPr lang="en-US" dirty="0"/>
              <a:t>  char s2[20] = </a:t>
            </a:r>
            <a:r>
              <a:rPr lang="en-US" dirty="0" smtClean="0"/>
              <a:t>“kce.com"; </a:t>
            </a:r>
            <a:r>
              <a:rPr lang="en-US" dirty="0"/>
              <a:t>// string2</a:t>
            </a:r>
          </a:p>
          <a:p>
            <a:r>
              <a:rPr lang="en-US" dirty="0"/>
              <a:t>  // comparing both the strings</a:t>
            </a:r>
          </a:p>
          <a:p>
            <a:r>
              <a:rPr lang="en-US" dirty="0"/>
              <a:t>  if (</a:t>
            </a:r>
            <a:r>
              <a:rPr lang="en-US" dirty="0" err="1"/>
              <a:t>strcmp</a:t>
            </a:r>
            <a:r>
              <a:rPr lang="en-US" dirty="0"/>
              <a:t>(s1, s2) == 0) {</a:t>
            </a:r>
          </a:p>
          <a:p>
            <a:r>
              <a:rPr lang="en-US" dirty="0"/>
              <a:t>    </a:t>
            </a:r>
            <a:r>
              <a:rPr lang="en-US" dirty="0" err="1"/>
              <a:t>printf</a:t>
            </a:r>
            <a:r>
              <a:rPr lang="en-US" dirty="0"/>
              <a:t>("string 1 and string 2 are equal");</a:t>
            </a:r>
          </a:p>
          <a:p>
            <a:r>
              <a:rPr lang="en-US" dirty="0"/>
              <a:t>  } else {</a:t>
            </a:r>
          </a:p>
          <a:p>
            <a:r>
              <a:rPr lang="en-US" dirty="0"/>
              <a:t>    </a:t>
            </a:r>
            <a:r>
              <a:rPr lang="en-US" dirty="0" err="1"/>
              <a:t>printf</a:t>
            </a:r>
            <a:r>
              <a:rPr lang="en-US" dirty="0"/>
              <a:t>("string 1 and 2 are different");</a:t>
            </a:r>
          </a:p>
          <a:p>
            <a:r>
              <a:rPr lang="en-US" dirty="0"/>
              <a:t>  }</a:t>
            </a:r>
          </a:p>
        </p:txBody>
      </p:sp>
      <p:sp>
        <p:nvSpPr>
          <p:cNvPr id="8" name="Rectangle 7"/>
          <p:cNvSpPr/>
          <p:nvPr/>
        </p:nvSpPr>
        <p:spPr>
          <a:xfrm>
            <a:off x="6659419" y="2715615"/>
            <a:ext cx="5920508" cy="369332"/>
          </a:xfrm>
          <a:prstGeom prst="rect">
            <a:avLst/>
          </a:prstGeom>
        </p:spPr>
        <p:txBody>
          <a:bodyPr wrap="square">
            <a:spAutoFit/>
          </a:bodyPr>
          <a:lstStyle/>
          <a:p>
            <a:r>
              <a:rPr lang="en-US" dirty="0"/>
              <a:t>string 1 and 2 are different</a:t>
            </a:r>
          </a:p>
        </p:txBody>
      </p:sp>
    </p:spTree>
    <p:extLst>
      <p:ext uri="{BB962C8B-B14F-4D97-AF65-F5344CB8AC3E}">
        <p14:creationId xmlns="" xmlns:p14="http://schemas.microsoft.com/office/powerpoint/2010/main" val="1727919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strncmp</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int strncmp(const char *str1, const char *str2, size_t n)</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3140364" y="2610683"/>
            <a:ext cx="6622473" cy="4247317"/>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s1[20] = </a:t>
            </a:r>
            <a:r>
              <a:rPr lang="en-US" dirty="0" smtClean="0"/>
              <a:t>“kce.ac.in";</a:t>
            </a:r>
            <a:endParaRPr lang="en-US" dirty="0"/>
          </a:p>
          <a:p>
            <a:r>
              <a:rPr lang="en-US" dirty="0"/>
              <a:t>  char s2[20] = </a:t>
            </a:r>
            <a:r>
              <a:rPr lang="en-US" dirty="0" smtClean="0"/>
              <a:t>“kce.com";</a:t>
            </a:r>
            <a:endParaRPr lang="en-US" dirty="0"/>
          </a:p>
          <a:p>
            <a:r>
              <a:rPr lang="en-US" dirty="0"/>
              <a:t>  /* it only compares first 5 characters of both strings*/</a:t>
            </a:r>
          </a:p>
          <a:p>
            <a:r>
              <a:rPr lang="en-US" dirty="0"/>
              <a:t>  if (</a:t>
            </a:r>
            <a:r>
              <a:rPr lang="en-US" dirty="0" err="1"/>
              <a:t>strncmp</a:t>
            </a:r>
            <a:r>
              <a:rPr lang="en-US" dirty="0"/>
              <a:t>(s1, s2, </a:t>
            </a:r>
            <a:r>
              <a:rPr lang="en-US" dirty="0" smtClean="0"/>
              <a:t>3) </a:t>
            </a:r>
            <a:r>
              <a:rPr lang="en-US" dirty="0"/>
              <a:t>== 0) {</a:t>
            </a:r>
          </a:p>
          <a:p>
            <a:r>
              <a:rPr lang="en-US" dirty="0"/>
              <a:t>    </a:t>
            </a:r>
            <a:r>
              <a:rPr lang="en-US" dirty="0" err="1"/>
              <a:t>printf</a:t>
            </a:r>
            <a:r>
              <a:rPr lang="en-US" dirty="0"/>
              <a:t>("string 1 and string 2 are equal");</a:t>
            </a:r>
          </a:p>
          <a:p>
            <a:r>
              <a:rPr lang="en-US" dirty="0"/>
              <a:t>  } else {</a:t>
            </a:r>
          </a:p>
          <a:p>
            <a:r>
              <a:rPr lang="en-US" dirty="0"/>
              <a:t>    </a:t>
            </a:r>
            <a:r>
              <a:rPr lang="en-US" dirty="0" err="1"/>
              <a:t>printf</a:t>
            </a:r>
            <a:r>
              <a:rPr lang="en-US" dirty="0"/>
              <a:t>("string 1 and 2 are different");</a:t>
            </a:r>
          </a:p>
          <a:p>
            <a:r>
              <a:rPr lang="en-US" dirty="0"/>
              <a:t>  }</a:t>
            </a:r>
          </a:p>
          <a:p>
            <a:endParaRPr lang="en-US" dirty="0"/>
          </a:p>
          <a:p>
            <a:r>
              <a:rPr lang="en-US" dirty="0"/>
              <a:t>}</a:t>
            </a:r>
          </a:p>
        </p:txBody>
      </p:sp>
      <p:sp>
        <p:nvSpPr>
          <p:cNvPr id="8" name="Rectangle 7"/>
          <p:cNvSpPr/>
          <p:nvPr/>
        </p:nvSpPr>
        <p:spPr>
          <a:xfrm>
            <a:off x="8913092" y="1597381"/>
            <a:ext cx="3371272" cy="369332"/>
          </a:xfrm>
          <a:prstGeom prst="rect">
            <a:avLst/>
          </a:prstGeom>
        </p:spPr>
        <p:txBody>
          <a:bodyPr wrap="square">
            <a:spAutoFit/>
          </a:bodyPr>
          <a:lstStyle/>
          <a:p>
            <a:r>
              <a:rPr lang="en-US" dirty="0"/>
              <a:t>string 1 and string 2 are equal</a:t>
            </a:r>
          </a:p>
        </p:txBody>
      </p:sp>
    </p:spTree>
    <p:extLst>
      <p:ext uri="{BB962C8B-B14F-4D97-AF65-F5344CB8AC3E}">
        <p14:creationId xmlns="" xmlns:p14="http://schemas.microsoft.com/office/powerpoint/2010/main" val="2279269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strcat</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char *strcat(char *str1, char *str2)</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3140364" y="2610683"/>
            <a:ext cx="6622473" cy="3139321"/>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string1[10] = "Hello";</a:t>
            </a:r>
          </a:p>
          <a:p>
            <a:r>
              <a:rPr lang="en-US" dirty="0"/>
              <a:t>  char string2[10] = "World";</a:t>
            </a:r>
          </a:p>
          <a:p>
            <a:r>
              <a:rPr lang="en-US" dirty="0"/>
              <a:t>  </a:t>
            </a:r>
            <a:r>
              <a:rPr lang="en-US" dirty="0" err="1"/>
              <a:t>strcat</a:t>
            </a:r>
            <a:r>
              <a:rPr lang="en-US" dirty="0"/>
              <a:t>(string1, string2);</a:t>
            </a:r>
          </a:p>
          <a:p>
            <a:r>
              <a:rPr lang="en-US" dirty="0"/>
              <a:t>  </a:t>
            </a:r>
            <a:r>
              <a:rPr lang="en-US" dirty="0" err="1"/>
              <a:t>printf</a:t>
            </a:r>
            <a:r>
              <a:rPr lang="en-US" dirty="0"/>
              <a:t>("Output string after concatenation: %s", string1);</a:t>
            </a:r>
          </a:p>
          <a:p>
            <a:endParaRPr lang="en-US" dirty="0"/>
          </a:p>
          <a:p>
            <a:r>
              <a:rPr lang="en-US" dirty="0"/>
              <a:t>}</a:t>
            </a:r>
          </a:p>
        </p:txBody>
      </p:sp>
      <p:sp>
        <p:nvSpPr>
          <p:cNvPr id="8" name="Rectangle 7"/>
          <p:cNvSpPr/>
          <p:nvPr/>
        </p:nvSpPr>
        <p:spPr>
          <a:xfrm>
            <a:off x="7016914" y="1750833"/>
            <a:ext cx="5175085" cy="369332"/>
          </a:xfrm>
          <a:prstGeom prst="rect">
            <a:avLst/>
          </a:prstGeom>
        </p:spPr>
        <p:txBody>
          <a:bodyPr wrap="square">
            <a:spAutoFit/>
          </a:bodyPr>
          <a:lstStyle/>
          <a:p>
            <a:r>
              <a:rPr lang="en-US" dirty="0"/>
              <a:t>Output string after concatenation: HelloWorld</a:t>
            </a:r>
          </a:p>
        </p:txBody>
      </p:sp>
    </p:spTree>
    <p:extLst>
      <p:ext uri="{BB962C8B-B14F-4D97-AF65-F5344CB8AC3E}">
        <p14:creationId xmlns="" xmlns:p14="http://schemas.microsoft.com/office/powerpoint/2010/main" val="30847564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a:t>Generating a Pointer to an Array</a:t>
            </a:r>
          </a:p>
        </p:txBody>
      </p:sp>
      <p:sp>
        <p:nvSpPr>
          <p:cNvPr id="4" name="Content Placeholder 3"/>
          <p:cNvSpPr>
            <a:spLocks noGrp="1"/>
          </p:cNvSpPr>
          <p:nvPr>
            <p:ph idx="1"/>
          </p:nvPr>
        </p:nvSpPr>
        <p:spPr/>
        <p:txBody>
          <a:bodyPr/>
          <a:lstStyle/>
          <a:p>
            <a:r>
              <a:rPr lang="en-US" dirty="0"/>
              <a:t>You can generate a pointer to the first element of an array by simply specifying the array name</a:t>
            </a:r>
            <a:r>
              <a:rPr lang="en-US" dirty="0" smtClean="0"/>
              <a:t>, without </a:t>
            </a:r>
            <a:r>
              <a:rPr lang="en-US" dirty="0"/>
              <a:t>any index. For example, </a:t>
            </a:r>
            <a:r>
              <a:rPr lang="en-US" dirty="0" smtClean="0"/>
              <a:t>given</a:t>
            </a:r>
          </a:p>
          <a:p>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5" name="Rectangle 4"/>
          <p:cNvSpPr/>
          <p:nvPr/>
        </p:nvSpPr>
        <p:spPr>
          <a:xfrm>
            <a:off x="5068523" y="2423668"/>
            <a:ext cx="941283" cy="369332"/>
          </a:xfrm>
          <a:prstGeom prst="rect">
            <a:avLst/>
          </a:prstGeom>
        </p:spPr>
        <p:txBody>
          <a:bodyPr wrap="none">
            <a:spAutoFit/>
          </a:bodyPr>
          <a:lstStyle/>
          <a:p>
            <a:r>
              <a:rPr lang="en-US" dirty="0" err="1"/>
              <a:t>int</a:t>
            </a:r>
            <a:r>
              <a:rPr lang="en-US" dirty="0"/>
              <a:t> </a:t>
            </a:r>
            <a:r>
              <a:rPr lang="en-US" dirty="0" smtClean="0"/>
              <a:t>a[7];</a:t>
            </a:r>
            <a:endParaRPr lang="en-US" dirty="0"/>
          </a:p>
        </p:txBody>
      </p:sp>
      <p:pic>
        <p:nvPicPr>
          <p:cNvPr id="6" name="Picture 5"/>
          <p:cNvPicPr>
            <a:picLocks noChangeAspect="1"/>
          </p:cNvPicPr>
          <p:nvPr/>
        </p:nvPicPr>
        <p:blipFill>
          <a:blip r:embed="rId2"/>
          <a:stretch>
            <a:fillRect/>
          </a:stretch>
        </p:blipFill>
        <p:spPr>
          <a:xfrm>
            <a:off x="2019678" y="2835299"/>
            <a:ext cx="7038975" cy="1076325"/>
          </a:xfrm>
          <a:prstGeom prst="rect">
            <a:avLst/>
          </a:prstGeom>
        </p:spPr>
      </p:pic>
      <p:sp>
        <p:nvSpPr>
          <p:cNvPr id="7" name="Rectangle 6"/>
          <p:cNvSpPr/>
          <p:nvPr/>
        </p:nvSpPr>
        <p:spPr>
          <a:xfrm>
            <a:off x="2445950" y="3892075"/>
            <a:ext cx="6612703" cy="369332"/>
          </a:xfrm>
          <a:prstGeom prst="rect">
            <a:avLst/>
          </a:prstGeom>
        </p:spPr>
        <p:txBody>
          <a:bodyPr wrap="square">
            <a:spAutoFit/>
          </a:bodyPr>
          <a:lstStyle/>
          <a:p>
            <a:r>
              <a:rPr lang="en-US" dirty="0"/>
              <a:t>A seven-element character array beginning at location 1000</a:t>
            </a:r>
          </a:p>
        </p:txBody>
      </p:sp>
      <p:sp>
        <p:nvSpPr>
          <p:cNvPr id="8" name="Rectangle 7"/>
          <p:cNvSpPr/>
          <p:nvPr/>
        </p:nvSpPr>
        <p:spPr>
          <a:xfrm>
            <a:off x="1104899" y="4499742"/>
            <a:ext cx="10267095" cy="646331"/>
          </a:xfrm>
          <a:prstGeom prst="rect">
            <a:avLst/>
          </a:prstGeom>
        </p:spPr>
        <p:txBody>
          <a:bodyPr wrap="square">
            <a:spAutoFit/>
          </a:bodyPr>
          <a:lstStyle/>
          <a:p>
            <a:pPr marL="285750" indent="-285750">
              <a:buFont typeface="Arial" panose="020B0604020202020204" pitchFamily="34" charset="0"/>
              <a:buChar char="•"/>
            </a:pPr>
            <a:r>
              <a:rPr lang="en-US" dirty="0" smtClean="0"/>
              <a:t>You </a:t>
            </a:r>
            <a:r>
              <a:rPr lang="en-US" dirty="0"/>
              <a:t>can generate a pointer to the first element by using the name </a:t>
            </a:r>
            <a:r>
              <a:rPr lang="en-US" dirty="0" smtClean="0"/>
              <a:t>‘a’. </a:t>
            </a:r>
            <a:r>
              <a:rPr lang="en-US" dirty="0"/>
              <a:t>Thus, the following program fragment assigns p the address of the first element of sample: </a:t>
            </a:r>
          </a:p>
        </p:txBody>
      </p:sp>
      <p:sp>
        <p:nvSpPr>
          <p:cNvPr id="9" name="Rectangle 8"/>
          <p:cNvSpPr/>
          <p:nvPr/>
        </p:nvSpPr>
        <p:spPr>
          <a:xfrm>
            <a:off x="4208672" y="5474470"/>
            <a:ext cx="1620957" cy="923330"/>
          </a:xfrm>
          <a:prstGeom prst="rect">
            <a:avLst/>
          </a:prstGeom>
        </p:spPr>
        <p:txBody>
          <a:bodyPr wrap="none">
            <a:spAutoFit/>
          </a:bodyPr>
          <a:lstStyle/>
          <a:p>
            <a:r>
              <a:rPr lang="en-US" dirty="0" err="1"/>
              <a:t>int</a:t>
            </a:r>
            <a:r>
              <a:rPr lang="en-US" dirty="0"/>
              <a:t> *p; </a:t>
            </a:r>
            <a:endParaRPr lang="en-US" dirty="0" smtClean="0"/>
          </a:p>
          <a:p>
            <a:r>
              <a:rPr lang="en-US" dirty="0" err="1" smtClean="0"/>
              <a:t>int</a:t>
            </a:r>
            <a:r>
              <a:rPr lang="en-US" dirty="0" smtClean="0"/>
              <a:t> sample[7]; </a:t>
            </a:r>
          </a:p>
          <a:p>
            <a:r>
              <a:rPr lang="en-US" dirty="0" smtClean="0"/>
              <a:t>p </a:t>
            </a:r>
            <a:r>
              <a:rPr lang="en-US" dirty="0"/>
              <a:t>= sample;</a:t>
            </a:r>
          </a:p>
        </p:txBody>
      </p:sp>
    </p:spTree>
    <p:extLst>
      <p:ext uri="{BB962C8B-B14F-4D97-AF65-F5344CB8AC3E}">
        <p14:creationId xmlns="" xmlns:p14="http://schemas.microsoft.com/office/powerpoint/2010/main" val="8847956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strncat</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char *strncat(char *str1, char *str2, int n)</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3140364" y="2610683"/>
            <a:ext cx="6622473" cy="3416320"/>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 {</a:t>
            </a:r>
          </a:p>
          <a:p>
            <a:endParaRPr lang="en-US" dirty="0"/>
          </a:p>
          <a:p>
            <a:r>
              <a:rPr lang="en-US" dirty="0"/>
              <a:t>     char string1[10] = "Hello";</a:t>
            </a:r>
          </a:p>
          <a:p>
            <a:r>
              <a:rPr lang="en-US" dirty="0"/>
              <a:t>     char string2[10] = "World";</a:t>
            </a:r>
          </a:p>
          <a:p>
            <a:r>
              <a:rPr lang="en-US" dirty="0"/>
              <a:t>     </a:t>
            </a:r>
            <a:r>
              <a:rPr lang="en-US" dirty="0" err="1"/>
              <a:t>strncat</a:t>
            </a:r>
            <a:r>
              <a:rPr lang="en-US" dirty="0"/>
              <a:t>(string1,string2, 3);</a:t>
            </a:r>
          </a:p>
          <a:p>
            <a:r>
              <a:rPr lang="en-US" dirty="0"/>
              <a:t>     </a:t>
            </a:r>
            <a:r>
              <a:rPr lang="en-US" dirty="0" err="1"/>
              <a:t>printf</a:t>
            </a:r>
            <a:r>
              <a:rPr lang="en-US" dirty="0"/>
              <a:t>("Concatenation using </a:t>
            </a:r>
            <a:r>
              <a:rPr lang="en-US" dirty="0" err="1"/>
              <a:t>strncat</a:t>
            </a:r>
            <a:r>
              <a:rPr lang="en-US" dirty="0"/>
              <a:t>: %s", string1);</a:t>
            </a:r>
          </a:p>
          <a:p>
            <a:endParaRPr lang="en-US" dirty="0"/>
          </a:p>
          <a:p>
            <a:r>
              <a:rPr lang="en-US" dirty="0"/>
              <a:t>     </a:t>
            </a:r>
          </a:p>
          <a:p>
            <a:r>
              <a:rPr lang="en-US" dirty="0"/>
              <a:t>}</a:t>
            </a:r>
          </a:p>
        </p:txBody>
      </p:sp>
      <p:sp>
        <p:nvSpPr>
          <p:cNvPr id="8" name="Rectangle 7"/>
          <p:cNvSpPr/>
          <p:nvPr/>
        </p:nvSpPr>
        <p:spPr>
          <a:xfrm>
            <a:off x="7016914" y="1750833"/>
            <a:ext cx="5175085" cy="369332"/>
          </a:xfrm>
          <a:prstGeom prst="rect">
            <a:avLst/>
          </a:prstGeom>
        </p:spPr>
        <p:txBody>
          <a:bodyPr wrap="square">
            <a:spAutoFit/>
          </a:bodyPr>
          <a:lstStyle/>
          <a:p>
            <a:r>
              <a:rPr lang="en-US" dirty="0"/>
              <a:t>Concatenation using </a:t>
            </a:r>
            <a:r>
              <a:rPr lang="en-US" dirty="0" err="1"/>
              <a:t>strncat</a:t>
            </a:r>
            <a:r>
              <a:rPr lang="en-US" dirty="0"/>
              <a:t>: </a:t>
            </a:r>
            <a:r>
              <a:rPr lang="en-US" dirty="0" err="1"/>
              <a:t>HelloWor</a:t>
            </a:r>
            <a:endParaRPr lang="en-US" dirty="0"/>
          </a:p>
        </p:txBody>
      </p:sp>
    </p:spTree>
    <p:extLst>
      <p:ext uri="{BB962C8B-B14F-4D97-AF65-F5344CB8AC3E}">
        <p14:creationId xmlns="" xmlns:p14="http://schemas.microsoft.com/office/powerpoint/2010/main" val="2156946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strcpy</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sv-SE" dirty="0"/>
              <a:t>char *strcpy( char *str1, char *str2)</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3139321"/>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s1[35] = "string 1"; // string1</a:t>
            </a:r>
          </a:p>
          <a:p>
            <a:r>
              <a:rPr lang="en-US" dirty="0"/>
              <a:t>  char s2[35] = "I'll be copied to string 1."; // string2</a:t>
            </a:r>
          </a:p>
          <a:p>
            <a:r>
              <a:rPr lang="en-US" dirty="0"/>
              <a:t>  </a:t>
            </a:r>
            <a:r>
              <a:rPr lang="en-US" dirty="0" err="1"/>
              <a:t>strcpy</a:t>
            </a:r>
            <a:r>
              <a:rPr lang="en-US" dirty="0"/>
              <a:t>(s1, s2); // copying string2 to string1</a:t>
            </a:r>
          </a:p>
          <a:p>
            <a:r>
              <a:rPr lang="en-US" dirty="0"/>
              <a:t>  </a:t>
            </a:r>
            <a:r>
              <a:rPr lang="en-US" dirty="0" err="1"/>
              <a:t>printf</a:t>
            </a:r>
            <a:r>
              <a:rPr lang="en-US" dirty="0"/>
              <a:t>("String s1 is: %s", s1); // printing string1</a:t>
            </a:r>
          </a:p>
          <a:p>
            <a:endParaRPr lang="en-US" dirty="0"/>
          </a:p>
          <a:p>
            <a:r>
              <a:rPr lang="en-US" dirty="0"/>
              <a:t>}</a:t>
            </a:r>
          </a:p>
        </p:txBody>
      </p:sp>
      <p:sp>
        <p:nvSpPr>
          <p:cNvPr id="8" name="Rectangle 7"/>
          <p:cNvSpPr/>
          <p:nvPr/>
        </p:nvSpPr>
        <p:spPr>
          <a:xfrm>
            <a:off x="6003637" y="2392449"/>
            <a:ext cx="5920508" cy="369332"/>
          </a:xfrm>
          <a:prstGeom prst="rect">
            <a:avLst/>
          </a:prstGeom>
        </p:spPr>
        <p:txBody>
          <a:bodyPr wrap="square">
            <a:spAutoFit/>
          </a:bodyPr>
          <a:lstStyle/>
          <a:p>
            <a:r>
              <a:rPr lang="en-US" dirty="0" smtClean="0"/>
              <a:t>String </a:t>
            </a:r>
            <a:r>
              <a:rPr lang="en-US" dirty="0"/>
              <a:t>s1 is: I'll be copied to string 1.</a:t>
            </a:r>
          </a:p>
        </p:txBody>
      </p:sp>
    </p:spTree>
    <p:extLst>
      <p:ext uri="{BB962C8B-B14F-4D97-AF65-F5344CB8AC3E}">
        <p14:creationId xmlns="" xmlns:p14="http://schemas.microsoft.com/office/powerpoint/2010/main" val="37245836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strncpy</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a:t>strncpy</a:t>
            </a:r>
            <a:r>
              <a:rPr lang="en-US" dirty="0"/>
              <a:t>( char *str1, char *str2, </a:t>
            </a:r>
            <a:r>
              <a:rPr lang="en-US" dirty="0" err="1"/>
              <a:t>size_t</a:t>
            </a:r>
            <a:r>
              <a:rPr lang="en-US" dirty="0"/>
              <a:t> n)</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2862322"/>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string1[30] = "string 1";</a:t>
            </a:r>
          </a:p>
          <a:p>
            <a:r>
              <a:rPr lang="en-US" dirty="0"/>
              <a:t>  char string2[40] = "Only 12 characters will be copied.";</a:t>
            </a:r>
          </a:p>
          <a:p>
            <a:r>
              <a:rPr lang="en-US" dirty="0"/>
              <a:t>  </a:t>
            </a:r>
            <a:r>
              <a:rPr lang="en-US" dirty="0" err="1"/>
              <a:t>strncpy</a:t>
            </a:r>
            <a:r>
              <a:rPr lang="en-US" dirty="0"/>
              <a:t>(string1, string2, 12);</a:t>
            </a:r>
          </a:p>
          <a:p>
            <a:r>
              <a:rPr lang="en-US" dirty="0"/>
              <a:t>  </a:t>
            </a:r>
            <a:r>
              <a:rPr lang="en-US" dirty="0" err="1"/>
              <a:t>printf</a:t>
            </a:r>
            <a:r>
              <a:rPr lang="en-US" dirty="0"/>
              <a:t>("String s1 is: %s", string1);</a:t>
            </a:r>
          </a:p>
          <a:p>
            <a:r>
              <a:rPr lang="en-US" dirty="0"/>
              <a:t>}</a:t>
            </a:r>
          </a:p>
        </p:txBody>
      </p:sp>
      <p:sp>
        <p:nvSpPr>
          <p:cNvPr id="8" name="Rectangle 7"/>
          <p:cNvSpPr/>
          <p:nvPr/>
        </p:nvSpPr>
        <p:spPr>
          <a:xfrm>
            <a:off x="6751782" y="2392449"/>
            <a:ext cx="4775200" cy="369332"/>
          </a:xfrm>
          <a:prstGeom prst="rect">
            <a:avLst/>
          </a:prstGeom>
        </p:spPr>
        <p:txBody>
          <a:bodyPr wrap="square">
            <a:spAutoFit/>
          </a:bodyPr>
          <a:lstStyle/>
          <a:p>
            <a:r>
              <a:rPr lang="en-US" dirty="0" smtClean="0"/>
              <a:t>String </a:t>
            </a:r>
            <a:r>
              <a:rPr lang="en-US" dirty="0"/>
              <a:t>s1 is: Only 12 char</a:t>
            </a:r>
          </a:p>
        </p:txBody>
      </p:sp>
    </p:spTree>
    <p:extLst>
      <p:ext uri="{BB962C8B-B14F-4D97-AF65-F5344CB8AC3E}">
        <p14:creationId xmlns="" xmlns:p14="http://schemas.microsoft.com/office/powerpoint/2010/main" val="12588973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strchr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smtClean="0"/>
              <a:t>strchr</a:t>
            </a:r>
            <a:r>
              <a:rPr lang="en-US" dirty="0" smtClean="0"/>
              <a:t>(char </a:t>
            </a:r>
            <a:r>
              <a:rPr lang="en-US" dirty="0"/>
              <a:t>*</a:t>
            </a:r>
            <a:r>
              <a:rPr lang="en-US" dirty="0" err="1"/>
              <a:t>str</a:t>
            </a:r>
            <a:r>
              <a:rPr lang="en-US" dirty="0"/>
              <a:t>, </a:t>
            </a:r>
            <a:r>
              <a:rPr lang="en-US" dirty="0" err="1"/>
              <a:t>int</a:t>
            </a:r>
            <a:r>
              <a:rPr lang="en-US" dirty="0"/>
              <a:t> </a:t>
            </a:r>
            <a:r>
              <a:rPr lang="en-US" dirty="0" err="1"/>
              <a:t>ch</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2308324"/>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string1[30] = "I love to write.";</a:t>
            </a:r>
          </a:p>
          <a:p>
            <a:r>
              <a:rPr lang="en-US" dirty="0"/>
              <a:t>  </a:t>
            </a:r>
            <a:r>
              <a:rPr lang="en-US" dirty="0" err="1"/>
              <a:t>printf</a:t>
            </a:r>
            <a:r>
              <a:rPr lang="en-US" dirty="0"/>
              <a:t>("%s", </a:t>
            </a:r>
            <a:r>
              <a:rPr lang="en-US" dirty="0" err="1"/>
              <a:t>strchr</a:t>
            </a:r>
            <a:r>
              <a:rPr lang="en-US" dirty="0"/>
              <a:t>(string1, 'w'));</a:t>
            </a:r>
          </a:p>
          <a:p>
            <a:r>
              <a:rPr lang="en-US" dirty="0"/>
              <a:t>}</a:t>
            </a:r>
          </a:p>
        </p:txBody>
      </p:sp>
      <p:sp>
        <p:nvSpPr>
          <p:cNvPr id="8" name="Rectangle 7"/>
          <p:cNvSpPr/>
          <p:nvPr/>
        </p:nvSpPr>
        <p:spPr>
          <a:xfrm>
            <a:off x="8275782" y="2346283"/>
            <a:ext cx="3999346" cy="369332"/>
          </a:xfrm>
          <a:prstGeom prst="rect">
            <a:avLst/>
          </a:prstGeom>
        </p:spPr>
        <p:txBody>
          <a:bodyPr wrap="square">
            <a:spAutoFit/>
          </a:bodyPr>
          <a:lstStyle/>
          <a:p>
            <a:r>
              <a:rPr lang="en-US" dirty="0"/>
              <a:t>Output string is: write.</a:t>
            </a:r>
          </a:p>
        </p:txBody>
      </p:sp>
    </p:spTree>
    <p:extLst>
      <p:ext uri="{BB962C8B-B14F-4D97-AF65-F5344CB8AC3E}">
        <p14:creationId xmlns="" xmlns:p14="http://schemas.microsoft.com/office/powerpoint/2010/main" val="3989929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strrchr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a:t>strrchr</a:t>
            </a:r>
            <a:r>
              <a:rPr lang="en-US" dirty="0"/>
              <a:t>(char *</a:t>
            </a:r>
            <a:r>
              <a:rPr lang="en-US" dirty="0" err="1"/>
              <a:t>str</a:t>
            </a:r>
            <a:r>
              <a:rPr lang="en-US" dirty="0"/>
              <a:t>, </a:t>
            </a:r>
            <a:r>
              <a:rPr lang="en-US" dirty="0" err="1"/>
              <a:t>int</a:t>
            </a:r>
            <a:r>
              <a:rPr lang="en-US" dirty="0"/>
              <a:t> </a:t>
            </a:r>
            <a:r>
              <a:rPr lang="en-US" dirty="0" err="1"/>
              <a:t>ch</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2308324"/>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string1[30] = "I love to write blogs.";</a:t>
            </a:r>
          </a:p>
          <a:p>
            <a:r>
              <a:rPr lang="en-US" dirty="0"/>
              <a:t>  </a:t>
            </a:r>
            <a:r>
              <a:rPr lang="en-US" dirty="0" err="1"/>
              <a:t>printf</a:t>
            </a:r>
            <a:r>
              <a:rPr lang="en-US" dirty="0"/>
              <a:t>("%s", </a:t>
            </a:r>
            <a:r>
              <a:rPr lang="en-US" dirty="0" err="1"/>
              <a:t>strrchr</a:t>
            </a:r>
            <a:r>
              <a:rPr lang="en-US" dirty="0"/>
              <a:t>(string1, 'w'));</a:t>
            </a:r>
          </a:p>
          <a:p>
            <a:r>
              <a:rPr lang="en-US" dirty="0"/>
              <a:t>}</a:t>
            </a:r>
          </a:p>
        </p:txBody>
      </p:sp>
      <p:sp>
        <p:nvSpPr>
          <p:cNvPr id="8" name="Rectangle 7"/>
          <p:cNvSpPr/>
          <p:nvPr/>
        </p:nvSpPr>
        <p:spPr>
          <a:xfrm>
            <a:off x="8275782" y="2346283"/>
            <a:ext cx="3999346" cy="369332"/>
          </a:xfrm>
          <a:prstGeom prst="rect">
            <a:avLst/>
          </a:prstGeom>
        </p:spPr>
        <p:txBody>
          <a:bodyPr wrap="square">
            <a:spAutoFit/>
          </a:bodyPr>
          <a:lstStyle/>
          <a:p>
            <a:r>
              <a:rPr lang="en-US" dirty="0"/>
              <a:t>Output string is: write blogs.</a:t>
            </a:r>
          </a:p>
        </p:txBody>
      </p:sp>
    </p:spTree>
    <p:extLst>
      <p:ext uri="{BB962C8B-B14F-4D97-AF65-F5344CB8AC3E}">
        <p14:creationId xmlns="" xmlns:p14="http://schemas.microsoft.com/office/powerpoint/2010/main" val="1228548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strstr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a:t>strstr</a:t>
            </a:r>
            <a:r>
              <a:rPr lang="en-US" dirty="0"/>
              <a:t>(char *</a:t>
            </a:r>
            <a:r>
              <a:rPr lang="en-US" dirty="0" err="1"/>
              <a:t>str</a:t>
            </a:r>
            <a:r>
              <a:rPr lang="en-US" dirty="0"/>
              <a:t>, char *</a:t>
            </a:r>
            <a:r>
              <a:rPr lang="en-US" dirty="0" err="1"/>
              <a:t>srch_term</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2308324"/>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endParaRPr lang="en-US" dirty="0"/>
          </a:p>
          <a:p>
            <a:r>
              <a:rPr lang="en-US" dirty="0" err="1"/>
              <a:t>int</a:t>
            </a:r>
            <a:r>
              <a:rPr lang="en-US" dirty="0"/>
              <a:t> main() {</a:t>
            </a:r>
          </a:p>
          <a:p>
            <a:endParaRPr lang="en-US" dirty="0"/>
          </a:p>
          <a:p>
            <a:r>
              <a:rPr lang="en-US" dirty="0"/>
              <a:t>  char string1[70] = "You are reading string functions.";</a:t>
            </a:r>
          </a:p>
          <a:p>
            <a:r>
              <a:rPr lang="en-US" dirty="0"/>
              <a:t>  </a:t>
            </a:r>
            <a:r>
              <a:rPr lang="en-US" dirty="0" err="1"/>
              <a:t>printf</a:t>
            </a:r>
            <a:r>
              <a:rPr lang="en-US" dirty="0"/>
              <a:t>("Output string is: %s", </a:t>
            </a:r>
            <a:r>
              <a:rPr lang="en-US" dirty="0" err="1"/>
              <a:t>strstr</a:t>
            </a:r>
            <a:r>
              <a:rPr lang="en-US" dirty="0"/>
              <a:t>(string1, "string"));</a:t>
            </a:r>
          </a:p>
          <a:p>
            <a:r>
              <a:rPr lang="en-US" dirty="0"/>
              <a:t>}</a:t>
            </a:r>
          </a:p>
        </p:txBody>
      </p:sp>
      <p:sp>
        <p:nvSpPr>
          <p:cNvPr id="8" name="Rectangle 7"/>
          <p:cNvSpPr/>
          <p:nvPr/>
        </p:nvSpPr>
        <p:spPr>
          <a:xfrm>
            <a:off x="8275782" y="2346283"/>
            <a:ext cx="3999346" cy="369332"/>
          </a:xfrm>
          <a:prstGeom prst="rect">
            <a:avLst/>
          </a:prstGeom>
        </p:spPr>
        <p:txBody>
          <a:bodyPr wrap="square">
            <a:spAutoFit/>
          </a:bodyPr>
          <a:lstStyle/>
          <a:p>
            <a:r>
              <a:rPr lang="en-US" dirty="0"/>
              <a:t>Output string is: string functions.</a:t>
            </a:r>
          </a:p>
        </p:txBody>
      </p:sp>
    </p:spTree>
    <p:extLst>
      <p:ext uri="{BB962C8B-B14F-4D97-AF65-F5344CB8AC3E}">
        <p14:creationId xmlns="" xmlns:p14="http://schemas.microsoft.com/office/powerpoint/2010/main" val="31697959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strnstr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smtClean="0"/>
              <a:t>strnstr</a:t>
            </a:r>
            <a:r>
              <a:rPr lang="en-US" dirty="0" smtClean="0"/>
              <a:t>(char </a:t>
            </a:r>
            <a:r>
              <a:rPr lang="en-US" dirty="0"/>
              <a:t>*</a:t>
            </a:r>
            <a:r>
              <a:rPr lang="en-US" dirty="0" err="1"/>
              <a:t>str</a:t>
            </a:r>
            <a:r>
              <a:rPr lang="en-US" dirty="0"/>
              <a:t>, char *</a:t>
            </a:r>
            <a:r>
              <a:rPr lang="en-US" dirty="0" err="1" smtClean="0"/>
              <a:t>srch_term</a:t>
            </a:r>
            <a:r>
              <a:rPr lang="en-US" dirty="0" smtClean="0"/>
              <a:t>, </a:t>
            </a:r>
            <a:r>
              <a:rPr lang="en-US" dirty="0" err="1" smtClean="0"/>
              <a:t>int</a:t>
            </a:r>
            <a:r>
              <a:rPr lang="en-US" dirty="0" smtClean="0"/>
              <a:t> n)</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493818" y="3142653"/>
            <a:ext cx="6622473" cy="1477328"/>
          </a:xfrm>
          <a:prstGeom prst="rect">
            <a:avLst/>
          </a:prstGeom>
        </p:spPr>
        <p:txBody>
          <a:bodyPr wrap="square">
            <a:spAutoFit/>
          </a:bodyPr>
          <a:lstStyle/>
          <a:p>
            <a:r>
              <a:rPr lang="en-US" dirty="0" err="1"/>
              <a:t>const</a:t>
            </a:r>
            <a:r>
              <a:rPr lang="en-US" dirty="0"/>
              <a:t> char *</a:t>
            </a:r>
            <a:r>
              <a:rPr lang="en-US" dirty="0" err="1"/>
              <a:t>largestring</a:t>
            </a:r>
            <a:r>
              <a:rPr lang="en-US" dirty="0"/>
              <a:t> = "Foo Bar Baz";</a:t>
            </a:r>
          </a:p>
          <a:p>
            <a:r>
              <a:rPr lang="en-US" dirty="0" err="1"/>
              <a:t>const</a:t>
            </a:r>
            <a:r>
              <a:rPr lang="en-US" dirty="0"/>
              <a:t> char *</a:t>
            </a:r>
            <a:r>
              <a:rPr lang="en-US" dirty="0" err="1"/>
              <a:t>smallstring</a:t>
            </a:r>
            <a:r>
              <a:rPr lang="en-US" dirty="0"/>
              <a:t> = "Bar";</a:t>
            </a:r>
          </a:p>
          <a:p>
            <a:r>
              <a:rPr lang="en-US" dirty="0"/>
              <a:t>char *</a:t>
            </a:r>
            <a:r>
              <a:rPr lang="en-US" dirty="0" err="1"/>
              <a:t>ptr</a:t>
            </a:r>
            <a:r>
              <a:rPr lang="en-US" dirty="0"/>
              <a:t>;</a:t>
            </a:r>
          </a:p>
          <a:p>
            <a:r>
              <a:rPr lang="en-US" dirty="0"/>
              <a:t> </a:t>
            </a:r>
          </a:p>
          <a:p>
            <a:r>
              <a:rPr lang="en-US" dirty="0" err="1"/>
              <a:t>ptr</a:t>
            </a:r>
            <a:r>
              <a:rPr lang="en-US" dirty="0"/>
              <a:t> = </a:t>
            </a:r>
            <a:r>
              <a:rPr lang="en-US" dirty="0" err="1"/>
              <a:t>strstr</a:t>
            </a:r>
            <a:r>
              <a:rPr lang="en-US" dirty="0"/>
              <a:t>(</a:t>
            </a:r>
            <a:r>
              <a:rPr lang="en-US" dirty="0" err="1"/>
              <a:t>largestring</a:t>
            </a:r>
            <a:r>
              <a:rPr lang="en-US" dirty="0"/>
              <a:t>, </a:t>
            </a:r>
            <a:r>
              <a:rPr lang="en-US" dirty="0" err="1"/>
              <a:t>smallstring</a:t>
            </a:r>
            <a:r>
              <a:rPr lang="en-US" dirty="0"/>
              <a:t>);</a:t>
            </a:r>
          </a:p>
        </p:txBody>
      </p:sp>
    </p:spTree>
    <p:extLst>
      <p:ext uri="{BB962C8B-B14F-4D97-AF65-F5344CB8AC3E}">
        <p14:creationId xmlns="" xmlns:p14="http://schemas.microsoft.com/office/powerpoint/2010/main" val="19621119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strcasecmp</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smtClean="0"/>
              <a:t>strcasecmp</a:t>
            </a:r>
            <a:r>
              <a:rPr lang="en-US" dirty="0" smtClean="0"/>
              <a:t>(char *str1</a:t>
            </a:r>
            <a:r>
              <a:rPr lang="en-US" dirty="0"/>
              <a:t>, </a:t>
            </a:r>
            <a:r>
              <a:rPr lang="en-US" dirty="0" smtClean="0"/>
              <a:t>char *str2);</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558473" y="2474159"/>
            <a:ext cx="6622473" cy="4247317"/>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r>
              <a:rPr lang="en-US" dirty="0" err="1" smtClean="0"/>
              <a:t>int</a:t>
            </a:r>
            <a:r>
              <a:rPr lang="en-US" dirty="0" smtClean="0"/>
              <a:t> </a:t>
            </a:r>
            <a:r>
              <a:rPr lang="en-US" dirty="0"/>
              <a:t>main () {</a:t>
            </a:r>
          </a:p>
          <a:p>
            <a:r>
              <a:rPr lang="en-US" dirty="0" smtClean="0"/>
              <a:t>  </a:t>
            </a:r>
            <a:r>
              <a:rPr lang="en-US" dirty="0"/>
              <a:t>char string1[70] = "STRING";</a:t>
            </a:r>
          </a:p>
          <a:p>
            <a:r>
              <a:rPr lang="en-US" dirty="0"/>
              <a:t>  char string2[70]= "string";</a:t>
            </a:r>
          </a:p>
          <a:p>
            <a:r>
              <a:rPr lang="en-US" dirty="0"/>
              <a:t>  </a:t>
            </a:r>
            <a:r>
              <a:rPr lang="en-US" dirty="0" err="1"/>
              <a:t>int</a:t>
            </a:r>
            <a:r>
              <a:rPr lang="en-US" dirty="0"/>
              <a:t> result;</a:t>
            </a:r>
          </a:p>
          <a:p>
            <a:r>
              <a:rPr lang="en-US" dirty="0" smtClean="0"/>
              <a:t>  </a:t>
            </a:r>
            <a:r>
              <a:rPr lang="en-US" dirty="0"/>
              <a:t>result = </a:t>
            </a:r>
            <a:r>
              <a:rPr lang="en-US" dirty="0" err="1"/>
              <a:t>strcasecmp</a:t>
            </a:r>
            <a:r>
              <a:rPr lang="en-US" dirty="0"/>
              <a:t>(string1, string2);</a:t>
            </a:r>
          </a:p>
          <a:p>
            <a:r>
              <a:rPr lang="en-US" dirty="0"/>
              <a:t>  //checking the result using conditional statements.</a:t>
            </a:r>
          </a:p>
          <a:p>
            <a:r>
              <a:rPr lang="en-US" dirty="0"/>
              <a:t>  if (result == 0)</a:t>
            </a:r>
          </a:p>
          <a:p>
            <a:r>
              <a:rPr lang="en-US" dirty="0"/>
              <a:t>    </a:t>
            </a:r>
            <a:r>
              <a:rPr lang="en-US" dirty="0" err="1"/>
              <a:t>printf</a:t>
            </a:r>
            <a:r>
              <a:rPr lang="en-US" dirty="0"/>
              <a:t>("Strings are equal.\n");</a:t>
            </a:r>
          </a:p>
          <a:p>
            <a:r>
              <a:rPr lang="en-US" dirty="0" smtClean="0"/>
              <a:t> </a:t>
            </a:r>
            <a:r>
              <a:rPr lang="en-US" dirty="0"/>
              <a:t>else if (result &lt; 0)</a:t>
            </a:r>
          </a:p>
          <a:p>
            <a:r>
              <a:rPr lang="en-US" dirty="0"/>
              <a:t>    </a:t>
            </a:r>
            <a:r>
              <a:rPr lang="en-US" dirty="0" err="1"/>
              <a:t>printf</a:t>
            </a:r>
            <a:r>
              <a:rPr lang="en-US" dirty="0"/>
              <a:t>("\"%s\" is less than \"%s\".\n", string1, string2);</a:t>
            </a:r>
          </a:p>
          <a:p>
            <a:r>
              <a:rPr lang="en-US" dirty="0" smtClean="0"/>
              <a:t>  </a:t>
            </a:r>
            <a:r>
              <a:rPr lang="en-US" dirty="0"/>
              <a:t>else</a:t>
            </a:r>
          </a:p>
          <a:p>
            <a:r>
              <a:rPr lang="en-US" dirty="0"/>
              <a:t>    </a:t>
            </a:r>
            <a:r>
              <a:rPr lang="en-US" dirty="0" err="1"/>
              <a:t>printf</a:t>
            </a:r>
            <a:r>
              <a:rPr lang="en-US" dirty="0"/>
              <a:t>("\"%s\" is greater than \"%s\".\n", string1, string2);</a:t>
            </a:r>
          </a:p>
          <a:p>
            <a:r>
              <a:rPr lang="en-US" dirty="0"/>
              <a:t>}</a:t>
            </a:r>
          </a:p>
        </p:txBody>
      </p:sp>
      <p:sp>
        <p:nvSpPr>
          <p:cNvPr id="8" name="Rectangle 7"/>
          <p:cNvSpPr/>
          <p:nvPr/>
        </p:nvSpPr>
        <p:spPr>
          <a:xfrm>
            <a:off x="8275782" y="2346283"/>
            <a:ext cx="3999346" cy="369332"/>
          </a:xfrm>
          <a:prstGeom prst="rect">
            <a:avLst/>
          </a:prstGeom>
        </p:spPr>
        <p:txBody>
          <a:bodyPr wrap="square">
            <a:spAutoFit/>
          </a:bodyPr>
          <a:lstStyle/>
          <a:p>
            <a:r>
              <a:rPr lang="en-US" dirty="0"/>
              <a:t>Strings are equal.</a:t>
            </a:r>
          </a:p>
        </p:txBody>
      </p:sp>
    </p:spTree>
    <p:extLst>
      <p:ext uri="{BB962C8B-B14F-4D97-AF65-F5344CB8AC3E}">
        <p14:creationId xmlns="" xmlns:p14="http://schemas.microsoft.com/office/powerpoint/2010/main" val="39567903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strncasecmp</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smtClean="0"/>
              <a:t>strncasecmp</a:t>
            </a:r>
            <a:r>
              <a:rPr lang="en-US" dirty="0" smtClean="0"/>
              <a:t>(char *str1</a:t>
            </a:r>
            <a:r>
              <a:rPr lang="en-US" dirty="0"/>
              <a:t>, </a:t>
            </a:r>
            <a:r>
              <a:rPr lang="en-US" dirty="0" smtClean="0"/>
              <a:t>char *str2</a:t>
            </a:r>
            <a:r>
              <a:rPr lang="en-US" dirty="0"/>
              <a:t>, </a:t>
            </a:r>
            <a:r>
              <a:rPr lang="en-US" dirty="0" err="1" smtClean="0"/>
              <a:t>int</a:t>
            </a:r>
            <a:r>
              <a:rPr lang="en-US" dirty="0" smtClean="0"/>
              <a:t> n);</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623127" y="2588487"/>
            <a:ext cx="6622473" cy="4247317"/>
          </a:xfrm>
          <a:prstGeom prst="rect">
            <a:avLst/>
          </a:prstGeom>
        </p:spPr>
        <p:txBody>
          <a:bodyPr wrap="square">
            <a:spAutoFit/>
          </a:bodyPr>
          <a:lstStyle/>
          <a:p>
            <a:r>
              <a:rPr lang="en-US" dirty="0"/>
              <a:t>#include &lt;</a:t>
            </a:r>
            <a:r>
              <a:rPr lang="en-US" dirty="0" err="1"/>
              <a:t>stdio.h</a:t>
            </a:r>
            <a:r>
              <a:rPr lang="en-US" dirty="0"/>
              <a:t>&gt;</a:t>
            </a:r>
          </a:p>
          <a:p>
            <a:r>
              <a:rPr lang="en-US" dirty="0"/>
              <a:t>#include &lt;</a:t>
            </a:r>
            <a:r>
              <a:rPr lang="en-US" dirty="0" err="1"/>
              <a:t>string.h</a:t>
            </a:r>
            <a:r>
              <a:rPr lang="en-US" dirty="0"/>
              <a:t>&gt;</a:t>
            </a:r>
          </a:p>
          <a:p>
            <a:r>
              <a:rPr lang="en-US" dirty="0" err="1" smtClean="0"/>
              <a:t>int</a:t>
            </a:r>
            <a:r>
              <a:rPr lang="en-US" dirty="0" smtClean="0"/>
              <a:t> </a:t>
            </a:r>
            <a:r>
              <a:rPr lang="en-US" dirty="0"/>
              <a:t>main() {</a:t>
            </a:r>
          </a:p>
          <a:p>
            <a:r>
              <a:rPr lang="en-US" dirty="0" smtClean="0"/>
              <a:t>  </a:t>
            </a:r>
            <a:r>
              <a:rPr lang="en-US" dirty="0"/>
              <a:t>char string1[70] = "STRING";</a:t>
            </a:r>
          </a:p>
          <a:p>
            <a:r>
              <a:rPr lang="en-US" dirty="0"/>
              <a:t>  char string2[70] = "</a:t>
            </a:r>
            <a:r>
              <a:rPr lang="en-US" dirty="0" err="1"/>
              <a:t>steing</a:t>
            </a:r>
            <a:r>
              <a:rPr lang="en-US" dirty="0"/>
              <a:t>";</a:t>
            </a:r>
          </a:p>
          <a:p>
            <a:r>
              <a:rPr lang="en-US" dirty="0"/>
              <a:t>  </a:t>
            </a:r>
            <a:r>
              <a:rPr lang="en-US" dirty="0" err="1"/>
              <a:t>int</a:t>
            </a:r>
            <a:r>
              <a:rPr lang="en-US" dirty="0"/>
              <a:t> result;</a:t>
            </a:r>
          </a:p>
          <a:p>
            <a:r>
              <a:rPr lang="en-US" dirty="0" smtClean="0"/>
              <a:t>  </a:t>
            </a:r>
            <a:r>
              <a:rPr lang="en-US" dirty="0"/>
              <a:t>result = </a:t>
            </a:r>
            <a:r>
              <a:rPr lang="en-US" dirty="0" err="1"/>
              <a:t>strncasecmp</a:t>
            </a:r>
            <a:r>
              <a:rPr lang="en-US" dirty="0"/>
              <a:t>(string1, string2, 3);</a:t>
            </a:r>
          </a:p>
          <a:p>
            <a:r>
              <a:rPr lang="en-US" dirty="0"/>
              <a:t>  //checking the result using conditional statements.</a:t>
            </a:r>
          </a:p>
          <a:p>
            <a:r>
              <a:rPr lang="en-US" dirty="0" smtClean="0"/>
              <a:t>  </a:t>
            </a:r>
            <a:r>
              <a:rPr lang="en-US" dirty="0"/>
              <a:t>if (result == 0)</a:t>
            </a:r>
          </a:p>
          <a:p>
            <a:r>
              <a:rPr lang="en-US" dirty="0"/>
              <a:t>    </a:t>
            </a:r>
            <a:r>
              <a:rPr lang="en-US" dirty="0" err="1"/>
              <a:t>printf</a:t>
            </a:r>
            <a:r>
              <a:rPr lang="en-US" dirty="0"/>
              <a:t>("Strings are equal.\n");</a:t>
            </a:r>
          </a:p>
          <a:p>
            <a:r>
              <a:rPr lang="en-US" dirty="0" smtClean="0"/>
              <a:t>  </a:t>
            </a:r>
            <a:r>
              <a:rPr lang="en-US" dirty="0"/>
              <a:t>else if (result &lt; 0)</a:t>
            </a:r>
          </a:p>
          <a:p>
            <a:r>
              <a:rPr lang="en-US" dirty="0"/>
              <a:t>    </a:t>
            </a:r>
            <a:r>
              <a:rPr lang="en-US" dirty="0" err="1"/>
              <a:t>printf</a:t>
            </a:r>
            <a:r>
              <a:rPr lang="en-US" dirty="0"/>
              <a:t>("\"%s\" is less than \"%s\".\n", string1, string2);</a:t>
            </a:r>
          </a:p>
          <a:p>
            <a:r>
              <a:rPr lang="en-US" dirty="0" smtClean="0"/>
              <a:t>  </a:t>
            </a:r>
            <a:r>
              <a:rPr lang="en-US" dirty="0"/>
              <a:t>else</a:t>
            </a:r>
          </a:p>
          <a:p>
            <a:r>
              <a:rPr lang="en-US" dirty="0"/>
              <a:t>    </a:t>
            </a:r>
            <a:r>
              <a:rPr lang="en-US" dirty="0" err="1"/>
              <a:t>printf</a:t>
            </a:r>
            <a:r>
              <a:rPr lang="en-US" dirty="0"/>
              <a:t>("\"%s\" is greater than \"%s\".\n", string1, string2);</a:t>
            </a:r>
          </a:p>
          <a:p>
            <a:r>
              <a:rPr lang="en-US" dirty="0"/>
              <a:t>}</a:t>
            </a:r>
          </a:p>
        </p:txBody>
      </p:sp>
      <p:sp>
        <p:nvSpPr>
          <p:cNvPr id="8" name="Rectangle 7"/>
          <p:cNvSpPr/>
          <p:nvPr/>
        </p:nvSpPr>
        <p:spPr>
          <a:xfrm>
            <a:off x="8275782" y="2346283"/>
            <a:ext cx="3999346" cy="646331"/>
          </a:xfrm>
          <a:prstGeom prst="rect">
            <a:avLst/>
          </a:prstGeom>
        </p:spPr>
        <p:txBody>
          <a:bodyPr wrap="square">
            <a:spAutoFit/>
          </a:bodyPr>
          <a:lstStyle/>
          <a:p>
            <a:r>
              <a:rPr lang="en-US" dirty="0"/>
              <a:t>"STRING" is greater than "</a:t>
            </a:r>
            <a:r>
              <a:rPr lang="en-US" dirty="0" err="1"/>
              <a:t>steing</a:t>
            </a:r>
            <a:r>
              <a:rPr lang="en-US" dirty="0"/>
              <a:t>".</a:t>
            </a:r>
          </a:p>
          <a:p>
            <a:endParaRPr lang="en-US" dirty="0"/>
          </a:p>
        </p:txBody>
      </p:sp>
    </p:spTree>
    <p:extLst>
      <p:ext uri="{BB962C8B-B14F-4D97-AF65-F5344CB8AC3E}">
        <p14:creationId xmlns="" xmlns:p14="http://schemas.microsoft.com/office/powerpoint/2010/main" val="11866139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strrev</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a:t>strrev</a:t>
            </a:r>
            <a:r>
              <a:rPr lang="en-US" dirty="0"/>
              <a:t>(char *</a:t>
            </a:r>
            <a:r>
              <a:rPr lang="en-US" dirty="0" err="1"/>
              <a:t>str</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623127" y="2588487"/>
            <a:ext cx="8155709" cy="2585323"/>
          </a:xfrm>
          <a:prstGeom prst="rect">
            <a:avLst/>
          </a:prstGeom>
        </p:spPr>
        <p:txBody>
          <a:bodyPr wrap="square">
            <a:spAutoFit/>
          </a:bodyPr>
          <a:lstStyle/>
          <a:p>
            <a:r>
              <a:rPr lang="en-US" dirty="0"/>
              <a:t>#include&lt;</a:t>
            </a:r>
            <a:r>
              <a:rPr lang="en-US" dirty="0" err="1"/>
              <a:t>stdio.h</a:t>
            </a:r>
            <a:r>
              <a:rPr lang="en-US" dirty="0"/>
              <a:t>&gt;</a:t>
            </a:r>
          </a:p>
          <a:p>
            <a:r>
              <a:rPr lang="en-US" dirty="0"/>
              <a:t>#include&lt;</a:t>
            </a:r>
            <a:r>
              <a:rPr lang="en-US" dirty="0" err="1"/>
              <a:t>string.h</a:t>
            </a:r>
            <a:r>
              <a:rPr lang="en-US" dirty="0"/>
              <a:t>&gt;</a:t>
            </a:r>
          </a:p>
          <a:p>
            <a:r>
              <a:rPr lang="en-US" dirty="0" err="1"/>
              <a:t>int</a:t>
            </a:r>
            <a:r>
              <a:rPr lang="en-US" dirty="0"/>
              <a:t> main()</a:t>
            </a:r>
          </a:p>
          <a:p>
            <a:r>
              <a:rPr lang="en-US" dirty="0"/>
              <a:t>{</a:t>
            </a:r>
          </a:p>
          <a:p>
            <a:r>
              <a:rPr lang="en-US" dirty="0"/>
              <a:t>char temp[20]=”Reverse”;</a:t>
            </a:r>
          </a:p>
          <a:p>
            <a:r>
              <a:rPr lang="en-US" dirty="0" err="1"/>
              <a:t>printf</a:t>
            </a:r>
            <a:r>
              <a:rPr lang="en-US" dirty="0"/>
              <a:t>(“String before reversing is : %s\n”, temp);</a:t>
            </a:r>
          </a:p>
          <a:p>
            <a:r>
              <a:rPr lang="en-US" dirty="0" err="1"/>
              <a:t>printf</a:t>
            </a:r>
            <a:r>
              <a:rPr lang="en-US" dirty="0"/>
              <a:t>(“String after </a:t>
            </a:r>
            <a:r>
              <a:rPr lang="en-US" dirty="0" err="1"/>
              <a:t>strrev</a:t>
            </a:r>
            <a:r>
              <a:rPr lang="en-US" dirty="0"/>
              <a:t>() :%s”, </a:t>
            </a:r>
            <a:r>
              <a:rPr lang="en-US" dirty="0" err="1"/>
              <a:t>strrev</a:t>
            </a:r>
            <a:r>
              <a:rPr lang="en-US" dirty="0"/>
              <a:t>(temp));</a:t>
            </a:r>
          </a:p>
          <a:p>
            <a:r>
              <a:rPr lang="en-US" dirty="0"/>
              <a:t>return 0;</a:t>
            </a:r>
          </a:p>
          <a:p>
            <a:r>
              <a:rPr lang="en-US" dirty="0"/>
              <a:t>}</a:t>
            </a:r>
          </a:p>
        </p:txBody>
      </p:sp>
    </p:spTree>
    <p:extLst>
      <p:ext uri="{BB962C8B-B14F-4D97-AF65-F5344CB8AC3E}">
        <p14:creationId xmlns="" xmlns:p14="http://schemas.microsoft.com/office/powerpoint/2010/main" val="41359858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a:t>Generating a Pointer to an Array</a:t>
            </a:r>
          </a:p>
        </p:txBody>
      </p:sp>
      <p:sp>
        <p:nvSpPr>
          <p:cNvPr id="4" name="Content Placeholder 3"/>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pic>
        <p:nvPicPr>
          <p:cNvPr id="6" name="Picture 5"/>
          <p:cNvPicPr>
            <a:picLocks noChangeAspect="1"/>
          </p:cNvPicPr>
          <p:nvPr/>
        </p:nvPicPr>
        <p:blipFill>
          <a:blip r:embed="rId2"/>
          <a:stretch>
            <a:fillRect/>
          </a:stretch>
        </p:blipFill>
        <p:spPr>
          <a:xfrm>
            <a:off x="2167460" y="1760127"/>
            <a:ext cx="7038975" cy="1076325"/>
          </a:xfrm>
          <a:prstGeom prst="rect">
            <a:avLst/>
          </a:prstGeom>
        </p:spPr>
      </p:pic>
      <p:sp>
        <p:nvSpPr>
          <p:cNvPr id="8" name="Rectangle 7"/>
          <p:cNvSpPr/>
          <p:nvPr/>
        </p:nvSpPr>
        <p:spPr>
          <a:xfrm>
            <a:off x="961693" y="4383700"/>
            <a:ext cx="10267095" cy="923330"/>
          </a:xfrm>
          <a:prstGeom prst="rect">
            <a:avLst/>
          </a:prstGeom>
        </p:spPr>
        <p:txBody>
          <a:bodyPr wrap="square">
            <a:spAutoFit/>
          </a:bodyPr>
          <a:lstStyle/>
          <a:p>
            <a:pPr marL="285750" indent="-285750">
              <a:buFont typeface="Arial" panose="020B0604020202020204" pitchFamily="34" charset="0"/>
              <a:buChar char="•"/>
            </a:pPr>
            <a:r>
              <a:rPr lang="en-US" dirty="0"/>
              <a:t>You can also specify the address of the first element of an array by using the &amp; operator. For example, sample and </a:t>
            </a:r>
            <a:r>
              <a:rPr lang="en-US" dirty="0" smtClean="0"/>
              <a:t>&amp;a[0</a:t>
            </a:r>
            <a:r>
              <a:rPr lang="en-US" dirty="0"/>
              <a:t>] both produce the same results. However, in professionally written C code, you will almost never see </a:t>
            </a:r>
            <a:r>
              <a:rPr lang="en-US" dirty="0" smtClean="0"/>
              <a:t>&amp;</a:t>
            </a:r>
            <a:r>
              <a:rPr lang="en-US" dirty="0"/>
              <a:t>a</a:t>
            </a:r>
            <a:r>
              <a:rPr lang="en-US" dirty="0" smtClean="0"/>
              <a:t>[0</a:t>
            </a:r>
            <a:r>
              <a:rPr lang="en-US" dirty="0"/>
              <a:t>].</a:t>
            </a:r>
          </a:p>
        </p:txBody>
      </p:sp>
    </p:spTree>
    <p:extLst>
      <p:ext uri="{BB962C8B-B14F-4D97-AF65-F5344CB8AC3E}">
        <p14:creationId xmlns="" xmlns:p14="http://schemas.microsoft.com/office/powerpoint/2010/main" val="12875210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strlwr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a:t>strlwr</a:t>
            </a:r>
            <a:r>
              <a:rPr lang="en-US" dirty="0"/>
              <a:t>(char *</a:t>
            </a:r>
            <a:r>
              <a:rPr lang="en-US" dirty="0" err="1"/>
              <a:t>str</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623127" y="2588487"/>
            <a:ext cx="8155709" cy="2585323"/>
          </a:xfrm>
          <a:prstGeom prst="rect">
            <a:avLst/>
          </a:prstGeom>
        </p:spPr>
        <p:txBody>
          <a:bodyPr wrap="square">
            <a:spAutoFit/>
          </a:bodyPr>
          <a:lstStyle/>
          <a:p>
            <a:r>
              <a:rPr lang="en-US" dirty="0"/>
              <a:t>#include&lt;</a:t>
            </a:r>
            <a:r>
              <a:rPr lang="en-US" dirty="0" err="1"/>
              <a:t>string.h</a:t>
            </a:r>
            <a:r>
              <a:rPr lang="en-US" dirty="0"/>
              <a:t>&gt;</a:t>
            </a:r>
          </a:p>
          <a:p>
            <a:r>
              <a:rPr lang="en-US" dirty="0" err="1"/>
              <a:t>int</a:t>
            </a:r>
            <a:r>
              <a:rPr lang="en-US" dirty="0"/>
              <a:t> main()</a:t>
            </a:r>
          </a:p>
          <a:p>
            <a:r>
              <a:rPr lang="en-US" dirty="0"/>
              <a:t>{</a:t>
            </a:r>
          </a:p>
          <a:p>
            <a:r>
              <a:rPr lang="en-US" dirty="0"/>
              <a:t>char </a:t>
            </a:r>
            <a:r>
              <a:rPr lang="en-US" dirty="0" err="1"/>
              <a:t>str</a:t>
            </a:r>
            <a:r>
              <a:rPr lang="en-US" dirty="0"/>
              <a:t>[]=”CONVERT me To the Lower Case”;</a:t>
            </a:r>
          </a:p>
          <a:p>
            <a:r>
              <a:rPr lang="en-US" dirty="0" err="1"/>
              <a:t>printf</a:t>
            </a:r>
            <a:r>
              <a:rPr lang="en-US" dirty="0"/>
              <a:t>(“%s\n”, </a:t>
            </a:r>
            <a:r>
              <a:rPr lang="en-US" dirty="0" err="1"/>
              <a:t>strlwr</a:t>
            </a:r>
            <a:r>
              <a:rPr lang="en-US" dirty="0"/>
              <a:t>(</a:t>
            </a:r>
            <a:r>
              <a:rPr lang="en-US" dirty="0" err="1"/>
              <a:t>str</a:t>
            </a:r>
            <a:r>
              <a:rPr lang="en-US" dirty="0"/>
              <a:t>));</a:t>
            </a:r>
          </a:p>
          <a:p>
            <a:r>
              <a:rPr lang="en-US" dirty="0"/>
              <a:t>return 0;</a:t>
            </a:r>
          </a:p>
          <a:p>
            <a:r>
              <a:rPr lang="en-US" dirty="0" smtClean="0"/>
              <a:t>}</a:t>
            </a:r>
          </a:p>
          <a:p>
            <a:endParaRPr lang="en-US" dirty="0"/>
          </a:p>
          <a:p>
            <a:r>
              <a:rPr lang="en-US" dirty="0"/>
              <a:t>Output: convert me to the lower case</a:t>
            </a:r>
          </a:p>
        </p:txBody>
      </p:sp>
    </p:spTree>
    <p:extLst>
      <p:ext uri="{BB962C8B-B14F-4D97-AF65-F5344CB8AC3E}">
        <p14:creationId xmlns="" xmlns:p14="http://schemas.microsoft.com/office/powerpoint/2010/main" val="36427705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strupr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a:t>
            </a:r>
            <a:r>
              <a:rPr lang="en-US" dirty="0" err="1" smtClean="0"/>
              <a:t>strupr</a:t>
            </a:r>
            <a:r>
              <a:rPr lang="en-US" dirty="0" smtClean="0"/>
              <a:t>(char </a:t>
            </a:r>
            <a:r>
              <a:rPr lang="en-US" dirty="0"/>
              <a:t>*</a:t>
            </a:r>
            <a:r>
              <a:rPr lang="en-US" dirty="0" err="1"/>
              <a:t>str</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623127" y="2588487"/>
            <a:ext cx="8155709" cy="2585323"/>
          </a:xfrm>
          <a:prstGeom prst="rect">
            <a:avLst/>
          </a:prstGeom>
        </p:spPr>
        <p:txBody>
          <a:bodyPr wrap="square">
            <a:spAutoFit/>
          </a:bodyPr>
          <a:lstStyle/>
          <a:p>
            <a:r>
              <a:rPr lang="en-US" dirty="0"/>
              <a:t>#include&lt;</a:t>
            </a:r>
            <a:r>
              <a:rPr lang="en-US" dirty="0" err="1"/>
              <a:t>string.h</a:t>
            </a:r>
            <a:r>
              <a:rPr lang="en-US" dirty="0"/>
              <a:t>&gt;</a:t>
            </a:r>
          </a:p>
          <a:p>
            <a:r>
              <a:rPr lang="en-US" dirty="0" err="1"/>
              <a:t>int</a:t>
            </a:r>
            <a:r>
              <a:rPr lang="en-US" dirty="0"/>
              <a:t> main()</a:t>
            </a:r>
          </a:p>
          <a:p>
            <a:r>
              <a:rPr lang="en-US" dirty="0"/>
              <a:t>{</a:t>
            </a:r>
          </a:p>
          <a:p>
            <a:r>
              <a:rPr lang="en-US" dirty="0"/>
              <a:t>char </a:t>
            </a:r>
            <a:r>
              <a:rPr lang="en-US" dirty="0" err="1"/>
              <a:t>str</a:t>
            </a:r>
            <a:r>
              <a:rPr lang="en-US" dirty="0" smtClean="0"/>
              <a:t>[]=”convert ME THE UPPERCASE”;</a:t>
            </a:r>
            <a:endParaRPr lang="en-US" dirty="0"/>
          </a:p>
          <a:p>
            <a:r>
              <a:rPr lang="en-US" dirty="0" err="1"/>
              <a:t>printf</a:t>
            </a:r>
            <a:r>
              <a:rPr lang="en-US" dirty="0"/>
              <a:t>(“%s\n”, </a:t>
            </a:r>
            <a:r>
              <a:rPr lang="en-US" dirty="0" err="1" smtClean="0"/>
              <a:t>strupr</a:t>
            </a:r>
            <a:r>
              <a:rPr lang="en-US" dirty="0" smtClean="0"/>
              <a:t>(</a:t>
            </a:r>
            <a:r>
              <a:rPr lang="en-US" dirty="0" err="1" smtClean="0"/>
              <a:t>str</a:t>
            </a:r>
            <a:r>
              <a:rPr lang="en-US" dirty="0"/>
              <a:t>));</a:t>
            </a:r>
          </a:p>
          <a:p>
            <a:r>
              <a:rPr lang="en-US" dirty="0"/>
              <a:t>return 0;</a:t>
            </a:r>
          </a:p>
          <a:p>
            <a:r>
              <a:rPr lang="en-US" dirty="0" smtClean="0"/>
              <a:t>}</a:t>
            </a:r>
          </a:p>
          <a:p>
            <a:endParaRPr lang="en-US" dirty="0"/>
          </a:p>
          <a:p>
            <a:r>
              <a:rPr lang="en-US" dirty="0"/>
              <a:t>Output: </a:t>
            </a:r>
            <a:r>
              <a:rPr lang="en-US" dirty="0" smtClean="0"/>
              <a:t>CONVERT </a:t>
            </a:r>
            <a:r>
              <a:rPr lang="en-US" dirty="0"/>
              <a:t>ME THE UPPERCASE</a:t>
            </a:r>
          </a:p>
        </p:txBody>
      </p:sp>
    </p:spTree>
    <p:extLst>
      <p:ext uri="{BB962C8B-B14F-4D97-AF65-F5344CB8AC3E}">
        <p14:creationId xmlns="" xmlns:p14="http://schemas.microsoft.com/office/powerpoint/2010/main" val="32580858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strtok</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char * </a:t>
            </a:r>
            <a:r>
              <a:rPr lang="en-US" dirty="0" err="1"/>
              <a:t>strtok</a:t>
            </a:r>
            <a:r>
              <a:rPr lang="en-US" dirty="0"/>
              <a:t>(char </a:t>
            </a:r>
            <a:r>
              <a:rPr lang="en-US" dirty="0" err="1"/>
              <a:t>str</a:t>
            </a:r>
            <a:r>
              <a:rPr lang="en-US" dirty="0"/>
              <a:t>[], </a:t>
            </a:r>
            <a:r>
              <a:rPr lang="en-US" dirty="0" err="1"/>
              <a:t>const</a:t>
            </a:r>
            <a:r>
              <a:rPr lang="en-US" dirty="0"/>
              <a:t> char *</a:t>
            </a:r>
            <a:r>
              <a:rPr lang="en-US" dirty="0" err="1"/>
              <a:t>delims</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2623127" y="2588487"/>
            <a:ext cx="8155709" cy="3416320"/>
          </a:xfrm>
          <a:prstGeom prst="rect">
            <a:avLst/>
          </a:prstGeom>
        </p:spPr>
        <p:txBody>
          <a:bodyPr wrap="square">
            <a:spAutoFit/>
          </a:bodyPr>
          <a:lstStyle/>
          <a:p>
            <a:r>
              <a:rPr lang="en-US" dirty="0" err="1" smtClean="0"/>
              <a:t>int</a:t>
            </a:r>
            <a:r>
              <a:rPr lang="en-US" dirty="0" smtClean="0"/>
              <a:t> </a:t>
            </a:r>
            <a:r>
              <a:rPr lang="en-US" dirty="0"/>
              <a:t>main()</a:t>
            </a:r>
          </a:p>
          <a:p>
            <a:r>
              <a:rPr lang="en-US" dirty="0"/>
              <a:t>{</a:t>
            </a:r>
          </a:p>
          <a:p>
            <a:r>
              <a:rPr lang="en-US" dirty="0"/>
              <a:t>	char </a:t>
            </a:r>
            <a:r>
              <a:rPr lang="en-US" dirty="0" err="1"/>
              <a:t>str</a:t>
            </a:r>
            <a:r>
              <a:rPr lang="en-US" dirty="0"/>
              <a:t>[] = </a:t>
            </a:r>
            <a:r>
              <a:rPr lang="en-US" dirty="0" smtClean="0"/>
              <a:t>“Advanced-C-Programming";</a:t>
            </a:r>
            <a:endParaRPr lang="en-US" dirty="0"/>
          </a:p>
          <a:p>
            <a:r>
              <a:rPr lang="en-US" dirty="0"/>
              <a:t>	// Returns first token</a:t>
            </a:r>
          </a:p>
          <a:p>
            <a:r>
              <a:rPr lang="en-US" dirty="0"/>
              <a:t>	char* token = </a:t>
            </a:r>
            <a:r>
              <a:rPr lang="en-US" dirty="0" err="1"/>
              <a:t>strtok</a:t>
            </a:r>
            <a:r>
              <a:rPr lang="en-US" dirty="0"/>
              <a:t>(</a:t>
            </a:r>
            <a:r>
              <a:rPr lang="en-US" dirty="0" err="1"/>
              <a:t>str</a:t>
            </a:r>
            <a:r>
              <a:rPr lang="en-US" dirty="0"/>
              <a:t>, </a:t>
            </a:r>
            <a:r>
              <a:rPr lang="en-US" dirty="0" smtClean="0"/>
              <a:t>"-");</a:t>
            </a:r>
            <a:endParaRPr lang="en-US" dirty="0"/>
          </a:p>
          <a:p>
            <a:r>
              <a:rPr lang="en-US" dirty="0"/>
              <a:t>	// Keep printing tokens while one of </a:t>
            </a:r>
            <a:r>
              <a:rPr lang="en-US" dirty="0" smtClean="0"/>
              <a:t>the delimiters </a:t>
            </a:r>
            <a:r>
              <a:rPr lang="en-US" dirty="0"/>
              <a:t>present in </a:t>
            </a:r>
            <a:r>
              <a:rPr lang="en-US" dirty="0" err="1"/>
              <a:t>str</a:t>
            </a:r>
            <a:r>
              <a:rPr lang="en-US" dirty="0"/>
              <a:t>[].</a:t>
            </a:r>
          </a:p>
          <a:p>
            <a:r>
              <a:rPr lang="en-US" dirty="0"/>
              <a:t>	while (token != NULL) {</a:t>
            </a:r>
          </a:p>
          <a:p>
            <a:r>
              <a:rPr lang="en-US" dirty="0"/>
              <a:t>		</a:t>
            </a:r>
            <a:r>
              <a:rPr lang="en-US" dirty="0" err="1"/>
              <a:t>printf</a:t>
            </a:r>
            <a:r>
              <a:rPr lang="en-US" dirty="0"/>
              <a:t>(" </a:t>
            </a:r>
            <a:r>
              <a:rPr lang="en-US" dirty="0" smtClean="0"/>
              <a:t>%s\</a:t>
            </a:r>
            <a:r>
              <a:rPr lang="en-US" dirty="0" err="1" smtClean="0"/>
              <a:t>n”,token</a:t>
            </a:r>
            <a:r>
              <a:rPr lang="en-US" dirty="0"/>
              <a:t>);</a:t>
            </a:r>
          </a:p>
          <a:p>
            <a:r>
              <a:rPr lang="en-US" dirty="0"/>
              <a:t>		token = </a:t>
            </a:r>
            <a:r>
              <a:rPr lang="en-US" dirty="0" err="1"/>
              <a:t>strtok</a:t>
            </a:r>
            <a:r>
              <a:rPr lang="en-US" dirty="0"/>
              <a:t>(NULL, " - ");</a:t>
            </a:r>
          </a:p>
          <a:p>
            <a:r>
              <a:rPr lang="en-US" dirty="0"/>
              <a:t>	}</a:t>
            </a:r>
          </a:p>
          <a:p>
            <a:r>
              <a:rPr lang="en-US" dirty="0"/>
              <a:t>	return 0;</a:t>
            </a:r>
          </a:p>
          <a:p>
            <a:r>
              <a:rPr lang="en-US" dirty="0"/>
              <a:t>}</a:t>
            </a:r>
          </a:p>
        </p:txBody>
      </p:sp>
    </p:spTree>
    <p:extLst>
      <p:ext uri="{BB962C8B-B14F-4D97-AF65-F5344CB8AC3E}">
        <p14:creationId xmlns="" xmlns:p14="http://schemas.microsoft.com/office/powerpoint/2010/main" val="41655482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Arrays </a:t>
            </a:r>
            <a:r>
              <a:rPr lang="en-US" dirty="0"/>
              <a:t>and strings</a:t>
            </a:r>
          </a:p>
        </p:txBody>
      </p:sp>
      <p:sp>
        <p:nvSpPr>
          <p:cNvPr id="4" name="Content Placeholder 3"/>
          <p:cNvSpPr>
            <a:spLocks noGrp="1"/>
          </p:cNvSpPr>
          <p:nvPr>
            <p:ph idx="1"/>
          </p:nvPr>
        </p:nvSpPr>
        <p:spPr/>
        <p:txBody>
          <a:bodyPr/>
          <a:lstStyle/>
          <a:p>
            <a:pPr algn="just"/>
            <a:r>
              <a:rPr lang="en-US" dirty="0"/>
              <a:t>An array is a collection of like variables that share a single name. </a:t>
            </a:r>
            <a:endParaRPr lang="en-US" dirty="0" smtClean="0"/>
          </a:p>
          <a:p>
            <a:pPr algn="just"/>
            <a:r>
              <a:rPr lang="en-US" dirty="0" smtClean="0"/>
              <a:t>The </a:t>
            </a:r>
            <a:r>
              <a:rPr lang="en-US" dirty="0"/>
              <a:t>individual elements of an array are referenced by appending a subscript, in square brackets, behind the name. </a:t>
            </a:r>
            <a:endParaRPr lang="en-US" dirty="0" smtClean="0"/>
          </a:p>
          <a:p>
            <a:pPr algn="just"/>
            <a:r>
              <a:rPr lang="en-US" dirty="0" smtClean="0"/>
              <a:t>The </a:t>
            </a:r>
            <a:r>
              <a:rPr lang="en-US" dirty="0"/>
              <a:t>subscript itself can be any legitimate C expression that yields an integer value, even a general expression. </a:t>
            </a:r>
            <a:endParaRPr lang="en-US" dirty="0" smtClean="0"/>
          </a:p>
          <a:p>
            <a:pPr algn="just"/>
            <a:r>
              <a:rPr lang="en-US" dirty="0" smtClean="0"/>
              <a:t>Therefore</a:t>
            </a:r>
            <a:r>
              <a:rPr lang="en-US" dirty="0"/>
              <a:t>, arrays in C may be regarded as collections of like variables. </a:t>
            </a:r>
            <a:endParaRPr lang="en-US" dirty="0" smtClean="0"/>
          </a:p>
          <a:p>
            <a:pPr algn="just"/>
            <a:r>
              <a:rPr lang="en-US" dirty="0" smtClean="0"/>
              <a:t>Although </a:t>
            </a:r>
            <a:r>
              <a:rPr lang="en-US" dirty="0"/>
              <a:t>arrays represent one of the simplest data structures, it has wide-spread usage in embedded systems</a:t>
            </a:r>
            <a:r>
              <a:rPr lang="en-US" dirty="0" smtClean="0"/>
              <a:t>.</a:t>
            </a:r>
          </a:p>
          <a:p>
            <a:pPr algn="just"/>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0799577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Arrays </a:t>
            </a:r>
            <a:r>
              <a:rPr lang="en-US" dirty="0"/>
              <a:t>and strings</a:t>
            </a:r>
          </a:p>
        </p:txBody>
      </p:sp>
      <p:sp>
        <p:nvSpPr>
          <p:cNvPr id="4" name="Content Placeholder 3"/>
          <p:cNvSpPr>
            <a:spLocks noGrp="1"/>
          </p:cNvSpPr>
          <p:nvPr>
            <p:ph idx="1"/>
          </p:nvPr>
        </p:nvSpPr>
        <p:spPr/>
        <p:txBody>
          <a:bodyPr/>
          <a:lstStyle/>
          <a:p>
            <a:pPr algn="just"/>
            <a:r>
              <a:rPr lang="en-US" dirty="0"/>
              <a:t>Strings are similar to arrays with just a few differences. </a:t>
            </a:r>
            <a:endParaRPr lang="en-US" dirty="0" smtClean="0"/>
          </a:p>
          <a:p>
            <a:pPr algn="just"/>
            <a:r>
              <a:rPr lang="en-US" dirty="0" smtClean="0"/>
              <a:t>Usually</a:t>
            </a:r>
            <a:r>
              <a:rPr lang="en-US" dirty="0"/>
              <a:t>, the array size is fixed, while strings can have a variable number of elements. Arrays can contain any data type (char short </a:t>
            </a:r>
            <a:r>
              <a:rPr lang="en-US" dirty="0" err="1"/>
              <a:t>int</a:t>
            </a:r>
            <a:r>
              <a:rPr lang="en-US" dirty="0"/>
              <a:t> even other arrays) while strings are usually ASCII characters terminated with a NULL (0) character. </a:t>
            </a:r>
            <a:endParaRPr lang="en-US" dirty="0" smtClean="0"/>
          </a:p>
          <a:p>
            <a:pPr algn="just"/>
            <a:r>
              <a:rPr lang="en-US" dirty="0" smtClean="0"/>
              <a:t>In general, we </a:t>
            </a:r>
            <a:r>
              <a:rPr lang="en-US" dirty="0"/>
              <a:t>allow random access to individual array elements. </a:t>
            </a:r>
            <a:endParaRPr lang="en-US" dirty="0" smtClean="0"/>
          </a:p>
          <a:p>
            <a:pPr algn="just"/>
            <a:r>
              <a:rPr lang="en-US" dirty="0" smtClean="0"/>
              <a:t>On </a:t>
            </a:r>
            <a:r>
              <a:rPr lang="en-US" dirty="0"/>
              <a:t>the other hand, we usually process strings sequentially character by character from start to end. </a:t>
            </a:r>
            <a:endParaRPr lang="en-US" dirty="0" smtClean="0"/>
          </a:p>
          <a:p>
            <a:pPr algn="just"/>
            <a:r>
              <a:rPr lang="en-US" dirty="0" smtClean="0"/>
              <a:t>Since </a:t>
            </a:r>
            <a:r>
              <a:rPr lang="en-US" dirty="0"/>
              <a:t>these differences are a matter of semantics rather than specific limitations imposed by the syntax of the C programming language, the descriptions in this chapter apply equally to data arrays and character strings</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8923793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Strings</a:t>
            </a:r>
            <a:endParaRPr lang="en-US" dirty="0"/>
          </a:p>
        </p:txBody>
      </p:sp>
      <p:sp>
        <p:nvSpPr>
          <p:cNvPr id="3" name="Content Placeholder 2"/>
          <p:cNvSpPr>
            <a:spLocks noGrp="1"/>
          </p:cNvSpPr>
          <p:nvPr>
            <p:ph idx="1"/>
          </p:nvPr>
        </p:nvSpPr>
        <p:spPr/>
        <p:txBody>
          <a:bodyPr/>
          <a:lstStyle/>
          <a:p>
            <a:r>
              <a:rPr lang="en-US" dirty="0" smtClean="0"/>
              <a:t>Array Declaration</a:t>
            </a:r>
          </a:p>
          <a:p>
            <a:r>
              <a:rPr lang="en-US" dirty="0"/>
              <a:t>Array </a:t>
            </a:r>
            <a:r>
              <a:rPr lang="en-US" dirty="0" smtClean="0"/>
              <a:t>References</a:t>
            </a:r>
          </a:p>
          <a:p>
            <a:r>
              <a:rPr lang="en-US" dirty="0"/>
              <a:t>Pointers and Array </a:t>
            </a:r>
            <a:r>
              <a:rPr lang="en-US" dirty="0" smtClean="0"/>
              <a:t>Names</a:t>
            </a:r>
          </a:p>
          <a:p>
            <a:r>
              <a:rPr lang="en-US" dirty="0"/>
              <a:t>Negative Subscripts</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36142460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Subscripts</a:t>
            </a:r>
          </a:p>
        </p:txBody>
      </p:sp>
      <p:sp>
        <p:nvSpPr>
          <p:cNvPr id="3" name="Content Placeholder 2"/>
          <p:cNvSpPr>
            <a:spLocks noGrp="1"/>
          </p:cNvSpPr>
          <p:nvPr>
            <p:ph idx="1"/>
          </p:nvPr>
        </p:nvSpPr>
        <p:spPr/>
        <p:txBody>
          <a:bodyPr>
            <a:noAutofit/>
          </a:bodyPr>
          <a:lstStyle/>
          <a:p>
            <a:r>
              <a:rPr lang="en-US" dirty="0"/>
              <a:t>Since a pointer may point to any element of an array, not just the first one, it follows that negative subscripts applied to pointers might well yield array references that are in bounds. </a:t>
            </a:r>
          </a:p>
          <a:p>
            <a:r>
              <a:rPr lang="en-US" dirty="0"/>
              <a:t>This sort of thing might be useful in situations where there is a relationship between successive elements in an array and it becomes necessary to reference an element preceding the one being pointed to. </a:t>
            </a:r>
          </a:p>
          <a:p>
            <a:r>
              <a:rPr lang="en-US" dirty="0"/>
              <a:t>In the following example, data is an array containing time-dependent (or space-dependent) information. If </a:t>
            </a:r>
            <a:r>
              <a:rPr lang="en-US" dirty="0" err="1"/>
              <a:t>pt</a:t>
            </a:r>
            <a:r>
              <a:rPr lang="en-US" dirty="0"/>
              <a:t> points to an element in the array, </a:t>
            </a:r>
            <a:r>
              <a:rPr lang="en-US" dirty="0" err="1"/>
              <a:t>pt</a:t>
            </a:r>
            <a:r>
              <a:rPr lang="en-US" dirty="0"/>
              <a:t>[-1] is the previous element and </a:t>
            </a:r>
            <a:r>
              <a:rPr lang="en-US" dirty="0" err="1"/>
              <a:t>pt</a:t>
            </a:r>
            <a:r>
              <a:rPr lang="en-US" dirty="0"/>
              <a:t>[1] is the following one. The function calculates the second derivative using a simple discrete derivative.</a:t>
            </a:r>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4740854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Subscripts</a:t>
            </a:r>
          </a:p>
        </p:txBody>
      </p:sp>
      <p:sp>
        <p:nvSpPr>
          <p:cNvPr id="3" name="Content Placeholder 2"/>
          <p:cNvSpPr>
            <a:spLocks noGrp="1"/>
          </p:cNvSpPr>
          <p:nvPr>
            <p:ph idx="1"/>
          </p:nvPr>
        </p:nvSpPr>
        <p:spPr/>
        <p:txBody>
          <a:bodyPr>
            <a:noAutofit/>
          </a:bodyPr>
          <a:lstStyle/>
          <a:p>
            <a:pPr marL="0" indent="0">
              <a:buNone/>
            </a:pPr>
            <a:r>
              <a:rPr lang="en-US" dirty="0"/>
              <a:t>short *</a:t>
            </a:r>
            <a:r>
              <a:rPr lang="en-US" dirty="0" err="1"/>
              <a:t>pt,data</a:t>
            </a:r>
            <a:r>
              <a:rPr lang="en-US" dirty="0"/>
              <a:t>[100]; /* a pointer and an array */</a:t>
            </a:r>
          </a:p>
          <a:p>
            <a:pPr marL="0" indent="0">
              <a:buNone/>
            </a:pPr>
            <a:r>
              <a:rPr lang="en-US" dirty="0"/>
              <a:t>void </a:t>
            </a:r>
            <a:r>
              <a:rPr lang="en-US" dirty="0" err="1"/>
              <a:t>CalcSecond</a:t>
            </a:r>
            <a:r>
              <a:rPr lang="en-US" dirty="0"/>
              <a:t>(void)</a:t>
            </a:r>
          </a:p>
          <a:p>
            <a:pPr marL="0" indent="0">
              <a:buNone/>
            </a:pPr>
            <a:r>
              <a:rPr lang="en-US" dirty="0"/>
              <a:t>{ short d2Vdt2;</a:t>
            </a:r>
          </a:p>
          <a:p>
            <a:pPr marL="0" indent="0">
              <a:buNone/>
            </a:pPr>
            <a:r>
              <a:rPr lang="en-US" dirty="0"/>
              <a:t>  for(</a:t>
            </a:r>
            <a:r>
              <a:rPr lang="en-US" dirty="0" err="1"/>
              <a:t>pt</a:t>
            </a:r>
            <a:r>
              <a:rPr lang="en-US" dirty="0"/>
              <a:t>=data+1; </a:t>
            </a:r>
            <a:r>
              <a:rPr lang="en-US" dirty="0" err="1"/>
              <a:t>pt</a:t>
            </a:r>
            <a:r>
              <a:rPr lang="en-US" dirty="0"/>
              <a:t>&lt;data+99; </a:t>
            </a:r>
            <a:r>
              <a:rPr lang="en-US" dirty="0" err="1"/>
              <a:t>pt</a:t>
            </a:r>
            <a:r>
              <a:rPr lang="en-US" dirty="0"/>
              <a:t>++)</a:t>
            </a:r>
          </a:p>
          <a:p>
            <a:pPr marL="0" indent="0">
              <a:buNone/>
            </a:pPr>
            <a:r>
              <a:rPr lang="en-US" dirty="0"/>
              <a:t>{</a:t>
            </a:r>
          </a:p>
          <a:p>
            <a:pPr marL="0" indent="0">
              <a:buNone/>
            </a:pPr>
            <a:r>
              <a:rPr lang="en-US" dirty="0"/>
              <a:t>    d2Vdt2 = (</a:t>
            </a:r>
            <a:r>
              <a:rPr lang="en-US" dirty="0" err="1"/>
              <a:t>pt</a:t>
            </a:r>
            <a:r>
              <a:rPr lang="en-US" dirty="0"/>
              <a:t>[-1]-2*</a:t>
            </a:r>
            <a:r>
              <a:rPr lang="en-US" dirty="0" err="1"/>
              <a:t>pt</a:t>
            </a:r>
            <a:r>
              <a:rPr lang="en-US" dirty="0"/>
              <a:t>[0]+</a:t>
            </a:r>
            <a:r>
              <a:rPr lang="en-US" dirty="0" err="1"/>
              <a:t>pt</a:t>
            </a:r>
            <a:r>
              <a:rPr lang="en-US" dirty="0"/>
              <a:t>[1]);</a:t>
            </a:r>
          </a:p>
          <a:p>
            <a:pPr marL="0" indent="0">
              <a:buNone/>
            </a:pPr>
            <a:r>
              <a:rPr lang="en-US" dirty="0"/>
              <a:t>  }</a:t>
            </a:r>
          </a:p>
          <a:p>
            <a:pPr marL="0" indent="0">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33130941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Functions </a:t>
            </a:r>
            <a:r>
              <a:rPr lang="en-US" dirty="0"/>
              <a:t>and </a:t>
            </a:r>
            <a:r>
              <a:rPr lang="en-US" dirty="0" smtClean="0"/>
              <a:t>Strings</a:t>
            </a:r>
            <a:endParaRPr lang="en-US" dirty="0"/>
          </a:p>
        </p:txBody>
      </p:sp>
      <p:sp>
        <p:nvSpPr>
          <p:cNvPr id="4" name="Content Placeholder 3"/>
          <p:cNvSpPr>
            <a:spLocks noGrp="1"/>
          </p:cNvSpPr>
          <p:nvPr>
            <p:ph idx="1"/>
          </p:nvPr>
        </p:nvSpPr>
        <p:spPr/>
        <p:txBody>
          <a:bodyPr/>
          <a:lstStyle/>
          <a:p>
            <a:pPr algn="just"/>
            <a:r>
              <a:rPr lang="en-US" dirty="0" smtClean="0"/>
              <a:t>Here, we </a:t>
            </a:r>
            <a:r>
              <a:rPr lang="en-US" dirty="0"/>
              <a:t>will learn how to pass and use strings in functions in C programming language</a:t>
            </a:r>
            <a:r>
              <a:rPr lang="en-US" dirty="0" smtClean="0"/>
              <a:t>.</a:t>
            </a:r>
          </a:p>
          <a:p>
            <a:pPr algn="just"/>
            <a:r>
              <a:rPr lang="en-US" dirty="0"/>
              <a:t>We know that a string is a sequence of characters enclosed in double quotes.</a:t>
            </a:r>
          </a:p>
          <a:p>
            <a:pPr algn="just"/>
            <a:r>
              <a:rPr lang="en-US" dirty="0" smtClean="0"/>
              <a:t>For </a:t>
            </a:r>
            <a:r>
              <a:rPr lang="en-US" dirty="0"/>
              <a:t>example, "Hello World" is a string and it consists of a sequence of English letters in both uppercase and lowercase and the two words are separated by a white space. So, there are total 11 characters.</a:t>
            </a:r>
          </a:p>
          <a:p>
            <a:pPr algn="just"/>
            <a:r>
              <a:rPr lang="en-US" dirty="0" smtClean="0"/>
              <a:t>We </a:t>
            </a:r>
            <a:r>
              <a:rPr lang="en-US" dirty="0"/>
              <a:t>know that a string in C programming language ends with a NULL \0 character. So, in order to save the above string we will need an array of size 12. The first 11 places will be used to store the words and the space and the 12th place will be used to hold the NULL character to mark the end.</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606524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Function declaration to accept one dimensional string</a:t>
            </a:r>
          </a:p>
        </p:txBody>
      </p:sp>
      <p:sp>
        <p:nvSpPr>
          <p:cNvPr id="4" name="Content Placeholder 3"/>
          <p:cNvSpPr>
            <a:spLocks noGrp="1"/>
          </p:cNvSpPr>
          <p:nvPr>
            <p:ph idx="1"/>
          </p:nvPr>
        </p:nvSpPr>
        <p:spPr/>
        <p:txBody>
          <a:bodyPr/>
          <a:lstStyle/>
          <a:p>
            <a:pPr algn="just"/>
            <a:r>
              <a:rPr lang="en-US" dirty="0"/>
              <a:t>We know that strings are saved in arrays so, to pass an one dimensional array to a function we will have the following declaration.</a:t>
            </a:r>
          </a:p>
          <a:p>
            <a:pPr marL="0" indent="0" algn="just">
              <a:buNone/>
            </a:pPr>
            <a:r>
              <a:rPr lang="en-US" dirty="0" err="1" smtClean="0"/>
              <a:t>returnType</a:t>
            </a:r>
            <a:r>
              <a:rPr lang="en-US" dirty="0" smtClean="0"/>
              <a:t> </a:t>
            </a:r>
            <a:r>
              <a:rPr lang="en-US" dirty="0" err="1"/>
              <a:t>functionName</a:t>
            </a:r>
            <a:r>
              <a:rPr lang="en-US" dirty="0"/>
              <a:t>(char </a:t>
            </a:r>
            <a:r>
              <a:rPr lang="en-US" dirty="0" err="1"/>
              <a:t>str</a:t>
            </a:r>
            <a:r>
              <a:rPr lang="en-US" dirty="0"/>
              <a:t>[]);</a:t>
            </a:r>
          </a:p>
          <a:p>
            <a:pPr marL="0" indent="0" algn="just">
              <a:buNone/>
            </a:pPr>
            <a:r>
              <a:rPr lang="en-US" dirty="0"/>
              <a:t>Example:</a:t>
            </a:r>
          </a:p>
          <a:p>
            <a:pPr marL="0" indent="0" algn="just">
              <a:buNone/>
            </a:pPr>
            <a:r>
              <a:rPr lang="en-US" dirty="0" smtClean="0"/>
              <a:t>void </a:t>
            </a:r>
            <a:r>
              <a:rPr lang="en-US" dirty="0" err="1"/>
              <a:t>displayString</a:t>
            </a:r>
            <a:r>
              <a:rPr lang="en-US" dirty="0"/>
              <a:t>(char </a:t>
            </a:r>
            <a:r>
              <a:rPr lang="en-US" dirty="0" err="1"/>
              <a:t>str</a:t>
            </a:r>
            <a:r>
              <a:rPr lang="en-US" dirty="0"/>
              <a:t>[]);</a:t>
            </a:r>
          </a:p>
          <a:p>
            <a:pPr algn="just"/>
            <a:r>
              <a:rPr lang="en-US" dirty="0"/>
              <a:t>In the above example we have a function by the name </a:t>
            </a:r>
            <a:r>
              <a:rPr lang="en-US" dirty="0" err="1"/>
              <a:t>displayString</a:t>
            </a:r>
            <a:r>
              <a:rPr lang="en-US" dirty="0"/>
              <a:t> and it takes an argument of type char and the argument is an one dimensional array as we are using the [] square brackets.</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0773587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smtClean="0"/>
              <a:t>Pointer </a:t>
            </a:r>
            <a:r>
              <a:rPr lang="en-US" dirty="0"/>
              <a:t>to an Array</a:t>
            </a:r>
          </a:p>
        </p:txBody>
      </p:sp>
      <p:sp>
        <p:nvSpPr>
          <p:cNvPr id="4" name="Content Placeholder 3"/>
          <p:cNvSpPr>
            <a:spLocks noGrp="1"/>
          </p:cNvSpPr>
          <p:nvPr>
            <p:ph idx="1"/>
          </p:nvPr>
        </p:nvSpPr>
        <p:spPr/>
        <p:txBody>
          <a:bodyPr/>
          <a:lstStyle/>
          <a:p>
            <a:r>
              <a:rPr lang="en-US" dirty="0"/>
              <a:t>Similarly, we can also declare a pointer that can point to whole array instead of only one element of the array. This pointer is useful when talking about multidimensional arrays. </a:t>
            </a:r>
          </a:p>
          <a:p>
            <a:pPr marL="0" indent="0" algn="ctr">
              <a:buNone/>
            </a:pPr>
            <a:r>
              <a:rPr lang="en-US" dirty="0" err="1"/>
              <a:t>data_type</a:t>
            </a:r>
            <a:r>
              <a:rPr lang="en-US" dirty="0"/>
              <a:t> (*</a:t>
            </a:r>
            <a:r>
              <a:rPr lang="en-US" dirty="0" err="1"/>
              <a:t>var_name</a:t>
            </a:r>
            <a:r>
              <a:rPr lang="en-US" dirty="0"/>
              <a:t>)[</a:t>
            </a:r>
            <a:r>
              <a:rPr lang="en-US" dirty="0" err="1"/>
              <a:t>size_of_array</a:t>
            </a:r>
            <a:r>
              <a:rPr lang="en-US" dirty="0"/>
              <a:t>];</a:t>
            </a:r>
          </a:p>
          <a:p>
            <a:pPr marL="0" indent="0">
              <a:buNone/>
            </a:pPr>
            <a:r>
              <a:rPr lang="en-US" dirty="0"/>
              <a:t>Example: </a:t>
            </a:r>
          </a:p>
          <a:p>
            <a:pPr marL="0" indent="0">
              <a:buNone/>
            </a:pPr>
            <a:r>
              <a:rPr lang="en-US" dirty="0" err="1" smtClean="0"/>
              <a:t>int</a:t>
            </a:r>
            <a:r>
              <a:rPr lang="en-US" dirty="0" smtClean="0"/>
              <a:t> </a:t>
            </a:r>
            <a:r>
              <a:rPr lang="en-US" dirty="0"/>
              <a:t>(*</a:t>
            </a:r>
            <a:r>
              <a:rPr lang="en-US" dirty="0" err="1"/>
              <a:t>ptr</a:t>
            </a:r>
            <a:r>
              <a:rPr lang="en-US" dirty="0"/>
              <a:t>)[10];</a:t>
            </a:r>
          </a:p>
          <a:p>
            <a:r>
              <a:rPr lang="en-US" dirty="0"/>
              <a:t>Here </a:t>
            </a:r>
            <a:r>
              <a:rPr lang="en-US" dirty="0" err="1"/>
              <a:t>ptr</a:t>
            </a:r>
            <a:r>
              <a:rPr lang="en-US" dirty="0"/>
              <a:t> is pointer that can point to an array of 10 integers. </a:t>
            </a:r>
            <a:endParaRPr lang="en-US" dirty="0" smtClean="0"/>
          </a:p>
          <a:p>
            <a:r>
              <a:rPr lang="en-US" dirty="0" smtClean="0"/>
              <a:t>Since </a:t>
            </a:r>
            <a:r>
              <a:rPr lang="en-US" dirty="0"/>
              <a:t>subscript have higher precedence than indirection, it is necessary to enclose the indirection operator and pointer name inside parentheses. </a:t>
            </a:r>
            <a:endParaRPr lang="en-US" dirty="0" smtClean="0"/>
          </a:p>
          <a:p>
            <a:r>
              <a:rPr lang="en-US" dirty="0" smtClean="0"/>
              <a:t>Here </a:t>
            </a:r>
            <a:r>
              <a:rPr lang="en-US" dirty="0"/>
              <a:t>the type of </a:t>
            </a:r>
            <a:r>
              <a:rPr lang="en-US" dirty="0" err="1"/>
              <a:t>ptr</a:t>
            </a:r>
            <a:r>
              <a:rPr lang="en-US" dirty="0"/>
              <a:t> is ‘pointer to an array of 10 integers’.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22260899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Passing one dimensional string to a function</a:t>
            </a:r>
          </a:p>
        </p:txBody>
      </p:sp>
      <p:sp>
        <p:nvSpPr>
          <p:cNvPr id="4" name="Content Placeholder 3"/>
          <p:cNvSpPr>
            <a:spLocks noGrp="1"/>
          </p:cNvSpPr>
          <p:nvPr>
            <p:ph idx="1"/>
          </p:nvPr>
        </p:nvSpPr>
        <p:spPr/>
        <p:txBody>
          <a:bodyPr/>
          <a:lstStyle/>
          <a:p>
            <a:pPr algn="just"/>
            <a:r>
              <a:rPr lang="en-US" dirty="0"/>
              <a:t>To pass a one dimensional string to a function as an argument we just write the name of the string array variable.</a:t>
            </a:r>
          </a:p>
          <a:p>
            <a:pPr algn="just"/>
            <a:r>
              <a:rPr lang="en-US" dirty="0" smtClean="0"/>
              <a:t>In </a:t>
            </a:r>
            <a:r>
              <a:rPr lang="en-US" dirty="0"/>
              <a:t>the following example we have a string array variable message and it is passed to the </a:t>
            </a:r>
            <a:r>
              <a:rPr lang="en-US" dirty="0" err="1"/>
              <a:t>displayString</a:t>
            </a:r>
            <a:r>
              <a:rPr lang="en-US" dirty="0"/>
              <a:t> function.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7" name="Rectangle 6"/>
          <p:cNvSpPr/>
          <p:nvPr/>
        </p:nvSpPr>
        <p:spPr>
          <a:xfrm>
            <a:off x="2456873" y="3078863"/>
            <a:ext cx="6096000" cy="3416320"/>
          </a:xfrm>
          <a:prstGeom prst="rect">
            <a:avLst/>
          </a:prstGeom>
        </p:spPr>
        <p:txBody>
          <a:bodyPr>
            <a:spAutoFit/>
          </a:bodyPr>
          <a:lstStyle/>
          <a:p>
            <a:r>
              <a:rPr lang="en-US" dirty="0"/>
              <a:t>#include &lt;</a:t>
            </a:r>
            <a:r>
              <a:rPr lang="en-US" dirty="0" err="1"/>
              <a:t>stdio.h</a:t>
            </a:r>
            <a:r>
              <a:rPr lang="en-US" dirty="0"/>
              <a:t>&gt;</a:t>
            </a:r>
          </a:p>
          <a:p>
            <a:r>
              <a:rPr lang="en-US" dirty="0" smtClean="0"/>
              <a:t>void </a:t>
            </a:r>
            <a:r>
              <a:rPr lang="en-US" dirty="0" err="1"/>
              <a:t>displayString</a:t>
            </a:r>
            <a:r>
              <a:rPr lang="en-US" dirty="0"/>
              <a:t>(char []);</a:t>
            </a:r>
          </a:p>
          <a:p>
            <a:r>
              <a:rPr lang="en-US" dirty="0" err="1" smtClean="0"/>
              <a:t>int</a:t>
            </a:r>
            <a:r>
              <a:rPr lang="en-US" dirty="0" smtClean="0"/>
              <a:t> </a:t>
            </a:r>
            <a:r>
              <a:rPr lang="en-US" dirty="0"/>
              <a:t>main(void) {</a:t>
            </a:r>
          </a:p>
          <a:p>
            <a:r>
              <a:rPr lang="en-US" dirty="0"/>
              <a:t>  // variables</a:t>
            </a:r>
          </a:p>
          <a:p>
            <a:r>
              <a:rPr lang="en-US" dirty="0"/>
              <a:t>  </a:t>
            </a:r>
            <a:r>
              <a:rPr lang="en-US" dirty="0" smtClean="0"/>
              <a:t>char     </a:t>
            </a:r>
            <a:r>
              <a:rPr lang="en-US" dirty="0"/>
              <a:t>message[] = "Hello World";</a:t>
            </a:r>
          </a:p>
          <a:p>
            <a:r>
              <a:rPr lang="en-US" dirty="0"/>
              <a:t>  </a:t>
            </a:r>
            <a:r>
              <a:rPr lang="en-US" dirty="0" smtClean="0"/>
              <a:t>  </a:t>
            </a:r>
            <a:r>
              <a:rPr lang="en-US" dirty="0"/>
              <a:t>// print the string message</a:t>
            </a:r>
          </a:p>
          <a:p>
            <a:r>
              <a:rPr lang="en-US" dirty="0"/>
              <a:t>  </a:t>
            </a:r>
            <a:r>
              <a:rPr lang="en-US" dirty="0" err="1"/>
              <a:t>displayString</a:t>
            </a:r>
            <a:r>
              <a:rPr lang="en-US" dirty="0"/>
              <a:t>(message);</a:t>
            </a:r>
          </a:p>
          <a:p>
            <a:r>
              <a:rPr lang="en-US" dirty="0"/>
              <a:t>  </a:t>
            </a:r>
            <a:r>
              <a:rPr lang="en-US" dirty="0" smtClean="0"/>
              <a:t>  </a:t>
            </a:r>
            <a:r>
              <a:rPr lang="en-US" dirty="0"/>
              <a:t>return 0;</a:t>
            </a:r>
          </a:p>
          <a:p>
            <a:r>
              <a:rPr lang="en-US" dirty="0"/>
              <a:t>}</a:t>
            </a:r>
          </a:p>
          <a:p>
            <a:r>
              <a:rPr lang="en-US" dirty="0" smtClean="0"/>
              <a:t>void </a:t>
            </a:r>
            <a:r>
              <a:rPr lang="en-US" dirty="0" err="1"/>
              <a:t>displayString</a:t>
            </a:r>
            <a:r>
              <a:rPr lang="en-US" dirty="0"/>
              <a:t>(char </a:t>
            </a:r>
            <a:r>
              <a:rPr lang="en-US" dirty="0" err="1"/>
              <a:t>str</a:t>
            </a:r>
            <a:r>
              <a:rPr lang="en-US" dirty="0"/>
              <a:t>[]) {</a:t>
            </a:r>
          </a:p>
          <a:p>
            <a:r>
              <a:rPr lang="en-US" dirty="0"/>
              <a:t>  </a:t>
            </a:r>
            <a:r>
              <a:rPr lang="en-US" dirty="0" err="1"/>
              <a:t>printf</a:t>
            </a:r>
            <a:r>
              <a:rPr lang="en-US" dirty="0"/>
              <a:t>("String: %s\n", </a:t>
            </a:r>
            <a:r>
              <a:rPr lang="en-US" dirty="0" err="1"/>
              <a:t>str</a:t>
            </a:r>
            <a:r>
              <a:rPr lang="en-US" dirty="0"/>
              <a:t>);</a:t>
            </a:r>
          </a:p>
          <a:p>
            <a:r>
              <a:rPr lang="en-US" dirty="0"/>
              <a:t>}</a:t>
            </a:r>
          </a:p>
        </p:txBody>
      </p:sp>
      <p:sp>
        <p:nvSpPr>
          <p:cNvPr id="9" name="Rectangle 8"/>
          <p:cNvSpPr/>
          <p:nvPr/>
        </p:nvSpPr>
        <p:spPr>
          <a:xfrm>
            <a:off x="8852795" y="3886200"/>
            <a:ext cx="2104102" cy="369332"/>
          </a:xfrm>
          <a:prstGeom prst="rect">
            <a:avLst/>
          </a:prstGeom>
        </p:spPr>
        <p:txBody>
          <a:bodyPr wrap="none">
            <a:spAutoFit/>
          </a:bodyPr>
          <a:lstStyle/>
          <a:p>
            <a:pPr algn="just"/>
            <a:r>
              <a:rPr lang="en-US" dirty="0"/>
              <a:t>String: Hello World</a:t>
            </a:r>
          </a:p>
        </p:txBody>
      </p:sp>
    </p:spTree>
    <p:extLst>
      <p:ext uri="{BB962C8B-B14F-4D97-AF65-F5344CB8AC3E}">
        <p14:creationId xmlns="" xmlns:p14="http://schemas.microsoft.com/office/powerpoint/2010/main" val="282920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Passing one dimensional string to a function</a:t>
            </a:r>
            <a:endParaRPr lang="en-US" dirty="0"/>
          </a:p>
        </p:txBody>
      </p:sp>
      <p:sp>
        <p:nvSpPr>
          <p:cNvPr id="4" name="Content Placeholder 3"/>
          <p:cNvSpPr>
            <a:spLocks noGrp="1"/>
          </p:cNvSpPr>
          <p:nvPr>
            <p:ph idx="1"/>
          </p:nvPr>
        </p:nvSpPr>
        <p:spPr/>
        <p:txBody>
          <a:bodyPr/>
          <a:lstStyle/>
          <a:p>
            <a:pPr algn="just"/>
            <a:r>
              <a:rPr lang="en-US" dirty="0"/>
              <a:t>Another way we can print the string is by using a loop like for or while and print characters till we hit the NULL character.</a:t>
            </a:r>
          </a:p>
          <a:p>
            <a:pPr algn="just"/>
            <a:r>
              <a:rPr lang="en-US" dirty="0" smtClean="0"/>
              <a:t>In </a:t>
            </a:r>
            <a:r>
              <a:rPr lang="en-US" dirty="0"/>
              <a:t>the following example we have redefined the </a:t>
            </a:r>
            <a:r>
              <a:rPr lang="en-US" dirty="0" err="1"/>
              <a:t>displayString</a:t>
            </a:r>
            <a:r>
              <a:rPr lang="en-US" dirty="0"/>
              <a:t> function logic.</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7" name="Rectangle 6"/>
          <p:cNvSpPr/>
          <p:nvPr/>
        </p:nvSpPr>
        <p:spPr>
          <a:xfrm>
            <a:off x="766618" y="2982119"/>
            <a:ext cx="6096000" cy="3693319"/>
          </a:xfrm>
          <a:prstGeom prst="rect">
            <a:avLst/>
          </a:prstGeom>
        </p:spPr>
        <p:txBody>
          <a:bodyPr>
            <a:spAutoFit/>
          </a:bodyPr>
          <a:lstStyle/>
          <a:p>
            <a:r>
              <a:rPr lang="en-US" dirty="0"/>
              <a:t>#include &lt;</a:t>
            </a:r>
            <a:r>
              <a:rPr lang="en-US" dirty="0" err="1"/>
              <a:t>stdio.h</a:t>
            </a:r>
            <a:r>
              <a:rPr lang="en-US" dirty="0"/>
              <a:t>&gt;</a:t>
            </a:r>
          </a:p>
          <a:p>
            <a:endParaRPr lang="en-US" dirty="0"/>
          </a:p>
          <a:p>
            <a:r>
              <a:rPr lang="en-US" dirty="0"/>
              <a:t>void </a:t>
            </a:r>
            <a:r>
              <a:rPr lang="en-US" dirty="0" err="1"/>
              <a:t>displayString</a:t>
            </a:r>
            <a:r>
              <a:rPr lang="en-US" dirty="0"/>
              <a:t>(char []);</a:t>
            </a:r>
          </a:p>
          <a:p>
            <a:endParaRPr lang="en-US" dirty="0"/>
          </a:p>
          <a:p>
            <a:r>
              <a:rPr lang="en-US" dirty="0" err="1"/>
              <a:t>int</a:t>
            </a:r>
            <a:r>
              <a:rPr lang="en-US" dirty="0"/>
              <a:t> main(void) {</a:t>
            </a:r>
          </a:p>
          <a:p>
            <a:r>
              <a:rPr lang="en-US" dirty="0"/>
              <a:t>  // variables</a:t>
            </a:r>
          </a:p>
          <a:p>
            <a:r>
              <a:rPr lang="en-US" dirty="0"/>
              <a:t>  char</a:t>
            </a:r>
          </a:p>
          <a:p>
            <a:r>
              <a:rPr lang="en-US" dirty="0"/>
              <a:t>    message[] = "Hello World";</a:t>
            </a:r>
          </a:p>
          <a:p>
            <a:r>
              <a:rPr lang="en-US" dirty="0"/>
              <a:t>    </a:t>
            </a:r>
          </a:p>
          <a:p>
            <a:r>
              <a:rPr lang="en-US" dirty="0"/>
              <a:t>  // print the string message</a:t>
            </a:r>
          </a:p>
          <a:p>
            <a:r>
              <a:rPr lang="en-US" dirty="0"/>
              <a:t>  </a:t>
            </a:r>
            <a:r>
              <a:rPr lang="en-US" dirty="0" err="1"/>
              <a:t>displayString</a:t>
            </a:r>
            <a:r>
              <a:rPr lang="en-US" dirty="0"/>
              <a:t>(message);</a:t>
            </a:r>
          </a:p>
          <a:p>
            <a:r>
              <a:rPr lang="en-US" dirty="0"/>
              <a:t>  </a:t>
            </a:r>
          </a:p>
          <a:p>
            <a:r>
              <a:rPr lang="en-US" dirty="0"/>
              <a:t>  </a:t>
            </a:r>
          </a:p>
        </p:txBody>
      </p:sp>
      <p:sp>
        <p:nvSpPr>
          <p:cNvPr id="9" name="Rectangle 8"/>
          <p:cNvSpPr/>
          <p:nvPr/>
        </p:nvSpPr>
        <p:spPr>
          <a:xfrm>
            <a:off x="9961158" y="2528455"/>
            <a:ext cx="2104102" cy="369332"/>
          </a:xfrm>
          <a:prstGeom prst="rect">
            <a:avLst/>
          </a:prstGeom>
        </p:spPr>
        <p:txBody>
          <a:bodyPr wrap="none">
            <a:spAutoFit/>
          </a:bodyPr>
          <a:lstStyle/>
          <a:p>
            <a:pPr algn="just"/>
            <a:r>
              <a:rPr lang="en-US" dirty="0"/>
              <a:t>String: Hello World</a:t>
            </a:r>
          </a:p>
        </p:txBody>
      </p:sp>
      <p:sp>
        <p:nvSpPr>
          <p:cNvPr id="8" name="Rectangle 7"/>
          <p:cNvSpPr/>
          <p:nvPr/>
        </p:nvSpPr>
        <p:spPr>
          <a:xfrm>
            <a:off x="4572000" y="3074784"/>
            <a:ext cx="6096000" cy="3416320"/>
          </a:xfrm>
          <a:prstGeom prst="rect">
            <a:avLst/>
          </a:prstGeom>
        </p:spPr>
        <p:txBody>
          <a:bodyPr>
            <a:spAutoFit/>
          </a:bodyPr>
          <a:lstStyle/>
          <a:p>
            <a:r>
              <a:rPr lang="en-US" dirty="0"/>
              <a:t>return 0;</a:t>
            </a:r>
          </a:p>
          <a:p>
            <a:r>
              <a:rPr lang="en-US" dirty="0"/>
              <a:t>}</a:t>
            </a:r>
          </a:p>
          <a:p>
            <a:endParaRPr lang="en-US" dirty="0"/>
          </a:p>
          <a:p>
            <a:r>
              <a:rPr lang="en-US" dirty="0"/>
              <a:t>void </a:t>
            </a:r>
            <a:r>
              <a:rPr lang="en-US" dirty="0" err="1"/>
              <a:t>displayString</a:t>
            </a:r>
            <a:r>
              <a:rPr lang="en-US" dirty="0"/>
              <a:t>(char </a:t>
            </a:r>
            <a:r>
              <a:rPr lang="en-US" dirty="0" err="1"/>
              <a:t>str</a:t>
            </a:r>
            <a:r>
              <a:rPr lang="en-US" dirty="0"/>
              <a:t>[]) {</a:t>
            </a:r>
          </a:p>
          <a:p>
            <a:r>
              <a:rPr lang="en-US" dirty="0"/>
              <a:t>  </a:t>
            </a:r>
            <a:r>
              <a:rPr lang="en-US" dirty="0" err="1"/>
              <a:t>int</a:t>
            </a:r>
            <a:r>
              <a:rPr lang="en-US" dirty="0"/>
              <a:t> </a:t>
            </a:r>
            <a:r>
              <a:rPr lang="en-US" dirty="0" err="1"/>
              <a:t>i</a:t>
            </a:r>
            <a:r>
              <a:rPr lang="en-US" dirty="0"/>
              <a:t> = 0;</a:t>
            </a:r>
          </a:p>
          <a:p>
            <a:r>
              <a:rPr lang="en-US" dirty="0"/>
              <a:t>  </a:t>
            </a:r>
            <a:r>
              <a:rPr lang="en-US" dirty="0" err="1"/>
              <a:t>printf</a:t>
            </a:r>
            <a:r>
              <a:rPr lang="en-US" dirty="0"/>
              <a:t>("String: ");</a:t>
            </a:r>
          </a:p>
          <a:p>
            <a:r>
              <a:rPr lang="en-US" dirty="0"/>
              <a:t>  while (</a:t>
            </a:r>
            <a:r>
              <a:rPr lang="en-US" dirty="0" err="1"/>
              <a:t>str</a:t>
            </a:r>
            <a:r>
              <a:rPr lang="en-US" dirty="0"/>
              <a:t>[</a:t>
            </a:r>
            <a:r>
              <a:rPr lang="en-US" dirty="0" err="1"/>
              <a:t>i</a:t>
            </a:r>
            <a:r>
              <a:rPr lang="en-US" dirty="0"/>
              <a:t>] != '\0') {</a:t>
            </a:r>
          </a:p>
          <a:p>
            <a:r>
              <a:rPr lang="en-US" dirty="0"/>
              <a:t>    </a:t>
            </a:r>
            <a:r>
              <a:rPr lang="en-US" dirty="0" err="1"/>
              <a:t>printf</a:t>
            </a:r>
            <a:r>
              <a:rPr lang="en-US" dirty="0"/>
              <a:t>("%c", </a:t>
            </a:r>
            <a:r>
              <a:rPr lang="en-US" dirty="0" err="1"/>
              <a:t>str</a:t>
            </a:r>
            <a:r>
              <a:rPr lang="en-US" dirty="0"/>
              <a:t>[</a:t>
            </a:r>
            <a:r>
              <a:rPr lang="en-US" dirty="0" err="1"/>
              <a:t>i</a:t>
            </a:r>
            <a:r>
              <a:rPr lang="en-US" dirty="0"/>
              <a:t>]);</a:t>
            </a:r>
          </a:p>
          <a:p>
            <a:r>
              <a:rPr lang="en-US" dirty="0"/>
              <a:t>    </a:t>
            </a:r>
            <a:r>
              <a:rPr lang="en-US" dirty="0" err="1"/>
              <a:t>i</a:t>
            </a:r>
            <a:r>
              <a:rPr lang="en-US" dirty="0"/>
              <a:t>++;</a:t>
            </a:r>
          </a:p>
          <a:p>
            <a:r>
              <a:rPr lang="en-US" dirty="0"/>
              <a:t>  }</a:t>
            </a:r>
          </a:p>
          <a:p>
            <a:r>
              <a:rPr lang="en-US" dirty="0"/>
              <a:t>  </a:t>
            </a:r>
            <a:r>
              <a:rPr lang="en-US" dirty="0" err="1"/>
              <a:t>printf</a:t>
            </a:r>
            <a:r>
              <a:rPr lang="en-US" dirty="0"/>
              <a:t>("\n");</a:t>
            </a:r>
          </a:p>
          <a:p>
            <a:r>
              <a:rPr lang="en-US" dirty="0"/>
              <a:t>}</a:t>
            </a:r>
          </a:p>
        </p:txBody>
      </p:sp>
    </p:spTree>
    <p:extLst>
      <p:ext uri="{BB962C8B-B14F-4D97-AF65-F5344CB8AC3E}">
        <p14:creationId xmlns="" xmlns:p14="http://schemas.microsoft.com/office/powerpoint/2010/main" val="29357203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Function declaration to accept two dimensional string</a:t>
            </a:r>
          </a:p>
        </p:txBody>
      </p:sp>
      <p:sp>
        <p:nvSpPr>
          <p:cNvPr id="4" name="Content Placeholder 3"/>
          <p:cNvSpPr>
            <a:spLocks noGrp="1"/>
          </p:cNvSpPr>
          <p:nvPr>
            <p:ph idx="1"/>
          </p:nvPr>
        </p:nvSpPr>
        <p:spPr/>
        <p:txBody>
          <a:bodyPr>
            <a:normAutofit/>
          </a:bodyPr>
          <a:lstStyle/>
          <a:p>
            <a:pPr algn="just"/>
            <a:r>
              <a:rPr lang="en-US" dirty="0"/>
              <a:t>In order to accept two dimensional string array the function declaration will look like the following.</a:t>
            </a:r>
          </a:p>
          <a:p>
            <a:pPr marL="0" indent="0" algn="just">
              <a:buNone/>
            </a:pPr>
            <a:r>
              <a:rPr lang="en-US" dirty="0" err="1" smtClean="0"/>
              <a:t>returnType</a:t>
            </a:r>
            <a:r>
              <a:rPr lang="en-US" dirty="0" smtClean="0"/>
              <a:t> </a:t>
            </a:r>
            <a:r>
              <a:rPr lang="en-US" dirty="0" err="1"/>
              <a:t>functionName</a:t>
            </a:r>
            <a:r>
              <a:rPr lang="en-US" dirty="0"/>
              <a:t>(char [][C], type rows);</a:t>
            </a:r>
          </a:p>
          <a:p>
            <a:pPr marL="0" indent="0" algn="just">
              <a:buNone/>
            </a:pPr>
            <a:r>
              <a:rPr lang="en-US" dirty="0"/>
              <a:t>Example:</a:t>
            </a:r>
          </a:p>
          <a:p>
            <a:pPr marL="0" indent="0" algn="just">
              <a:buNone/>
            </a:pPr>
            <a:r>
              <a:rPr lang="en-US" dirty="0" smtClean="0"/>
              <a:t>void </a:t>
            </a:r>
            <a:r>
              <a:rPr lang="en-US" dirty="0" err="1"/>
              <a:t>displayCities</a:t>
            </a:r>
            <a:r>
              <a:rPr lang="en-US" dirty="0"/>
              <a:t>(char </a:t>
            </a:r>
            <a:r>
              <a:rPr lang="en-US" dirty="0" err="1"/>
              <a:t>str</a:t>
            </a:r>
            <a:r>
              <a:rPr lang="en-US" dirty="0"/>
              <a:t>[][50], </a:t>
            </a:r>
            <a:r>
              <a:rPr lang="en-US" dirty="0" err="1"/>
              <a:t>int</a:t>
            </a:r>
            <a:r>
              <a:rPr lang="en-US" dirty="0"/>
              <a:t> rows);</a:t>
            </a:r>
          </a:p>
          <a:p>
            <a:pPr algn="just"/>
            <a:r>
              <a:rPr lang="en-US" dirty="0"/>
              <a:t>In the above example we have a function by the name </a:t>
            </a:r>
            <a:r>
              <a:rPr lang="en-US" dirty="0" err="1"/>
              <a:t>displayCities</a:t>
            </a:r>
            <a:r>
              <a:rPr lang="en-US" dirty="0"/>
              <a:t> and it takes a two dimensional string array of type char.</a:t>
            </a:r>
          </a:p>
          <a:p>
            <a:pPr algn="just"/>
            <a:r>
              <a:rPr lang="en-US" dirty="0" smtClean="0"/>
              <a:t>The </a:t>
            </a:r>
            <a:r>
              <a:rPr lang="en-US" dirty="0" err="1"/>
              <a:t>str</a:t>
            </a:r>
            <a:r>
              <a:rPr lang="en-US" dirty="0"/>
              <a:t> is a two dimensional array as because we are using two [][] </a:t>
            </a:r>
            <a:r>
              <a:rPr lang="en-US" dirty="0" err="1"/>
              <a:t>sqaure</a:t>
            </a:r>
            <a:r>
              <a:rPr lang="en-US" dirty="0"/>
              <a:t> brackets.</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535295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Function declaration to accept two dimensional string</a:t>
            </a:r>
          </a:p>
        </p:txBody>
      </p:sp>
      <p:sp>
        <p:nvSpPr>
          <p:cNvPr id="4" name="Content Placeholder 3"/>
          <p:cNvSpPr>
            <a:spLocks noGrp="1"/>
          </p:cNvSpPr>
          <p:nvPr>
            <p:ph idx="1"/>
          </p:nvPr>
        </p:nvSpPr>
        <p:spPr/>
        <p:txBody>
          <a:bodyPr>
            <a:normAutofit/>
          </a:bodyPr>
          <a:lstStyle/>
          <a:p>
            <a:pPr algn="just"/>
            <a:r>
              <a:rPr lang="en-US" dirty="0"/>
              <a:t>It is important to specify the second dimension of the array and in this example the second dimension i.e., total number of columns is 50.</a:t>
            </a:r>
          </a:p>
          <a:p>
            <a:pPr algn="just"/>
            <a:endParaRPr lang="en-US" dirty="0"/>
          </a:p>
          <a:p>
            <a:pPr algn="just"/>
            <a:r>
              <a:rPr lang="en-US" dirty="0"/>
              <a:t>The second parameter rows tell us about the total number of rows in the give two dimensional string array str.</a:t>
            </a:r>
          </a:p>
          <a:p>
            <a:pPr algn="just"/>
            <a:endParaRPr lang="en-US" dirty="0"/>
          </a:p>
          <a:p>
            <a:pPr algn="just"/>
            <a:r>
              <a:rPr lang="en-US" dirty="0"/>
              <a:t>The return type for this function is set to void that means it will return no value.</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7693752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Passing two dimensional string to a function</a:t>
            </a:r>
          </a:p>
        </p:txBody>
      </p:sp>
      <p:sp>
        <p:nvSpPr>
          <p:cNvPr id="4" name="Content Placeholder 3"/>
          <p:cNvSpPr>
            <a:spLocks noGrp="1"/>
          </p:cNvSpPr>
          <p:nvPr>
            <p:ph idx="1"/>
          </p:nvPr>
        </p:nvSpPr>
        <p:spPr/>
        <p:txBody>
          <a:bodyPr>
            <a:normAutofit/>
          </a:bodyPr>
          <a:lstStyle/>
          <a:p>
            <a:pPr algn="just"/>
            <a:r>
              <a:rPr lang="en-US" dirty="0"/>
              <a:t>To pass a two dimensional string to a function we just write the name of the string array variable as the function argument.</a:t>
            </a:r>
          </a:p>
          <a:p>
            <a:pPr algn="just"/>
            <a:r>
              <a:rPr lang="en-US" dirty="0" smtClean="0"/>
              <a:t>In </a:t>
            </a:r>
            <a:r>
              <a:rPr lang="en-US" dirty="0"/>
              <a:t>the following example we have the name of 5 cities saved in an array cities of type char. We will be using the </a:t>
            </a:r>
            <a:r>
              <a:rPr lang="en-US" dirty="0" err="1"/>
              <a:t>displayCities</a:t>
            </a:r>
            <a:r>
              <a:rPr lang="en-US" dirty="0"/>
              <a:t> function to print the names.</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7" name="Rectangle 6"/>
          <p:cNvSpPr/>
          <p:nvPr/>
        </p:nvSpPr>
        <p:spPr>
          <a:xfrm>
            <a:off x="2318328" y="2996976"/>
            <a:ext cx="6096000" cy="3970318"/>
          </a:xfrm>
          <a:prstGeom prst="rect">
            <a:avLst/>
          </a:prstGeom>
        </p:spPr>
        <p:txBody>
          <a:bodyPr>
            <a:spAutoFit/>
          </a:bodyPr>
          <a:lstStyle/>
          <a:p>
            <a:r>
              <a:rPr lang="en-US" dirty="0"/>
              <a:t>#include &lt;</a:t>
            </a:r>
            <a:r>
              <a:rPr lang="en-US" dirty="0" err="1"/>
              <a:t>stdio.h</a:t>
            </a:r>
            <a:r>
              <a:rPr lang="en-US" dirty="0"/>
              <a:t>&gt;</a:t>
            </a:r>
          </a:p>
          <a:p>
            <a:r>
              <a:rPr lang="en-US" dirty="0" smtClean="0"/>
              <a:t>void </a:t>
            </a:r>
            <a:r>
              <a:rPr lang="en-US" dirty="0" err="1"/>
              <a:t>displayCities</a:t>
            </a:r>
            <a:r>
              <a:rPr lang="en-US" dirty="0"/>
              <a:t>(char [][50], </a:t>
            </a:r>
            <a:r>
              <a:rPr lang="en-US" dirty="0" err="1"/>
              <a:t>int</a:t>
            </a:r>
            <a:r>
              <a:rPr lang="en-US" dirty="0"/>
              <a:t> rows);</a:t>
            </a:r>
          </a:p>
          <a:p>
            <a:r>
              <a:rPr lang="en-US" dirty="0" err="1" smtClean="0"/>
              <a:t>int</a:t>
            </a:r>
            <a:r>
              <a:rPr lang="en-US" dirty="0" smtClean="0"/>
              <a:t> </a:t>
            </a:r>
            <a:r>
              <a:rPr lang="en-US" dirty="0"/>
              <a:t>main(void) {</a:t>
            </a:r>
          </a:p>
          <a:p>
            <a:r>
              <a:rPr lang="en-US" dirty="0"/>
              <a:t>  </a:t>
            </a:r>
            <a:r>
              <a:rPr lang="en-US" dirty="0" smtClean="0"/>
              <a:t>  </a:t>
            </a:r>
            <a:r>
              <a:rPr lang="en-US" dirty="0"/>
              <a:t>char</a:t>
            </a:r>
          </a:p>
          <a:p>
            <a:r>
              <a:rPr lang="en-US" dirty="0"/>
              <a:t>    cities[][50] = </a:t>
            </a:r>
            <a:r>
              <a:rPr lang="en-US" dirty="0" smtClean="0"/>
              <a:t>{"</a:t>
            </a:r>
            <a:r>
              <a:rPr lang="en-US" dirty="0" err="1"/>
              <a:t>Bangalore</a:t>
            </a:r>
            <a:r>
              <a:rPr lang="en-US" dirty="0" err="1" smtClean="0"/>
              <a:t>","</a:t>
            </a:r>
            <a:r>
              <a:rPr lang="en-US" dirty="0" err="1"/>
              <a:t>Chennai</a:t>
            </a:r>
            <a:r>
              <a:rPr lang="en-US" dirty="0" err="1" smtClean="0"/>
              <a:t>","</a:t>
            </a:r>
            <a:r>
              <a:rPr lang="en-US" dirty="0" err="1"/>
              <a:t>Kolkata</a:t>
            </a:r>
            <a:r>
              <a:rPr lang="en-US" dirty="0" smtClean="0"/>
              <a:t>",     </a:t>
            </a:r>
            <a:r>
              <a:rPr lang="en-US" dirty="0"/>
              <a:t>"</a:t>
            </a:r>
            <a:r>
              <a:rPr lang="en-US" dirty="0" err="1"/>
              <a:t>Mumbai</a:t>
            </a:r>
            <a:r>
              <a:rPr lang="en-US" dirty="0" err="1" smtClean="0"/>
              <a:t>","</a:t>
            </a:r>
            <a:r>
              <a:rPr lang="en-US" dirty="0" err="1"/>
              <a:t>New</a:t>
            </a:r>
            <a:r>
              <a:rPr lang="en-US" dirty="0"/>
              <a:t> Delhi</a:t>
            </a:r>
            <a:r>
              <a:rPr lang="en-US" dirty="0" smtClean="0"/>
              <a:t>"};</a:t>
            </a:r>
            <a:endParaRPr lang="en-US" dirty="0"/>
          </a:p>
          <a:p>
            <a:r>
              <a:rPr lang="en-US" dirty="0" smtClean="0"/>
              <a:t>  </a:t>
            </a:r>
            <a:r>
              <a:rPr lang="en-US" dirty="0" err="1"/>
              <a:t>int</a:t>
            </a:r>
            <a:r>
              <a:rPr lang="en-US" dirty="0"/>
              <a:t> rows = 5;</a:t>
            </a:r>
          </a:p>
          <a:p>
            <a:r>
              <a:rPr lang="en-US" dirty="0"/>
              <a:t>  </a:t>
            </a:r>
          </a:p>
          <a:p>
            <a:r>
              <a:rPr lang="en-US" dirty="0"/>
              <a:t>  // print the name of the cities</a:t>
            </a:r>
          </a:p>
          <a:p>
            <a:r>
              <a:rPr lang="en-US" dirty="0"/>
              <a:t>  </a:t>
            </a:r>
            <a:r>
              <a:rPr lang="en-US" dirty="0" err="1"/>
              <a:t>displayCities</a:t>
            </a:r>
            <a:r>
              <a:rPr lang="en-US" dirty="0"/>
              <a:t>(cities, rows);</a:t>
            </a:r>
          </a:p>
          <a:p>
            <a:r>
              <a:rPr lang="en-US" dirty="0"/>
              <a:t>  </a:t>
            </a:r>
          </a:p>
          <a:p>
            <a:r>
              <a:rPr lang="en-US" dirty="0"/>
              <a:t>  return 0;</a:t>
            </a:r>
          </a:p>
          <a:p>
            <a:r>
              <a:rPr lang="en-US" dirty="0"/>
              <a:t>}</a:t>
            </a:r>
          </a:p>
          <a:p>
            <a:endParaRPr lang="en-US" dirty="0"/>
          </a:p>
        </p:txBody>
      </p:sp>
      <p:sp>
        <p:nvSpPr>
          <p:cNvPr id="8" name="Rectangle 7"/>
          <p:cNvSpPr/>
          <p:nvPr/>
        </p:nvSpPr>
        <p:spPr>
          <a:xfrm>
            <a:off x="7454323" y="2887682"/>
            <a:ext cx="6096000" cy="3970318"/>
          </a:xfrm>
          <a:prstGeom prst="rect">
            <a:avLst/>
          </a:prstGeom>
        </p:spPr>
        <p:txBody>
          <a:bodyPr>
            <a:spAutoFit/>
          </a:bodyPr>
          <a:lstStyle/>
          <a:p>
            <a:r>
              <a:rPr lang="en-US" dirty="0"/>
              <a:t>void </a:t>
            </a:r>
            <a:r>
              <a:rPr lang="en-US" dirty="0" err="1"/>
              <a:t>displayCities</a:t>
            </a:r>
            <a:r>
              <a:rPr lang="en-US" dirty="0"/>
              <a:t>(char </a:t>
            </a:r>
            <a:r>
              <a:rPr lang="en-US" dirty="0" err="1"/>
              <a:t>str</a:t>
            </a:r>
            <a:r>
              <a:rPr lang="en-US" dirty="0"/>
              <a:t>[][50], </a:t>
            </a:r>
            <a:r>
              <a:rPr lang="en-US" dirty="0" err="1"/>
              <a:t>int</a:t>
            </a:r>
            <a:r>
              <a:rPr lang="en-US" dirty="0"/>
              <a:t> rows) {</a:t>
            </a:r>
          </a:p>
          <a:p>
            <a:r>
              <a:rPr lang="en-US" dirty="0"/>
              <a:t>  // variables</a:t>
            </a:r>
          </a:p>
          <a:p>
            <a:r>
              <a:rPr lang="en-US" dirty="0"/>
              <a:t>  </a:t>
            </a:r>
            <a:r>
              <a:rPr lang="en-US" dirty="0" err="1"/>
              <a:t>int</a:t>
            </a:r>
            <a:r>
              <a:rPr lang="en-US" dirty="0"/>
              <a:t> r, </a:t>
            </a:r>
            <a:r>
              <a:rPr lang="en-US" dirty="0" err="1"/>
              <a:t>i</a:t>
            </a:r>
            <a:r>
              <a:rPr lang="en-US" dirty="0"/>
              <a:t>;</a:t>
            </a:r>
          </a:p>
          <a:p>
            <a:r>
              <a:rPr lang="en-US" dirty="0"/>
              <a:t>  </a:t>
            </a:r>
          </a:p>
          <a:p>
            <a:r>
              <a:rPr lang="en-US" dirty="0"/>
              <a:t>  </a:t>
            </a:r>
            <a:r>
              <a:rPr lang="en-US" dirty="0" err="1"/>
              <a:t>printf</a:t>
            </a:r>
            <a:r>
              <a:rPr lang="en-US" dirty="0"/>
              <a:t>("Cities:\n");</a:t>
            </a:r>
          </a:p>
          <a:p>
            <a:r>
              <a:rPr lang="en-US" dirty="0"/>
              <a:t>  for (r = 0; r &lt; rows; r++) {</a:t>
            </a:r>
          </a:p>
          <a:p>
            <a:r>
              <a:rPr lang="en-US" dirty="0"/>
              <a:t>    </a:t>
            </a:r>
            <a:r>
              <a:rPr lang="en-US" dirty="0" err="1"/>
              <a:t>i</a:t>
            </a:r>
            <a:r>
              <a:rPr lang="en-US" dirty="0"/>
              <a:t> = 0;</a:t>
            </a:r>
          </a:p>
          <a:p>
            <a:r>
              <a:rPr lang="en-US" dirty="0"/>
              <a:t>    while(</a:t>
            </a:r>
            <a:r>
              <a:rPr lang="en-US" dirty="0" err="1"/>
              <a:t>str</a:t>
            </a:r>
            <a:r>
              <a:rPr lang="en-US" dirty="0"/>
              <a:t>[r][</a:t>
            </a:r>
            <a:r>
              <a:rPr lang="en-US" dirty="0" err="1"/>
              <a:t>i</a:t>
            </a:r>
            <a:r>
              <a:rPr lang="en-US" dirty="0"/>
              <a:t>] != '\0') {</a:t>
            </a:r>
          </a:p>
          <a:p>
            <a:r>
              <a:rPr lang="en-US" dirty="0"/>
              <a:t>      </a:t>
            </a:r>
            <a:r>
              <a:rPr lang="en-US" dirty="0" err="1"/>
              <a:t>printf</a:t>
            </a:r>
            <a:r>
              <a:rPr lang="en-US" dirty="0"/>
              <a:t>("%c", </a:t>
            </a:r>
            <a:r>
              <a:rPr lang="en-US" dirty="0" err="1"/>
              <a:t>str</a:t>
            </a:r>
            <a:r>
              <a:rPr lang="en-US" dirty="0"/>
              <a:t>[r][</a:t>
            </a:r>
            <a:r>
              <a:rPr lang="en-US" dirty="0" err="1"/>
              <a:t>i</a:t>
            </a:r>
            <a:r>
              <a:rPr lang="en-US" dirty="0"/>
              <a:t>]);</a:t>
            </a:r>
          </a:p>
          <a:p>
            <a:r>
              <a:rPr lang="en-US" dirty="0"/>
              <a:t>      </a:t>
            </a:r>
            <a:r>
              <a:rPr lang="en-US" dirty="0" err="1"/>
              <a:t>i</a:t>
            </a:r>
            <a:r>
              <a:rPr lang="en-US" dirty="0"/>
              <a:t>++;</a:t>
            </a:r>
          </a:p>
          <a:p>
            <a:r>
              <a:rPr lang="en-US" dirty="0"/>
              <a:t>    }</a:t>
            </a:r>
          </a:p>
          <a:p>
            <a:r>
              <a:rPr lang="en-US" dirty="0"/>
              <a:t>    </a:t>
            </a:r>
            <a:r>
              <a:rPr lang="en-US" dirty="0" err="1"/>
              <a:t>printf</a:t>
            </a:r>
            <a:r>
              <a:rPr lang="en-US" dirty="0"/>
              <a:t>("\n");</a:t>
            </a:r>
          </a:p>
          <a:p>
            <a:r>
              <a:rPr lang="en-US" dirty="0"/>
              <a:t>  }</a:t>
            </a:r>
          </a:p>
          <a:p>
            <a:r>
              <a:rPr lang="en-US" dirty="0" smtClean="0"/>
              <a:t>}</a:t>
            </a:r>
            <a:endParaRPr lang="en-US" dirty="0"/>
          </a:p>
        </p:txBody>
      </p:sp>
    </p:spTree>
    <p:extLst>
      <p:ext uri="{BB962C8B-B14F-4D97-AF65-F5344CB8AC3E}">
        <p14:creationId xmlns="" xmlns:p14="http://schemas.microsoft.com/office/powerpoint/2010/main" val="19574928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Pointers </a:t>
            </a:r>
            <a:r>
              <a:rPr lang="en-US" dirty="0"/>
              <a:t>and strings</a:t>
            </a:r>
          </a:p>
        </p:txBody>
      </p:sp>
      <p:sp>
        <p:nvSpPr>
          <p:cNvPr id="4" name="Content Placeholder 3"/>
          <p:cNvSpPr>
            <a:spLocks noGrp="1"/>
          </p:cNvSpPr>
          <p:nvPr>
            <p:ph idx="1"/>
          </p:nvPr>
        </p:nvSpPr>
        <p:spPr/>
        <p:txBody>
          <a:bodyPr>
            <a:normAutofit/>
          </a:bodyPr>
          <a:lstStyle/>
          <a:p>
            <a:r>
              <a:rPr lang="en-US" dirty="0"/>
              <a:t>Accessing string using pointer</a:t>
            </a:r>
          </a:p>
          <a:p>
            <a:pPr lvl="1"/>
            <a:r>
              <a:rPr lang="en-US" dirty="0"/>
              <a:t>Using char* (character pointer), we can </a:t>
            </a:r>
            <a:r>
              <a:rPr lang="en-US" dirty="0" smtClean="0"/>
              <a:t>access </a:t>
            </a:r>
            <a:r>
              <a:rPr lang="en-US" dirty="0"/>
              <a:t>the string</a:t>
            </a:r>
            <a:r>
              <a:rPr lang="en-US" dirty="0" smtClean="0"/>
              <a:t>.</a:t>
            </a:r>
          </a:p>
          <a:p>
            <a:r>
              <a:rPr lang="en-US" dirty="0"/>
              <a:t>Example</a:t>
            </a:r>
          </a:p>
          <a:p>
            <a:pPr marL="0" indent="0">
              <a:buNone/>
            </a:pPr>
            <a:r>
              <a:rPr lang="en-US" dirty="0"/>
              <a:t>Declare a char pointer</a:t>
            </a:r>
          </a:p>
          <a:p>
            <a:pPr marL="0" indent="0">
              <a:buNone/>
            </a:pPr>
            <a:r>
              <a:rPr lang="en-US" dirty="0" smtClean="0"/>
              <a:t>Assign </a:t>
            </a:r>
            <a:r>
              <a:rPr lang="en-US" dirty="0"/>
              <a:t>the string base address(starting address) to the char pointer.</a:t>
            </a:r>
          </a:p>
          <a:p>
            <a:pPr marL="0" indent="0">
              <a:buNone/>
            </a:pPr>
            <a:r>
              <a:rPr lang="en-US" dirty="0" smtClean="0"/>
              <a:t>char </a:t>
            </a:r>
            <a:r>
              <a:rPr lang="en-US" dirty="0" err="1"/>
              <a:t>str</a:t>
            </a:r>
            <a:r>
              <a:rPr lang="en-US" dirty="0"/>
              <a:t>[6] = "Hello";</a:t>
            </a:r>
          </a:p>
          <a:p>
            <a:pPr marL="0" indent="0">
              <a:buNone/>
            </a:pPr>
            <a:r>
              <a:rPr lang="en-US" dirty="0"/>
              <a:t>char *</a:t>
            </a:r>
            <a:r>
              <a:rPr lang="en-US" dirty="0" err="1"/>
              <a:t>ptr</a:t>
            </a:r>
            <a:r>
              <a:rPr lang="en-US" dirty="0"/>
              <a:t>;</a:t>
            </a:r>
          </a:p>
          <a:p>
            <a:pPr marL="0" indent="0">
              <a:buNone/>
            </a:pPr>
            <a:r>
              <a:rPr lang="en-US" dirty="0" smtClean="0"/>
              <a:t>//</a:t>
            </a:r>
            <a:r>
              <a:rPr lang="en-US" dirty="0"/>
              <a:t>string name itself base address of the string</a:t>
            </a:r>
          </a:p>
          <a:p>
            <a:pPr marL="0" indent="0">
              <a:buNone/>
            </a:pPr>
            <a:r>
              <a:rPr lang="en-US" dirty="0" err="1"/>
              <a:t>ptr</a:t>
            </a:r>
            <a:r>
              <a:rPr lang="en-US" dirty="0"/>
              <a:t> = </a:t>
            </a:r>
            <a:r>
              <a:rPr lang="en-US" dirty="0" err="1"/>
              <a:t>str</a:t>
            </a:r>
            <a:r>
              <a:rPr lang="en-US" dirty="0"/>
              <a:t>; //</a:t>
            </a:r>
            <a:r>
              <a:rPr lang="en-US" dirty="0" err="1"/>
              <a:t>ptr</a:t>
            </a:r>
            <a:r>
              <a:rPr lang="en-US" dirty="0"/>
              <a:t> references </a:t>
            </a:r>
            <a:r>
              <a:rPr lang="en-US" dirty="0" err="1"/>
              <a:t>str</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6" name="Rectangle 5"/>
          <p:cNvSpPr/>
          <p:nvPr/>
        </p:nvSpPr>
        <p:spPr>
          <a:xfrm>
            <a:off x="6216072" y="4140875"/>
            <a:ext cx="5975928" cy="2031325"/>
          </a:xfrm>
          <a:prstGeom prst="rect">
            <a:avLst/>
          </a:prstGeom>
        </p:spPr>
        <p:txBody>
          <a:bodyPr wrap="square">
            <a:spAutoFit/>
          </a:bodyPr>
          <a:lstStyle/>
          <a:p>
            <a:pPr algn="just"/>
            <a:r>
              <a:rPr lang="en-US" dirty="0">
                <a:solidFill>
                  <a:srgbClr val="161616"/>
                </a:solidFill>
                <a:latin typeface="Open Sans"/>
              </a:rPr>
              <a:t>Where,</a:t>
            </a:r>
          </a:p>
          <a:p>
            <a:pPr algn="just"/>
            <a:r>
              <a:rPr lang="en-US" b="1" dirty="0" err="1">
                <a:solidFill>
                  <a:srgbClr val="161616"/>
                </a:solidFill>
                <a:latin typeface="Open Sans"/>
              </a:rPr>
              <a:t>ptr</a:t>
            </a:r>
            <a:r>
              <a:rPr lang="en-US" dirty="0">
                <a:solidFill>
                  <a:srgbClr val="161616"/>
                </a:solidFill>
                <a:latin typeface="Open Sans"/>
              </a:rPr>
              <a:t> - is a character pointer which points the first character of the string. i.e. &amp;</a:t>
            </a:r>
            <a:r>
              <a:rPr lang="en-US" dirty="0" err="1">
                <a:solidFill>
                  <a:srgbClr val="161616"/>
                </a:solidFill>
                <a:latin typeface="Open Sans"/>
              </a:rPr>
              <a:t>str</a:t>
            </a:r>
            <a:r>
              <a:rPr lang="en-US" dirty="0">
                <a:solidFill>
                  <a:srgbClr val="161616"/>
                </a:solidFill>
                <a:latin typeface="Open Sans"/>
              </a:rPr>
              <a:t>[0]</a:t>
            </a:r>
          </a:p>
          <a:p>
            <a:pPr algn="just"/>
            <a:r>
              <a:rPr lang="en-US" dirty="0">
                <a:solidFill>
                  <a:srgbClr val="161616"/>
                </a:solidFill>
                <a:latin typeface="Open Sans"/>
              </a:rPr>
              <a:t>Like normal pointer arithmetic, if we move the </a:t>
            </a:r>
            <a:r>
              <a:rPr lang="en-US" dirty="0" err="1">
                <a:solidFill>
                  <a:srgbClr val="161616"/>
                </a:solidFill>
                <a:latin typeface="Open Sans"/>
              </a:rPr>
              <a:t>ptr</a:t>
            </a:r>
            <a:r>
              <a:rPr lang="en-US" dirty="0">
                <a:solidFill>
                  <a:srgbClr val="161616"/>
                </a:solidFill>
                <a:latin typeface="Open Sans"/>
              </a:rPr>
              <a:t> by 1 (ptr+1) position it will point the next character.</a:t>
            </a:r>
          </a:p>
          <a:p>
            <a:pPr algn="just"/>
            <a:r>
              <a:rPr lang="en-US" dirty="0"/>
              <a:t/>
            </a:r>
            <a:br>
              <a:rPr lang="en-US" dirty="0"/>
            </a:br>
            <a:endParaRPr lang="en-US" dirty="0"/>
          </a:p>
        </p:txBody>
      </p:sp>
    </p:spTree>
    <p:extLst>
      <p:ext uri="{BB962C8B-B14F-4D97-AF65-F5344CB8AC3E}">
        <p14:creationId xmlns="" xmlns:p14="http://schemas.microsoft.com/office/powerpoint/2010/main" val="10184993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Printing each character address of a string using pointer variable</a:t>
            </a:r>
          </a:p>
        </p:txBody>
      </p:sp>
      <p:sp>
        <p:nvSpPr>
          <p:cNvPr id="4" name="Content Placeholder 3"/>
          <p:cNvSpPr>
            <a:spLocks noGrp="1"/>
          </p:cNvSpPr>
          <p:nvPr>
            <p:ph idx="1"/>
          </p:nvPr>
        </p:nvSpPr>
        <p:spPr/>
        <p:txBody>
          <a:bodyPr>
            <a:normAutofit/>
          </a:bodyPr>
          <a:lstStyle/>
          <a:p>
            <a:pPr marL="0" indent="0">
              <a:lnSpc>
                <a:spcPct val="120000"/>
              </a:lnSpc>
              <a:spcBef>
                <a:spcPts val="0"/>
              </a:spcBef>
              <a:buNone/>
            </a:pPr>
            <a:r>
              <a:rPr lang="en-US" dirty="0"/>
              <a:t>#include&lt;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a:t>    char </a:t>
            </a:r>
            <a:r>
              <a:rPr lang="en-US" dirty="0" err="1"/>
              <a:t>str</a:t>
            </a:r>
            <a:r>
              <a:rPr lang="en-US" dirty="0"/>
              <a:t>[6] = "Hello";</a:t>
            </a:r>
          </a:p>
          <a:p>
            <a:pPr marL="0" indent="0">
              <a:lnSpc>
                <a:spcPct val="120000"/>
              </a:lnSpc>
              <a:spcBef>
                <a:spcPts val="0"/>
              </a:spcBef>
              <a:buNone/>
            </a:pPr>
            <a:r>
              <a:rPr lang="en-US" dirty="0"/>
              <a:t>    char *</a:t>
            </a:r>
            <a:r>
              <a:rPr lang="en-US" dirty="0" err="1"/>
              <a:t>ptr</a:t>
            </a:r>
            <a:r>
              <a:rPr lang="en-US" dirty="0"/>
              <a:t>;</a:t>
            </a:r>
          </a:p>
          <a:p>
            <a:pPr marL="0" indent="0">
              <a:lnSpc>
                <a:spcPct val="120000"/>
              </a:lnSpc>
              <a:spcBef>
                <a:spcPts val="0"/>
              </a:spcBef>
              <a:buNone/>
            </a:pPr>
            <a:r>
              <a:rPr lang="en-US" dirty="0"/>
              <a:t>    </a:t>
            </a:r>
            <a:r>
              <a:rPr lang="en-US" dirty="0" err="1"/>
              <a:t>int</a:t>
            </a:r>
            <a:r>
              <a:rPr lang="en-US" dirty="0"/>
              <a:t> </a:t>
            </a:r>
            <a:r>
              <a:rPr lang="en-US" dirty="0" err="1"/>
              <a:t>i</a:t>
            </a:r>
            <a:r>
              <a:rPr lang="en-US" dirty="0"/>
              <a:t>;</a:t>
            </a:r>
          </a:p>
          <a:p>
            <a:pPr marL="0" indent="0">
              <a:lnSpc>
                <a:spcPct val="120000"/>
              </a:lnSpc>
              <a:spcBef>
                <a:spcPts val="0"/>
              </a:spcBef>
              <a:buNone/>
            </a:pPr>
            <a:r>
              <a:rPr lang="en-US" dirty="0" smtClean="0"/>
              <a:t>    </a:t>
            </a:r>
            <a:r>
              <a:rPr lang="en-US" dirty="0"/>
              <a:t>//string name itself a base address of the string</a:t>
            </a:r>
          </a:p>
          <a:p>
            <a:pPr marL="0" indent="0">
              <a:lnSpc>
                <a:spcPct val="120000"/>
              </a:lnSpc>
              <a:spcBef>
                <a:spcPts val="0"/>
              </a:spcBef>
              <a:buNone/>
            </a:pPr>
            <a:r>
              <a:rPr lang="en-US" dirty="0"/>
              <a:t>    </a:t>
            </a:r>
            <a:r>
              <a:rPr lang="en-US" dirty="0" err="1"/>
              <a:t>ptr</a:t>
            </a:r>
            <a:r>
              <a:rPr lang="en-US" dirty="0"/>
              <a:t> = </a:t>
            </a:r>
            <a:r>
              <a:rPr lang="en-US" dirty="0" err="1"/>
              <a:t>str</a:t>
            </a:r>
            <a:r>
              <a:rPr lang="en-US" dirty="0"/>
              <a:t>; //</a:t>
            </a:r>
            <a:r>
              <a:rPr lang="en-US" dirty="0" err="1"/>
              <a:t>ptr</a:t>
            </a:r>
            <a:r>
              <a:rPr lang="en-US" dirty="0"/>
              <a:t> references </a:t>
            </a:r>
            <a:r>
              <a:rPr lang="en-US" dirty="0" err="1"/>
              <a:t>str</a:t>
            </a:r>
            <a:endParaRPr lang="en-US" dirty="0"/>
          </a:p>
          <a:p>
            <a:pPr marL="0" indent="0">
              <a:lnSpc>
                <a:spcPct val="120000"/>
              </a:lnSpc>
              <a:spcBef>
                <a:spcPts val="0"/>
              </a:spcBef>
              <a:buNone/>
            </a:pPr>
            <a:r>
              <a:rPr lang="en-US" dirty="0" smtClean="0"/>
              <a:t>    </a:t>
            </a:r>
            <a:r>
              <a:rPr lang="en-US" dirty="0"/>
              <a:t>for(</a:t>
            </a:r>
            <a:r>
              <a:rPr lang="en-US" dirty="0" err="1"/>
              <a:t>i</a:t>
            </a:r>
            <a:r>
              <a:rPr lang="en-US" dirty="0"/>
              <a:t> = 0; </a:t>
            </a:r>
            <a:r>
              <a:rPr lang="en-US" dirty="0" err="1"/>
              <a:t>ptr</a:t>
            </a:r>
            <a:r>
              <a:rPr lang="en-US" dirty="0"/>
              <a:t>[</a:t>
            </a:r>
            <a:r>
              <a:rPr lang="en-US" dirty="0" err="1"/>
              <a:t>i</a:t>
            </a:r>
            <a:r>
              <a:rPr lang="en-US" dirty="0"/>
              <a:t>] != '\0'; </a:t>
            </a:r>
            <a:r>
              <a:rPr lang="en-US" dirty="0" err="1"/>
              <a:t>i</a:t>
            </a:r>
            <a:r>
              <a:rPr lang="en-US" dirty="0"/>
              <a:t>++)</a:t>
            </a:r>
          </a:p>
          <a:p>
            <a:pPr marL="0" indent="0">
              <a:lnSpc>
                <a:spcPct val="120000"/>
              </a:lnSpc>
              <a:spcBef>
                <a:spcPts val="0"/>
              </a:spcBef>
              <a:buNone/>
            </a:pPr>
            <a:r>
              <a:rPr lang="en-US" dirty="0"/>
              <a:t>        </a:t>
            </a:r>
            <a:r>
              <a:rPr lang="en-US" dirty="0" err="1"/>
              <a:t>printf</a:t>
            </a:r>
            <a:r>
              <a:rPr lang="en-US" dirty="0"/>
              <a:t>("&amp;</a:t>
            </a:r>
            <a:r>
              <a:rPr lang="en-US" dirty="0" err="1"/>
              <a:t>str</a:t>
            </a:r>
            <a:r>
              <a:rPr lang="en-US" dirty="0"/>
              <a:t>[%d] = %p\n",</a:t>
            </a:r>
            <a:r>
              <a:rPr lang="en-US" dirty="0" err="1"/>
              <a:t>i,ptr+i</a:t>
            </a:r>
            <a:r>
              <a:rPr lang="en-US" dirty="0"/>
              <a:t>);</a:t>
            </a:r>
          </a:p>
          <a:p>
            <a:pPr marL="0" indent="0">
              <a:lnSpc>
                <a:spcPct val="120000"/>
              </a:lnSpc>
              <a:spcBef>
                <a:spcPts val="0"/>
              </a:spcBef>
              <a:buNone/>
            </a:pPr>
            <a:r>
              <a:rPr lang="en-US" dirty="0" smtClean="0"/>
              <a:t>    </a:t>
            </a:r>
            <a:r>
              <a:rPr lang="en-US" dirty="0"/>
              <a:t>return 0;</a:t>
            </a:r>
          </a:p>
          <a:p>
            <a:pPr marL="0" indent="0">
              <a:lnSpc>
                <a:spcPct val="120000"/>
              </a:lnSpc>
              <a:spcBef>
                <a:spcPts val="0"/>
              </a:spcBef>
              <a:buNone/>
            </a:pPr>
            <a:r>
              <a:rPr lang="en-US" dirty="0"/>
              <a:t>}</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6171898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Printing each character of a string using the pointer</a:t>
            </a:r>
          </a:p>
        </p:txBody>
      </p:sp>
      <p:sp>
        <p:nvSpPr>
          <p:cNvPr id="4" name="Content Placeholder 3"/>
          <p:cNvSpPr>
            <a:spLocks noGrp="1"/>
          </p:cNvSpPr>
          <p:nvPr>
            <p:ph idx="1"/>
          </p:nvPr>
        </p:nvSpPr>
        <p:spPr/>
        <p:txBody>
          <a:bodyPr>
            <a:normAutofit/>
          </a:bodyPr>
          <a:lstStyle/>
          <a:p>
            <a:pPr>
              <a:lnSpc>
                <a:spcPct val="120000"/>
              </a:lnSpc>
              <a:spcBef>
                <a:spcPts val="0"/>
              </a:spcBef>
            </a:pPr>
            <a:r>
              <a:rPr lang="en-US" dirty="0"/>
              <a:t>To print the value stored at each char address, we have to dereference the memory address.</a:t>
            </a:r>
          </a:p>
          <a:p>
            <a:pPr marL="0" indent="0">
              <a:lnSpc>
                <a:spcPct val="120000"/>
              </a:lnSpc>
              <a:spcBef>
                <a:spcPts val="0"/>
              </a:spcBef>
              <a:buNone/>
            </a:pPr>
            <a:endParaRPr lang="en-US" dirty="0"/>
          </a:p>
          <a:p>
            <a:pPr marL="0" indent="0">
              <a:lnSpc>
                <a:spcPct val="120000"/>
              </a:lnSpc>
              <a:spcBef>
                <a:spcPts val="0"/>
              </a:spcBef>
              <a:buNone/>
            </a:pPr>
            <a:r>
              <a:rPr lang="en-US" dirty="0"/>
              <a:t>Like below,</a:t>
            </a:r>
          </a:p>
          <a:p>
            <a:pPr marL="0" indent="0">
              <a:lnSpc>
                <a:spcPct val="120000"/>
              </a:lnSpc>
              <a:spcBef>
                <a:spcPts val="0"/>
              </a:spcBef>
              <a:buNone/>
            </a:pPr>
            <a:endParaRPr lang="en-US" dirty="0"/>
          </a:p>
          <a:p>
            <a:pPr marL="0" indent="0">
              <a:lnSpc>
                <a:spcPct val="120000"/>
              </a:lnSpc>
              <a:spcBef>
                <a:spcPts val="0"/>
              </a:spcBef>
              <a:buNone/>
            </a:pPr>
            <a:r>
              <a:rPr lang="en-US" dirty="0"/>
              <a:t>*(</a:t>
            </a:r>
            <a:r>
              <a:rPr lang="en-US" dirty="0" err="1"/>
              <a:t>ptr+i</a:t>
            </a:r>
            <a:r>
              <a:rPr lang="en-US" dirty="0"/>
              <a:t>)</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pic>
        <p:nvPicPr>
          <p:cNvPr id="33794" name="Picture 2" descr="string using point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77829" y="2695574"/>
            <a:ext cx="6896100" cy="34766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137872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Printing each character of a string using the pointer</a:t>
            </a:r>
          </a:p>
        </p:txBody>
      </p:sp>
      <p:sp>
        <p:nvSpPr>
          <p:cNvPr id="4" name="Content Placeholder 3"/>
          <p:cNvSpPr>
            <a:spLocks noGrp="1"/>
          </p:cNvSpPr>
          <p:nvPr>
            <p:ph idx="1"/>
          </p:nvPr>
        </p:nvSpPr>
        <p:spPr/>
        <p:txBody>
          <a:bodyPr>
            <a:normAutofit/>
          </a:bodyPr>
          <a:lstStyle/>
          <a:p>
            <a:pPr marL="0" indent="0">
              <a:lnSpc>
                <a:spcPct val="120000"/>
              </a:lnSpc>
              <a:spcBef>
                <a:spcPts val="0"/>
              </a:spcBef>
              <a:buNone/>
            </a:pPr>
            <a:r>
              <a:rPr lang="en-US" dirty="0"/>
              <a:t>#include&lt;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a:t>    char </a:t>
            </a:r>
            <a:r>
              <a:rPr lang="en-US" dirty="0" err="1"/>
              <a:t>str</a:t>
            </a:r>
            <a:r>
              <a:rPr lang="en-US" dirty="0"/>
              <a:t>[6] = "Hello";</a:t>
            </a:r>
          </a:p>
          <a:p>
            <a:pPr marL="0" indent="0">
              <a:lnSpc>
                <a:spcPct val="120000"/>
              </a:lnSpc>
              <a:spcBef>
                <a:spcPts val="0"/>
              </a:spcBef>
              <a:buNone/>
            </a:pPr>
            <a:r>
              <a:rPr lang="en-US" dirty="0"/>
              <a:t>    char *</a:t>
            </a:r>
            <a:r>
              <a:rPr lang="en-US" dirty="0" err="1"/>
              <a:t>ptr</a:t>
            </a:r>
            <a:r>
              <a:rPr lang="en-US" dirty="0"/>
              <a:t>;</a:t>
            </a:r>
          </a:p>
          <a:p>
            <a:pPr marL="0" indent="0">
              <a:lnSpc>
                <a:spcPct val="120000"/>
              </a:lnSpc>
              <a:spcBef>
                <a:spcPts val="0"/>
              </a:spcBef>
              <a:buNone/>
            </a:pPr>
            <a:r>
              <a:rPr lang="en-US" dirty="0"/>
              <a:t>    </a:t>
            </a:r>
            <a:r>
              <a:rPr lang="en-US" dirty="0" err="1"/>
              <a:t>int</a:t>
            </a:r>
            <a:r>
              <a:rPr lang="en-US" dirty="0"/>
              <a:t> </a:t>
            </a:r>
            <a:r>
              <a:rPr lang="en-US" dirty="0" err="1"/>
              <a:t>i</a:t>
            </a:r>
            <a:r>
              <a:rPr lang="en-US" dirty="0"/>
              <a:t>;</a:t>
            </a:r>
          </a:p>
          <a:p>
            <a:pPr marL="0" indent="0">
              <a:lnSpc>
                <a:spcPct val="120000"/>
              </a:lnSpc>
              <a:spcBef>
                <a:spcPts val="0"/>
              </a:spcBef>
              <a:buNone/>
            </a:pPr>
            <a:r>
              <a:rPr lang="en-US" dirty="0" smtClean="0"/>
              <a:t>    </a:t>
            </a:r>
            <a:r>
              <a:rPr lang="en-US" dirty="0"/>
              <a:t>//string name itself a base address of the string</a:t>
            </a:r>
          </a:p>
          <a:p>
            <a:pPr marL="0" indent="0">
              <a:lnSpc>
                <a:spcPct val="120000"/>
              </a:lnSpc>
              <a:spcBef>
                <a:spcPts val="0"/>
              </a:spcBef>
              <a:buNone/>
            </a:pPr>
            <a:r>
              <a:rPr lang="en-US" dirty="0"/>
              <a:t>    </a:t>
            </a:r>
            <a:r>
              <a:rPr lang="en-US" dirty="0" err="1"/>
              <a:t>ptr</a:t>
            </a:r>
            <a:r>
              <a:rPr lang="en-US" dirty="0"/>
              <a:t> = </a:t>
            </a:r>
            <a:r>
              <a:rPr lang="en-US" dirty="0" err="1"/>
              <a:t>str</a:t>
            </a:r>
            <a:r>
              <a:rPr lang="en-US" dirty="0"/>
              <a:t>; //</a:t>
            </a:r>
            <a:r>
              <a:rPr lang="en-US" dirty="0" err="1"/>
              <a:t>ptr</a:t>
            </a:r>
            <a:r>
              <a:rPr lang="en-US" dirty="0"/>
              <a:t> references </a:t>
            </a:r>
            <a:r>
              <a:rPr lang="en-US" dirty="0" err="1"/>
              <a:t>str</a:t>
            </a:r>
            <a:endParaRPr lang="en-US" dirty="0"/>
          </a:p>
          <a:p>
            <a:pPr marL="0" indent="0">
              <a:lnSpc>
                <a:spcPct val="120000"/>
              </a:lnSpc>
              <a:spcBef>
                <a:spcPts val="0"/>
              </a:spcBef>
              <a:buNone/>
            </a:pPr>
            <a:r>
              <a:rPr lang="en-US" dirty="0" smtClean="0"/>
              <a:t>    </a:t>
            </a:r>
            <a:r>
              <a:rPr lang="en-US" dirty="0"/>
              <a:t>for(</a:t>
            </a:r>
            <a:r>
              <a:rPr lang="en-US" dirty="0" err="1"/>
              <a:t>i</a:t>
            </a:r>
            <a:r>
              <a:rPr lang="en-US" dirty="0"/>
              <a:t> = 0; </a:t>
            </a:r>
            <a:r>
              <a:rPr lang="en-US" dirty="0" err="1"/>
              <a:t>ptr</a:t>
            </a:r>
            <a:r>
              <a:rPr lang="en-US" dirty="0"/>
              <a:t>[</a:t>
            </a:r>
            <a:r>
              <a:rPr lang="en-US" dirty="0" err="1"/>
              <a:t>i</a:t>
            </a:r>
            <a:r>
              <a:rPr lang="en-US" dirty="0"/>
              <a:t>] != '\0'; </a:t>
            </a:r>
            <a:r>
              <a:rPr lang="en-US" dirty="0" err="1"/>
              <a:t>i</a:t>
            </a:r>
            <a:r>
              <a:rPr lang="en-US" dirty="0"/>
              <a:t>++)</a:t>
            </a:r>
          </a:p>
          <a:p>
            <a:pPr marL="0" indent="0">
              <a:lnSpc>
                <a:spcPct val="120000"/>
              </a:lnSpc>
              <a:spcBef>
                <a:spcPts val="0"/>
              </a:spcBef>
              <a:buNone/>
            </a:pPr>
            <a:r>
              <a:rPr lang="en-US" dirty="0"/>
              <a:t>        </a:t>
            </a:r>
            <a:r>
              <a:rPr lang="en-US" dirty="0" err="1"/>
              <a:t>printf</a:t>
            </a:r>
            <a:r>
              <a:rPr lang="en-US" dirty="0"/>
              <a:t>("</a:t>
            </a:r>
            <a:r>
              <a:rPr lang="en-US" dirty="0" err="1"/>
              <a:t>str</a:t>
            </a:r>
            <a:r>
              <a:rPr lang="en-US" dirty="0"/>
              <a:t>[%d] = %c\n",</a:t>
            </a:r>
            <a:r>
              <a:rPr lang="en-US" dirty="0" err="1"/>
              <a:t>i</a:t>
            </a:r>
            <a:r>
              <a:rPr lang="en-US" dirty="0"/>
              <a:t>,*(</a:t>
            </a:r>
            <a:r>
              <a:rPr lang="en-US" dirty="0" err="1"/>
              <a:t>ptr+i</a:t>
            </a:r>
            <a:r>
              <a:rPr lang="en-US" dirty="0"/>
              <a:t>));</a:t>
            </a:r>
          </a:p>
          <a:p>
            <a:pPr marL="0" indent="0">
              <a:lnSpc>
                <a:spcPct val="120000"/>
              </a:lnSpc>
              <a:spcBef>
                <a:spcPts val="0"/>
              </a:spcBef>
              <a:buNone/>
            </a:pPr>
            <a:r>
              <a:rPr lang="en-US" dirty="0" smtClean="0"/>
              <a:t>    </a:t>
            </a:r>
            <a:r>
              <a:rPr lang="en-US" dirty="0"/>
              <a:t>return 0;</a:t>
            </a:r>
          </a:p>
          <a:p>
            <a:pPr marL="0" indent="0">
              <a:lnSpc>
                <a:spcPct val="120000"/>
              </a:lnSpc>
              <a:spcBef>
                <a:spcPts val="0"/>
              </a:spcBef>
              <a:buNone/>
            </a:pPr>
            <a:r>
              <a:rPr lang="en-US" dirty="0"/>
              <a:t>}</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5886105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Manipulating characters of a string using the pointer</a:t>
            </a:r>
          </a:p>
        </p:txBody>
      </p:sp>
      <p:sp>
        <p:nvSpPr>
          <p:cNvPr id="4" name="Content Placeholder 3"/>
          <p:cNvSpPr>
            <a:spLocks noGrp="1"/>
          </p:cNvSpPr>
          <p:nvPr>
            <p:ph idx="1"/>
          </p:nvPr>
        </p:nvSpPr>
        <p:spPr/>
        <p:txBody>
          <a:bodyPr>
            <a:normAutofit/>
          </a:bodyPr>
          <a:lstStyle/>
          <a:p>
            <a:r>
              <a:rPr lang="en-US" dirty="0"/>
              <a:t>Let's change the 4th(index 3) character 'l' as 'o'.</a:t>
            </a:r>
          </a:p>
          <a:p>
            <a:r>
              <a:rPr lang="en-US" dirty="0"/>
              <a:t>The new string will be "</a:t>
            </a:r>
            <a:r>
              <a:rPr lang="en-US" dirty="0" err="1"/>
              <a:t>Heloo</a:t>
            </a:r>
            <a:r>
              <a:rPr lang="en-US" dirty="0" smtClean="0"/>
              <a:t>".</a:t>
            </a:r>
          </a:p>
          <a:p>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7" name="Rectangle 6"/>
          <p:cNvSpPr/>
          <p:nvPr/>
        </p:nvSpPr>
        <p:spPr>
          <a:xfrm>
            <a:off x="5237018" y="2291596"/>
            <a:ext cx="6096000" cy="4247317"/>
          </a:xfrm>
          <a:prstGeom prst="rect">
            <a:avLst/>
          </a:prstGeom>
        </p:spPr>
        <p:txBody>
          <a:bodyPr>
            <a:spAutoFit/>
          </a:bodyPr>
          <a:lstStyle/>
          <a:p>
            <a:r>
              <a:rPr lang="en-US" dirty="0"/>
              <a:t>#include&lt;</a:t>
            </a:r>
            <a:r>
              <a:rPr lang="en-US" dirty="0" err="1"/>
              <a:t>stdio.h</a:t>
            </a:r>
            <a:r>
              <a:rPr lang="en-US" dirty="0"/>
              <a:t>&gt;</a:t>
            </a:r>
          </a:p>
          <a:p>
            <a:endParaRPr lang="en-US" dirty="0"/>
          </a:p>
          <a:p>
            <a:r>
              <a:rPr lang="en-US" dirty="0" err="1"/>
              <a:t>int</a:t>
            </a:r>
            <a:r>
              <a:rPr lang="en-US" dirty="0"/>
              <a:t> main()</a:t>
            </a:r>
          </a:p>
          <a:p>
            <a:r>
              <a:rPr lang="en-US" dirty="0"/>
              <a:t>{</a:t>
            </a:r>
          </a:p>
          <a:p>
            <a:r>
              <a:rPr lang="en-US" dirty="0"/>
              <a:t>    char </a:t>
            </a:r>
            <a:r>
              <a:rPr lang="en-US" dirty="0" err="1"/>
              <a:t>str</a:t>
            </a:r>
            <a:r>
              <a:rPr lang="en-US" dirty="0"/>
              <a:t>[6] = "Hello";</a:t>
            </a:r>
          </a:p>
          <a:p>
            <a:r>
              <a:rPr lang="en-US" dirty="0"/>
              <a:t>    char *</a:t>
            </a:r>
            <a:r>
              <a:rPr lang="en-US" dirty="0" err="1"/>
              <a:t>ptr</a:t>
            </a:r>
            <a:r>
              <a:rPr lang="en-US" dirty="0"/>
              <a:t>;</a:t>
            </a:r>
          </a:p>
          <a:p>
            <a:r>
              <a:rPr lang="en-US" dirty="0"/>
              <a:t>    </a:t>
            </a:r>
            <a:r>
              <a:rPr lang="en-US" dirty="0" err="1"/>
              <a:t>int</a:t>
            </a:r>
            <a:r>
              <a:rPr lang="en-US" dirty="0"/>
              <a:t> </a:t>
            </a:r>
            <a:r>
              <a:rPr lang="en-US" dirty="0" err="1"/>
              <a:t>i</a:t>
            </a:r>
            <a:r>
              <a:rPr lang="en-US" dirty="0"/>
              <a:t>;</a:t>
            </a:r>
          </a:p>
          <a:p>
            <a:r>
              <a:rPr lang="en-US" dirty="0" smtClean="0"/>
              <a:t>    </a:t>
            </a:r>
            <a:r>
              <a:rPr lang="en-US" dirty="0" err="1"/>
              <a:t>printf</a:t>
            </a:r>
            <a:r>
              <a:rPr lang="en-US" dirty="0"/>
              <a:t>("String = %s\n", </a:t>
            </a:r>
            <a:r>
              <a:rPr lang="en-US" dirty="0" err="1"/>
              <a:t>str</a:t>
            </a:r>
            <a:r>
              <a:rPr lang="en-US" dirty="0"/>
              <a:t>);</a:t>
            </a:r>
          </a:p>
          <a:p>
            <a:r>
              <a:rPr lang="en-US" dirty="0" smtClean="0"/>
              <a:t>    </a:t>
            </a:r>
            <a:r>
              <a:rPr lang="en-US" dirty="0"/>
              <a:t>//string name itself a base address of the string</a:t>
            </a:r>
          </a:p>
          <a:p>
            <a:r>
              <a:rPr lang="en-US" dirty="0"/>
              <a:t>    </a:t>
            </a:r>
            <a:r>
              <a:rPr lang="en-US" dirty="0" err="1"/>
              <a:t>ptr</a:t>
            </a:r>
            <a:r>
              <a:rPr lang="en-US" dirty="0"/>
              <a:t> = </a:t>
            </a:r>
            <a:r>
              <a:rPr lang="en-US" dirty="0" err="1"/>
              <a:t>str</a:t>
            </a:r>
            <a:r>
              <a:rPr lang="en-US" dirty="0"/>
              <a:t>; //</a:t>
            </a:r>
            <a:r>
              <a:rPr lang="en-US" dirty="0" err="1"/>
              <a:t>ptr</a:t>
            </a:r>
            <a:r>
              <a:rPr lang="en-US" dirty="0"/>
              <a:t> references </a:t>
            </a:r>
            <a:r>
              <a:rPr lang="en-US" dirty="0" err="1"/>
              <a:t>str</a:t>
            </a:r>
            <a:endParaRPr lang="en-US" dirty="0"/>
          </a:p>
          <a:p>
            <a:r>
              <a:rPr lang="en-US" dirty="0" smtClean="0"/>
              <a:t>    </a:t>
            </a:r>
            <a:r>
              <a:rPr lang="en-US" dirty="0"/>
              <a:t>//change the 4th char as 'o'</a:t>
            </a:r>
          </a:p>
          <a:p>
            <a:r>
              <a:rPr lang="en-US" dirty="0"/>
              <a:t>    *(ptr+3) = 'o';</a:t>
            </a:r>
          </a:p>
          <a:p>
            <a:r>
              <a:rPr lang="en-US" dirty="0" smtClean="0"/>
              <a:t>    </a:t>
            </a:r>
            <a:r>
              <a:rPr lang="en-US" dirty="0" err="1"/>
              <a:t>printf</a:t>
            </a:r>
            <a:r>
              <a:rPr lang="en-US" dirty="0"/>
              <a:t>("Updated string = %s\n",</a:t>
            </a:r>
            <a:r>
              <a:rPr lang="en-US" dirty="0" err="1"/>
              <a:t>str</a:t>
            </a:r>
            <a:r>
              <a:rPr lang="en-US" dirty="0"/>
              <a:t>);</a:t>
            </a:r>
          </a:p>
          <a:p>
            <a:r>
              <a:rPr lang="en-US" dirty="0" smtClean="0"/>
              <a:t>    return </a:t>
            </a:r>
            <a:r>
              <a:rPr lang="en-US" dirty="0"/>
              <a:t>0;</a:t>
            </a:r>
          </a:p>
          <a:p>
            <a:r>
              <a:rPr lang="en-US" dirty="0"/>
              <a:t>}</a:t>
            </a:r>
          </a:p>
        </p:txBody>
      </p:sp>
    </p:spTree>
    <p:extLst>
      <p:ext uri="{BB962C8B-B14F-4D97-AF65-F5344CB8AC3E}">
        <p14:creationId xmlns="" xmlns:p14="http://schemas.microsoft.com/office/powerpoint/2010/main" val="42671113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smtClean="0"/>
              <a:t>Pointer </a:t>
            </a:r>
            <a:r>
              <a:rPr lang="en-US" dirty="0"/>
              <a:t>to an </a:t>
            </a:r>
            <a:r>
              <a:rPr lang="en-US" dirty="0" smtClean="0"/>
              <a:t>Array: An Example</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5" name="Rectangle 4"/>
          <p:cNvSpPr/>
          <p:nvPr/>
        </p:nvSpPr>
        <p:spPr>
          <a:xfrm>
            <a:off x="914400" y="1481477"/>
            <a:ext cx="10171182" cy="5078313"/>
          </a:xfrm>
          <a:prstGeom prst="rect">
            <a:avLst/>
          </a:prstGeom>
        </p:spPr>
        <p:txBody>
          <a:bodyPr wrap="square">
            <a:spAutoFit/>
          </a:bodyPr>
          <a:lstStyle/>
          <a:p>
            <a:r>
              <a:rPr lang="en-US" dirty="0" smtClean="0"/>
              <a:t>#</a:t>
            </a:r>
            <a:r>
              <a:rPr lang="en-US" dirty="0"/>
              <a:t>include&lt;</a:t>
            </a:r>
            <a:r>
              <a:rPr lang="en-US" dirty="0" err="1"/>
              <a:t>stdio.h</a:t>
            </a:r>
            <a:r>
              <a:rPr lang="en-US" dirty="0"/>
              <a:t>&gt;</a:t>
            </a:r>
          </a:p>
          <a:p>
            <a:r>
              <a:rPr lang="en-US" dirty="0" err="1" smtClean="0"/>
              <a:t>int</a:t>
            </a:r>
            <a:r>
              <a:rPr lang="en-US" dirty="0" smtClean="0"/>
              <a:t> </a:t>
            </a:r>
            <a:r>
              <a:rPr lang="en-US" dirty="0"/>
              <a:t>main()</a:t>
            </a:r>
          </a:p>
          <a:p>
            <a:r>
              <a:rPr lang="en-US" dirty="0"/>
              <a:t>{</a:t>
            </a:r>
          </a:p>
          <a:p>
            <a:r>
              <a:rPr lang="en-US" dirty="0"/>
              <a:t>	// Pointer to an integer</a:t>
            </a:r>
          </a:p>
          <a:p>
            <a:r>
              <a:rPr lang="en-US" dirty="0"/>
              <a:t>	</a:t>
            </a:r>
            <a:r>
              <a:rPr lang="en-US" dirty="0" err="1"/>
              <a:t>int</a:t>
            </a:r>
            <a:r>
              <a:rPr lang="en-US" dirty="0"/>
              <a:t> *p;</a:t>
            </a:r>
          </a:p>
          <a:p>
            <a:r>
              <a:rPr lang="en-US" dirty="0"/>
              <a:t>	// Pointer to an array of 5 integers</a:t>
            </a:r>
          </a:p>
          <a:p>
            <a:r>
              <a:rPr lang="en-US" dirty="0"/>
              <a:t>	</a:t>
            </a:r>
            <a:r>
              <a:rPr lang="en-US" dirty="0" err="1"/>
              <a:t>int</a:t>
            </a:r>
            <a:r>
              <a:rPr lang="en-US" dirty="0"/>
              <a:t> (*</a:t>
            </a:r>
            <a:r>
              <a:rPr lang="en-US" dirty="0" err="1"/>
              <a:t>ptr</a:t>
            </a:r>
            <a:r>
              <a:rPr lang="en-US" dirty="0"/>
              <a:t>)[5];</a:t>
            </a:r>
          </a:p>
          <a:p>
            <a:r>
              <a:rPr lang="en-US" dirty="0"/>
              <a:t>	</a:t>
            </a:r>
            <a:r>
              <a:rPr lang="en-US" dirty="0" err="1"/>
              <a:t>int</a:t>
            </a:r>
            <a:r>
              <a:rPr lang="en-US" dirty="0"/>
              <a:t> </a:t>
            </a:r>
            <a:r>
              <a:rPr lang="en-US" dirty="0" err="1"/>
              <a:t>arr</a:t>
            </a:r>
            <a:r>
              <a:rPr lang="en-US" dirty="0"/>
              <a:t>[5];</a:t>
            </a:r>
          </a:p>
          <a:p>
            <a:r>
              <a:rPr lang="en-US" dirty="0"/>
              <a:t>	</a:t>
            </a:r>
            <a:r>
              <a:rPr lang="en-US" dirty="0" smtClean="0"/>
              <a:t>// </a:t>
            </a:r>
            <a:r>
              <a:rPr lang="en-US" dirty="0"/>
              <a:t>Points to 0th element of the arr.</a:t>
            </a:r>
          </a:p>
          <a:p>
            <a:r>
              <a:rPr lang="en-US" dirty="0"/>
              <a:t>	p = </a:t>
            </a:r>
            <a:r>
              <a:rPr lang="en-US" dirty="0" err="1"/>
              <a:t>arr</a:t>
            </a:r>
            <a:r>
              <a:rPr lang="en-US" dirty="0"/>
              <a:t>;</a:t>
            </a:r>
          </a:p>
          <a:p>
            <a:r>
              <a:rPr lang="en-US" dirty="0"/>
              <a:t>	</a:t>
            </a:r>
            <a:r>
              <a:rPr lang="en-US" dirty="0" smtClean="0"/>
              <a:t>// </a:t>
            </a:r>
            <a:r>
              <a:rPr lang="en-US" dirty="0"/>
              <a:t>Points to the whole array arr.</a:t>
            </a:r>
          </a:p>
          <a:p>
            <a:r>
              <a:rPr lang="en-US" dirty="0"/>
              <a:t>	</a:t>
            </a:r>
            <a:r>
              <a:rPr lang="en-US" dirty="0" err="1"/>
              <a:t>ptr</a:t>
            </a:r>
            <a:r>
              <a:rPr lang="en-US" dirty="0"/>
              <a:t> = &amp;</a:t>
            </a:r>
            <a:r>
              <a:rPr lang="en-US" dirty="0" err="1"/>
              <a:t>arr</a:t>
            </a:r>
            <a:r>
              <a:rPr lang="en-US" dirty="0"/>
              <a:t>;</a:t>
            </a:r>
          </a:p>
          <a:p>
            <a:r>
              <a:rPr lang="en-US" dirty="0"/>
              <a:t>	</a:t>
            </a:r>
            <a:r>
              <a:rPr lang="en-US" dirty="0" err="1" smtClean="0"/>
              <a:t>printf</a:t>
            </a:r>
            <a:r>
              <a:rPr lang="en-US" dirty="0"/>
              <a:t>("p = %p, </a:t>
            </a:r>
            <a:r>
              <a:rPr lang="en-US" dirty="0" err="1"/>
              <a:t>ptr</a:t>
            </a:r>
            <a:r>
              <a:rPr lang="en-US" dirty="0"/>
              <a:t> = %p\n", p, </a:t>
            </a:r>
            <a:r>
              <a:rPr lang="en-US" dirty="0" err="1"/>
              <a:t>ptr</a:t>
            </a:r>
            <a:r>
              <a:rPr lang="en-US" dirty="0"/>
              <a:t>);</a:t>
            </a:r>
          </a:p>
          <a:p>
            <a:r>
              <a:rPr lang="en-US" dirty="0"/>
              <a:t>	</a:t>
            </a:r>
            <a:r>
              <a:rPr lang="en-US" dirty="0" smtClean="0"/>
              <a:t>p</a:t>
            </a:r>
            <a:r>
              <a:rPr lang="en-US" dirty="0"/>
              <a:t>++;</a:t>
            </a:r>
          </a:p>
          <a:p>
            <a:r>
              <a:rPr lang="en-US" dirty="0"/>
              <a:t>	</a:t>
            </a:r>
            <a:r>
              <a:rPr lang="en-US" dirty="0" err="1"/>
              <a:t>ptr</a:t>
            </a:r>
            <a:r>
              <a:rPr lang="en-US" dirty="0"/>
              <a:t>++;</a:t>
            </a:r>
          </a:p>
          <a:p>
            <a:r>
              <a:rPr lang="en-US" dirty="0"/>
              <a:t>	</a:t>
            </a:r>
            <a:r>
              <a:rPr lang="en-US" dirty="0" err="1" smtClean="0"/>
              <a:t>printf</a:t>
            </a:r>
            <a:r>
              <a:rPr lang="en-US" dirty="0"/>
              <a:t>("p = %p, </a:t>
            </a:r>
            <a:r>
              <a:rPr lang="en-US" dirty="0" err="1"/>
              <a:t>ptr</a:t>
            </a:r>
            <a:r>
              <a:rPr lang="en-US" dirty="0"/>
              <a:t> = %p\n", p, </a:t>
            </a:r>
            <a:r>
              <a:rPr lang="en-US" dirty="0" err="1"/>
              <a:t>ptr</a:t>
            </a:r>
            <a:r>
              <a:rPr lang="en-US" dirty="0"/>
              <a:t>);</a:t>
            </a:r>
          </a:p>
          <a:p>
            <a:r>
              <a:rPr lang="en-US" dirty="0"/>
              <a:t>	</a:t>
            </a:r>
            <a:r>
              <a:rPr lang="en-US" dirty="0" smtClean="0"/>
              <a:t>return </a:t>
            </a:r>
            <a:r>
              <a:rPr lang="en-US" dirty="0"/>
              <a:t>0;</a:t>
            </a:r>
          </a:p>
          <a:p>
            <a:r>
              <a:rPr lang="en-US" dirty="0"/>
              <a:t>}</a:t>
            </a:r>
          </a:p>
        </p:txBody>
      </p:sp>
    </p:spTree>
    <p:extLst>
      <p:ext uri="{BB962C8B-B14F-4D97-AF65-F5344CB8AC3E}">
        <p14:creationId xmlns="" xmlns:p14="http://schemas.microsoft.com/office/powerpoint/2010/main" val="41016756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Static and </a:t>
            </a:r>
            <a:r>
              <a:rPr lang="en-US" dirty="0" smtClean="0"/>
              <a:t>Dynamic </a:t>
            </a:r>
            <a:r>
              <a:rPr lang="en-US" dirty="0"/>
              <a:t>M</a:t>
            </a:r>
            <a:r>
              <a:rPr lang="en-US" dirty="0" smtClean="0"/>
              <a:t>emory Allocation</a:t>
            </a:r>
            <a:endParaRPr lang="en-US" dirty="0"/>
          </a:p>
        </p:txBody>
      </p:sp>
      <p:sp>
        <p:nvSpPr>
          <p:cNvPr id="4" name="Content Placeholder 3"/>
          <p:cNvSpPr>
            <a:spLocks noGrp="1"/>
          </p:cNvSpPr>
          <p:nvPr>
            <p:ph idx="1"/>
          </p:nvPr>
        </p:nvSpPr>
        <p:spPr/>
        <p:txBody>
          <a:bodyPr/>
          <a:lstStyle/>
          <a:p>
            <a:pPr marL="0" indent="0">
              <a:buNone/>
            </a:pPr>
            <a:r>
              <a:rPr lang="en-US" dirty="0"/>
              <a:t>Memory Allocation: Memory allocation is a process by which computer programs and services are assigned with physical or virtual memory space. </a:t>
            </a:r>
            <a:endParaRPr lang="en-US" dirty="0" smtClean="0"/>
          </a:p>
          <a:p>
            <a:pPr marL="0" indent="0">
              <a:buNone/>
            </a:pPr>
            <a:endParaRPr lang="en-US" dirty="0"/>
          </a:p>
          <a:p>
            <a:pPr marL="0" indent="0">
              <a:buNone/>
            </a:pPr>
            <a:r>
              <a:rPr lang="en-US" dirty="0" smtClean="0"/>
              <a:t>The </a:t>
            </a:r>
            <a:r>
              <a:rPr lang="en-US" dirty="0"/>
              <a:t>memory allocation is done either before or at the time of program execution. There are two types of memory allocations: </a:t>
            </a:r>
          </a:p>
          <a:p>
            <a:pPr marL="0" indent="0">
              <a:buNone/>
            </a:pPr>
            <a:endParaRPr lang="en-US" dirty="0"/>
          </a:p>
          <a:p>
            <a:r>
              <a:rPr lang="en-US" dirty="0"/>
              <a:t>Compile-time or Static Memory Allocation</a:t>
            </a:r>
          </a:p>
          <a:p>
            <a:r>
              <a:rPr lang="en-US" dirty="0"/>
              <a:t>Run-time or Dynamic Memory Allocation</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63154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a:t>Static </a:t>
            </a:r>
            <a:r>
              <a:rPr lang="en-US" dirty="0" smtClean="0"/>
              <a:t>Memory Allocation</a:t>
            </a:r>
            <a:endParaRPr lang="en-US" dirty="0"/>
          </a:p>
        </p:txBody>
      </p:sp>
      <p:sp>
        <p:nvSpPr>
          <p:cNvPr id="4" name="Content Placeholder 3"/>
          <p:cNvSpPr>
            <a:spLocks noGrp="1"/>
          </p:cNvSpPr>
          <p:nvPr>
            <p:ph idx="1"/>
          </p:nvPr>
        </p:nvSpPr>
        <p:spPr/>
        <p:txBody>
          <a:bodyPr/>
          <a:lstStyle/>
          <a:p>
            <a:r>
              <a:rPr lang="en-US" dirty="0"/>
              <a:t>Static Memory is allocated for declared variables by the compiler. </a:t>
            </a:r>
            <a:endParaRPr lang="en-US" dirty="0" smtClean="0"/>
          </a:p>
          <a:p>
            <a:r>
              <a:rPr lang="en-US" dirty="0" smtClean="0"/>
              <a:t>The </a:t>
            </a:r>
            <a:r>
              <a:rPr lang="en-US" dirty="0"/>
              <a:t>address can be found using the address of operator and can be assigned to a pointer. </a:t>
            </a:r>
            <a:endParaRPr lang="en-US" dirty="0" smtClean="0"/>
          </a:p>
          <a:p>
            <a:r>
              <a:rPr lang="en-US" dirty="0" smtClean="0"/>
              <a:t>The </a:t>
            </a:r>
            <a:r>
              <a:rPr lang="en-US" dirty="0"/>
              <a:t>memory is allocated during compile time.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30076452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a:xfrm>
            <a:off x="1106418" y="0"/>
            <a:ext cx="9980682" cy="1096962"/>
          </a:xfrm>
        </p:spPr>
        <p:txBody>
          <a:bodyPr/>
          <a:lstStyle/>
          <a:p>
            <a:r>
              <a:rPr lang="en-US" dirty="0" smtClean="0"/>
              <a:t>Dynamic Memory Allocation</a:t>
            </a:r>
            <a:endParaRPr lang="en-US" dirty="0"/>
          </a:p>
        </p:txBody>
      </p:sp>
      <p:sp>
        <p:nvSpPr>
          <p:cNvPr id="4" name="Content Placeholder 3"/>
          <p:cNvSpPr>
            <a:spLocks noGrp="1"/>
          </p:cNvSpPr>
          <p:nvPr>
            <p:ph idx="1"/>
          </p:nvPr>
        </p:nvSpPr>
        <p:spPr/>
        <p:txBody>
          <a:bodyPr/>
          <a:lstStyle/>
          <a:p>
            <a:r>
              <a:rPr lang="en-US" dirty="0" smtClean="0"/>
              <a:t>Memory </a:t>
            </a:r>
            <a:r>
              <a:rPr lang="en-US" dirty="0"/>
              <a:t>allocation done at the time of execution(run time) is known as dynamic memory allocation. </a:t>
            </a:r>
            <a:endParaRPr lang="en-US" dirty="0" smtClean="0"/>
          </a:p>
          <a:p>
            <a:r>
              <a:rPr lang="en-US" dirty="0" smtClean="0"/>
              <a:t>Functions </a:t>
            </a:r>
            <a:r>
              <a:rPr lang="en-US" dirty="0" err="1"/>
              <a:t>calloc</a:t>
            </a:r>
            <a:r>
              <a:rPr lang="en-US" dirty="0"/>
              <a:t>() and </a:t>
            </a:r>
            <a:r>
              <a:rPr lang="en-US" dirty="0" err="1"/>
              <a:t>malloc</a:t>
            </a:r>
            <a:r>
              <a:rPr lang="en-US" dirty="0"/>
              <a:t>() support allocating dynamic memory. </a:t>
            </a:r>
            <a:endParaRPr lang="en-US" dirty="0" smtClean="0"/>
          </a:p>
          <a:p>
            <a:r>
              <a:rPr lang="en-US" dirty="0" smtClean="0"/>
              <a:t>In </a:t>
            </a:r>
            <a:r>
              <a:rPr lang="en-US" dirty="0"/>
              <a:t>the Dynamic allocation of memory space is allocated by using these functions when the value is returned by functions and assigned to pointer variables. </a:t>
            </a:r>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Tree>
    <p:extLst>
      <p:ext uri="{BB962C8B-B14F-4D97-AF65-F5344CB8AC3E}">
        <p14:creationId xmlns="" xmlns:p14="http://schemas.microsoft.com/office/powerpoint/2010/main" val="1153885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pic>
        <p:nvPicPr>
          <p:cNvPr id="6" name="Picture 5"/>
          <p:cNvPicPr>
            <a:picLocks noChangeAspect="1"/>
          </p:cNvPicPr>
          <p:nvPr/>
        </p:nvPicPr>
        <p:blipFill>
          <a:blip r:embed="rId2"/>
          <a:stretch>
            <a:fillRect/>
          </a:stretch>
        </p:blipFill>
        <p:spPr>
          <a:xfrm>
            <a:off x="498804" y="280122"/>
            <a:ext cx="7720000" cy="6076229"/>
          </a:xfrm>
          <a:prstGeom prst="rect">
            <a:avLst/>
          </a:prstGeom>
        </p:spPr>
      </p:pic>
      <p:pic>
        <p:nvPicPr>
          <p:cNvPr id="7" name="Picture 6"/>
          <p:cNvPicPr>
            <a:picLocks noChangeAspect="1"/>
          </p:cNvPicPr>
          <p:nvPr/>
        </p:nvPicPr>
        <p:blipFill>
          <a:blip r:embed="rId3"/>
          <a:stretch>
            <a:fillRect/>
          </a:stretch>
        </p:blipFill>
        <p:spPr>
          <a:xfrm>
            <a:off x="8403215" y="2595707"/>
            <a:ext cx="3501548" cy="2244148"/>
          </a:xfrm>
          <a:prstGeom prst="rect">
            <a:avLst/>
          </a:prstGeom>
        </p:spPr>
      </p:pic>
    </p:spTree>
    <p:extLst>
      <p:ext uri="{BB962C8B-B14F-4D97-AF65-F5344CB8AC3E}">
        <p14:creationId xmlns="" xmlns:p14="http://schemas.microsoft.com/office/powerpoint/2010/main" val="774165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pic>
        <p:nvPicPr>
          <p:cNvPr id="5" name="Picture 4"/>
          <p:cNvPicPr>
            <a:picLocks noChangeAspect="1"/>
          </p:cNvPicPr>
          <p:nvPr/>
        </p:nvPicPr>
        <p:blipFill>
          <a:blip r:embed="rId2"/>
          <a:stretch>
            <a:fillRect/>
          </a:stretch>
        </p:blipFill>
        <p:spPr>
          <a:xfrm>
            <a:off x="1356302" y="1366837"/>
            <a:ext cx="9239250" cy="5038725"/>
          </a:xfrm>
          <a:prstGeom prst="rect">
            <a:avLst/>
          </a:prstGeom>
        </p:spPr>
      </p:pic>
    </p:spTree>
    <p:extLst>
      <p:ext uri="{BB962C8B-B14F-4D97-AF65-F5344CB8AC3E}">
        <p14:creationId xmlns="" xmlns:p14="http://schemas.microsoft.com/office/powerpoint/2010/main" val="1671128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Memory Allocation</a:t>
            </a:r>
            <a:endParaRPr lang="en-US" dirty="0"/>
          </a:p>
        </p:txBody>
      </p:sp>
      <p:sp>
        <p:nvSpPr>
          <p:cNvPr id="3" name="Content Placeholder 2"/>
          <p:cNvSpPr>
            <a:spLocks noGrp="1"/>
          </p:cNvSpPr>
          <p:nvPr>
            <p:ph idx="1"/>
          </p:nvPr>
        </p:nvSpPr>
        <p:spPr/>
        <p:txBody>
          <a:bodyPr/>
          <a:lstStyle/>
          <a:p>
            <a:pPr marL="0" indent="0" fontAlgn="base">
              <a:buNone/>
            </a:pPr>
            <a:r>
              <a:rPr lang="en-US" b="1" dirty="0"/>
              <a:t>Key Features:</a:t>
            </a:r>
            <a:endParaRPr lang="en-US" dirty="0"/>
          </a:p>
          <a:p>
            <a:pPr fontAlgn="base"/>
            <a:r>
              <a:rPr lang="en-US" dirty="0"/>
              <a:t>Allocation and deallocation are done by the compiler.</a:t>
            </a:r>
          </a:p>
          <a:p>
            <a:pPr fontAlgn="base"/>
            <a:r>
              <a:rPr lang="en-US" dirty="0"/>
              <a:t>It uses a data structures stack for static memory allocation.</a:t>
            </a:r>
          </a:p>
          <a:p>
            <a:pPr fontAlgn="base"/>
            <a:r>
              <a:rPr lang="en-US" dirty="0"/>
              <a:t>Variables get allocated permanently.</a:t>
            </a:r>
          </a:p>
          <a:p>
            <a:pPr fontAlgn="base"/>
            <a:r>
              <a:rPr lang="en-US" dirty="0"/>
              <a:t>No reusability.</a:t>
            </a:r>
          </a:p>
          <a:p>
            <a:pPr fontAlgn="base"/>
            <a:r>
              <a:rPr lang="en-US" dirty="0"/>
              <a:t>Execution is faster than dynamic memory allocation.</a:t>
            </a:r>
          </a:p>
          <a:p>
            <a:pPr fontAlgn="base"/>
            <a:r>
              <a:rPr lang="en-US" dirty="0"/>
              <a:t>Memory is allocated before runtime.</a:t>
            </a:r>
          </a:p>
          <a:p>
            <a:pPr fontAlgn="base"/>
            <a:r>
              <a:rPr lang="en-US" dirty="0"/>
              <a:t>It is less efficient.</a:t>
            </a:r>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7" name="Rectangle 6"/>
          <p:cNvSpPr/>
          <p:nvPr/>
        </p:nvSpPr>
        <p:spPr>
          <a:xfrm>
            <a:off x="8377382" y="2108768"/>
            <a:ext cx="3232727" cy="1754326"/>
          </a:xfrm>
          <a:prstGeom prst="rect">
            <a:avLst/>
          </a:prstGeom>
        </p:spPr>
        <p:txBody>
          <a:bodyPr wrap="square">
            <a:spAutoFit/>
          </a:bodyPr>
          <a:lstStyle/>
          <a:p>
            <a:r>
              <a:rPr lang="en-US" dirty="0" smtClean="0"/>
              <a:t>#</a:t>
            </a:r>
            <a:r>
              <a:rPr lang="en-US" dirty="0"/>
              <a:t>include </a:t>
            </a:r>
            <a:r>
              <a:rPr lang="en-US" dirty="0" smtClean="0"/>
              <a:t>&lt;</a:t>
            </a:r>
            <a:r>
              <a:rPr lang="en-US" dirty="0" err="1" smtClean="0"/>
              <a:t>stdio.h</a:t>
            </a:r>
            <a:r>
              <a:rPr lang="en-US" dirty="0" smtClean="0"/>
              <a:t>&gt;</a:t>
            </a:r>
            <a:endParaRPr lang="en-US" dirty="0"/>
          </a:p>
          <a:p>
            <a:r>
              <a:rPr lang="en-US" dirty="0" smtClean="0"/>
              <a:t>void </a:t>
            </a:r>
            <a:r>
              <a:rPr lang="en-US" dirty="0"/>
              <a:t>main()</a:t>
            </a:r>
          </a:p>
          <a:p>
            <a:r>
              <a:rPr lang="en-US" dirty="0"/>
              <a:t>{</a:t>
            </a:r>
          </a:p>
          <a:p>
            <a:r>
              <a:rPr lang="en-US" dirty="0"/>
              <a:t>    </a:t>
            </a:r>
            <a:r>
              <a:rPr lang="en-US" dirty="0" err="1"/>
              <a:t>int</a:t>
            </a:r>
            <a:r>
              <a:rPr lang="en-US" dirty="0"/>
              <a:t> a; // </a:t>
            </a:r>
            <a:r>
              <a:rPr lang="en-US" dirty="0" smtClean="0"/>
              <a:t>4 </a:t>
            </a:r>
            <a:r>
              <a:rPr lang="en-US" dirty="0"/>
              <a:t>bytes</a:t>
            </a:r>
          </a:p>
          <a:p>
            <a:r>
              <a:rPr lang="en-US" dirty="0"/>
              <a:t>    </a:t>
            </a:r>
            <a:r>
              <a:rPr lang="en-US" dirty="0" smtClean="0"/>
              <a:t>double </a:t>
            </a:r>
            <a:r>
              <a:rPr lang="en-US" dirty="0"/>
              <a:t>b; // </a:t>
            </a:r>
            <a:r>
              <a:rPr lang="en-US" dirty="0" smtClean="0"/>
              <a:t>b </a:t>
            </a:r>
            <a:r>
              <a:rPr lang="en-US" dirty="0"/>
              <a:t>bytes</a:t>
            </a:r>
          </a:p>
          <a:p>
            <a:r>
              <a:rPr lang="en-US" dirty="0"/>
              <a:t>}</a:t>
            </a:r>
          </a:p>
        </p:txBody>
      </p:sp>
      <p:sp>
        <p:nvSpPr>
          <p:cNvPr id="8" name="Rectangle 7"/>
          <p:cNvSpPr/>
          <p:nvPr/>
        </p:nvSpPr>
        <p:spPr>
          <a:xfrm>
            <a:off x="8215746" y="4371662"/>
            <a:ext cx="3232727" cy="2031325"/>
          </a:xfrm>
          <a:prstGeom prst="rect">
            <a:avLst/>
          </a:prstGeom>
        </p:spPr>
        <p:txBody>
          <a:bodyPr wrap="square">
            <a:spAutoFit/>
          </a:bodyPr>
          <a:lstStyle/>
          <a:p>
            <a:r>
              <a:rPr lang="en-US" dirty="0" smtClean="0"/>
              <a:t>#</a:t>
            </a:r>
            <a:r>
              <a:rPr lang="en-US" dirty="0"/>
              <a:t>include </a:t>
            </a:r>
            <a:r>
              <a:rPr lang="en-US" dirty="0" smtClean="0"/>
              <a:t>&lt;</a:t>
            </a:r>
            <a:r>
              <a:rPr lang="en-US" dirty="0" err="1" smtClean="0"/>
              <a:t>stdio.h</a:t>
            </a:r>
            <a:r>
              <a:rPr lang="en-US" dirty="0" smtClean="0"/>
              <a:t>&gt;</a:t>
            </a:r>
            <a:endParaRPr lang="en-US" dirty="0"/>
          </a:p>
          <a:p>
            <a:r>
              <a:rPr lang="en-US" dirty="0" smtClean="0"/>
              <a:t>void </a:t>
            </a:r>
            <a:r>
              <a:rPr lang="en-US" dirty="0"/>
              <a:t>main()</a:t>
            </a:r>
          </a:p>
          <a:p>
            <a:r>
              <a:rPr lang="en-US" dirty="0"/>
              <a:t>{</a:t>
            </a:r>
          </a:p>
          <a:p>
            <a:r>
              <a:rPr lang="en-US" dirty="0" err="1" smtClean="0"/>
              <a:t>int</a:t>
            </a:r>
            <a:r>
              <a:rPr lang="en-US" dirty="0" smtClean="0"/>
              <a:t> n; </a:t>
            </a:r>
            <a:r>
              <a:rPr lang="en-US" dirty="0"/>
              <a:t>// </a:t>
            </a:r>
            <a:r>
              <a:rPr lang="en-US" dirty="0" smtClean="0"/>
              <a:t>4 bytes</a:t>
            </a:r>
          </a:p>
          <a:p>
            <a:r>
              <a:rPr lang="en-US" dirty="0" err="1" smtClean="0"/>
              <a:t>scanf</a:t>
            </a:r>
            <a:r>
              <a:rPr lang="en-US" dirty="0" smtClean="0"/>
              <a:t>(“%</a:t>
            </a:r>
            <a:r>
              <a:rPr lang="en-US" dirty="0" err="1" smtClean="0"/>
              <a:t>d”,&amp;n</a:t>
            </a:r>
            <a:r>
              <a:rPr lang="en-US" dirty="0" smtClean="0"/>
              <a:t>);</a:t>
            </a:r>
          </a:p>
          <a:p>
            <a:r>
              <a:rPr lang="en-US" dirty="0" err="1" smtClean="0"/>
              <a:t>int</a:t>
            </a:r>
            <a:r>
              <a:rPr lang="en-US" dirty="0" smtClean="0"/>
              <a:t> a[n];</a:t>
            </a:r>
            <a:endParaRPr lang="en-US" dirty="0"/>
          </a:p>
          <a:p>
            <a:r>
              <a:rPr lang="en-US" dirty="0" smtClean="0"/>
              <a:t>}</a:t>
            </a:r>
            <a:endParaRPr lang="en-US" dirty="0"/>
          </a:p>
        </p:txBody>
      </p:sp>
    </p:spTree>
    <p:extLst>
      <p:ext uri="{BB962C8B-B14F-4D97-AF65-F5344CB8AC3E}">
        <p14:creationId xmlns="" xmlns:p14="http://schemas.microsoft.com/office/powerpoint/2010/main" val="7459921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Memory Allocation</a:t>
            </a:r>
            <a:endParaRPr lang="en-US" dirty="0"/>
          </a:p>
        </p:txBody>
      </p:sp>
      <p:sp>
        <p:nvSpPr>
          <p:cNvPr id="3" name="Content Placeholder 2"/>
          <p:cNvSpPr>
            <a:spLocks noGrp="1"/>
          </p:cNvSpPr>
          <p:nvPr>
            <p:ph idx="1"/>
          </p:nvPr>
        </p:nvSpPr>
        <p:spPr/>
        <p:txBody>
          <a:bodyPr/>
          <a:lstStyle/>
          <a:p>
            <a:pPr marL="0" indent="0" fontAlgn="base">
              <a:buNone/>
            </a:pPr>
            <a:r>
              <a:rPr lang="en-US" b="1" dirty="0"/>
              <a:t>Advantages:</a:t>
            </a:r>
            <a:endParaRPr lang="en-US" dirty="0"/>
          </a:p>
          <a:p>
            <a:pPr fontAlgn="base"/>
            <a:r>
              <a:rPr lang="en-US" dirty="0"/>
              <a:t>Simple usage.</a:t>
            </a:r>
          </a:p>
          <a:p>
            <a:pPr fontAlgn="base"/>
            <a:r>
              <a:rPr lang="en-US" dirty="0"/>
              <a:t>Allocation and deallocation are done by the compiler.</a:t>
            </a:r>
          </a:p>
          <a:p>
            <a:pPr fontAlgn="base"/>
            <a:r>
              <a:rPr lang="en-US" dirty="0"/>
              <a:t>Efficient execution time.</a:t>
            </a:r>
          </a:p>
          <a:p>
            <a:pPr fontAlgn="base"/>
            <a:r>
              <a:rPr lang="en-US" dirty="0"/>
              <a:t>It uses </a:t>
            </a:r>
            <a:r>
              <a:rPr lang="en-US" u="sng" dirty="0"/>
              <a:t>stack data structures</a:t>
            </a:r>
            <a:r>
              <a:rPr lang="en-US" dirty="0"/>
              <a:t>.</a:t>
            </a:r>
          </a:p>
          <a:p>
            <a:pPr marL="0" indent="0" fontAlgn="base">
              <a:buNone/>
            </a:pPr>
            <a:r>
              <a:rPr lang="en-US" b="1" dirty="0" smtClean="0"/>
              <a:t>Disadvantages:</a:t>
            </a:r>
          </a:p>
          <a:p>
            <a:pPr fontAlgn="base"/>
            <a:r>
              <a:rPr lang="en-US" dirty="0" smtClean="0"/>
              <a:t>Memory wastage problem.</a:t>
            </a:r>
          </a:p>
          <a:p>
            <a:pPr fontAlgn="base"/>
            <a:r>
              <a:rPr lang="en-US" dirty="0" smtClean="0"/>
              <a:t>Exact memory requirements must be known.</a:t>
            </a:r>
          </a:p>
          <a:p>
            <a:pPr fontAlgn="base"/>
            <a:r>
              <a:rPr lang="en-US" dirty="0" smtClean="0"/>
              <a:t>Memory can’t be resized once after initialization.</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14410910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pPr marL="0" indent="0" fontAlgn="base">
              <a:buNone/>
            </a:pPr>
            <a:r>
              <a:rPr lang="en-US" b="1" dirty="0"/>
              <a:t>Key Features:</a:t>
            </a:r>
            <a:endParaRPr lang="en-US" dirty="0"/>
          </a:p>
          <a:p>
            <a:pPr fontAlgn="base"/>
            <a:r>
              <a:rPr lang="en-US" dirty="0"/>
              <a:t>Dynamic allocated at runtime</a:t>
            </a:r>
          </a:p>
          <a:p>
            <a:pPr fontAlgn="base"/>
            <a:r>
              <a:rPr lang="en-US" dirty="0"/>
              <a:t>We can also reallocate memory size if needed.</a:t>
            </a:r>
          </a:p>
          <a:p>
            <a:pPr fontAlgn="base"/>
            <a:r>
              <a:rPr lang="en-US" dirty="0"/>
              <a:t>Dynamic Allocation is done at run time.</a:t>
            </a:r>
          </a:p>
          <a:p>
            <a:pPr fontAlgn="base"/>
            <a:r>
              <a:rPr lang="en-US" dirty="0"/>
              <a:t>No memory wastage</a:t>
            </a:r>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22523973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pPr marL="0" indent="0" algn="just" fontAlgn="base">
              <a:buNone/>
            </a:pPr>
            <a:r>
              <a:rPr lang="en-US" dirty="0"/>
              <a:t>There are some functions available in the </a:t>
            </a:r>
            <a:r>
              <a:rPr lang="en-US" dirty="0" err="1"/>
              <a:t>stdlib.h</a:t>
            </a:r>
            <a:r>
              <a:rPr lang="en-US" dirty="0"/>
              <a:t> header which will help to allocate memory dynamically.</a:t>
            </a:r>
          </a:p>
          <a:p>
            <a:pPr marL="0" indent="0" algn="just" fontAlgn="base">
              <a:buNone/>
            </a:pPr>
            <a:endParaRPr lang="en-US" dirty="0"/>
          </a:p>
          <a:p>
            <a:pPr marL="0" indent="0" algn="just" fontAlgn="base">
              <a:buNone/>
            </a:pPr>
            <a:r>
              <a:rPr lang="en-US" dirty="0" err="1"/>
              <a:t>malloc</a:t>
            </a:r>
            <a:r>
              <a:rPr lang="en-US" dirty="0"/>
              <a:t>(): The simplest function that allocates memory at runtime is called </a:t>
            </a:r>
            <a:r>
              <a:rPr lang="en-US" dirty="0" err="1"/>
              <a:t>malloc</a:t>
            </a:r>
            <a:r>
              <a:rPr lang="en-US" dirty="0"/>
              <a:t>(). There is a need to specify the number of bytes of memory that are required to be allocated as the argument returns the address of the first byte of memory that is allocated because you get an address returned, a pointer is the only place to put it.</a:t>
            </a:r>
          </a:p>
          <a:p>
            <a:pPr marL="0" indent="0" algn="just" fontAlgn="base">
              <a:buNone/>
            </a:pPr>
            <a:r>
              <a:rPr lang="en-US" dirty="0"/>
              <a:t>Syntax:</a:t>
            </a:r>
          </a:p>
          <a:p>
            <a:pPr marL="0" indent="0" algn="just" fontAlgn="base">
              <a:buNone/>
            </a:pPr>
            <a:r>
              <a:rPr lang="en-US" dirty="0" err="1" smtClean="0"/>
              <a:t>int</a:t>
            </a:r>
            <a:r>
              <a:rPr lang="en-US" dirty="0" smtClean="0"/>
              <a:t> </a:t>
            </a:r>
            <a:r>
              <a:rPr lang="en-US" dirty="0"/>
              <a:t>*p = (</a:t>
            </a:r>
            <a:r>
              <a:rPr lang="en-US" dirty="0" err="1"/>
              <a:t>int</a:t>
            </a:r>
            <a:r>
              <a:rPr lang="en-US" dirty="0"/>
              <a:t>*)</a:t>
            </a:r>
            <a:r>
              <a:rPr lang="en-US" dirty="0" err="1"/>
              <a:t>malloc</a:t>
            </a:r>
            <a:r>
              <a:rPr lang="en-US" dirty="0"/>
              <a:t>(No of values*size(</a:t>
            </a:r>
            <a:r>
              <a:rPr lang="en-US" dirty="0" err="1"/>
              <a:t>int</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14199927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pPr algn="just" fontAlgn="base">
              <a:buFont typeface="Arial" panose="020B0604020202020204" pitchFamily="34" charset="0"/>
              <a:buChar char="•"/>
            </a:pPr>
            <a:r>
              <a:rPr lang="en-US" dirty="0"/>
              <a:t>The argument to </a:t>
            </a:r>
            <a:r>
              <a:rPr lang="en-US" dirty="0" err="1"/>
              <a:t>malloc</a:t>
            </a:r>
            <a:r>
              <a:rPr lang="en-US" dirty="0"/>
              <a:t>() above clearly indicates that sufficient bytes for accommodating the number of values of type </a:t>
            </a:r>
            <a:r>
              <a:rPr lang="en-US" dirty="0" err="1"/>
              <a:t>int</a:t>
            </a:r>
            <a:r>
              <a:rPr lang="en-US" dirty="0"/>
              <a:t> should be made available. </a:t>
            </a:r>
            <a:endParaRPr lang="en-US" dirty="0" smtClean="0"/>
          </a:p>
          <a:p>
            <a:pPr algn="just" fontAlgn="base">
              <a:buFont typeface="Arial" panose="020B0604020202020204" pitchFamily="34" charset="0"/>
              <a:buChar char="•"/>
            </a:pPr>
            <a:r>
              <a:rPr lang="en-US" dirty="0" smtClean="0"/>
              <a:t>Also </a:t>
            </a:r>
            <a:r>
              <a:rPr lang="en-US" dirty="0"/>
              <a:t>notice the cast (</a:t>
            </a:r>
            <a:r>
              <a:rPr lang="en-US" dirty="0" err="1"/>
              <a:t>int</a:t>
            </a:r>
            <a:r>
              <a:rPr lang="en-US" dirty="0"/>
              <a:t>*), which converts the address returned by the function to the type pointer to int. </a:t>
            </a:r>
            <a:r>
              <a:rPr lang="en-US" dirty="0" err="1"/>
              <a:t>malloc</a:t>
            </a:r>
            <a:r>
              <a:rPr lang="en-US" dirty="0"/>
              <a:t>() function returns a pointer with the value NULL.</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14921840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AEF7-C5FF-CF00-3457-1D7FE8AA4A11}"/>
              </a:ext>
            </a:extLst>
          </p:cNvPr>
          <p:cNvSpPr>
            <a:spLocks noGrp="1"/>
          </p:cNvSpPr>
          <p:nvPr>
            <p:ph type="title"/>
          </p:nvPr>
        </p:nvSpPr>
        <p:spPr/>
        <p:txBody>
          <a:bodyPr/>
          <a:lstStyle/>
          <a:p>
            <a:r>
              <a:rPr lang="en-US" dirty="0" smtClean="0"/>
              <a:t>Pointer </a:t>
            </a:r>
            <a:r>
              <a:rPr lang="en-US" dirty="0"/>
              <a:t>to an </a:t>
            </a:r>
            <a:r>
              <a:rPr lang="en-US" dirty="0" smtClean="0"/>
              <a:t>Array: An Example</a:t>
            </a:r>
            <a:endParaRPr lang="en-US" dirty="0"/>
          </a:p>
        </p:txBody>
      </p:sp>
      <p:sp>
        <p:nvSpPr>
          <p:cNvPr id="3" name="Date Placeholder 2"/>
          <p:cNvSpPr>
            <a:spLocks noGrp="1"/>
          </p:cNvSpPr>
          <p:nvPr>
            <p:ph type="dt" sz="half" idx="10"/>
          </p:nvPr>
        </p:nvSpPr>
        <p:spPr/>
        <p:txBody>
          <a:bodyPr/>
          <a:lstStyle/>
          <a:p>
            <a:fld id="{99DA06E6-F30E-45D8-BCAA-17F96C7A1F6D}" type="datetime3">
              <a:rPr lang="en-US" smtClean="0"/>
              <a:pPr/>
              <a:t>2 June 2023</a:t>
            </a:fld>
            <a:endParaRPr lang="en-US"/>
          </a:p>
        </p:txBody>
      </p:sp>
      <p:sp>
        <p:nvSpPr>
          <p:cNvPr id="5" name="Rectangle 4"/>
          <p:cNvSpPr/>
          <p:nvPr/>
        </p:nvSpPr>
        <p:spPr>
          <a:xfrm>
            <a:off x="914400" y="1481477"/>
            <a:ext cx="10171182" cy="5078313"/>
          </a:xfrm>
          <a:prstGeom prst="rect">
            <a:avLst/>
          </a:prstGeom>
        </p:spPr>
        <p:txBody>
          <a:bodyPr wrap="square">
            <a:spAutoFit/>
          </a:bodyPr>
          <a:lstStyle/>
          <a:p>
            <a:r>
              <a:rPr lang="en-US" dirty="0" smtClean="0"/>
              <a:t>#</a:t>
            </a:r>
            <a:r>
              <a:rPr lang="en-US" dirty="0"/>
              <a:t>include&lt;</a:t>
            </a:r>
            <a:r>
              <a:rPr lang="en-US" dirty="0" err="1"/>
              <a:t>stdio.h</a:t>
            </a:r>
            <a:r>
              <a:rPr lang="en-US" dirty="0"/>
              <a:t>&gt;</a:t>
            </a:r>
          </a:p>
          <a:p>
            <a:r>
              <a:rPr lang="en-US" dirty="0" err="1" smtClean="0"/>
              <a:t>int</a:t>
            </a:r>
            <a:r>
              <a:rPr lang="en-US" dirty="0" smtClean="0"/>
              <a:t> </a:t>
            </a:r>
            <a:r>
              <a:rPr lang="en-US" dirty="0"/>
              <a:t>main()</a:t>
            </a:r>
          </a:p>
          <a:p>
            <a:r>
              <a:rPr lang="en-US" dirty="0"/>
              <a:t>{</a:t>
            </a:r>
          </a:p>
          <a:p>
            <a:r>
              <a:rPr lang="en-US" dirty="0"/>
              <a:t>	// Pointer to an integer</a:t>
            </a:r>
          </a:p>
          <a:p>
            <a:r>
              <a:rPr lang="en-US" dirty="0"/>
              <a:t>	</a:t>
            </a:r>
            <a:r>
              <a:rPr lang="en-US" dirty="0" err="1"/>
              <a:t>int</a:t>
            </a:r>
            <a:r>
              <a:rPr lang="en-US" dirty="0"/>
              <a:t> *p;</a:t>
            </a:r>
          </a:p>
          <a:p>
            <a:r>
              <a:rPr lang="en-US" dirty="0"/>
              <a:t>	// Pointer to an array of 5 integers</a:t>
            </a:r>
          </a:p>
          <a:p>
            <a:r>
              <a:rPr lang="en-US" dirty="0"/>
              <a:t>	</a:t>
            </a:r>
            <a:r>
              <a:rPr lang="en-US" dirty="0" err="1"/>
              <a:t>int</a:t>
            </a:r>
            <a:r>
              <a:rPr lang="en-US" dirty="0"/>
              <a:t> (*</a:t>
            </a:r>
            <a:r>
              <a:rPr lang="en-US" dirty="0" err="1"/>
              <a:t>ptr</a:t>
            </a:r>
            <a:r>
              <a:rPr lang="en-US" dirty="0"/>
              <a:t>)[5];</a:t>
            </a:r>
          </a:p>
          <a:p>
            <a:r>
              <a:rPr lang="en-US" dirty="0"/>
              <a:t>	</a:t>
            </a:r>
            <a:r>
              <a:rPr lang="en-US" dirty="0" err="1"/>
              <a:t>int</a:t>
            </a:r>
            <a:r>
              <a:rPr lang="en-US" dirty="0"/>
              <a:t> </a:t>
            </a:r>
            <a:r>
              <a:rPr lang="en-US" dirty="0" err="1"/>
              <a:t>arr</a:t>
            </a:r>
            <a:r>
              <a:rPr lang="en-US" dirty="0"/>
              <a:t>[5];</a:t>
            </a:r>
          </a:p>
          <a:p>
            <a:r>
              <a:rPr lang="en-US" dirty="0"/>
              <a:t>	</a:t>
            </a:r>
            <a:r>
              <a:rPr lang="en-US" dirty="0" smtClean="0"/>
              <a:t>// </a:t>
            </a:r>
            <a:r>
              <a:rPr lang="en-US" dirty="0"/>
              <a:t>Points to 0th element of the arr.</a:t>
            </a:r>
          </a:p>
          <a:p>
            <a:r>
              <a:rPr lang="en-US" dirty="0"/>
              <a:t>	p = </a:t>
            </a:r>
            <a:r>
              <a:rPr lang="en-US" dirty="0" err="1"/>
              <a:t>arr</a:t>
            </a:r>
            <a:r>
              <a:rPr lang="en-US" dirty="0"/>
              <a:t>;</a:t>
            </a:r>
          </a:p>
          <a:p>
            <a:r>
              <a:rPr lang="en-US" dirty="0"/>
              <a:t>	</a:t>
            </a:r>
            <a:r>
              <a:rPr lang="en-US" dirty="0" smtClean="0"/>
              <a:t>// </a:t>
            </a:r>
            <a:r>
              <a:rPr lang="en-US" dirty="0"/>
              <a:t>Points to the whole array arr.</a:t>
            </a:r>
          </a:p>
          <a:p>
            <a:r>
              <a:rPr lang="en-US" dirty="0"/>
              <a:t>	</a:t>
            </a:r>
            <a:r>
              <a:rPr lang="en-US" dirty="0" err="1"/>
              <a:t>ptr</a:t>
            </a:r>
            <a:r>
              <a:rPr lang="en-US" dirty="0"/>
              <a:t> = &amp;</a:t>
            </a:r>
            <a:r>
              <a:rPr lang="en-US" dirty="0" err="1"/>
              <a:t>arr</a:t>
            </a:r>
            <a:r>
              <a:rPr lang="en-US" dirty="0"/>
              <a:t>;</a:t>
            </a:r>
          </a:p>
          <a:p>
            <a:r>
              <a:rPr lang="en-US" dirty="0"/>
              <a:t>	</a:t>
            </a:r>
            <a:r>
              <a:rPr lang="en-US" dirty="0" err="1" smtClean="0"/>
              <a:t>printf</a:t>
            </a:r>
            <a:r>
              <a:rPr lang="en-US" dirty="0"/>
              <a:t>("p = %p, </a:t>
            </a:r>
            <a:r>
              <a:rPr lang="en-US" dirty="0" err="1"/>
              <a:t>ptr</a:t>
            </a:r>
            <a:r>
              <a:rPr lang="en-US" dirty="0"/>
              <a:t> = %p\n", p, </a:t>
            </a:r>
            <a:r>
              <a:rPr lang="en-US" dirty="0" err="1"/>
              <a:t>ptr</a:t>
            </a:r>
            <a:r>
              <a:rPr lang="en-US" dirty="0"/>
              <a:t>);</a:t>
            </a:r>
          </a:p>
          <a:p>
            <a:r>
              <a:rPr lang="en-US" dirty="0"/>
              <a:t>	</a:t>
            </a:r>
            <a:r>
              <a:rPr lang="en-US" dirty="0" smtClean="0"/>
              <a:t>p</a:t>
            </a:r>
            <a:r>
              <a:rPr lang="en-US" dirty="0"/>
              <a:t>++;</a:t>
            </a:r>
          </a:p>
          <a:p>
            <a:r>
              <a:rPr lang="en-US" dirty="0"/>
              <a:t>	</a:t>
            </a:r>
            <a:r>
              <a:rPr lang="en-US" dirty="0" err="1"/>
              <a:t>ptr</a:t>
            </a:r>
            <a:r>
              <a:rPr lang="en-US" dirty="0"/>
              <a:t>++;</a:t>
            </a:r>
          </a:p>
          <a:p>
            <a:r>
              <a:rPr lang="en-US" dirty="0"/>
              <a:t>	</a:t>
            </a:r>
            <a:r>
              <a:rPr lang="en-US" dirty="0" err="1" smtClean="0"/>
              <a:t>printf</a:t>
            </a:r>
            <a:r>
              <a:rPr lang="en-US" dirty="0"/>
              <a:t>("p = %p, </a:t>
            </a:r>
            <a:r>
              <a:rPr lang="en-US" dirty="0" err="1"/>
              <a:t>ptr</a:t>
            </a:r>
            <a:r>
              <a:rPr lang="en-US" dirty="0"/>
              <a:t> = %p\n", p, </a:t>
            </a:r>
            <a:r>
              <a:rPr lang="en-US" dirty="0" err="1"/>
              <a:t>ptr</a:t>
            </a:r>
            <a:r>
              <a:rPr lang="en-US" dirty="0"/>
              <a:t>);</a:t>
            </a:r>
          </a:p>
          <a:p>
            <a:r>
              <a:rPr lang="en-US" dirty="0"/>
              <a:t>	</a:t>
            </a:r>
            <a:r>
              <a:rPr lang="en-US" dirty="0" smtClean="0"/>
              <a:t>return </a:t>
            </a:r>
            <a:r>
              <a:rPr lang="en-US" dirty="0"/>
              <a:t>0;</a:t>
            </a:r>
          </a:p>
          <a:p>
            <a:r>
              <a:rPr lang="en-US" dirty="0"/>
              <a:t>}</a:t>
            </a:r>
          </a:p>
        </p:txBody>
      </p:sp>
      <p:sp>
        <p:nvSpPr>
          <p:cNvPr id="4" name="Rectangle 3"/>
          <p:cNvSpPr/>
          <p:nvPr/>
        </p:nvSpPr>
        <p:spPr>
          <a:xfrm>
            <a:off x="5883564" y="1803784"/>
            <a:ext cx="6096000" cy="2585323"/>
          </a:xfrm>
          <a:prstGeom prst="rect">
            <a:avLst/>
          </a:prstGeom>
        </p:spPr>
        <p:txBody>
          <a:bodyPr>
            <a:spAutoFit/>
          </a:bodyPr>
          <a:lstStyle/>
          <a:p>
            <a:pPr fontAlgn="base"/>
            <a:r>
              <a:rPr lang="en-US" b="1" i="1" dirty="0">
                <a:solidFill>
                  <a:srgbClr val="273239"/>
                </a:solidFill>
                <a:latin typeface="Nunito"/>
              </a:rPr>
              <a:t>p</a:t>
            </a:r>
            <a:r>
              <a:rPr lang="en-US" dirty="0">
                <a:solidFill>
                  <a:srgbClr val="273239"/>
                </a:solidFill>
                <a:latin typeface="Nunito"/>
              </a:rPr>
              <a:t>: is pointer to 0</a:t>
            </a:r>
            <a:r>
              <a:rPr lang="en-US" baseline="30000" dirty="0">
                <a:solidFill>
                  <a:srgbClr val="273239"/>
                </a:solidFill>
                <a:latin typeface="Nunito"/>
              </a:rPr>
              <a:t>th</a:t>
            </a:r>
            <a:r>
              <a:rPr lang="en-US" dirty="0">
                <a:solidFill>
                  <a:srgbClr val="273239"/>
                </a:solidFill>
                <a:latin typeface="Nunito"/>
              </a:rPr>
              <a:t> element of the array </a:t>
            </a:r>
            <a:r>
              <a:rPr lang="en-US" i="1" dirty="0" err="1">
                <a:solidFill>
                  <a:srgbClr val="273239"/>
                </a:solidFill>
                <a:latin typeface="Nunito"/>
              </a:rPr>
              <a:t>arr</a:t>
            </a:r>
            <a:r>
              <a:rPr lang="en-US" dirty="0">
                <a:solidFill>
                  <a:srgbClr val="273239"/>
                </a:solidFill>
                <a:latin typeface="Nunito"/>
              </a:rPr>
              <a:t>, while </a:t>
            </a:r>
            <a:r>
              <a:rPr lang="en-US" b="1" i="1" dirty="0" err="1">
                <a:solidFill>
                  <a:srgbClr val="273239"/>
                </a:solidFill>
                <a:latin typeface="Nunito"/>
              </a:rPr>
              <a:t>ptr</a:t>
            </a:r>
            <a:r>
              <a:rPr lang="en-US" dirty="0">
                <a:solidFill>
                  <a:srgbClr val="273239"/>
                </a:solidFill>
                <a:latin typeface="Nunito"/>
              </a:rPr>
              <a:t> is a pointer that points to the whole array </a:t>
            </a:r>
            <a:r>
              <a:rPr lang="en-US" i="1" dirty="0">
                <a:solidFill>
                  <a:srgbClr val="273239"/>
                </a:solidFill>
                <a:latin typeface="Nunito"/>
              </a:rPr>
              <a:t>arr</a:t>
            </a:r>
            <a:r>
              <a:rPr lang="en-US" dirty="0">
                <a:solidFill>
                  <a:srgbClr val="273239"/>
                </a:solidFill>
                <a:latin typeface="Nunito"/>
              </a:rPr>
              <a:t>. </a:t>
            </a:r>
            <a:br>
              <a:rPr lang="en-US" dirty="0">
                <a:solidFill>
                  <a:srgbClr val="273239"/>
                </a:solidFill>
                <a:latin typeface="Nunito"/>
              </a:rPr>
            </a:br>
            <a:r>
              <a:rPr lang="en-US" dirty="0">
                <a:solidFill>
                  <a:srgbClr val="273239"/>
                </a:solidFill>
                <a:latin typeface="Nunito"/>
              </a:rPr>
              <a:t> </a:t>
            </a:r>
          </a:p>
          <a:p>
            <a:pPr fontAlgn="base">
              <a:buFont typeface="Arial" panose="020B0604020202020204" pitchFamily="34" charset="0"/>
              <a:buChar char="•"/>
            </a:pPr>
            <a:r>
              <a:rPr lang="en-US" dirty="0">
                <a:solidFill>
                  <a:srgbClr val="273239"/>
                </a:solidFill>
                <a:latin typeface="Nunito"/>
              </a:rPr>
              <a:t>The base type of </a:t>
            </a:r>
            <a:r>
              <a:rPr lang="en-US" i="1" dirty="0">
                <a:solidFill>
                  <a:srgbClr val="273239"/>
                </a:solidFill>
                <a:latin typeface="Nunito"/>
              </a:rPr>
              <a:t>p</a:t>
            </a:r>
            <a:r>
              <a:rPr lang="en-US" dirty="0">
                <a:solidFill>
                  <a:srgbClr val="273239"/>
                </a:solidFill>
                <a:latin typeface="Nunito"/>
              </a:rPr>
              <a:t> is </a:t>
            </a:r>
            <a:r>
              <a:rPr lang="en-US" dirty="0" err="1">
                <a:solidFill>
                  <a:srgbClr val="273239"/>
                </a:solidFill>
                <a:latin typeface="Nunito"/>
              </a:rPr>
              <a:t>int</a:t>
            </a:r>
            <a:r>
              <a:rPr lang="en-US" dirty="0">
                <a:solidFill>
                  <a:srgbClr val="273239"/>
                </a:solidFill>
                <a:latin typeface="Nunito"/>
              </a:rPr>
              <a:t> while base type of </a:t>
            </a:r>
            <a:r>
              <a:rPr lang="en-US" i="1" dirty="0" err="1">
                <a:solidFill>
                  <a:srgbClr val="273239"/>
                </a:solidFill>
                <a:latin typeface="Nunito"/>
              </a:rPr>
              <a:t>ptr</a:t>
            </a:r>
            <a:r>
              <a:rPr lang="en-US" dirty="0">
                <a:solidFill>
                  <a:srgbClr val="273239"/>
                </a:solidFill>
                <a:latin typeface="Nunito"/>
              </a:rPr>
              <a:t> is ‘an array of 5 integers</a:t>
            </a:r>
            <a:r>
              <a:rPr lang="en-US" dirty="0" smtClean="0">
                <a:solidFill>
                  <a:srgbClr val="273239"/>
                </a:solidFill>
                <a:latin typeface="Nunito"/>
              </a:rPr>
              <a:t>’.</a:t>
            </a:r>
          </a:p>
          <a:p>
            <a:pPr fontAlgn="base">
              <a:buFont typeface="Arial" panose="020B0604020202020204" pitchFamily="34" charset="0"/>
              <a:buChar char="•"/>
            </a:pPr>
            <a:endParaRPr lang="en-US" dirty="0">
              <a:solidFill>
                <a:srgbClr val="273239"/>
              </a:solidFill>
              <a:latin typeface="Nunito"/>
            </a:endParaRPr>
          </a:p>
          <a:p>
            <a:pPr fontAlgn="base">
              <a:buFont typeface="Arial" panose="020B0604020202020204" pitchFamily="34" charset="0"/>
              <a:buChar char="•"/>
            </a:pPr>
            <a:r>
              <a:rPr lang="en-US" dirty="0">
                <a:solidFill>
                  <a:srgbClr val="273239"/>
                </a:solidFill>
                <a:latin typeface="Nunito"/>
              </a:rPr>
              <a:t>We know that the pointer arithmetic is performed relative to the base size, so if we write </a:t>
            </a:r>
            <a:r>
              <a:rPr lang="en-US" dirty="0" err="1">
                <a:solidFill>
                  <a:srgbClr val="273239"/>
                </a:solidFill>
                <a:latin typeface="Nunito"/>
              </a:rPr>
              <a:t>ptr</a:t>
            </a:r>
            <a:r>
              <a:rPr lang="en-US" dirty="0">
                <a:solidFill>
                  <a:srgbClr val="273239"/>
                </a:solidFill>
                <a:latin typeface="Nunito"/>
              </a:rPr>
              <a:t>++, then </a:t>
            </a:r>
            <a:r>
              <a:rPr lang="en-US" dirty="0" smtClean="0">
                <a:solidFill>
                  <a:srgbClr val="273239"/>
                </a:solidFill>
                <a:latin typeface="Nunito"/>
              </a:rPr>
              <a:t>the pointer</a:t>
            </a:r>
            <a:r>
              <a:rPr lang="en-US" dirty="0">
                <a:solidFill>
                  <a:srgbClr val="273239"/>
                </a:solidFill>
                <a:latin typeface="Nunito"/>
              </a:rPr>
              <a:t> </a:t>
            </a:r>
            <a:r>
              <a:rPr lang="en-US" i="1" dirty="0" err="1">
                <a:solidFill>
                  <a:srgbClr val="273239"/>
                </a:solidFill>
                <a:latin typeface="Nunito"/>
              </a:rPr>
              <a:t>ptr</a:t>
            </a:r>
            <a:r>
              <a:rPr lang="en-US" dirty="0">
                <a:solidFill>
                  <a:srgbClr val="273239"/>
                </a:solidFill>
                <a:latin typeface="Nunito"/>
              </a:rPr>
              <a:t> will be shifted forward by 20 bytes.</a:t>
            </a:r>
            <a:endParaRPr lang="en-US" b="0" i="0" dirty="0">
              <a:solidFill>
                <a:srgbClr val="273239"/>
              </a:solidFill>
              <a:effectLst/>
              <a:latin typeface="Nunito"/>
            </a:endParaRPr>
          </a:p>
        </p:txBody>
      </p:sp>
      <p:pic>
        <p:nvPicPr>
          <p:cNvPr id="3074" name="Picture 2" descr="https://media.geeksforgeeks.org/wp-content/uploads/Diagram1-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3107" y="4530726"/>
            <a:ext cx="4562475" cy="2190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10478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normAutofit/>
          </a:bodyPr>
          <a:lstStyle/>
          <a:p>
            <a:pPr algn="just" fontAlgn="base">
              <a:buFont typeface="Arial" panose="020B0604020202020204" pitchFamily="34" charset="0"/>
              <a:buChar char="•"/>
            </a:pPr>
            <a:r>
              <a:rPr lang="en-US" dirty="0" err="1"/>
              <a:t>calloc</a:t>
            </a:r>
            <a:r>
              <a:rPr lang="en-US" dirty="0"/>
              <a:t>(): The </a:t>
            </a:r>
            <a:r>
              <a:rPr lang="en-US" dirty="0" err="1"/>
              <a:t>calloc</a:t>
            </a:r>
            <a:r>
              <a:rPr lang="en-US" dirty="0"/>
              <a:t>() function offers a couple of advantages over </a:t>
            </a:r>
            <a:r>
              <a:rPr lang="en-US" dirty="0" err="1"/>
              <a:t>malloc</a:t>
            </a:r>
            <a:r>
              <a:rPr lang="en-US" dirty="0"/>
              <a:t>(). It allocates memory as a number of elements of a given size. It initializes the memory that is allocated so that all bytes are zero. </a:t>
            </a:r>
            <a:endParaRPr lang="en-US" dirty="0" smtClean="0"/>
          </a:p>
          <a:p>
            <a:pPr algn="just" fontAlgn="base">
              <a:buFont typeface="Arial" panose="020B0604020202020204" pitchFamily="34" charset="0"/>
              <a:buChar char="•"/>
            </a:pPr>
            <a:r>
              <a:rPr lang="en-US" dirty="0" err="1" smtClean="0"/>
              <a:t>calloc</a:t>
            </a:r>
            <a:r>
              <a:rPr lang="en-US" dirty="0"/>
              <a:t>() function requires two argument values: </a:t>
            </a:r>
          </a:p>
          <a:p>
            <a:pPr lvl="1" algn="just" fontAlgn="base">
              <a:buFont typeface="Arial" panose="020B0604020202020204" pitchFamily="34" charset="0"/>
              <a:buChar char="•"/>
            </a:pPr>
            <a:r>
              <a:rPr lang="en-US" dirty="0"/>
              <a:t>The number of data items for which space is required.</a:t>
            </a:r>
          </a:p>
          <a:p>
            <a:pPr lvl="1" algn="just" fontAlgn="base">
              <a:buFont typeface="Arial" panose="020B0604020202020204" pitchFamily="34" charset="0"/>
              <a:buChar char="•"/>
            </a:pPr>
            <a:r>
              <a:rPr lang="en-US" dirty="0"/>
              <a:t>Size of each data item.</a:t>
            </a:r>
          </a:p>
          <a:p>
            <a:pPr algn="just" fontAlgn="base">
              <a:buFont typeface="Arial" panose="020B0604020202020204" pitchFamily="34" charset="0"/>
              <a:buChar char="•"/>
            </a:pPr>
            <a:r>
              <a:rPr lang="en-US" dirty="0"/>
              <a:t>It is very similar to using </a:t>
            </a:r>
            <a:r>
              <a:rPr lang="en-US" dirty="0" err="1"/>
              <a:t>malloc</a:t>
            </a:r>
            <a:r>
              <a:rPr lang="en-US" dirty="0"/>
              <a:t>() but the big plus is that you know the memory area will be initialized to zero.</a:t>
            </a:r>
          </a:p>
          <a:p>
            <a:pPr algn="just" fontAlgn="base">
              <a:buFont typeface="Arial" panose="020B0604020202020204" pitchFamily="34" charset="0"/>
              <a:buChar char="•"/>
            </a:pPr>
            <a:endParaRPr lang="en-US" dirty="0"/>
          </a:p>
          <a:p>
            <a:pPr marL="0" indent="0" algn="just" fontAlgn="base">
              <a:buNone/>
            </a:pPr>
            <a:r>
              <a:rPr lang="en-US" dirty="0"/>
              <a:t>Syntax: </a:t>
            </a:r>
          </a:p>
          <a:p>
            <a:pPr marL="0" indent="0" algn="just" fontAlgn="base">
              <a:buNone/>
            </a:pPr>
            <a:r>
              <a:rPr lang="en-US" dirty="0" err="1" smtClean="0"/>
              <a:t>int</a:t>
            </a:r>
            <a:r>
              <a:rPr lang="en-US" dirty="0" smtClean="0"/>
              <a:t> </a:t>
            </a:r>
            <a:r>
              <a:rPr lang="en-US" dirty="0"/>
              <a:t>*p = (</a:t>
            </a:r>
            <a:r>
              <a:rPr lang="en-US" dirty="0" err="1"/>
              <a:t>int</a:t>
            </a:r>
            <a:r>
              <a:rPr lang="en-US" dirty="0"/>
              <a:t>*)</a:t>
            </a:r>
            <a:r>
              <a:rPr lang="en-US" dirty="0" err="1"/>
              <a:t>calloc</a:t>
            </a:r>
            <a:r>
              <a:rPr lang="en-US" dirty="0"/>
              <a:t>(Number of data items, </a:t>
            </a:r>
            <a:r>
              <a:rPr lang="en-US" dirty="0" err="1"/>
              <a:t>sizeof</a:t>
            </a:r>
            <a:r>
              <a:rPr lang="en-US" dirty="0"/>
              <a:t>(</a:t>
            </a:r>
            <a:r>
              <a:rPr lang="en-US" dirty="0" err="1"/>
              <a:t>int</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37563322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normAutofit/>
          </a:bodyPr>
          <a:lstStyle/>
          <a:p>
            <a:pPr algn="just" fontAlgn="base">
              <a:buFont typeface="Arial" panose="020B0604020202020204" pitchFamily="34" charset="0"/>
              <a:buChar char="•"/>
            </a:pPr>
            <a:r>
              <a:rPr lang="en-US" dirty="0" err="1"/>
              <a:t>realloc</a:t>
            </a:r>
            <a:r>
              <a:rPr lang="en-US" dirty="0"/>
              <a:t>(): The </a:t>
            </a:r>
            <a:r>
              <a:rPr lang="en-US" dirty="0" err="1"/>
              <a:t>realloc</a:t>
            </a:r>
            <a:r>
              <a:rPr lang="en-US" dirty="0"/>
              <a:t>() function enables you to reuse or extend the memory that you previously allocated using </a:t>
            </a:r>
            <a:r>
              <a:rPr lang="en-US" dirty="0" err="1"/>
              <a:t>malloc</a:t>
            </a:r>
            <a:r>
              <a:rPr lang="en-US" dirty="0"/>
              <a:t>() or </a:t>
            </a:r>
            <a:r>
              <a:rPr lang="en-US" dirty="0" err="1"/>
              <a:t>calloc</a:t>
            </a:r>
            <a:r>
              <a:rPr lang="en-US" dirty="0"/>
              <a:t>(). </a:t>
            </a:r>
            <a:endParaRPr lang="en-US" dirty="0" smtClean="0"/>
          </a:p>
          <a:p>
            <a:pPr algn="just" fontAlgn="base">
              <a:buFont typeface="Arial" panose="020B0604020202020204" pitchFamily="34" charset="0"/>
              <a:buChar char="•"/>
            </a:pPr>
            <a:r>
              <a:rPr lang="en-US" dirty="0" smtClean="0"/>
              <a:t>A </a:t>
            </a:r>
            <a:r>
              <a:rPr lang="en-US" dirty="0"/>
              <a:t>pointer containing an address that was previously returned by a call to </a:t>
            </a:r>
            <a:r>
              <a:rPr lang="en-US" dirty="0" err="1"/>
              <a:t>malloc</a:t>
            </a:r>
            <a:r>
              <a:rPr lang="en-US" dirty="0"/>
              <a:t>(), </a:t>
            </a:r>
            <a:r>
              <a:rPr lang="en-US" dirty="0" err="1"/>
              <a:t>calloc</a:t>
            </a:r>
            <a:r>
              <a:rPr lang="en-US" dirty="0"/>
              <a:t>(). The size in bytes of the new memory that needs to be allocated. </a:t>
            </a:r>
            <a:endParaRPr lang="en-US" dirty="0" smtClean="0"/>
          </a:p>
          <a:p>
            <a:pPr algn="just" fontAlgn="base">
              <a:buFont typeface="Arial" panose="020B0604020202020204" pitchFamily="34" charset="0"/>
              <a:buChar char="•"/>
            </a:pPr>
            <a:r>
              <a:rPr lang="en-US" dirty="0" smtClean="0"/>
              <a:t>It </a:t>
            </a:r>
            <a:r>
              <a:rPr lang="en-US" dirty="0"/>
              <a:t>allocates the memory specified by the second argument and transfers the contents of the previously allocated memory referenced by the pointer passed as the first argument to the newly allocated memory.</a:t>
            </a:r>
          </a:p>
          <a:p>
            <a:pPr marL="0" indent="0" algn="just" fontAlgn="base">
              <a:buNone/>
            </a:pPr>
            <a:r>
              <a:rPr lang="en-US" dirty="0"/>
              <a:t>Syntax:</a:t>
            </a:r>
          </a:p>
          <a:p>
            <a:pPr marL="0" indent="0" algn="just" fontAlgn="base">
              <a:buNone/>
            </a:pPr>
            <a:r>
              <a:rPr lang="en-US" dirty="0" err="1" smtClean="0"/>
              <a:t>int</a:t>
            </a:r>
            <a:r>
              <a:rPr lang="en-US" dirty="0" smtClean="0"/>
              <a:t> </a:t>
            </a:r>
            <a:r>
              <a:rPr lang="en-US" dirty="0"/>
              <a:t>*np = (type cast) </a:t>
            </a:r>
            <a:r>
              <a:rPr lang="en-US" dirty="0" err="1"/>
              <a:t>realloc</a:t>
            </a:r>
            <a:r>
              <a:rPr lang="en-US" dirty="0"/>
              <a:t> (previous pointer type, new number of elements * </a:t>
            </a:r>
            <a:r>
              <a:rPr lang="en-US" dirty="0" err="1"/>
              <a:t>sizeof</a:t>
            </a:r>
            <a:r>
              <a:rPr lang="en-US" dirty="0"/>
              <a:t>(</a:t>
            </a:r>
            <a:r>
              <a:rPr lang="en-US" dirty="0" err="1"/>
              <a:t>int</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27009820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free</a:t>
            </a:r>
            <a:r>
              <a:rPr lang="en-US" dirty="0"/>
              <a:t>(): When memory is allocated dynamically it should always be released when it is no longer required. </a:t>
            </a:r>
            <a:endParaRPr lang="en-US" dirty="0" smtClean="0"/>
          </a:p>
          <a:p>
            <a:pPr algn="just" fontAlgn="base"/>
            <a:r>
              <a:rPr lang="en-US" dirty="0" smtClean="0"/>
              <a:t>Memory </a:t>
            </a:r>
            <a:r>
              <a:rPr lang="en-US" dirty="0"/>
              <a:t>allocated on the heap will be automatically released when the program ends but is always better to explicitly release the memory when done with it, even if it’s just before exiting from the program. </a:t>
            </a:r>
            <a:endParaRPr lang="en-US" dirty="0" smtClean="0"/>
          </a:p>
          <a:p>
            <a:pPr algn="just" fontAlgn="base"/>
            <a:r>
              <a:rPr lang="en-US" dirty="0" smtClean="0"/>
              <a:t>A </a:t>
            </a:r>
            <a:r>
              <a:rPr lang="en-US" dirty="0"/>
              <a:t>memory leak occurs memory is allocated dynamically and reference to it is not retained, due to which unable to release the memory.</a:t>
            </a:r>
          </a:p>
          <a:p>
            <a:pPr marL="0" indent="0" algn="just" fontAlgn="base">
              <a:buNone/>
            </a:pPr>
            <a:r>
              <a:rPr lang="en-US" dirty="0"/>
              <a:t>Syntax:</a:t>
            </a:r>
          </a:p>
          <a:p>
            <a:pPr marL="0" indent="0" algn="just" fontAlgn="base">
              <a:buNone/>
            </a:pPr>
            <a:r>
              <a:rPr lang="en-US" dirty="0" smtClean="0"/>
              <a:t>free(pointer</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245802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04899" y="1452418"/>
            <a:ext cx="9982200" cy="3489036"/>
          </a:xfrm>
        </p:spPr>
        <p:txBody>
          <a:bodyPr>
            <a:normAutofit/>
          </a:bodyPr>
          <a:lstStyle/>
          <a:p>
            <a:pPr marL="0" indent="0">
              <a:buNone/>
            </a:pPr>
            <a:r>
              <a:rPr lang="en-US" dirty="0"/>
              <a:t>// C program to illustrate the </a:t>
            </a:r>
            <a:r>
              <a:rPr lang="en-US" dirty="0" smtClean="0"/>
              <a:t>concept of </a:t>
            </a:r>
            <a:r>
              <a:rPr lang="en-US" dirty="0"/>
              <a:t>memory allocation</a:t>
            </a:r>
          </a:p>
          <a:p>
            <a:pPr marL="0" indent="0">
              <a:buNone/>
            </a:pPr>
            <a:r>
              <a:rPr lang="en-US" dirty="0"/>
              <a:t>#include </a:t>
            </a:r>
            <a:r>
              <a:rPr lang="en-US" dirty="0" smtClean="0"/>
              <a:t>&lt;</a:t>
            </a:r>
            <a:r>
              <a:rPr lang="en-US" dirty="0" err="1" smtClean="0"/>
              <a:t>stdio.h</a:t>
            </a:r>
            <a:r>
              <a:rPr lang="en-US" dirty="0" smtClean="0"/>
              <a:t>&gt;</a:t>
            </a:r>
            <a:endParaRPr lang="en-US" dirty="0"/>
          </a:p>
          <a:p>
            <a:pPr marL="0" indent="0">
              <a:buNone/>
            </a:pPr>
            <a:r>
              <a:rPr lang="en-US" dirty="0" smtClean="0"/>
              <a:t>void </a:t>
            </a:r>
            <a:r>
              <a:rPr lang="en-US" dirty="0"/>
              <a:t>main()</a:t>
            </a:r>
          </a:p>
          <a:p>
            <a:pPr marL="0" indent="0">
              <a:buNone/>
            </a:pPr>
            <a:r>
              <a:rPr lang="en-US" dirty="0"/>
              <a:t>{</a:t>
            </a:r>
          </a:p>
          <a:p>
            <a:pPr marL="0" indent="0">
              <a:buNone/>
            </a:pPr>
            <a:r>
              <a:rPr lang="en-US" dirty="0"/>
              <a:t>	</a:t>
            </a:r>
            <a:r>
              <a:rPr lang="en-US" dirty="0" err="1"/>
              <a:t>int</a:t>
            </a:r>
            <a:r>
              <a:rPr lang="en-US" dirty="0"/>
              <a:t>* p; // </a:t>
            </a:r>
            <a:r>
              <a:rPr lang="en-US" dirty="0" smtClean="0"/>
              <a:t>4 </a:t>
            </a:r>
            <a:r>
              <a:rPr lang="en-US" dirty="0"/>
              <a:t>bytes</a:t>
            </a:r>
          </a:p>
          <a:p>
            <a:pPr marL="0" indent="0">
              <a:buNone/>
            </a:pPr>
            <a:r>
              <a:rPr lang="en-US" dirty="0"/>
              <a:t>	</a:t>
            </a:r>
            <a:r>
              <a:rPr lang="en-US" dirty="0" smtClean="0"/>
              <a:t>p </a:t>
            </a:r>
            <a:r>
              <a:rPr lang="en-US" dirty="0"/>
              <a:t>= (</a:t>
            </a:r>
            <a:r>
              <a:rPr lang="en-US" dirty="0" err="1"/>
              <a:t>int</a:t>
            </a:r>
            <a:r>
              <a:rPr lang="en-US" dirty="0"/>
              <a:t>*)</a:t>
            </a:r>
            <a:r>
              <a:rPr lang="en-US" dirty="0" err="1"/>
              <a:t>malloc</a:t>
            </a:r>
            <a:r>
              <a:rPr lang="en-US" dirty="0"/>
              <a:t>(5 * </a:t>
            </a:r>
            <a:r>
              <a:rPr lang="en-US" dirty="0" err="1"/>
              <a:t>sizeof</a:t>
            </a:r>
            <a:r>
              <a:rPr lang="en-US" dirty="0"/>
              <a:t>(</a:t>
            </a:r>
            <a:r>
              <a:rPr lang="en-US" dirty="0" err="1"/>
              <a:t>int</a:t>
            </a:r>
            <a:r>
              <a:rPr lang="en-US" dirty="0"/>
              <a:t>));</a:t>
            </a:r>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
        <p:nvSpPr>
          <p:cNvPr id="5" name="Rectangle 4"/>
          <p:cNvSpPr/>
          <p:nvPr/>
        </p:nvSpPr>
        <p:spPr>
          <a:xfrm>
            <a:off x="5966691" y="2099302"/>
            <a:ext cx="6096000" cy="2031325"/>
          </a:xfrm>
          <a:prstGeom prst="rect">
            <a:avLst/>
          </a:prstGeom>
        </p:spPr>
        <p:txBody>
          <a:bodyPr>
            <a:spAutoFit/>
          </a:bodyPr>
          <a:lstStyle/>
          <a:p>
            <a:pPr algn="just" fontAlgn="base">
              <a:buFont typeface="Arial" panose="020B0604020202020204" pitchFamily="34" charset="0"/>
              <a:buChar char="•"/>
            </a:pPr>
            <a:r>
              <a:rPr lang="en-US" dirty="0">
                <a:solidFill>
                  <a:srgbClr val="273239"/>
                </a:solidFill>
                <a:latin typeface="Nunito"/>
              </a:rPr>
              <a:t>In </a:t>
            </a:r>
            <a:r>
              <a:rPr lang="en-US" dirty="0" smtClean="0">
                <a:solidFill>
                  <a:srgbClr val="273239"/>
                </a:solidFill>
                <a:latin typeface="Nunito"/>
              </a:rPr>
              <a:t>this </a:t>
            </a:r>
            <a:r>
              <a:rPr lang="en-US" dirty="0">
                <a:solidFill>
                  <a:srgbClr val="273239"/>
                </a:solidFill>
                <a:latin typeface="Nunito"/>
              </a:rPr>
              <a:t>code, a pointer p is declared. Assume that pointer p will take 2 bytes of memory and again it depends upon the compiler.</a:t>
            </a:r>
          </a:p>
          <a:p>
            <a:pPr algn="just" fontAlgn="base">
              <a:buFont typeface="Arial" panose="020B0604020202020204" pitchFamily="34" charset="0"/>
              <a:buChar char="•"/>
            </a:pPr>
            <a:r>
              <a:rPr lang="en-US" dirty="0">
                <a:solidFill>
                  <a:srgbClr val="273239"/>
                </a:solidFill>
                <a:latin typeface="Nunito"/>
              </a:rPr>
              <a:t>This pointer will store in the stack section and will point to the array address of the first index which is allocated in the heap. Heap memory cannot be used directly but with the help of the pointer, it can be accessed.</a:t>
            </a:r>
            <a:endParaRPr lang="en-US" b="0" i="0" dirty="0">
              <a:solidFill>
                <a:srgbClr val="273239"/>
              </a:solidFill>
              <a:effectLst/>
              <a:latin typeface="Nunito"/>
            </a:endParaRPr>
          </a:p>
        </p:txBody>
      </p:sp>
      <p:pic>
        <p:nvPicPr>
          <p:cNvPr id="41986" name="Picture 2" descr="Fre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81612" y="4318580"/>
            <a:ext cx="1833994" cy="20377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81987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When the program is not in use, the memory should be deallocated. Otherwise, it will cause a memory leak</a:t>
            </a:r>
            <a:r>
              <a:rPr lang="en-US" dirty="0" smtClean="0"/>
              <a:t>.</a:t>
            </a:r>
          </a:p>
          <a:p>
            <a:r>
              <a:rPr lang="en-US" dirty="0"/>
              <a:t>After deallocating the memory allocated in the heap. Below is the image to illustrate the main memory after deallocation.</a:t>
            </a:r>
          </a:p>
          <a:p>
            <a:endParaRPr lang="en-US" dirty="0"/>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pic>
        <p:nvPicPr>
          <p:cNvPr id="45058" name="Picture 2" descr="Memory leak"/>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63939" y="3571730"/>
            <a:ext cx="3945904" cy="2459615"/>
          </a:xfrm>
          <a:prstGeom prst="rect">
            <a:avLst/>
          </a:prstGeom>
          <a:noFill/>
          <a:extLst>
            <a:ext uri="{909E8E84-426E-40DD-AFC4-6F175D3DCCD1}">
              <a14:hiddenFill xmlns="" xmlns:a14="http://schemas.microsoft.com/office/drawing/2010/main">
                <a:solidFill>
                  <a:srgbClr val="FFFFFF"/>
                </a:solidFill>
              </a14:hiddenFill>
            </a:ext>
          </a:extLst>
        </p:spPr>
      </p:pic>
      <p:pic>
        <p:nvPicPr>
          <p:cNvPr id="45060" name="Picture 4" descr="Deallocating heap memor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95284" y="3372787"/>
            <a:ext cx="2647950"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09240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Advantages and Disadvantages</a:t>
            </a:r>
            <a:endParaRPr lang="en-US" dirty="0"/>
          </a:p>
        </p:txBody>
      </p:sp>
      <p:sp>
        <p:nvSpPr>
          <p:cNvPr id="3" name="Content Placeholder 2"/>
          <p:cNvSpPr>
            <a:spLocks noGrp="1"/>
          </p:cNvSpPr>
          <p:nvPr>
            <p:ph idx="1"/>
          </p:nvPr>
        </p:nvSpPr>
        <p:spPr/>
        <p:txBody>
          <a:bodyPr>
            <a:normAutofit fontScale="92500"/>
          </a:bodyPr>
          <a:lstStyle/>
          <a:p>
            <a:pPr marL="0" indent="0" fontAlgn="base">
              <a:buNone/>
            </a:pPr>
            <a:r>
              <a:rPr lang="en-US" b="1" dirty="0"/>
              <a:t>Advantages:</a:t>
            </a:r>
            <a:endParaRPr lang="en-US" dirty="0"/>
          </a:p>
          <a:p>
            <a:pPr fontAlgn="base"/>
            <a:r>
              <a:rPr lang="en-US" dirty="0"/>
              <a:t>Dynamic Allocation is done at run time.</a:t>
            </a:r>
          </a:p>
          <a:p>
            <a:pPr fontAlgn="base"/>
            <a:r>
              <a:rPr lang="en-US" dirty="0"/>
              <a:t>We can allocate (create) additional storage whenever we need them.</a:t>
            </a:r>
          </a:p>
          <a:p>
            <a:pPr fontAlgn="base"/>
            <a:r>
              <a:rPr lang="en-US" dirty="0"/>
              <a:t>Memory can be deallocated (free/delete) dynamic space whenever we are done with them.</a:t>
            </a:r>
          </a:p>
          <a:p>
            <a:pPr fontAlgn="base"/>
            <a:r>
              <a:rPr lang="en-US" dirty="0"/>
              <a:t>Thus, one can always have exactly the amount of space required – no more, no less.</a:t>
            </a:r>
          </a:p>
          <a:p>
            <a:pPr fontAlgn="base"/>
            <a:r>
              <a:rPr lang="en-US" dirty="0"/>
              <a:t>Memory size can be reallocated if needed.</a:t>
            </a:r>
          </a:p>
          <a:p>
            <a:pPr marL="0" indent="0" fontAlgn="base">
              <a:buNone/>
            </a:pPr>
            <a:r>
              <a:rPr lang="en-US" b="1" dirty="0"/>
              <a:t>Disadvantages:</a:t>
            </a:r>
            <a:endParaRPr lang="en-US" dirty="0"/>
          </a:p>
          <a:p>
            <a:pPr fontAlgn="base"/>
            <a:r>
              <a:rPr lang="en-US" dirty="0"/>
              <a:t>As the memory is allocated during runtime, it requires more time.</a:t>
            </a:r>
          </a:p>
          <a:p>
            <a:pPr fontAlgn="base"/>
            <a:r>
              <a:rPr lang="en-US" dirty="0"/>
              <a:t>Memory needs to be freed by the user when done. This is important as it is more likely to turn into bugs that are difficult to find.</a:t>
            </a:r>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27356036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#include &lt;</a:t>
            </a:r>
            <a:r>
              <a:rPr lang="en-US" dirty="0" err="1"/>
              <a:t>stdlib.h</a:t>
            </a:r>
            <a:r>
              <a:rPr lang="en-US" dirty="0"/>
              <a:t>&gt;</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int</a:t>
            </a:r>
            <a:r>
              <a:rPr lang="en-US" dirty="0"/>
              <a:t> size, resize;</a:t>
            </a:r>
          </a:p>
          <a:p>
            <a:pPr marL="0" indent="0">
              <a:lnSpc>
                <a:spcPct val="120000"/>
              </a:lnSpc>
              <a:spcBef>
                <a:spcPts val="0"/>
              </a:spcBef>
              <a:buNone/>
            </a:pPr>
            <a:r>
              <a:rPr lang="en-US" dirty="0"/>
              <a:t>	char* </a:t>
            </a:r>
            <a:r>
              <a:rPr lang="en-US" dirty="0" err="1"/>
              <a:t>str</a:t>
            </a:r>
            <a:r>
              <a:rPr lang="en-US" dirty="0"/>
              <a:t> = NULL;</a:t>
            </a:r>
          </a:p>
          <a:p>
            <a:pPr marL="0" indent="0">
              <a:lnSpc>
                <a:spcPct val="120000"/>
              </a:lnSpc>
              <a:spcBef>
                <a:spcPts val="0"/>
              </a:spcBef>
              <a:buNone/>
            </a:pPr>
            <a:r>
              <a:rPr lang="en-US" dirty="0"/>
              <a:t>	</a:t>
            </a:r>
            <a:r>
              <a:rPr lang="en-US" dirty="0" err="1"/>
              <a:t>printf</a:t>
            </a:r>
            <a:r>
              <a:rPr lang="en-US" dirty="0"/>
              <a:t>("Enter limit of the text: \n");</a:t>
            </a:r>
          </a:p>
          <a:p>
            <a:pPr marL="0" indent="0">
              <a:lnSpc>
                <a:spcPct val="120000"/>
              </a:lnSpc>
              <a:spcBef>
                <a:spcPts val="0"/>
              </a:spcBef>
              <a:buNone/>
            </a:pPr>
            <a:r>
              <a:rPr lang="en-US" dirty="0"/>
              <a:t>	</a:t>
            </a:r>
            <a:r>
              <a:rPr lang="en-US" dirty="0" err="1"/>
              <a:t>scanf</a:t>
            </a:r>
            <a:r>
              <a:rPr lang="en-US" dirty="0"/>
              <a:t>("%d", &amp;size);</a:t>
            </a:r>
          </a:p>
          <a:p>
            <a:pPr marL="0" indent="0">
              <a:lnSpc>
                <a:spcPct val="120000"/>
              </a:lnSpc>
              <a:spcBef>
                <a:spcPts val="0"/>
              </a:spcBef>
              <a:buNone/>
            </a:pPr>
            <a:r>
              <a:rPr lang="en-US" dirty="0"/>
              <a:t>	</a:t>
            </a:r>
            <a:r>
              <a:rPr lang="en-US" dirty="0" err="1"/>
              <a:t>str</a:t>
            </a:r>
            <a:r>
              <a:rPr lang="en-US" dirty="0"/>
              <a:t> = (char*)</a:t>
            </a:r>
            <a:r>
              <a:rPr lang="en-US" dirty="0" err="1"/>
              <a:t>malloc</a:t>
            </a:r>
            <a:r>
              <a:rPr lang="en-US" dirty="0"/>
              <a:t>(size * </a:t>
            </a:r>
            <a:r>
              <a:rPr lang="en-US" dirty="0" err="1"/>
              <a:t>sizeof</a:t>
            </a:r>
            <a:r>
              <a:rPr lang="en-US" dirty="0"/>
              <a:t>(char));</a:t>
            </a:r>
          </a:p>
          <a:p>
            <a:pPr marL="0" indent="0">
              <a:lnSpc>
                <a:spcPct val="120000"/>
              </a:lnSpc>
              <a:spcBef>
                <a:spcPts val="0"/>
              </a:spcBef>
              <a:buNone/>
            </a:pPr>
            <a:r>
              <a:rPr lang="en-US" dirty="0"/>
              <a:t>	// If </a:t>
            </a:r>
            <a:r>
              <a:rPr lang="en-US" dirty="0" err="1"/>
              <a:t>str</a:t>
            </a:r>
            <a:r>
              <a:rPr lang="en-US" dirty="0"/>
              <a:t> is not NULL</a:t>
            </a:r>
          </a:p>
          <a:p>
            <a:pPr marL="0" indent="0">
              <a:lnSpc>
                <a:spcPct val="120000"/>
              </a:lnSpc>
              <a:spcBef>
                <a:spcPts val="0"/>
              </a:spcBef>
              <a:buNone/>
            </a:pPr>
            <a:r>
              <a:rPr lang="en-US" dirty="0"/>
              <a:t>	if (</a:t>
            </a:r>
            <a:r>
              <a:rPr lang="en-US" dirty="0" err="1"/>
              <a:t>str</a:t>
            </a:r>
            <a:r>
              <a:rPr lang="en-US" dirty="0"/>
              <a:t> != NULL) {</a:t>
            </a:r>
          </a:p>
          <a:p>
            <a:pPr marL="0" indent="0">
              <a:lnSpc>
                <a:spcPct val="120000"/>
              </a:lnSpc>
              <a:spcBef>
                <a:spcPts val="0"/>
              </a:spcBef>
              <a:buNone/>
            </a:pPr>
            <a:r>
              <a:rPr lang="en-US" dirty="0"/>
              <a:t>		</a:t>
            </a:r>
            <a:r>
              <a:rPr lang="en-US" dirty="0" err="1"/>
              <a:t>printf</a:t>
            </a:r>
            <a:r>
              <a:rPr lang="en-US" dirty="0"/>
              <a:t>("Enter some text: \n");</a:t>
            </a:r>
          </a:p>
          <a:p>
            <a:pPr marL="0" indent="0">
              <a:lnSpc>
                <a:spcPct val="120000"/>
              </a:lnSpc>
              <a:spcBef>
                <a:spcPts val="0"/>
              </a:spcBef>
              <a:buNone/>
            </a:pPr>
            <a:r>
              <a:rPr lang="en-US" dirty="0"/>
              <a:t>		gets(</a:t>
            </a:r>
            <a:r>
              <a:rPr lang="en-US" dirty="0" err="1"/>
              <a:t>str</a:t>
            </a:r>
            <a:r>
              <a:rPr lang="en-US" dirty="0"/>
              <a:t>);</a:t>
            </a:r>
          </a:p>
          <a:p>
            <a:pPr marL="0" indent="0">
              <a:lnSpc>
                <a:spcPct val="120000"/>
              </a:lnSpc>
              <a:spcBef>
                <a:spcPts val="0"/>
              </a:spcBef>
              <a:buNone/>
            </a:pPr>
            <a:r>
              <a:rPr lang="en-US" dirty="0"/>
              <a:t>		</a:t>
            </a:r>
            <a:r>
              <a:rPr lang="en-US" dirty="0" err="1"/>
              <a:t>printf</a:t>
            </a:r>
            <a:r>
              <a:rPr lang="en-US" dirty="0"/>
              <a:t>("Inputted text by allocating memory using </a:t>
            </a:r>
            <a:r>
              <a:rPr lang="en-US" dirty="0" err="1"/>
              <a:t>malloc</a:t>
            </a:r>
            <a:r>
              <a:rPr lang="en-US" dirty="0"/>
              <a:t>() is:%s\n",</a:t>
            </a:r>
            <a:r>
              <a:rPr lang="en-US" dirty="0" err="1"/>
              <a:t>str</a:t>
            </a:r>
            <a:r>
              <a:rPr lang="en-US" dirty="0"/>
              <a:t>);</a:t>
            </a:r>
          </a:p>
          <a:p>
            <a:pPr marL="0" indent="0">
              <a:lnSpc>
                <a:spcPct val="120000"/>
              </a:lnSpc>
              <a:spcBef>
                <a:spcPts val="0"/>
              </a:spcBef>
              <a:buNone/>
            </a:pPr>
            <a:r>
              <a:rPr lang="en-US" dirty="0"/>
              <a:t>	}</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3533441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dirty="0"/>
              <a:t>// Free the memory</a:t>
            </a:r>
          </a:p>
          <a:p>
            <a:pPr marL="0" indent="0">
              <a:lnSpc>
                <a:spcPct val="120000"/>
              </a:lnSpc>
              <a:spcBef>
                <a:spcPts val="0"/>
              </a:spcBef>
              <a:buNone/>
            </a:pPr>
            <a:r>
              <a:rPr lang="en-US" dirty="0"/>
              <a:t>	free(</a:t>
            </a:r>
            <a:r>
              <a:rPr lang="en-US" dirty="0" err="1"/>
              <a:t>str</a:t>
            </a:r>
            <a:r>
              <a:rPr lang="en-US" dirty="0"/>
              <a:t>);</a:t>
            </a:r>
          </a:p>
          <a:p>
            <a:pPr marL="0" indent="0">
              <a:lnSpc>
                <a:spcPct val="120000"/>
              </a:lnSpc>
              <a:spcBef>
                <a:spcPts val="0"/>
              </a:spcBef>
              <a:buNone/>
            </a:pPr>
            <a:r>
              <a:rPr lang="en-US" dirty="0"/>
              <a:t>	</a:t>
            </a:r>
            <a:r>
              <a:rPr lang="en-US" dirty="0" err="1"/>
              <a:t>str</a:t>
            </a:r>
            <a:r>
              <a:rPr lang="en-US" dirty="0"/>
              <a:t> = (char*)</a:t>
            </a:r>
            <a:r>
              <a:rPr lang="en-US" dirty="0" err="1"/>
              <a:t>calloc</a:t>
            </a:r>
            <a:r>
              <a:rPr lang="en-US" dirty="0"/>
              <a:t>(50, </a:t>
            </a:r>
            <a:r>
              <a:rPr lang="en-US" dirty="0" err="1"/>
              <a:t>sizeof</a:t>
            </a:r>
            <a:r>
              <a:rPr lang="en-US" dirty="0"/>
              <a:t>(char));</a:t>
            </a:r>
          </a:p>
          <a:p>
            <a:pPr marL="0" indent="0">
              <a:lnSpc>
                <a:spcPct val="120000"/>
              </a:lnSpc>
              <a:spcBef>
                <a:spcPts val="0"/>
              </a:spcBef>
              <a:buNone/>
            </a:pPr>
            <a:r>
              <a:rPr lang="en-US" dirty="0"/>
              <a:t>	// If </a:t>
            </a:r>
            <a:r>
              <a:rPr lang="en-US" dirty="0" err="1"/>
              <a:t>str</a:t>
            </a:r>
            <a:r>
              <a:rPr lang="en-US" dirty="0"/>
              <a:t> is not NULL</a:t>
            </a:r>
          </a:p>
          <a:p>
            <a:pPr marL="0" indent="0">
              <a:lnSpc>
                <a:spcPct val="120000"/>
              </a:lnSpc>
              <a:spcBef>
                <a:spcPts val="0"/>
              </a:spcBef>
              <a:buNone/>
            </a:pPr>
            <a:r>
              <a:rPr lang="en-US" dirty="0"/>
              <a:t>	if (</a:t>
            </a:r>
            <a:r>
              <a:rPr lang="en-US" dirty="0" err="1"/>
              <a:t>str</a:t>
            </a:r>
            <a:r>
              <a:rPr lang="en-US" dirty="0"/>
              <a:t> != NULL) {</a:t>
            </a:r>
          </a:p>
          <a:p>
            <a:pPr marL="0" indent="0">
              <a:lnSpc>
                <a:spcPct val="120000"/>
              </a:lnSpc>
              <a:spcBef>
                <a:spcPts val="0"/>
              </a:spcBef>
              <a:buNone/>
            </a:pPr>
            <a:r>
              <a:rPr lang="en-US" dirty="0"/>
              <a:t>		</a:t>
            </a:r>
            <a:r>
              <a:rPr lang="en-US" dirty="0" err="1"/>
              <a:t>printf</a:t>
            </a:r>
            <a:r>
              <a:rPr lang="en-US" dirty="0"/>
              <a:t>("Enter some text: \n");</a:t>
            </a:r>
          </a:p>
          <a:p>
            <a:pPr marL="0" indent="0">
              <a:lnSpc>
                <a:spcPct val="120000"/>
              </a:lnSpc>
              <a:spcBef>
                <a:spcPts val="0"/>
              </a:spcBef>
              <a:buNone/>
            </a:pPr>
            <a:r>
              <a:rPr lang="en-US" dirty="0"/>
              <a:t>		gets(</a:t>
            </a:r>
            <a:r>
              <a:rPr lang="en-US" dirty="0" err="1"/>
              <a:t>str</a:t>
            </a:r>
            <a:r>
              <a:rPr lang="en-US" dirty="0"/>
              <a:t>);</a:t>
            </a:r>
          </a:p>
          <a:p>
            <a:pPr marL="0" indent="0">
              <a:lnSpc>
                <a:spcPct val="120000"/>
              </a:lnSpc>
              <a:spcBef>
                <a:spcPts val="0"/>
              </a:spcBef>
              <a:buNone/>
            </a:pPr>
            <a:r>
              <a:rPr lang="en-US" dirty="0"/>
              <a:t>		</a:t>
            </a:r>
            <a:r>
              <a:rPr lang="en-US" dirty="0" err="1"/>
              <a:t>printf</a:t>
            </a:r>
            <a:r>
              <a:rPr lang="en-US" dirty="0"/>
              <a:t>("Inputted text by allocating memory using </a:t>
            </a:r>
            <a:r>
              <a:rPr lang="en-US" dirty="0" err="1"/>
              <a:t>calloc</a:t>
            </a:r>
            <a:r>
              <a:rPr lang="en-US" dirty="0"/>
              <a:t>() is:%s\n",</a:t>
            </a:r>
            <a:r>
              <a:rPr lang="en-US" dirty="0" err="1"/>
              <a:t>str</a:t>
            </a:r>
            <a:r>
              <a:rPr lang="en-US" dirty="0"/>
              <a:t>);</a:t>
            </a:r>
          </a:p>
          <a:p>
            <a:pPr marL="0" indent="0">
              <a:lnSpc>
                <a:spcPct val="120000"/>
              </a:lnSpc>
              <a:spcBef>
                <a:spcPts val="0"/>
              </a:spcBef>
              <a:buNone/>
            </a:pPr>
            <a:r>
              <a:rPr lang="en-US" dirty="0"/>
              <a:t>	}</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11383078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buNone/>
            </a:pPr>
            <a:r>
              <a:rPr lang="en-US" dirty="0" err="1"/>
              <a:t>printf</a:t>
            </a:r>
            <a:r>
              <a:rPr lang="en-US" dirty="0"/>
              <a:t>("Enter the new size: \n");</a:t>
            </a:r>
          </a:p>
          <a:p>
            <a:pPr marL="0" indent="0">
              <a:lnSpc>
                <a:spcPct val="120000"/>
              </a:lnSpc>
              <a:spcBef>
                <a:spcPts val="0"/>
              </a:spcBef>
              <a:buNone/>
            </a:pPr>
            <a:r>
              <a:rPr lang="en-US" dirty="0"/>
              <a:t>	</a:t>
            </a:r>
            <a:r>
              <a:rPr lang="en-US" dirty="0" err="1"/>
              <a:t>scanf</a:t>
            </a:r>
            <a:r>
              <a:rPr lang="en-US" dirty="0"/>
              <a:t>("%d", &amp;resize);</a:t>
            </a:r>
          </a:p>
          <a:p>
            <a:pPr marL="0" indent="0">
              <a:lnSpc>
                <a:spcPct val="120000"/>
              </a:lnSpc>
              <a:spcBef>
                <a:spcPts val="0"/>
              </a:spcBef>
              <a:buNone/>
            </a:pPr>
            <a:r>
              <a:rPr lang="en-US" dirty="0"/>
              <a:t>	</a:t>
            </a:r>
            <a:r>
              <a:rPr lang="en-US" dirty="0" err="1"/>
              <a:t>str</a:t>
            </a:r>
            <a:r>
              <a:rPr lang="en-US" dirty="0"/>
              <a:t> = (char*)</a:t>
            </a:r>
            <a:r>
              <a:rPr lang="en-US" dirty="0" err="1"/>
              <a:t>realloc</a:t>
            </a:r>
            <a:r>
              <a:rPr lang="en-US" dirty="0"/>
              <a:t>(</a:t>
            </a:r>
            <a:r>
              <a:rPr lang="en-US" dirty="0" err="1"/>
              <a:t>str</a:t>
            </a:r>
            <a:r>
              <a:rPr lang="en-US" dirty="0"/>
              <a:t>, resize * </a:t>
            </a:r>
            <a:r>
              <a:rPr lang="en-US" dirty="0" err="1"/>
              <a:t>sizeof</a:t>
            </a:r>
            <a:r>
              <a:rPr lang="en-US" dirty="0"/>
              <a:t>(char));</a:t>
            </a:r>
          </a:p>
          <a:p>
            <a:pPr marL="0" indent="0">
              <a:lnSpc>
                <a:spcPct val="120000"/>
              </a:lnSpc>
              <a:spcBef>
                <a:spcPts val="0"/>
              </a:spcBef>
              <a:buNone/>
            </a:pPr>
            <a:r>
              <a:rPr lang="en-US" dirty="0"/>
              <a:t>	</a:t>
            </a:r>
            <a:r>
              <a:rPr lang="en-US" dirty="0" err="1"/>
              <a:t>printf</a:t>
            </a:r>
            <a:r>
              <a:rPr lang="en-US" dirty="0"/>
              <a:t>("Memory is successfully reallocated by using </a:t>
            </a:r>
            <a:r>
              <a:rPr lang="en-US" dirty="0" err="1"/>
              <a:t>realloc</a:t>
            </a:r>
            <a:r>
              <a:rPr lang="en-US" dirty="0"/>
              <a:t>() \n");</a:t>
            </a:r>
          </a:p>
          <a:p>
            <a:pPr marL="0" indent="0">
              <a:lnSpc>
                <a:spcPct val="120000"/>
              </a:lnSpc>
              <a:spcBef>
                <a:spcPts val="0"/>
              </a:spcBef>
              <a:buNone/>
            </a:pPr>
            <a:r>
              <a:rPr lang="en-US" dirty="0"/>
              <a:t>	// If </a:t>
            </a:r>
            <a:r>
              <a:rPr lang="en-US" dirty="0" err="1"/>
              <a:t>str</a:t>
            </a:r>
            <a:r>
              <a:rPr lang="en-US" dirty="0"/>
              <a:t> is not NULL</a:t>
            </a:r>
          </a:p>
          <a:p>
            <a:pPr marL="0" indent="0">
              <a:lnSpc>
                <a:spcPct val="120000"/>
              </a:lnSpc>
              <a:spcBef>
                <a:spcPts val="0"/>
              </a:spcBef>
              <a:buNone/>
            </a:pPr>
            <a:r>
              <a:rPr lang="en-US" dirty="0"/>
              <a:t>	if (</a:t>
            </a:r>
            <a:r>
              <a:rPr lang="en-US" dirty="0" err="1"/>
              <a:t>str</a:t>
            </a:r>
            <a:r>
              <a:rPr lang="en-US" dirty="0"/>
              <a:t> != NULL) {</a:t>
            </a:r>
          </a:p>
          <a:p>
            <a:pPr marL="0" indent="0">
              <a:lnSpc>
                <a:spcPct val="120000"/>
              </a:lnSpc>
              <a:spcBef>
                <a:spcPts val="0"/>
              </a:spcBef>
              <a:buNone/>
            </a:pPr>
            <a:r>
              <a:rPr lang="en-US" dirty="0"/>
              <a:t>		</a:t>
            </a:r>
            <a:r>
              <a:rPr lang="en-US" dirty="0" err="1"/>
              <a:t>printf</a:t>
            </a:r>
            <a:r>
              <a:rPr lang="en-US" dirty="0"/>
              <a:t>("Enter some text: \n");</a:t>
            </a:r>
          </a:p>
          <a:p>
            <a:pPr marL="0" indent="0">
              <a:lnSpc>
                <a:spcPct val="120000"/>
              </a:lnSpc>
              <a:spcBef>
                <a:spcPts val="0"/>
              </a:spcBef>
              <a:buNone/>
            </a:pPr>
            <a:r>
              <a:rPr lang="en-US" dirty="0"/>
              <a:t>		gets(</a:t>
            </a:r>
            <a:r>
              <a:rPr lang="en-US" dirty="0" err="1"/>
              <a:t>str</a:t>
            </a:r>
            <a:r>
              <a:rPr lang="en-US" dirty="0"/>
              <a:t>);</a:t>
            </a:r>
          </a:p>
          <a:p>
            <a:pPr marL="0" indent="0">
              <a:lnSpc>
                <a:spcPct val="120000"/>
              </a:lnSpc>
              <a:spcBef>
                <a:spcPts val="0"/>
              </a:spcBef>
              <a:buNone/>
            </a:pPr>
            <a:r>
              <a:rPr lang="en-US" dirty="0"/>
              <a:t>		</a:t>
            </a:r>
            <a:r>
              <a:rPr lang="en-US" dirty="0" err="1"/>
              <a:t>printf</a:t>
            </a:r>
            <a:r>
              <a:rPr lang="en-US" dirty="0"/>
              <a:t>("Inputted text by reallocating memory using </a:t>
            </a:r>
            <a:r>
              <a:rPr lang="en-US" dirty="0" err="1"/>
              <a:t>realloc</a:t>
            </a:r>
            <a:r>
              <a:rPr lang="en-US" dirty="0"/>
              <a:t>()is:%s\n",</a:t>
            </a:r>
            <a:r>
              <a:rPr lang="en-US" dirty="0" err="1"/>
              <a:t>str</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 Free the memory</a:t>
            </a:r>
          </a:p>
          <a:p>
            <a:pPr marL="0" indent="0">
              <a:lnSpc>
                <a:spcPct val="120000"/>
              </a:lnSpc>
              <a:spcBef>
                <a:spcPts val="0"/>
              </a:spcBef>
              <a:buNone/>
            </a:pPr>
            <a:r>
              <a:rPr lang="en-US" dirty="0"/>
              <a:t>	free(</a:t>
            </a:r>
            <a:r>
              <a:rPr lang="en-US" dirty="0" err="1"/>
              <a:t>str</a:t>
            </a:r>
            <a:r>
              <a:rPr lang="en-US" dirty="0"/>
              <a:t>);</a:t>
            </a:r>
          </a:p>
          <a:p>
            <a:pPr marL="0" indent="0">
              <a:lnSpc>
                <a:spcPct val="120000"/>
              </a:lnSpc>
              <a:spcBef>
                <a:spcPts val="0"/>
              </a:spcBef>
              <a:buNone/>
            </a:pPr>
            <a:r>
              <a:rPr lang="en-US" dirty="0"/>
              <a:t>	</a:t>
            </a:r>
            <a:r>
              <a:rPr lang="en-US" dirty="0" err="1"/>
              <a:t>str</a:t>
            </a:r>
            <a:r>
              <a:rPr lang="en-US" dirty="0"/>
              <a:t> = NULL;</a:t>
            </a:r>
          </a:p>
          <a:p>
            <a:pPr marL="0" indent="0">
              <a:lnSpc>
                <a:spcPct val="120000"/>
              </a:lnSpc>
              <a:spcBef>
                <a:spcPts val="0"/>
              </a:spcBef>
              <a:buNone/>
            </a:pPr>
            <a:r>
              <a:rPr lang="en-US" dirty="0"/>
              <a:t>	return 0;</a:t>
            </a:r>
          </a:p>
          <a:p>
            <a:pPr marL="0"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8071635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 Practice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59B59A7-6C2A-4EE8-98F2-E800B13D849A}" type="datetime3">
              <a:rPr lang="en-US" smtClean="0"/>
              <a:pPr/>
              <a:t>2 June 2023</a:t>
            </a:fld>
            <a:endParaRPr lang="en-US"/>
          </a:p>
        </p:txBody>
      </p:sp>
    </p:spTree>
    <p:extLst>
      <p:ext uri="{BB962C8B-B14F-4D97-AF65-F5344CB8AC3E}">
        <p14:creationId xmlns="" xmlns:p14="http://schemas.microsoft.com/office/powerpoint/2010/main" val="35139444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2406</TotalTime>
  <Words>6929</Words>
  <Application>Microsoft Office PowerPoint</Application>
  <PresentationFormat>Custom</PresentationFormat>
  <Paragraphs>1098</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Academic Literature 16x9</vt:lpstr>
      <vt:lpstr>ADVANCED C PROGRAMMING</vt:lpstr>
      <vt:lpstr>Topics</vt:lpstr>
      <vt:lpstr>Pointer to an array</vt:lpstr>
      <vt:lpstr>Generating a Pointer to an Array</vt:lpstr>
      <vt:lpstr>Generating a Pointer to an Array</vt:lpstr>
      <vt:lpstr>Pointer to an Array</vt:lpstr>
      <vt:lpstr>Pointer to an Array: An Example</vt:lpstr>
      <vt:lpstr>Pointer to an Array: An Example</vt:lpstr>
      <vt:lpstr>MCQ Practice</vt:lpstr>
      <vt:lpstr>Q. No. 1</vt:lpstr>
      <vt:lpstr>Q. No. 1</vt:lpstr>
      <vt:lpstr>Q. No. 2</vt:lpstr>
      <vt:lpstr>Q. No. 2</vt:lpstr>
      <vt:lpstr>Q. No. 3</vt:lpstr>
      <vt:lpstr>Q. No. 3</vt:lpstr>
      <vt:lpstr>Q. No. 4</vt:lpstr>
      <vt:lpstr>Q. No. 4</vt:lpstr>
      <vt:lpstr>Q. No. 5</vt:lpstr>
      <vt:lpstr>Q. No. 5</vt:lpstr>
      <vt:lpstr>Variable length array (VLA)</vt:lpstr>
      <vt:lpstr>Variable length array (VLA)</vt:lpstr>
      <vt:lpstr>Introduction to Strings</vt:lpstr>
      <vt:lpstr>Introduction to Strings</vt:lpstr>
      <vt:lpstr>Introduction to Strings</vt:lpstr>
      <vt:lpstr>String Declaration</vt:lpstr>
      <vt:lpstr>String Declaration</vt:lpstr>
      <vt:lpstr>String Initialization</vt:lpstr>
      <vt:lpstr>Initializing an array of char</vt:lpstr>
      <vt:lpstr>Initializing an array of char</vt:lpstr>
      <vt:lpstr>Initializing a pointer to a char</vt:lpstr>
      <vt:lpstr>Initializing a string from standard input</vt:lpstr>
      <vt:lpstr>List of some Common String Handling Functions in C</vt:lpstr>
      <vt:lpstr>List of some Common String Handling Functions in C</vt:lpstr>
      <vt:lpstr>List of some Common String Handling Functions in C</vt:lpstr>
      <vt:lpstr>strlen() function</vt:lpstr>
      <vt:lpstr>strnlen() function</vt:lpstr>
      <vt:lpstr>strcmp() function</vt:lpstr>
      <vt:lpstr>strncmp() function</vt:lpstr>
      <vt:lpstr>strcat() function</vt:lpstr>
      <vt:lpstr>strncat() function</vt:lpstr>
      <vt:lpstr>strcpy() function</vt:lpstr>
      <vt:lpstr>strncpy() function</vt:lpstr>
      <vt:lpstr>strchr() function</vt:lpstr>
      <vt:lpstr>strrchr() function</vt:lpstr>
      <vt:lpstr>strstr() function</vt:lpstr>
      <vt:lpstr>strnstr() function</vt:lpstr>
      <vt:lpstr>strcasecmp() function</vt:lpstr>
      <vt:lpstr>strncasecmp() function</vt:lpstr>
      <vt:lpstr>strrev() function</vt:lpstr>
      <vt:lpstr>strlwr() function</vt:lpstr>
      <vt:lpstr>strupr() function</vt:lpstr>
      <vt:lpstr>strtok() function</vt:lpstr>
      <vt:lpstr>Arrays and strings</vt:lpstr>
      <vt:lpstr>Arrays and strings</vt:lpstr>
      <vt:lpstr>Arrays and Strings</vt:lpstr>
      <vt:lpstr>Negative Subscripts</vt:lpstr>
      <vt:lpstr>Negative Subscripts</vt:lpstr>
      <vt:lpstr>Functions and Strings</vt:lpstr>
      <vt:lpstr>Function declaration to accept one dimensional string</vt:lpstr>
      <vt:lpstr>Passing one dimensional string to a function</vt:lpstr>
      <vt:lpstr>Passing one dimensional string to a function</vt:lpstr>
      <vt:lpstr>Function declaration to accept two dimensional string</vt:lpstr>
      <vt:lpstr>Function declaration to accept two dimensional string</vt:lpstr>
      <vt:lpstr>Passing two dimensional string to a function</vt:lpstr>
      <vt:lpstr>Pointers and strings</vt:lpstr>
      <vt:lpstr>Printing each character address of a string using pointer variable</vt:lpstr>
      <vt:lpstr>Printing each character of a string using the pointer</vt:lpstr>
      <vt:lpstr>Printing each character of a string using the pointer</vt:lpstr>
      <vt:lpstr>Manipulating characters of a string using the pointer</vt:lpstr>
      <vt:lpstr>Static and Dynamic Memory Allocation</vt:lpstr>
      <vt:lpstr>Static Memory Allocation</vt:lpstr>
      <vt:lpstr>Dynamic Memory Allocation</vt:lpstr>
      <vt:lpstr>Slide 73</vt:lpstr>
      <vt:lpstr>Slide 74</vt:lpstr>
      <vt:lpstr>Static Memory Allocation</vt:lpstr>
      <vt:lpstr>Static Memory Allocation</vt:lpstr>
      <vt:lpstr>Dynamic Memory Allocation</vt:lpstr>
      <vt:lpstr>Dynamic Memory Allocation</vt:lpstr>
      <vt:lpstr>Dynamic Memory Allocation</vt:lpstr>
      <vt:lpstr>Dynamic Memory Allocation</vt:lpstr>
      <vt:lpstr>Dynamic Memory Allocation</vt:lpstr>
      <vt:lpstr>Dynamic Memory Allocation</vt:lpstr>
      <vt:lpstr>Example</vt:lpstr>
      <vt:lpstr>Example</vt:lpstr>
      <vt:lpstr>DMA Advantages and Disadvantages</vt:lpstr>
      <vt:lpstr>Example</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Kanni Muthu</dc:creator>
  <cp:lastModifiedBy>user</cp:lastModifiedBy>
  <cp:revision>107</cp:revision>
  <dcterms:created xsi:type="dcterms:W3CDTF">2023-04-13T10:59:41Z</dcterms:created>
  <dcterms:modified xsi:type="dcterms:W3CDTF">2023-06-02T04:02:41Z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