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8"/>
  </p:notesMasterIdLst>
  <p:handoutMasterIdLst>
    <p:handoutMasterId r:id="rId69"/>
  </p:handoutMasterIdLst>
  <p:sldIdLst>
    <p:sldId id="256" r:id="rId5"/>
    <p:sldId id="257" r:id="rId6"/>
    <p:sldId id="273" r:id="rId7"/>
    <p:sldId id="282" r:id="rId8"/>
    <p:sldId id="283" r:id="rId9"/>
    <p:sldId id="284" r:id="rId10"/>
    <p:sldId id="285" r:id="rId11"/>
    <p:sldId id="286" r:id="rId12"/>
    <p:sldId id="287" r:id="rId13"/>
    <p:sldId id="288" r:id="rId14"/>
    <p:sldId id="274" r:id="rId15"/>
    <p:sldId id="290" r:id="rId16"/>
    <p:sldId id="292" r:id="rId17"/>
    <p:sldId id="291" r:id="rId18"/>
    <p:sldId id="293" r:id="rId19"/>
    <p:sldId id="289" r:id="rId20"/>
    <p:sldId id="305" r:id="rId21"/>
    <p:sldId id="306" r:id="rId22"/>
    <p:sldId id="307" r:id="rId23"/>
    <p:sldId id="308" r:id="rId24"/>
    <p:sldId id="276" r:id="rId25"/>
    <p:sldId id="309" r:id="rId26"/>
    <p:sldId id="314" r:id="rId27"/>
    <p:sldId id="310" r:id="rId28"/>
    <p:sldId id="313" r:id="rId29"/>
    <p:sldId id="311" r:id="rId30"/>
    <p:sldId id="315" r:id="rId31"/>
    <p:sldId id="316" r:id="rId32"/>
    <p:sldId id="317" r:id="rId33"/>
    <p:sldId id="318" r:id="rId34"/>
    <p:sldId id="319" r:id="rId35"/>
    <p:sldId id="320" r:id="rId36"/>
    <p:sldId id="321" r:id="rId37"/>
    <p:sldId id="322" r:id="rId38"/>
    <p:sldId id="277" r:id="rId39"/>
    <p:sldId id="295" r:id="rId40"/>
    <p:sldId id="296" r:id="rId41"/>
    <p:sldId id="335" r:id="rId42"/>
    <p:sldId id="336" r:id="rId43"/>
    <p:sldId id="337" r:id="rId44"/>
    <p:sldId id="338" r:id="rId45"/>
    <p:sldId id="339" r:id="rId46"/>
    <p:sldId id="340" r:id="rId47"/>
    <p:sldId id="333" r:id="rId48"/>
    <p:sldId id="334" r:id="rId49"/>
    <p:sldId id="323" r:id="rId50"/>
    <p:sldId id="328" r:id="rId51"/>
    <p:sldId id="329" r:id="rId52"/>
    <p:sldId id="330" r:id="rId53"/>
    <p:sldId id="331" r:id="rId54"/>
    <p:sldId id="332" r:id="rId55"/>
    <p:sldId id="326" r:id="rId56"/>
    <p:sldId id="327" r:id="rId57"/>
    <p:sldId id="280" r:id="rId58"/>
    <p:sldId id="297" r:id="rId59"/>
    <p:sldId id="298" r:id="rId60"/>
    <p:sldId id="281" r:id="rId61"/>
    <p:sldId id="299" r:id="rId62"/>
    <p:sldId id="300" r:id="rId63"/>
    <p:sldId id="301" r:id="rId64"/>
    <p:sldId id="302" r:id="rId65"/>
    <p:sldId id="303" r:id="rId66"/>
    <p:sldId id="304"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9" d="100"/>
          <a:sy n="69" d="100"/>
        </p:scale>
        <p:origin x="564" y="44"/>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6/7/2023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6/7/2023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62494DB3-7B6A-49B3-B57C-3999FDE58253}" type="datetime3">
              <a:rPr lang="en-US" smtClean="0"/>
              <a:t>7 June 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2090E35F-95E5-4000-968B-04EDEC010036}" type="datetime3">
              <a:rPr lang="en-US" smtClean="0"/>
              <a:t>7 June 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2407F83-58DB-4B30-9EFD-DFA28FF1C7C2}" type="datetime3">
              <a:rPr lang="en-US" smtClean="0"/>
              <a:t>7 June 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71828BE-DAFF-4D24-90E8-7CE9E4DC0FE1}" type="datetime3">
              <a:rPr lang="en-US" smtClean="0"/>
              <a:t>7 June 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59B59A7-6C2A-4EE8-98F2-E800B13D849A}" type="datetime3">
              <a:rPr lang="en-US" smtClean="0"/>
              <a:t>7 June 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B63EEB-2051-4051-9AEC-F3CD7B3B7ED9}" type="datetime3">
              <a:rPr lang="en-US" smtClean="0"/>
              <a:t>7 June 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31D900D4-14FE-4B9B-A653-75C05B65B15D}" type="datetime3">
              <a:rPr lang="en-US" smtClean="0"/>
              <a:t>7 June 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D325574C-50C6-433D-916B-B3A3AB0E59D1}" type="datetime3">
              <a:rPr lang="en-US" smtClean="0"/>
              <a:t>7 June 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79C70BB-3E9D-4BC2-AA25-071B2851D218}" type="datetime3">
              <a:rPr lang="en-US" smtClean="0"/>
              <a:t>7 June 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C38A7-1E6C-421A-AB40-20E16205FF9E}" type="datetime3">
              <a:rPr lang="en-US" smtClean="0"/>
              <a:t>7 June 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49896D1-DDAA-403A-92DB-8054F550F582}" type="datetime3">
              <a:rPr lang="en-US" smtClean="0"/>
              <a:t>7 June 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93393A39-BE2D-4A69-B2FE-E98D075E403C}" type="datetime3">
              <a:rPr lang="en-US" smtClean="0"/>
              <a:t>7 June 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ADVANCED C PROGRAMMING</a:t>
            </a:r>
          </a:p>
        </p:txBody>
      </p:sp>
      <p:sp>
        <p:nvSpPr>
          <p:cNvPr id="7" name="Subtitle 6"/>
          <p:cNvSpPr>
            <a:spLocks noGrp="1"/>
          </p:cNvSpPr>
          <p:nvPr>
            <p:ph type="subTitle" idx="1"/>
          </p:nvPr>
        </p:nvSpPr>
        <p:spPr>
          <a:xfrm>
            <a:off x="107373" y="5832585"/>
            <a:ext cx="10782300" cy="309598"/>
          </a:xfrm>
        </p:spPr>
        <p:txBody>
          <a:bodyPr>
            <a:normAutofit lnSpcReduction="10000"/>
          </a:bodyPr>
          <a:lstStyle/>
          <a:p>
            <a:r>
              <a:rPr lang="en-US" sz="1600" dirty="0" smtClean="0">
                <a:solidFill>
                  <a:schemeClr val="accent4">
                    <a:lumMod val="20000"/>
                    <a:lumOff val="80000"/>
                  </a:schemeClr>
                </a:solidFill>
              </a:rPr>
              <a:t>Prepared by Dr</a:t>
            </a:r>
            <a:r>
              <a:rPr lang="en-US" sz="1600" dirty="0">
                <a:solidFill>
                  <a:schemeClr val="accent4">
                    <a:lumMod val="20000"/>
                    <a:lumOff val="80000"/>
                  </a:schemeClr>
                </a:solidFill>
              </a:rPr>
              <a:t>. S. </a:t>
            </a:r>
            <a:r>
              <a:rPr lang="en-US" sz="1600" dirty="0" smtClean="0">
                <a:solidFill>
                  <a:schemeClr val="accent4">
                    <a:lumMod val="20000"/>
                    <a:lumOff val="80000"/>
                  </a:schemeClr>
                </a:solidFill>
              </a:rPr>
              <a:t>KANNIMUTHU, Professor, Department of CSE.</a:t>
            </a:r>
            <a:endParaRPr lang="en-US" sz="1600" dirty="0">
              <a:solidFill>
                <a:schemeClr val="accent4">
                  <a:lumMod val="20000"/>
                  <a:lumOff val="80000"/>
                </a:schemeClr>
              </a:solidFill>
            </a:endParaRP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
        <p:nvSpPr>
          <p:cNvPr id="5" name="TextBox 2"/>
          <p:cNvSpPr txBox="1"/>
          <p:nvPr/>
        </p:nvSpPr>
        <p:spPr>
          <a:xfrm>
            <a:off x="2347366" y="4618187"/>
            <a:ext cx="182614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Module </a:t>
            </a:r>
            <a:r>
              <a:rPr lang="en-US" smtClean="0"/>
              <a:t>2 Part-2</a:t>
            </a:r>
            <a:endParaRPr lang="en-US" dirty="0"/>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chemeClr val="tx2"/>
                </a:solidFill>
              </a:rPr>
              <a:t>Copying &amp; Comparing Structures</a:t>
            </a:r>
          </a:p>
        </p:txBody>
      </p:sp>
      <p:sp>
        <p:nvSpPr>
          <p:cNvPr id="14" name="Content Placeholder 13"/>
          <p:cNvSpPr>
            <a:spLocks noGrp="1"/>
          </p:cNvSpPr>
          <p:nvPr>
            <p:ph idx="1"/>
          </p:nvPr>
        </p:nvSpPr>
        <p:spPr>
          <a:xfrm>
            <a:off x="1104900" y="1600200"/>
            <a:ext cx="9982200" cy="4098636"/>
          </a:xfrm>
        </p:spPr>
        <p:txBody>
          <a:bodyPr>
            <a:normAutofit/>
          </a:bodyPr>
          <a:lstStyle/>
          <a:p>
            <a:r>
              <a:rPr lang="en-IN" altLang="en-US" dirty="0"/>
              <a:t>A structure can be assigned to another structure of the same type. </a:t>
            </a:r>
          </a:p>
          <a:p>
            <a:pPr lvl="1"/>
            <a:r>
              <a:rPr lang="en-IN" altLang="en-US" sz="1800" dirty="0"/>
              <a:t>Here is an example of assigning one structure to another.</a:t>
            </a:r>
          </a:p>
          <a:p>
            <a:pPr lvl="1"/>
            <a:r>
              <a:rPr lang="en-IN" altLang="en-US" sz="1800" dirty="0"/>
              <a:t>Comparing one structure variable with another is not allowed in C.</a:t>
            </a:r>
          </a:p>
          <a:p>
            <a:pPr lvl="1"/>
            <a:r>
              <a:rPr lang="en-IN" altLang="en-US" sz="1800" dirty="0"/>
              <a:t>However, when comparing two structures, one should compare the individual fields in the structure.  </a:t>
            </a:r>
            <a:r>
              <a:rPr lang="en-US" altLang="en-US" sz="1800" dirty="0"/>
              <a:t>Example:</a:t>
            </a:r>
            <a:endParaRPr lang="en-IN" altLang="en-US" sz="1800"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pic>
        <p:nvPicPr>
          <p:cNvPr id="5" name="Picture 3">
            <a:extLst>
              <a:ext uri="{FF2B5EF4-FFF2-40B4-BE49-F238E27FC236}">
                <a16:creationId xmlns:a16="http://schemas.microsoft.com/office/drawing/2014/main" id="{B15F0038-0774-4F74-B426-DFEE85FEBD19}"/>
              </a:ext>
            </a:extLst>
          </p:cNvPr>
          <p:cNvPicPr>
            <a:picLocks noChangeAspect="1" noChangeArrowheads="1"/>
          </p:cNvPicPr>
          <p:nvPr/>
        </p:nvPicPr>
        <p:blipFill>
          <a:blip r:embed="rId2"/>
          <a:srcRect/>
          <a:stretch>
            <a:fillRect/>
          </a:stretch>
        </p:blipFill>
        <p:spPr bwMode="auto">
          <a:xfrm>
            <a:off x="2705535" y="3393786"/>
            <a:ext cx="6448425" cy="2732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9054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Nested structures</a:t>
            </a:r>
          </a:p>
        </p:txBody>
      </p:sp>
      <p:sp>
        <p:nvSpPr>
          <p:cNvPr id="14" name="Content Placeholder 13"/>
          <p:cNvSpPr>
            <a:spLocks noGrp="1"/>
          </p:cNvSpPr>
          <p:nvPr>
            <p:ph idx="1"/>
          </p:nvPr>
        </p:nvSpPr>
        <p:spPr>
          <a:xfrm>
            <a:off x="1104900" y="1600200"/>
            <a:ext cx="9982200" cy="4098636"/>
          </a:xfrm>
        </p:spPr>
        <p:txBody>
          <a:bodyPr>
            <a:normAutofit/>
          </a:bodyPr>
          <a:lstStyle/>
          <a:p>
            <a:pPr>
              <a:defRPr/>
            </a:pPr>
            <a:r>
              <a:rPr lang="en-IN" dirty="0"/>
              <a:t>A structure can be placed within another structure. </a:t>
            </a:r>
          </a:p>
          <a:p>
            <a:pPr marL="0" indent="0">
              <a:buNone/>
              <a:defRPr/>
            </a:pPr>
            <a:endParaRPr lang="en-IN" dirty="0"/>
          </a:p>
          <a:p>
            <a:pPr lvl="1">
              <a:defRPr/>
            </a:pPr>
            <a:r>
              <a:rPr lang="en-IN" sz="1800" dirty="0"/>
              <a:t>In other words, structures can contain other structures as members.</a:t>
            </a:r>
          </a:p>
          <a:p>
            <a:pPr lvl="1">
              <a:defRPr/>
            </a:pPr>
            <a:r>
              <a:rPr lang="en-IN" sz="1800" dirty="0"/>
              <a:t> A structure within a structure means nesting of structures.</a:t>
            </a:r>
            <a:br>
              <a:rPr lang="en-IN" sz="1800" dirty="0"/>
            </a:br>
            <a:endParaRPr lang="en-IN" sz="1800" dirty="0"/>
          </a:p>
          <a:p>
            <a:pPr>
              <a:defRPr/>
            </a:pPr>
            <a:r>
              <a:rPr lang="en-IN" dirty="0"/>
              <a:t>In such cases, the dot operator in conjunction with the structure variables are used to access the members of the innermost as well as the outermost structures.</a:t>
            </a:r>
          </a:p>
          <a:p>
            <a:pPr marL="0" indent="0">
              <a:buNone/>
              <a:defRPr/>
            </a:pPr>
            <a:endParaRPr lang="en-IN" dirty="0"/>
          </a:p>
          <a:p>
            <a:pPr lvl="1">
              <a:defRPr/>
            </a:pPr>
            <a:r>
              <a:rPr lang="en-IN" sz="1800" dirty="0"/>
              <a:t>It must be noted that an innermost member in a nested structure can be accessed by chaining all the concerned structure variables, from outermost to innermost, with the member using the dot operator.</a:t>
            </a:r>
          </a:p>
          <a:p>
            <a:endParaRPr lang="en-US"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88995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Arrays of Structures</a:t>
            </a:r>
          </a:p>
        </p:txBody>
      </p:sp>
      <p:sp>
        <p:nvSpPr>
          <p:cNvPr id="14" name="Content Placeholder 13"/>
          <p:cNvSpPr>
            <a:spLocks noGrp="1"/>
          </p:cNvSpPr>
          <p:nvPr>
            <p:ph idx="1"/>
          </p:nvPr>
        </p:nvSpPr>
        <p:spPr>
          <a:xfrm>
            <a:off x="1104900" y="1600200"/>
            <a:ext cx="9982200" cy="4098636"/>
          </a:xfrm>
        </p:spPr>
        <p:txBody>
          <a:bodyPr>
            <a:normAutofit lnSpcReduction="10000"/>
          </a:bodyPr>
          <a:lstStyle/>
          <a:p>
            <a:pPr>
              <a:defRPr/>
            </a:pPr>
            <a:r>
              <a:rPr lang="en-IN" dirty="0"/>
              <a:t>The structure variable would be an array of objects, each of which contains the member elements declared within the structure construct.</a:t>
            </a:r>
          </a:p>
          <a:p>
            <a:pPr marL="0" indent="0">
              <a:buNone/>
              <a:defRPr/>
            </a:pPr>
            <a:endParaRPr lang="en-IN" dirty="0"/>
          </a:p>
          <a:p>
            <a:pPr>
              <a:defRPr/>
            </a:pPr>
            <a:r>
              <a:rPr lang="en-IN" dirty="0"/>
              <a:t>The general construct for declaration of an array structure is given as follows:</a:t>
            </a:r>
          </a:p>
          <a:p>
            <a:pPr lvl="1">
              <a:buNone/>
              <a:defRPr/>
            </a:pPr>
            <a:r>
              <a:rPr lang="en-IN" sz="1800" dirty="0" err="1"/>
              <a:t>struct</a:t>
            </a:r>
            <a:r>
              <a:rPr lang="en-IN" sz="1800" dirty="0"/>
              <a:t> &lt;</a:t>
            </a:r>
            <a:r>
              <a:rPr lang="en-IN" sz="1800" dirty="0" err="1"/>
              <a:t>structure_tag_name</a:t>
            </a:r>
            <a:r>
              <a:rPr lang="en-IN" sz="1800" dirty="0"/>
              <a:t> &gt;</a:t>
            </a:r>
          </a:p>
          <a:p>
            <a:pPr lvl="1">
              <a:buNone/>
              <a:defRPr/>
            </a:pPr>
            <a:r>
              <a:rPr lang="en-IN" sz="1800" dirty="0"/>
              <a:t>{</a:t>
            </a:r>
          </a:p>
          <a:p>
            <a:pPr lvl="1">
              <a:buNone/>
              <a:defRPr/>
            </a:pPr>
            <a:r>
              <a:rPr lang="en-IN" sz="1800" dirty="0"/>
              <a:t>&lt;</a:t>
            </a:r>
            <a:r>
              <a:rPr lang="en-IN" sz="1800" dirty="0" err="1"/>
              <a:t>data_type</a:t>
            </a:r>
            <a:r>
              <a:rPr lang="en-IN" sz="1800" dirty="0"/>
              <a:t> member_name1&gt;;</a:t>
            </a:r>
          </a:p>
          <a:p>
            <a:pPr lvl="1">
              <a:buNone/>
              <a:defRPr/>
            </a:pPr>
            <a:r>
              <a:rPr lang="en-IN" sz="1800" dirty="0"/>
              <a:t>&lt;</a:t>
            </a:r>
            <a:r>
              <a:rPr lang="en-IN" sz="1800" dirty="0" err="1"/>
              <a:t>data_type</a:t>
            </a:r>
            <a:r>
              <a:rPr lang="en-IN" sz="1800" dirty="0"/>
              <a:t> member_name2&gt;;</a:t>
            </a:r>
          </a:p>
          <a:p>
            <a:pPr lvl="1">
              <a:buNone/>
              <a:defRPr/>
            </a:pPr>
            <a:r>
              <a:rPr lang="en-IN" sz="1800" dirty="0"/>
              <a:t>.. .</a:t>
            </a:r>
          </a:p>
          <a:p>
            <a:pPr lvl="1">
              <a:buNone/>
              <a:defRPr/>
            </a:pPr>
            <a:r>
              <a:rPr lang="en-IN" sz="1800" dirty="0"/>
              <a:t>}&lt;</a:t>
            </a:r>
            <a:r>
              <a:rPr lang="en-IN" sz="1800" dirty="0" err="1"/>
              <a:t>structure_variable</a:t>
            </a:r>
            <a:r>
              <a:rPr lang="en-IN" sz="1800" dirty="0"/>
              <a:t>&gt;[index];</a:t>
            </a:r>
          </a:p>
          <a:p>
            <a:pPr lvl="1">
              <a:buNone/>
              <a:defRPr/>
            </a:pPr>
            <a:r>
              <a:rPr lang="en-IN" sz="1800" dirty="0"/>
              <a:t>Or</a:t>
            </a:r>
          </a:p>
          <a:p>
            <a:pPr lvl="1">
              <a:buNone/>
              <a:defRPr/>
            </a:pPr>
            <a:r>
              <a:rPr lang="en-IN" sz="1800" dirty="0" err="1"/>
              <a:t>struct</a:t>
            </a:r>
            <a:r>
              <a:rPr lang="en-IN" sz="1800" dirty="0"/>
              <a:t> &lt;</a:t>
            </a:r>
            <a:r>
              <a:rPr lang="en-IN" sz="1800" dirty="0" err="1"/>
              <a:t>structure_tag_name</a:t>
            </a:r>
            <a:r>
              <a:rPr lang="en-IN" sz="1800" dirty="0"/>
              <a:t>&gt; &lt;</a:t>
            </a:r>
            <a:r>
              <a:rPr lang="en-IN" sz="1800" dirty="0" err="1"/>
              <a:t>structure_variable</a:t>
            </a:r>
            <a:r>
              <a:rPr lang="en-IN" sz="1800" dirty="0"/>
              <a:t>&gt;[index];</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326716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Arrays of </a:t>
            </a:r>
            <a:r>
              <a:rPr lang="en-US" dirty="0" smtClean="0"/>
              <a:t>Structures: An Example</a:t>
            </a:r>
            <a:endParaRPr lang="en-US"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pic>
        <p:nvPicPr>
          <p:cNvPr id="6" name="Picture 2">
            <a:extLst>
              <a:ext uri="{FF2B5EF4-FFF2-40B4-BE49-F238E27FC236}">
                <a16:creationId xmlns:a16="http://schemas.microsoft.com/office/drawing/2014/main" id="{84FBECB0-4258-43A0-9214-875AAFE06FC5}"/>
              </a:ext>
            </a:extLst>
          </p:cNvPr>
          <p:cNvPicPr>
            <a:picLocks noGrp="1" noChangeAspect="1" noChangeArrowheads="1"/>
          </p:cNvPicPr>
          <p:nvPr>
            <p:ph idx="1"/>
          </p:nvPr>
        </p:nvPicPr>
        <p:blipFill>
          <a:blip r:embed="rId2"/>
          <a:srcRect/>
          <a:stretch>
            <a:fillRect/>
          </a:stretch>
        </p:blipFill>
        <p:spPr>
          <a:xfrm>
            <a:off x="2796416" y="1617086"/>
            <a:ext cx="6597650" cy="4443412"/>
          </a:xfrm>
          <a:ln w="38100" cap="sq">
            <a:solidFill>
              <a:srgbClr val="000000"/>
            </a:solidFill>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847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Initializing Arrays of Structures</a:t>
            </a:r>
          </a:p>
        </p:txBody>
      </p:sp>
      <p:sp>
        <p:nvSpPr>
          <p:cNvPr id="14" name="Content Placeholder 13"/>
          <p:cNvSpPr>
            <a:spLocks noGrp="1"/>
          </p:cNvSpPr>
          <p:nvPr>
            <p:ph idx="1"/>
          </p:nvPr>
        </p:nvSpPr>
        <p:spPr>
          <a:xfrm>
            <a:off x="1104900" y="1600200"/>
            <a:ext cx="9982200" cy="4098636"/>
          </a:xfrm>
        </p:spPr>
        <p:txBody>
          <a:bodyPr>
            <a:normAutofit/>
          </a:bodyPr>
          <a:lstStyle/>
          <a:p>
            <a:r>
              <a:rPr lang="en-IN" altLang="en-US" dirty="0"/>
              <a:t>Initializing arrays of structures is carried out in much the same way as arrays of standard data types.</a:t>
            </a:r>
          </a:p>
          <a:p>
            <a:pPr lvl="1"/>
            <a:r>
              <a:rPr lang="en-IN" altLang="en-US" sz="1800" dirty="0"/>
              <a:t> A typical construct for initialization of an array of structures would appear as follows:</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pic>
        <p:nvPicPr>
          <p:cNvPr id="5" name="Picture 2">
            <a:extLst>
              <a:ext uri="{FF2B5EF4-FFF2-40B4-BE49-F238E27FC236}">
                <a16:creationId xmlns:a16="http://schemas.microsoft.com/office/drawing/2014/main" id="{76C02223-726E-4816-8F6D-A0CBA575488C}"/>
              </a:ext>
            </a:extLst>
          </p:cNvPr>
          <p:cNvPicPr>
            <a:picLocks noChangeAspect="1" noChangeArrowheads="1"/>
          </p:cNvPicPr>
          <p:nvPr/>
        </p:nvPicPr>
        <p:blipFill>
          <a:blip r:embed="rId2"/>
          <a:srcRect/>
          <a:stretch>
            <a:fillRect/>
          </a:stretch>
        </p:blipFill>
        <p:spPr bwMode="auto">
          <a:xfrm>
            <a:off x="2779279" y="2825750"/>
            <a:ext cx="5949950" cy="3365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5763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Arrays within the Structure</a:t>
            </a:r>
          </a:p>
        </p:txBody>
      </p:sp>
      <p:sp>
        <p:nvSpPr>
          <p:cNvPr id="14" name="Content Placeholder 13"/>
          <p:cNvSpPr>
            <a:spLocks noGrp="1"/>
          </p:cNvSpPr>
          <p:nvPr>
            <p:ph idx="1"/>
          </p:nvPr>
        </p:nvSpPr>
        <p:spPr>
          <a:xfrm>
            <a:off x="1104900" y="1600200"/>
            <a:ext cx="9982200" cy="4098636"/>
          </a:xfrm>
        </p:spPr>
        <p:txBody>
          <a:bodyPr>
            <a:normAutofit/>
          </a:bodyPr>
          <a:lstStyle/>
          <a:p>
            <a:r>
              <a:rPr lang="en-IN" altLang="en-US" dirty="0"/>
              <a:t> An innermost member in a nested structure can be accessed by chaining all the concerned structure variables, from outermost to innermost, with the member using the dot operator.</a:t>
            </a:r>
          </a:p>
          <a:p>
            <a:pPr lvl="1"/>
            <a:r>
              <a:rPr lang="en-US" altLang="en-US" dirty="0"/>
              <a:t>Example:</a:t>
            </a:r>
            <a:endParaRPr lang="en-IN" altLang="en-US"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pic>
        <p:nvPicPr>
          <p:cNvPr id="6" name="Picture 2">
            <a:extLst>
              <a:ext uri="{FF2B5EF4-FFF2-40B4-BE49-F238E27FC236}">
                <a16:creationId xmlns:a16="http://schemas.microsoft.com/office/drawing/2014/main" id="{1D724E7F-87FC-4799-84B7-375BBBFB33C1}"/>
              </a:ext>
            </a:extLst>
          </p:cNvPr>
          <p:cNvPicPr>
            <a:picLocks noChangeAspect="1" noChangeArrowheads="1"/>
          </p:cNvPicPr>
          <p:nvPr/>
        </p:nvPicPr>
        <p:blipFill>
          <a:blip r:embed="rId2"/>
          <a:srcRect/>
          <a:stretch>
            <a:fillRect/>
          </a:stretch>
        </p:blipFill>
        <p:spPr bwMode="auto">
          <a:xfrm>
            <a:off x="2827483" y="2855337"/>
            <a:ext cx="6913563" cy="3406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5846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smtClean="0"/>
              <a:t>Typedef</a:t>
            </a:r>
            <a:endParaRPr lang="en-US" dirty="0"/>
          </a:p>
        </p:txBody>
      </p:sp>
      <p:sp>
        <p:nvSpPr>
          <p:cNvPr id="14" name="Content Placeholder 13"/>
          <p:cNvSpPr>
            <a:spLocks noGrp="1"/>
          </p:cNvSpPr>
          <p:nvPr>
            <p:ph idx="1"/>
          </p:nvPr>
        </p:nvSpPr>
        <p:spPr>
          <a:xfrm>
            <a:off x="1104900" y="1600200"/>
            <a:ext cx="9982200" cy="4098636"/>
          </a:xfrm>
        </p:spPr>
        <p:txBody>
          <a:bodyPr>
            <a:normAutofit/>
          </a:bodyPr>
          <a:lstStyle/>
          <a:p>
            <a:r>
              <a:rPr lang="en-IN" altLang="en-US" dirty="0"/>
              <a:t>The </a:t>
            </a:r>
            <a:r>
              <a:rPr lang="en-IN" altLang="en-US" dirty="0" err="1"/>
              <a:t>typedef</a:t>
            </a:r>
            <a:r>
              <a:rPr lang="en-IN" altLang="en-US" dirty="0"/>
              <a:t> keyword allows the programmer to create a new data type name for an existing data type.</a:t>
            </a:r>
          </a:p>
          <a:p>
            <a:pPr lvl="1"/>
            <a:r>
              <a:rPr lang="en-IN" altLang="en-US" sz="1800" dirty="0"/>
              <a:t>The general form of the declaration statement using the </a:t>
            </a:r>
            <a:r>
              <a:rPr lang="en-IN" altLang="en-US" sz="1800" dirty="0" err="1"/>
              <a:t>typedef</a:t>
            </a:r>
            <a:r>
              <a:rPr lang="en-IN" altLang="en-US" sz="1800" dirty="0"/>
              <a:t> keyword is given as follows.</a:t>
            </a:r>
          </a:p>
          <a:p>
            <a:pPr lvl="1">
              <a:buNone/>
            </a:pPr>
            <a:r>
              <a:rPr lang="en-IN" altLang="en-US" sz="1800" b="1" dirty="0"/>
              <a:t>     </a:t>
            </a:r>
            <a:r>
              <a:rPr lang="en-IN" altLang="en-US" sz="1800" b="1" dirty="0" err="1"/>
              <a:t>typedef</a:t>
            </a:r>
            <a:r>
              <a:rPr lang="en-IN" altLang="en-US" sz="1800" b="1" dirty="0"/>
              <a:t> &lt;existing data type&gt; &lt;new data type ,….&gt;;</a:t>
            </a:r>
          </a:p>
          <a:p>
            <a:pPr lvl="1"/>
            <a:r>
              <a:rPr lang="en-IN" altLang="en-US" sz="1800" dirty="0"/>
              <a:t>The </a:t>
            </a:r>
            <a:r>
              <a:rPr lang="en-IN" altLang="en-US" sz="1800" dirty="0" err="1"/>
              <a:t>typedef</a:t>
            </a:r>
            <a:r>
              <a:rPr lang="en-IN" altLang="en-US" sz="1800" dirty="0"/>
              <a:t> statement does not occupy storage; it simply defines a new type.</a:t>
            </a:r>
            <a:endParaRPr lang="en-IN" altLang="en-US" sz="1800" b="1" dirty="0"/>
          </a:p>
          <a:p>
            <a:pPr lvl="1"/>
            <a:r>
              <a:rPr lang="en-IN" altLang="en-US" sz="1800" b="1" dirty="0" err="1"/>
              <a:t>typedef</a:t>
            </a:r>
            <a:r>
              <a:rPr lang="en-IN" altLang="en-US" sz="1800" b="1" dirty="0"/>
              <a:t> statements can be </a:t>
            </a:r>
            <a:r>
              <a:rPr lang="en-IN" altLang="en-US" sz="1800" dirty="0"/>
              <a:t>placed anywhere in a C program as long as they come prior to their first use in the code.</a:t>
            </a:r>
          </a:p>
          <a:p>
            <a:r>
              <a:rPr lang="en-IN" altLang="en-US" dirty="0"/>
              <a:t>The following examples show the use of </a:t>
            </a:r>
            <a:r>
              <a:rPr lang="en-IN" altLang="en-US" dirty="0" err="1"/>
              <a:t>typedef</a:t>
            </a:r>
            <a:r>
              <a:rPr lang="en-IN" altLang="en-US" dirty="0"/>
              <a:t>.</a:t>
            </a:r>
          </a:p>
          <a:p>
            <a:pPr lvl="1"/>
            <a:r>
              <a:rPr lang="en-IN" altLang="en-US" sz="1800" dirty="0" err="1"/>
              <a:t>typedef</a:t>
            </a:r>
            <a:r>
              <a:rPr lang="en-IN" altLang="en-US" sz="1800" dirty="0"/>
              <a:t> </a:t>
            </a:r>
            <a:r>
              <a:rPr lang="en-IN" altLang="en-US" sz="1800" dirty="0" err="1"/>
              <a:t>int</a:t>
            </a:r>
            <a:r>
              <a:rPr lang="en-IN" altLang="en-US" sz="1800" dirty="0"/>
              <a:t> </a:t>
            </a:r>
            <a:r>
              <a:rPr lang="en-IN" altLang="en-US" sz="1800" dirty="0" err="1"/>
              <a:t>id_number</a:t>
            </a:r>
            <a:r>
              <a:rPr lang="en-IN" altLang="en-US" sz="1800" dirty="0"/>
              <a:t>;</a:t>
            </a:r>
          </a:p>
          <a:p>
            <a:pPr lvl="1"/>
            <a:r>
              <a:rPr lang="en-IN" altLang="en-US" sz="1800" dirty="0" err="1"/>
              <a:t>typedef</a:t>
            </a:r>
            <a:r>
              <a:rPr lang="en-IN" altLang="en-US" sz="1800" dirty="0"/>
              <a:t> float weight;</a:t>
            </a:r>
          </a:p>
          <a:p>
            <a:pPr lvl="1"/>
            <a:r>
              <a:rPr lang="en-IN" altLang="en-US" sz="1800" dirty="0" err="1"/>
              <a:t>typedef</a:t>
            </a:r>
            <a:r>
              <a:rPr lang="en-IN" altLang="en-US" sz="1800" dirty="0"/>
              <a:t> char </a:t>
            </a:r>
            <a:r>
              <a:rPr lang="en-IN" altLang="en-US" sz="1800" dirty="0" err="1"/>
              <a:t>lower_case</a:t>
            </a:r>
            <a:r>
              <a:rPr lang="en-IN" altLang="en-US" sz="1800" dirty="0"/>
              <a:t>;</a:t>
            </a:r>
          </a:p>
          <a:p>
            <a:endParaRPr lang="en-US"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284487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t>Typedef</a:t>
            </a:r>
            <a:r>
              <a:rPr lang="en-US" dirty="0"/>
              <a:t> &amp; its Use in Structure Declarations</a:t>
            </a:r>
          </a:p>
        </p:txBody>
      </p:sp>
      <p:sp>
        <p:nvSpPr>
          <p:cNvPr id="14" name="Content Placeholder 13"/>
          <p:cNvSpPr>
            <a:spLocks noGrp="1"/>
          </p:cNvSpPr>
          <p:nvPr>
            <p:ph idx="1"/>
          </p:nvPr>
        </p:nvSpPr>
        <p:spPr>
          <a:xfrm>
            <a:off x="1104900" y="1600200"/>
            <a:ext cx="9982200" cy="4098636"/>
          </a:xfrm>
        </p:spPr>
        <p:txBody>
          <a:bodyPr>
            <a:normAutofit/>
          </a:bodyPr>
          <a:lstStyle/>
          <a:p>
            <a:pPr algn="just"/>
            <a:r>
              <a:rPr lang="en-US" altLang="en-US" dirty="0"/>
              <a:t>Using </a:t>
            </a:r>
            <a:r>
              <a:rPr lang="en-US" altLang="en-US" dirty="0" err="1"/>
              <a:t>typedef</a:t>
            </a:r>
            <a:r>
              <a:rPr lang="en-US" altLang="en-US" dirty="0"/>
              <a:t> </a:t>
            </a:r>
            <a:r>
              <a:rPr lang="en-US" altLang="en-US" dirty="0" err="1"/>
              <a:t>struct</a:t>
            </a:r>
            <a:r>
              <a:rPr lang="en-US" altLang="en-US" dirty="0"/>
              <a:t> results in a cleaner, more readable code, and saves the programmer keystrokes​. </a:t>
            </a:r>
            <a:endParaRPr lang="en-US" altLang="en-US" dirty="0" smtClean="0"/>
          </a:p>
          <a:p>
            <a:pPr algn="just"/>
            <a:r>
              <a:rPr lang="en-US" altLang="en-US" dirty="0" smtClean="0"/>
              <a:t>However</a:t>
            </a:r>
            <a:r>
              <a:rPr lang="en-US" altLang="en-US" dirty="0"/>
              <a:t>, it also leads to a more cluttered global namespace which can be problematic for large programs.</a:t>
            </a:r>
            <a:endParaRPr lang="en-US"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326405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t>Example:Variable</a:t>
            </a:r>
            <a:r>
              <a:rPr lang="en-US" dirty="0"/>
              <a:t> declaration without using </a:t>
            </a:r>
            <a:r>
              <a:rPr lang="en-US" dirty="0" err="1"/>
              <a:t>typedef</a:t>
            </a:r>
            <a:r>
              <a:rPr lang="en-US" dirty="0"/>
              <a:t>:</a:t>
            </a:r>
          </a:p>
        </p:txBody>
      </p:sp>
      <p:sp>
        <p:nvSpPr>
          <p:cNvPr id="14" name="Content Placeholder 13"/>
          <p:cNvSpPr>
            <a:spLocks noGrp="1"/>
          </p:cNvSpPr>
          <p:nvPr>
            <p:ph idx="1"/>
          </p:nvPr>
        </p:nvSpPr>
        <p:spPr>
          <a:xfrm>
            <a:off x="1104900" y="1600200"/>
            <a:ext cx="9982200" cy="4098636"/>
          </a:xfrm>
        </p:spPr>
        <p:txBody>
          <a:bodyPr>
            <a:normAutofit fontScale="92500" lnSpcReduction="20000"/>
          </a:bodyPr>
          <a:lstStyle/>
          <a:p>
            <a:pPr marL="0" indent="0" algn="just">
              <a:lnSpc>
                <a:spcPct val="120000"/>
              </a:lnSpc>
              <a:spcBef>
                <a:spcPts val="0"/>
              </a:spcBef>
              <a:buNone/>
            </a:pPr>
            <a:r>
              <a:rPr lang="en-US" altLang="en-US" dirty="0"/>
              <a:t>#include&lt;</a:t>
            </a:r>
            <a:r>
              <a:rPr lang="en-US" altLang="en-US" dirty="0" err="1"/>
              <a:t>stdio.h</a:t>
            </a:r>
            <a:r>
              <a:rPr lang="en-US" altLang="en-US" dirty="0"/>
              <a:t>&gt;</a:t>
            </a:r>
          </a:p>
          <a:p>
            <a:pPr marL="0" indent="0" algn="just">
              <a:lnSpc>
                <a:spcPct val="120000"/>
              </a:lnSpc>
              <a:spcBef>
                <a:spcPts val="0"/>
              </a:spcBef>
              <a:buNone/>
            </a:pPr>
            <a:r>
              <a:rPr lang="en-US" altLang="en-US" dirty="0" err="1" smtClean="0"/>
              <a:t>struct</a:t>
            </a:r>
            <a:r>
              <a:rPr lang="en-US" altLang="en-US" dirty="0" smtClean="0"/>
              <a:t> </a:t>
            </a:r>
            <a:r>
              <a:rPr lang="en-US" altLang="en-US" dirty="0"/>
              <a:t>Point{</a:t>
            </a:r>
          </a:p>
          <a:p>
            <a:pPr marL="0" indent="0" algn="just">
              <a:lnSpc>
                <a:spcPct val="120000"/>
              </a:lnSpc>
              <a:spcBef>
                <a:spcPts val="0"/>
              </a:spcBef>
              <a:buNone/>
            </a:pPr>
            <a:r>
              <a:rPr lang="en-US" altLang="en-US" dirty="0"/>
              <a:t>  </a:t>
            </a:r>
            <a:r>
              <a:rPr lang="en-US" altLang="en-US" dirty="0" err="1"/>
              <a:t>int</a:t>
            </a:r>
            <a:r>
              <a:rPr lang="en-US" altLang="en-US" dirty="0"/>
              <a:t> x;</a:t>
            </a:r>
          </a:p>
          <a:p>
            <a:pPr marL="0" indent="0" algn="just">
              <a:lnSpc>
                <a:spcPct val="120000"/>
              </a:lnSpc>
              <a:spcBef>
                <a:spcPts val="0"/>
              </a:spcBef>
              <a:buNone/>
            </a:pPr>
            <a:r>
              <a:rPr lang="en-US" altLang="en-US" dirty="0"/>
              <a:t>  </a:t>
            </a:r>
            <a:r>
              <a:rPr lang="en-US" altLang="en-US" dirty="0" err="1"/>
              <a:t>int</a:t>
            </a:r>
            <a:r>
              <a:rPr lang="en-US" altLang="en-US" dirty="0"/>
              <a:t> y;</a:t>
            </a:r>
          </a:p>
          <a:p>
            <a:pPr marL="0" indent="0" algn="just">
              <a:lnSpc>
                <a:spcPct val="120000"/>
              </a:lnSpc>
              <a:spcBef>
                <a:spcPts val="0"/>
              </a:spcBef>
              <a:buNone/>
            </a:pPr>
            <a:r>
              <a:rPr lang="en-US" altLang="en-US" dirty="0"/>
              <a:t>};</a:t>
            </a:r>
          </a:p>
          <a:p>
            <a:pPr marL="0" indent="0" algn="just">
              <a:lnSpc>
                <a:spcPct val="120000"/>
              </a:lnSpc>
              <a:spcBef>
                <a:spcPts val="0"/>
              </a:spcBef>
              <a:buNone/>
            </a:pPr>
            <a:r>
              <a:rPr lang="en-US" altLang="en-US" dirty="0" err="1"/>
              <a:t>int</a:t>
            </a:r>
            <a:r>
              <a:rPr lang="en-US" altLang="en-US" dirty="0"/>
              <a:t> main() {</a:t>
            </a:r>
          </a:p>
          <a:p>
            <a:pPr marL="0" indent="0" algn="just">
              <a:lnSpc>
                <a:spcPct val="120000"/>
              </a:lnSpc>
              <a:spcBef>
                <a:spcPts val="0"/>
              </a:spcBef>
              <a:buNone/>
            </a:pPr>
            <a:r>
              <a:rPr lang="en-US" altLang="en-US" dirty="0"/>
              <a:t>    </a:t>
            </a:r>
            <a:r>
              <a:rPr lang="en-US" altLang="en-US" dirty="0" err="1"/>
              <a:t>struct</a:t>
            </a:r>
            <a:r>
              <a:rPr lang="en-US" altLang="en-US" dirty="0"/>
              <a:t> Point p1;</a:t>
            </a:r>
          </a:p>
          <a:p>
            <a:pPr marL="0" indent="0" algn="just">
              <a:lnSpc>
                <a:spcPct val="120000"/>
              </a:lnSpc>
              <a:spcBef>
                <a:spcPts val="0"/>
              </a:spcBef>
              <a:buNone/>
            </a:pPr>
            <a:r>
              <a:rPr lang="en-US" altLang="en-US" dirty="0"/>
              <a:t>    p1.x = 1;</a:t>
            </a:r>
          </a:p>
          <a:p>
            <a:pPr marL="0" indent="0" algn="just">
              <a:lnSpc>
                <a:spcPct val="120000"/>
              </a:lnSpc>
              <a:spcBef>
                <a:spcPts val="0"/>
              </a:spcBef>
              <a:buNone/>
            </a:pPr>
            <a:r>
              <a:rPr lang="en-US" altLang="en-US" dirty="0"/>
              <a:t>    p1.y = 3;</a:t>
            </a:r>
          </a:p>
          <a:p>
            <a:pPr marL="0" indent="0" algn="just">
              <a:lnSpc>
                <a:spcPct val="120000"/>
              </a:lnSpc>
              <a:spcBef>
                <a:spcPts val="0"/>
              </a:spcBef>
              <a:buNone/>
            </a:pPr>
            <a:r>
              <a:rPr lang="en-US" altLang="en-US" dirty="0"/>
              <a:t>    </a:t>
            </a:r>
            <a:r>
              <a:rPr lang="en-US" altLang="en-US" dirty="0" err="1"/>
              <a:t>printf</a:t>
            </a:r>
            <a:r>
              <a:rPr lang="en-US" altLang="en-US" dirty="0"/>
              <a:t>("%d \n", p1.x);</a:t>
            </a:r>
          </a:p>
          <a:p>
            <a:pPr marL="0" indent="0" algn="just">
              <a:lnSpc>
                <a:spcPct val="120000"/>
              </a:lnSpc>
              <a:spcBef>
                <a:spcPts val="0"/>
              </a:spcBef>
              <a:buNone/>
            </a:pPr>
            <a:r>
              <a:rPr lang="en-US" altLang="en-US" dirty="0"/>
              <a:t>    </a:t>
            </a:r>
            <a:r>
              <a:rPr lang="en-US" altLang="en-US" dirty="0" err="1"/>
              <a:t>printf</a:t>
            </a:r>
            <a:r>
              <a:rPr lang="en-US" altLang="en-US" dirty="0"/>
              <a:t>("%d \n", p1.y);</a:t>
            </a:r>
          </a:p>
          <a:p>
            <a:pPr marL="0" indent="0" algn="just">
              <a:lnSpc>
                <a:spcPct val="120000"/>
              </a:lnSpc>
              <a:spcBef>
                <a:spcPts val="0"/>
              </a:spcBef>
              <a:buNone/>
            </a:pPr>
            <a:r>
              <a:rPr lang="en-US" altLang="en-US" dirty="0"/>
              <a:t>    return 0;</a:t>
            </a:r>
          </a:p>
          <a:p>
            <a:pPr marL="0" indent="0" algn="just">
              <a:lnSpc>
                <a:spcPct val="120000"/>
              </a:lnSpc>
              <a:spcBef>
                <a:spcPts val="0"/>
              </a:spcBef>
              <a:buNone/>
            </a:pPr>
            <a:r>
              <a:rPr lang="en-US" altLang="en-US" dirty="0"/>
              <a:t>}</a:t>
            </a:r>
            <a:endParaRPr lang="en-US"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154124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Example: Using </a:t>
            </a:r>
            <a:r>
              <a:rPr lang="en-US" dirty="0"/>
              <a:t>the </a:t>
            </a:r>
            <a:r>
              <a:rPr lang="en-US" dirty="0" err="1"/>
              <a:t>typedef</a:t>
            </a:r>
            <a:r>
              <a:rPr lang="en-US" dirty="0"/>
              <a:t> keyword</a:t>
            </a:r>
          </a:p>
        </p:txBody>
      </p:sp>
      <p:sp>
        <p:nvSpPr>
          <p:cNvPr id="14" name="Content Placeholder 13"/>
          <p:cNvSpPr>
            <a:spLocks noGrp="1"/>
          </p:cNvSpPr>
          <p:nvPr>
            <p:ph idx="1"/>
          </p:nvPr>
        </p:nvSpPr>
        <p:spPr>
          <a:xfrm>
            <a:off x="1104900" y="1600200"/>
            <a:ext cx="9982200" cy="4098636"/>
          </a:xfrm>
        </p:spPr>
        <p:txBody>
          <a:bodyPr>
            <a:normAutofit fontScale="85000" lnSpcReduction="20000"/>
          </a:bodyPr>
          <a:lstStyle/>
          <a:p>
            <a:pPr marL="0" indent="0" algn="just">
              <a:lnSpc>
                <a:spcPct val="120000"/>
              </a:lnSpc>
              <a:spcBef>
                <a:spcPts val="0"/>
              </a:spcBef>
              <a:buNone/>
            </a:pPr>
            <a:r>
              <a:rPr lang="en-US" altLang="en-US" dirty="0"/>
              <a:t>#include&lt;</a:t>
            </a:r>
            <a:r>
              <a:rPr lang="en-US" altLang="en-US" dirty="0" err="1"/>
              <a:t>stdio.h</a:t>
            </a:r>
            <a:r>
              <a:rPr lang="en-US" altLang="en-US" dirty="0"/>
              <a:t>&gt;</a:t>
            </a:r>
          </a:p>
          <a:p>
            <a:pPr marL="0" indent="0" algn="just">
              <a:lnSpc>
                <a:spcPct val="120000"/>
              </a:lnSpc>
              <a:spcBef>
                <a:spcPts val="0"/>
              </a:spcBef>
              <a:buNone/>
            </a:pPr>
            <a:endParaRPr lang="en-US" altLang="en-US" dirty="0"/>
          </a:p>
          <a:p>
            <a:pPr marL="0" indent="0" algn="just">
              <a:lnSpc>
                <a:spcPct val="120000"/>
              </a:lnSpc>
              <a:spcBef>
                <a:spcPts val="0"/>
              </a:spcBef>
              <a:buNone/>
            </a:pPr>
            <a:r>
              <a:rPr lang="en-US" altLang="en-US" dirty="0" err="1"/>
              <a:t>struct</a:t>
            </a:r>
            <a:r>
              <a:rPr lang="en-US" altLang="en-US" dirty="0"/>
              <a:t> Point{</a:t>
            </a:r>
          </a:p>
          <a:p>
            <a:pPr marL="0" indent="0" algn="just">
              <a:lnSpc>
                <a:spcPct val="120000"/>
              </a:lnSpc>
              <a:spcBef>
                <a:spcPts val="0"/>
              </a:spcBef>
              <a:buNone/>
            </a:pPr>
            <a:r>
              <a:rPr lang="en-US" altLang="en-US" dirty="0"/>
              <a:t>  </a:t>
            </a:r>
            <a:r>
              <a:rPr lang="en-US" altLang="en-US" dirty="0" err="1"/>
              <a:t>int</a:t>
            </a:r>
            <a:r>
              <a:rPr lang="en-US" altLang="en-US" dirty="0"/>
              <a:t> x;</a:t>
            </a:r>
          </a:p>
          <a:p>
            <a:pPr marL="0" indent="0" algn="just">
              <a:lnSpc>
                <a:spcPct val="120000"/>
              </a:lnSpc>
              <a:spcBef>
                <a:spcPts val="0"/>
              </a:spcBef>
              <a:buNone/>
            </a:pPr>
            <a:r>
              <a:rPr lang="en-US" altLang="en-US" dirty="0"/>
              <a:t>  </a:t>
            </a:r>
            <a:r>
              <a:rPr lang="en-US" altLang="en-US" dirty="0" err="1"/>
              <a:t>int</a:t>
            </a:r>
            <a:r>
              <a:rPr lang="en-US" altLang="en-US" dirty="0"/>
              <a:t> y;</a:t>
            </a:r>
          </a:p>
          <a:p>
            <a:pPr marL="0" indent="0" algn="just">
              <a:lnSpc>
                <a:spcPct val="120000"/>
              </a:lnSpc>
              <a:spcBef>
                <a:spcPts val="0"/>
              </a:spcBef>
              <a:buNone/>
            </a:pPr>
            <a:r>
              <a:rPr lang="en-US" altLang="en-US" dirty="0"/>
              <a:t>};</a:t>
            </a:r>
          </a:p>
          <a:p>
            <a:pPr marL="0" indent="0" algn="just">
              <a:lnSpc>
                <a:spcPct val="120000"/>
              </a:lnSpc>
              <a:spcBef>
                <a:spcPts val="0"/>
              </a:spcBef>
              <a:buNone/>
            </a:pPr>
            <a:r>
              <a:rPr lang="en-US" altLang="en-US" dirty="0" err="1"/>
              <a:t>typedef</a:t>
            </a:r>
            <a:r>
              <a:rPr lang="en-US" altLang="en-US" dirty="0"/>
              <a:t> </a:t>
            </a:r>
            <a:r>
              <a:rPr lang="en-US" altLang="en-US" dirty="0" err="1"/>
              <a:t>struct</a:t>
            </a:r>
            <a:r>
              <a:rPr lang="en-US" altLang="en-US" dirty="0"/>
              <a:t> Point </a:t>
            </a:r>
            <a:r>
              <a:rPr lang="en-US" altLang="en-US" dirty="0" err="1"/>
              <a:t>Point</a:t>
            </a:r>
            <a:r>
              <a:rPr lang="en-US" altLang="en-US" dirty="0"/>
              <a:t>;</a:t>
            </a:r>
          </a:p>
          <a:p>
            <a:pPr marL="0" indent="0" algn="just">
              <a:lnSpc>
                <a:spcPct val="120000"/>
              </a:lnSpc>
              <a:spcBef>
                <a:spcPts val="0"/>
              </a:spcBef>
              <a:buNone/>
            </a:pPr>
            <a:r>
              <a:rPr lang="en-US" altLang="en-US" dirty="0" err="1"/>
              <a:t>int</a:t>
            </a:r>
            <a:r>
              <a:rPr lang="en-US" altLang="en-US" dirty="0"/>
              <a:t> main() {</a:t>
            </a:r>
          </a:p>
          <a:p>
            <a:pPr marL="0" indent="0" algn="just">
              <a:lnSpc>
                <a:spcPct val="120000"/>
              </a:lnSpc>
              <a:spcBef>
                <a:spcPts val="0"/>
              </a:spcBef>
              <a:buNone/>
            </a:pPr>
            <a:r>
              <a:rPr lang="en-US" altLang="en-US" dirty="0"/>
              <a:t>    Point p1;</a:t>
            </a:r>
          </a:p>
          <a:p>
            <a:pPr marL="0" indent="0" algn="just">
              <a:lnSpc>
                <a:spcPct val="120000"/>
              </a:lnSpc>
              <a:spcBef>
                <a:spcPts val="0"/>
              </a:spcBef>
              <a:buNone/>
            </a:pPr>
            <a:r>
              <a:rPr lang="en-US" altLang="en-US" dirty="0"/>
              <a:t>    p1.x = 1;</a:t>
            </a:r>
          </a:p>
          <a:p>
            <a:pPr marL="0" indent="0" algn="just">
              <a:lnSpc>
                <a:spcPct val="120000"/>
              </a:lnSpc>
              <a:spcBef>
                <a:spcPts val="0"/>
              </a:spcBef>
              <a:buNone/>
            </a:pPr>
            <a:r>
              <a:rPr lang="en-US" altLang="en-US" dirty="0"/>
              <a:t>    p1.y = 3;</a:t>
            </a:r>
          </a:p>
          <a:p>
            <a:pPr marL="0" indent="0" algn="just">
              <a:lnSpc>
                <a:spcPct val="120000"/>
              </a:lnSpc>
              <a:spcBef>
                <a:spcPts val="0"/>
              </a:spcBef>
              <a:buNone/>
            </a:pPr>
            <a:r>
              <a:rPr lang="en-US" altLang="en-US" dirty="0"/>
              <a:t>    </a:t>
            </a:r>
            <a:r>
              <a:rPr lang="en-US" altLang="en-US" dirty="0" err="1"/>
              <a:t>printf</a:t>
            </a:r>
            <a:r>
              <a:rPr lang="en-US" altLang="en-US" dirty="0"/>
              <a:t>("%d \n", p1.x);</a:t>
            </a:r>
          </a:p>
          <a:p>
            <a:pPr marL="0" indent="0" algn="just">
              <a:lnSpc>
                <a:spcPct val="120000"/>
              </a:lnSpc>
              <a:spcBef>
                <a:spcPts val="0"/>
              </a:spcBef>
              <a:buNone/>
            </a:pPr>
            <a:r>
              <a:rPr lang="en-US" altLang="en-US" dirty="0"/>
              <a:t>    </a:t>
            </a:r>
            <a:r>
              <a:rPr lang="en-US" altLang="en-US" dirty="0" err="1"/>
              <a:t>printf</a:t>
            </a:r>
            <a:r>
              <a:rPr lang="en-US" altLang="en-US" dirty="0"/>
              <a:t>("%d \n", p1.y);</a:t>
            </a:r>
          </a:p>
          <a:p>
            <a:pPr marL="0" indent="0" algn="just">
              <a:lnSpc>
                <a:spcPct val="120000"/>
              </a:lnSpc>
              <a:spcBef>
                <a:spcPts val="0"/>
              </a:spcBef>
              <a:buNone/>
            </a:pPr>
            <a:r>
              <a:rPr lang="en-US" altLang="en-US" dirty="0"/>
              <a:t>    return 0;</a:t>
            </a:r>
          </a:p>
          <a:p>
            <a:pPr marL="0" indent="0" algn="just">
              <a:lnSpc>
                <a:spcPct val="120000"/>
              </a:lnSpc>
              <a:spcBef>
                <a:spcPts val="0"/>
              </a:spcBef>
              <a:buNone/>
            </a:pPr>
            <a:r>
              <a:rPr lang="en-US" altLang="en-US" dirty="0"/>
              <a:t>}</a:t>
            </a:r>
            <a:endParaRPr lang="en-US"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
        <p:nvSpPr>
          <p:cNvPr id="5" name="Rectangle 4"/>
          <p:cNvSpPr/>
          <p:nvPr/>
        </p:nvSpPr>
        <p:spPr>
          <a:xfrm>
            <a:off x="4812145" y="2477807"/>
            <a:ext cx="6705599" cy="646331"/>
          </a:xfrm>
          <a:prstGeom prst="rect">
            <a:avLst/>
          </a:prstGeom>
        </p:spPr>
        <p:txBody>
          <a:bodyPr wrap="square">
            <a:spAutoFit/>
          </a:bodyPr>
          <a:lstStyle/>
          <a:p>
            <a:r>
              <a:rPr lang="en-US" dirty="0"/>
              <a:t>Note that there is no longer a need to type </a:t>
            </a:r>
            <a:r>
              <a:rPr lang="en-US" dirty="0" err="1"/>
              <a:t>struct</a:t>
            </a:r>
            <a:r>
              <a:rPr lang="en-US" dirty="0"/>
              <a:t> again and again with every declaration of the variable of this type.</a:t>
            </a:r>
          </a:p>
        </p:txBody>
      </p:sp>
    </p:spTree>
    <p:extLst>
      <p:ext uri="{BB962C8B-B14F-4D97-AF65-F5344CB8AC3E}">
        <p14:creationId xmlns:p14="http://schemas.microsoft.com/office/powerpoint/2010/main" val="98161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Topics</a:t>
            </a:r>
            <a:endParaRPr lang="en-US" dirty="0"/>
          </a:p>
        </p:txBody>
      </p:sp>
      <p:sp>
        <p:nvSpPr>
          <p:cNvPr id="14" name="Content Placeholder 13"/>
          <p:cNvSpPr>
            <a:spLocks noGrp="1"/>
          </p:cNvSpPr>
          <p:nvPr>
            <p:ph idx="1"/>
          </p:nvPr>
        </p:nvSpPr>
        <p:spPr>
          <a:xfrm>
            <a:off x="1104900" y="1600200"/>
            <a:ext cx="9982200" cy="4098636"/>
          </a:xfrm>
        </p:spPr>
        <p:txBody>
          <a:bodyPr>
            <a:normAutofit fontScale="92500" lnSpcReduction="10000"/>
          </a:bodyPr>
          <a:lstStyle/>
          <a:p>
            <a:r>
              <a:rPr lang="en-US" dirty="0" smtClean="0"/>
              <a:t>Introduction to Structures</a:t>
            </a:r>
          </a:p>
          <a:p>
            <a:r>
              <a:rPr lang="en-US" dirty="0" smtClean="0"/>
              <a:t>Nested structures</a:t>
            </a:r>
          </a:p>
          <a:p>
            <a:r>
              <a:rPr lang="en-US" dirty="0" err="1" smtClean="0"/>
              <a:t>Typedef</a:t>
            </a:r>
            <a:r>
              <a:rPr lang="en-US" dirty="0" smtClean="0"/>
              <a:t> </a:t>
            </a:r>
          </a:p>
          <a:p>
            <a:r>
              <a:rPr lang="en-US" dirty="0" smtClean="0"/>
              <a:t>Structure padding</a:t>
            </a:r>
          </a:p>
          <a:p>
            <a:r>
              <a:rPr lang="en-US" dirty="0" smtClean="0"/>
              <a:t>Enumeration </a:t>
            </a:r>
            <a:r>
              <a:rPr lang="en-US" dirty="0"/>
              <a:t>data </a:t>
            </a:r>
            <a:r>
              <a:rPr lang="en-US" dirty="0" smtClean="0"/>
              <a:t>type</a:t>
            </a:r>
          </a:p>
          <a:p>
            <a:r>
              <a:rPr lang="en-US" dirty="0" smtClean="0"/>
              <a:t>Pointer </a:t>
            </a:r>
            <a:r>
              <a:rPr lang="en-US" dirty="0"/>
              <a:t>variables in </a:t>
            </a:r>
            <a:r>
              <a:rPr lang="en-US" dirty="0" smtClean="0"/>
              <a:t>structures</a:t>
            </a:r>
          </a:p>
          <a:p>
            <a:r>
              <a:rPr lang="en-US" dirty="0" smtClean="0"/>
              <a:t>Pointers </a:t>
            </a:r>
            <a:r>
              <a:rPr lang="en-US" dirty="0"/>
              <a:t>to </a:t>
            </a:r>
            <a:r>
              <a:rPr lang="en-US" dirty="0" smtClean="0"/>
              <a:t>structures</a:t>
            </a:r>
          </a:p>
          <a:p>
            <a:r>
              <a:rPr lang="en-US" dirty="0" smtClean="0"/>
              <a:t>Bit fields</a:t>
            </a:r>
          </a:p>
          <a:p>
            <a:r>
              <a:rPr lang="en-US" dirty="0" smtClean="0"/>
              <a:t>Union</a:t>
            </a:r>
            <a:endParaRPr lang="en-US"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Another Example: Using </a:t>
            </a:r>
            <a:r>
              <a:rPr lang="en-US" dirty="0"/>
              <a:t>the </a:t>
            </a:r>
            <a:r>
              <a:rPr lang="en-US" dirty="0" err="1"/>
              <a:t>typedef</a:t>
            </a:r>
            <a:r>
              <a:rPr lang="en-US" dirty="0"/>
              <a:t> keyword</a:t>
            </a:r>
          </a:p>
        </p:txBody>
      </p:sp>
      <p:sp>
        <p:nvSpPr>
          <p:cNvPr id="14" name="Content Placeholder 13"/>
          <p:cNvSpPr>
            <a:spLocks noGrp="1"/>
          </p:cNvSpPr>
          <p:nvPr>
            <p:ph idx="1"/>
          </p:nvPr>
        </p:nvSpPr>
        <p:spPr>
          <a:xfrm>
            <a:off x="1104900" y="1600200"/>
            <a:ext cx="9982200" cy="4098636"/>
          </a:xfrm>
        </p:spPr>
        <p:txBody>
          <a:bodyPr>
            <a:normAutofit fontScale="85000" lnSpcReduction="10000"/>
          </a:bodyPr>
          <a:lstStyle/>
          <a:p>
            <a:pPr marL="0" indent="0" algn="just">
              <a:lnSpc>
                <a:spcPct val="120000"/>
              </a:lnSpc>
              <a:spcBef>
                <a:spcPts val="0"/>
              </a:spcBef>
              <a:buNone/>
            </a:pPr>
            <a:r>
              <a:rPr lang="en-US" altLang="en-US" dirty="0"/>
              <a:t>#include&lt;</a:t>
            </a:r>
            <a:r>
              <a:rPr lang="en-US" altLang="en-US" dirty="0" err="1"/>
              <a:t>stdio.h</a:t>
            </a:r>
            <a:r>
              <a:rPr lang="en-US" altLang="en-US" dirty="0"/>
              <a:t>&gt;</a:t>
            </a:r>
          </a:p>
          <a:p>
            <a:pPr marL="0" indent="0" algn="just">
              <a:lnSpc>
                <a:spcPct val="120000"/>
              </a:lnSpc>
              <a:spcBef>
                <a:spcPts val="0"/>
              </a:spcBef>
              <a:buNone/>
            </a:pPr>
            <a:endParaRPr lang="en-US" altLang="en-US" dirty="0"/>
          </a:p>
          <a:p>
            <a:pPr marL="0" indent="0" algn="just">
              <a:lnSpc>
                <a:spcPct val="120000"/>
              </a:lnSpc>
              <a:spcBef>
                <a:spcPts val="0"/>
              </a:spcBef>
              <a:buNone/>
            </a:pPr>
            <a:r>
              <a:rPr lang="en-US" altLang="en-US" dirty="0" err="1"/>
              <a:t>typedef</a:t>
            </a:r>
            <a:r>
              <a:rPr lang="en-US" altLang="en-US" dirty="0"/>
              <a:t> </a:t>
            </a:r>
            <a:r>
              <a:rPr lang="en-US" altLang="en-US" dirty="0" err="1"/>
              <a:t>struct</a:t>
            </a:r>
            <a:r>
              <a:rPr lang="en-US" altLang="en-US" dirty="0"/>
              <a:t> Point{</a:t>
            </a:r>
          </a:p>
          <a:p>
            <a:pPr marL="0" indent="0" algn="just">
              <a:lnSpc>
                <a:spcPct val="120000"/>
              </a:lnSpc>
              <a:spcBef>
                <a:spcPts val="0"/>
              </a:spcBef>
              <a:buNone/>
            </a:pPr>
            <a:r>
              <a:rPr lang="en-US" altLang="en-US" dirty="0"/>
              <a:t>  </a:t>
            </a:r>
            <a:r>
              <a:rPr lang="en-US" altLang="en-US" dirty="0" err="1"/>
              <a:t>int</a:t>
            </a:r>
            <a:r>
              <a:rPr lang="en-US" altLang="en-US" dirty="0"/>
              <a:t> x;</a:t>
            </a:r>
          </a:p>
          <a:p>
            <a:pPr marL="0" indent="0" algn="just">
              <a:lnSpc>
                <a:spcPct val="120000"/>
              </a:lnSpc>
              <a:spcBef>
                <a:spcPts val="0"/>
              </a:spcBef>
              <a:buNone/>
            </a:pPr>
            <a:r>
              <a:rPr lang="en-US" altLang="en-US" dirty="0"/>
              <a:t>  </a:t>
            </a:r>
            <a:r>
              <a:rPr lang="en-US" altLang="en-US" dirty="0" err="1"/>
              <a:t>int</a:t>
            </a:r>
            <a:r>
              <a:rPr lang="en-US" altLang="en-US" dirty="0"/>
              <a:t> y;</a:t>
            </a:r>
          </a:p>
          <a:p>
            <a:pPr marL="0" indent="0" algn="just">
              <a:lnSpc>
                <a:spcPct val="120000"/>
              </a:lnSpc>
              <a:spcBef>
                <a:spcPts val="0"/>
              </a:spcBef>
              <a:buNone/>
            </a:pPr>
            <a:r>
              <a:rPr lang="en-US" altLang="en-US" dirty="0"/>
              <a:t>} Point;</a:t>
            </a:r>
          </a:p>
          <a:p>
            <a:pPr marL="0" indent="0" algn="just">
              <a:lnSpc>
                <a:spcPct val="120000"/>
              </a:lnSpc>
              <a:spcBef>
                <a:spcPts val="0"/>
              </a:spcBef>
              <a:buNone/>
            </a:pPr>
            <a:r>
              <a:rPr lang="en-US" altLang="en-US" dirty="0" err="1"/>
              <a:t>int</a:t>
            </a:r>
            <a:r>
              <a:rPr lang="en-US" altLang="en-US" dirty="0"/>
              <a:t> main() {</a:t>
            </a:r>
          </a:p>
          <a:p>
            <a:pPr marL="0" indent="0" algn="just">
              <a:lnSpc>
                <a:spcPct val="120000"/>
              </a:lnSpc>
              <a:spcBef>
                <a:spcPts val="0"/>
              </a:spcBef>
              <a:buNone/>
            </a:pPr>
            <a:r>
              <a:rPr lang="en-US" altLang="en-US" dirty="0"/>
              <a:t>    Point p1;</a:t>
            </a:r>
          </a:p>
          <a:p>
            <a:pPr marL="0" indent="0" algn="just">
              <a:lnSpc>
                <a:spcPct val="120000"/>
              </a:lnSpc>
              <a:spcBef>
                <a:spcPts val="0"/>
              </a:spcBef>
              <a:buNone/>
            </a:pPr>
            <a:r>
              <a:rPr lang="en-US" altLang="en-US" dirty="0"/>
              <a:t>    p1.x = 1;</a:t>
            </a:r>
          </a:p>
          <a:p>
            <a:pPr marL="0" indent="0" algn="just">
              <a:lnSpc>
                <a:spcPct val="120000"/>
              </a:lnSpc>
              <a:spcBef>
                <a:spcPts val="0"/>
              </a:spcBef>
              <a:buNone/>
            </a:pPr>
            <a:r>
              <a:rPr lang="en-US" altLang="en-US" dirty="0"/>
              <a:t>    p1.y = 3;</a:t>
            </a:r>
          </a:p>
          <a:p>
            <a:pPr marL="0" indent="0" algn="just">
              <a:lnSpc>
                <a:spcPct val="120000"/>
              </a:lnSpc>
              <a:spcBef>
                <a:spcPts val="0"/>
              </a:spcBef>
              <a:buNone/>
            </a:pPr>
            <a:r>
              <a:rPr lang="en-US" altLang="en-US" dirty="0"/>
              <a:t>    </a:t>
            </a:r>
            <a:r>
              <a:rPr lang="en-US" altLang="en-US" dirty="0" err="1"/>
              <a:t>printf</a:t>
            </a:r>
            <a:r>
              <a:rPr lang="en-US" altLang="en-US" dirty="0"/>
              <a:t>("%d \n", p1.x);</a:t>
            </a:r>
          </a:p>
          <a:p>
            <a:pPr marL="0" indent="0" algn="just">
              <a:lnSpc>
                <a:spcPct val="120000"/>
              </a:lnSpc>
              <a:spcBef>
                <a:spcPts val="0"/>
              </a:spcBef>
              <a:buNone/>
            </a:pPr>
            <a:r>
              <a:rPr lang="en-US" altLang="en-US" dirty="0"/>
              <a:t>    </a:t>
            </a:r>
            <a:r>
              <a:rPr lang="en-US" altLang="en-US" dirty="0" err="1"/>
              <a:t>printf</a:t>
            </a:r>
            <a:r>
              <a:rPr lang="en-US" altLang="en-US" dirty="0"/>
              <a:t>("%d \n", p1.y);</a:t>
            </a:r>
          </a:p>
          <a:p>
            <a:pPr marL="0" indent="0" algn="just">
              <a:lnSpc>
                <a:spcPct val="120000"/>
              </a:lnSpc>
              <a:spcBef>
                <a:spcPts val="0"/>
              </a:spcBef>
              <a:buNone/>
            </a:pPr>
            <a:r>
              <a:rPr lang="en-US" altLang="en-US" dirty="0"/>
              <a:t>    return 0;</a:t>
            </a:r>
          </a:p>
          <a:p>
            <a:pPr marL="0" indent="0" algn="just">
              <a:lnSpc>
                <a:spcPct val="120000"/>
              </a:lnSpc>
              <a:spcBef>
                <a:spcPts val="0"/>
              </a:spcBef>
              <a:buNone/>
            </a:pPr>
            <a:r>
              <a:rPr lang="en-US" altLang="en-US" dirty="0"/>
              <a:t>}</a:t>
            </a:r>
            <a:endParaRPr lang="en-US"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348037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Structure padding</a:t>
            </a:r>
          </a:p>
        </p:txBody>
      </p:sp>
      <p:sp>
        <p:nvSpPr>
          <p:cNvPr id="14" name="Content Placeholder 13"/>
          <p:cNvSpPr>
            <a:spLocks noGrp="1"/>
          </p:cNvSpPr>
          <p:nvPr>
            <p:ph idx="1"/>
          </p:nvPr>
        </p:nvSpPr>
        <p:spPr>
          <a:xfrm>
            <a:off x="1104899" y="1600200"/>
            <a:ext cx="10495973" cy="3221182"/>
          </a:xfrm>
        </p:spPr>
        <p:txBody>
          <a:bodyPr>
            <a:normAutofit/>
          </a:bodyPr>
          <a:lstStyle/>
          <a:p>
            <a:pPr algn="just"/>
            <a:r>
              <a:rPr lang="en-US" dirty="0"/>
              <a:t>Structure padding mainly tells us about memory allocation for variables that are aligned in sequence based on the size of the variable. </a:t>
            </a:r>
            <a:endParaRPr lang="en-US" dirty="0" smtClean="0"/>
          </a:p>
          <a:p>
            <a:pPr algn="just"/>
            <a:r>
              <a:rPr lang="en-US" dirty="0" smtClean="0"/>
              <a:t>For </a:t>
            </a:r>
            <a:r>
              <a:rPr lang="en-US" dirty="0"/>
              <a:t>example, let us assume a “char” of 1-byte memory can be assigned anywhere between 0x5000 to 0x5001. Here comes the concept of "Structure padding in C</a:t>
            </a:r>
            <a:r>
              <a:rPr lang="en-US" dirty="0" smtClean="0"/>
              <a:t>".</a:t>
            </a:r>
          </a:p>
          <a:p>
            <a:pPr algn="just"/>
            <a:r>
              <a:rPr lang="en-US" dirty="0" smtClean="0"/>
              <a:t> </a:t>
            </a:r>
            <a:r>
              <a:rPr lang="en-US" dirty="0"/>
              <a:t>It manipulates the memory allocation for different data types and reduces the CPU cycle of a system. </a:t>
            </a:r>
            <a:endParaRPr lang="en-US" dirty="0" smtClean="0"/>
          </a:p>
          <a:p>
            <a:pPr algn="just"/>
            <a:r>
              <a:rPr lang="en-US" dirty="0" smtClean="0"/>
              <a:t>Structure </a:t>
            </a:r>
            <a:r>
              <a:rPr lang="en-US" dirty="0"/>
              <a:t>padding adds one or more empty bytes between the memory addresses to align the data in memory.</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40163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Syntax of Structure Padding in C</a:t>
            </a:r>
          </a:p>
        </p:txBody>
      </p:sp>
      <p:sp>
        <p:nvSpPr>
          <p:cNvPr id="14" name="Content Placeholder 13"/>
          <p:cNvSpPr>
            <a:spLocks noGrp="1"/>
          </p:cNvSpPr>
          <p:nvPr>
            <p:ph idx="1"/>
          </p:nvPr>
        </p:nvSpPr>
        <p:spPr>
          <a:xfrm>
            <a:off x="1104899" y="1600200"/>
            <a:ext cx="10495973" cy="4246418"/>
          </a:xfrm>
        </p:spPr>
        <p:txBody>
          <a:bodyPr>
            <a:normAutofit fontScale="92500" lnSpcReduction="20000"/>
          </a:bodyPr>
          <a:lstStyle/>
          <a:p>
            <a:pPr algn="just">
              <a:lnSpc>
                <a:spcPct val="120000"/>
              </a:lnSpc>
              <a:spcBef>
                <a:spcPts val="0"/>
              </a:spcBef>
            </a:pPr>
            <a:r>
              <a:rPr lang="en-US" dirty="0"/>
              <a:t>Lets us see an example for understanding the syntax of Structure Padding in C.</a:t>
            </a:r>
          </a:p>
          <a:p>
            <a:pPr algn="just">
              <a:lnSpc>
                <a:spcPct val="120000"/>
              </a:lnSpc>
              <a:spcBef>
                <a:spcPts val="0"/>
              </a:spcBef>
            </a:pPr>
            <a:endParaRPr lang="en-US" dirty="0"/>
          </a:p>
          <a:p>
            <a:pPr marL="0" indent="0" algn="just">
              <a:lnSpc>
                <a:spcPct val="120000"/>
              </a:lnSpc>
              <a:spcBef>
                <a:spcPts val="0"/>
              </a:spcBef>
              <a:buNone/>
            </a:pPr>
            <a:r>
              <a:rPr lang="en-US" dirty="0" err="1" smtClean="0"/>
              <a:t>struct</a:t>
            </a:r>
            <a:r>
              <a:rPr lang="en-US" dirty="0" smtClean="0"/>
              <a:t> student</a:t>
            </a:r>
          </a:p>
          <a:p>
            <a:pPr marL="0" indent="0" algn="just">
              <a:lnSpc>
                <a:spcPct val="120000"/>
              </a:lnSpc>
              <a:spcBef>
                <a:spcPts val="0"/>
              </a:spcBef>
              <a:buNone/>
            </a:pPr>
            <a:r>
              <a:rPr lang="en-US" dirty="0" smtClean="0"/>
              <a:t>{</a:t>
            </a:r>
            <a:endParaRPr lang="en-US" dirty="0"/>
          </a:p>
          <a:p>
            <a:pPr marL="0" indent="0" algn="just">
              <a:lnSpc>
                <a:spcPct val="120000"/>
              </a:lnSpc>
              <a:spcBef>
                <a:spcPts val="0"/>
              </a:spcBef>
              <a:buNone/>
            </a:pPr>
            <a:r>
              <a:rPr lang="en-US" dirty="0" smtClean="0"/>
              <a:t>char </a:t>
            </a:r>
            <a:r>
              <a:rPr lang="en-US" dirty="0"/>
              <a:t>name;</a:t>
            </a:r>
          </a:p>
          <a:p>
            <a:pPr marL="0" indent="0" algn="just">
              <a:lnSpc>
                <a:spcPct val="120000"/>
              </a:lnSpc>
              <a:spcBef>
                <a:spcPts val="0"/>
              </a:spcBef>
              <a:buNone/>
            </a:pPr>
            <a:r>
              <a:rPr lang="en-US" dirty="0" err="1" smtClean="0"/>
              <a:t>int</a:t>
            </a:r>
            <a:r>
              <a:rPr lang="en-US" dirty="0" smtClean="0"/>
              <a:t> </a:t>
            </a:r>
            <a:r>
              <a:rPr lang="en-US" dirty="0" err="1"/>
              <a:t>roll_number</a:t>
            </a:r>
            <a:r>
              <a:rPr lang="en-US" dirty="0"/>
              <a:t>;</a:t>
            </a:r>
          </a:p>
          <a:p>
            <a:pPr marL="0" indent="0" algn="just">
              <a:lnSpc>
                <a:spcPct val="120000"/>
              </a:lnSpc>
              <a:spcBef>
                <a:spcPts val="0"/>
              </a:spcBef>
              <a:buNone/>
            </a:pPr>
            <a:r>
              <a:rPr lang="en-US" dirty="0" smtClean="0"/>
              <a:t>double </a:t>
            </a:r>
            <a:r>
              <a:rPr lang="en-US" dirty="0"/>
              <a:t>marks;</a:t>
            </a:r>
          </a:p>
          <a:p>
            <a:pPr marL="0" indent="0" algn="just">
              <a:lnSpc>
                <a:spcPct val="120000"/>
              </a:lnSpc>
              <a:spcBef>
                <a:spcPts val="0"/>
              </a:spcBef>
              <a:buNone/>
            </a:pPr>
            <a:r>
              <a:rPr lang="en-US" dirty="0"/>
              <a:t>}</a:t>
            </a:r>
          </a:p>
          <a:p>
            <a:pPr algn="just">
              <a:lnSpc>
                <a:spcPct val="120000"/>
              </a:lnSpc>
              <a:spcBef>
                <a:spcPts val="0"/>
              </a:spcBef>
            </a:pPr>
            <a:endParaRPr lang="en-US" dirty="0"/>
          </a:p>
          <a:p>
            <a:pPr algn="just">
              <a:lnSpc>
                <a:spcPct val="120000"/>
              </a:lnSpc>
              <a:spcBef>
                <a:spcPts val="0"/>
              </a:spcBef>
            </a:pPr>
            <a:r>
              <a:rPr lang="en-US" dirty="0"/>
              <a:t>Explanation:</a:t>
            </a:r>
          </a:p>
          <a:p>
            <a:pPr marL="0" indent="0" algn="just">
              <a:lnSpc>
                <a:spcPct val="120000"/>
              </a:lnSpc>
              <a:spcBef>
                <a:spcPts val="0"/>
              </a:spcBef>
              <a:buNone/>
            </a:pPr>
            <a:r>
              <a:rPr lang="en-US" dirty="0" smtClean="0"/>
              <a:t>In </a:t>
            </a:r>
            <a:r>
              <a:rPr lang="en-US" dirty="0"/>
              <a:t>the above example, we can see a structure is declared in which there are three structure members namely- 'char' which will take 1 byte, </a:t>
            </a:r>
            <a:r>
              <a:rPr lang="en-US" dirty="0" smtClean="0"/>
              <a:t>there </a:t>
            </a:r>
            <a:r>
              <a:rPr lang="en-US" dirty="0"/>
              <a:t>is </a:t>
            </a:r>
            <a:r>
              <a:rPr lang="en-US" dirty="0" err="1"/>
              <a:t>int</a:t>
            </a:r>
            <a:r>
              <a:rPr lang="en-US" dirty="0"/>
              <a:t> type so, padding will be done here and three empty blocks will be assigned then '</a:t>
            </a:r>
            <a:r>
              <a:rPr lang="en-US" dirty="0" err="1"/>
              <a:t>int</a:t>
            </a:r>
            <a:r>
              <a:rPr lang="en-US" dirty="0"/>
              <a:t>' take 4 bytes. And then the remaining '</a:t>
            </a:r>
            <a:r>
              <a:rPr lang="en-US" dirty="0" err="1"/>
              <a:t>int</a:t>
            </a:r>
            <a:r>
              <a:rPr lang="en-US" dirty="0"/>
              <a:t>' and 'double' will take 4 and 8 bytes respectively.</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35495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How Does Structure Padding Work in C?</a:t>
            </a:r>
          </a:p>
        </p:txBody>
      </p:sp>
      <p:sp>
        <p:nvSpPr>
          <p:cNvPr id="14" name="Content Placeholder 13"/>
          <p:cNvSpPr>
            <a:spLocks noGrp="1"/>
          </p:cNvSpPr>
          <p:nvPr>
            <p:ph idx="1"/>
          </p:nvPr>
        </p:nvSpPr>
        <p:spPr>
          <a:xfrm>
            <a:off x="1104899" y="1600200"/>
            <a:ext cx="10495973" cy="4246418"/>
          </a:xfrm>
        </p:spPr>
        <p:txBody>
          <a:bodyPr>
            <a:normAutofit/>
          </a:bodyPr>
          <a:lstStyle/>
          <a:p>
            <a:pPr algn="just">
              <a:lnSpc>
                <a:spcPct val="120000"/>
              </a:lnSpc>
              <a:spcBef>
                <a:spcPts val="0"/>
              </a:spcBef>
            </a:pPr>
            <a:r>
              <a:rPr lang="en-US" dirty="0"/>
              <a:t>Let us take an example to understand the concept of structure padding in C: First, we will create a structure of type "bag" and declare its members of different data types.</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
        <p:nvSpPr>
          <p:cNvPr id="4" name="Rectangle 3"/>
          <p:cNvSpPr/>
          <p:nvPr/>
        </p:nvSpPr>
        <p:spPr>
          <a:xfrm>
            <a:off x="1847273" y="3004419"/>
            <a:ext cx="6096000" cy="1754326"/>
          </a:xfrm>
          <a:prstGeom prst="rect">
            <a:avLst/>
          </a:prstGeom>
        </p:spPr>
        <p:txBody>
          <a:bodyPr>
            <a:spAutoFit/>
          </a:bodyPr>
          <a:lstStyle/>
          <a:p>
            <a:r>
              <a:rPr lang="en-US" dirty="0" err="1"/>
              <a:t>struct</a:t>
            </a:r>
            <a:r>
              <a:rPr lang="en-US" dirty="0"/>
              <a:t> bag </a:t>
            </a:r>
          </a:p>
          <a:p>
            <a:r>
              <a:rPr lang="en-US" dirty="0"/>
              <a:t>{  </a:t>
            </a:r>
          </a:p>
          <a:p>
            <a:r>
              <a:rPr lang="en-US" dirty="0"/>
              <a:t>   char x;  </a:t>
            </a:r>
          </a:p>
          <a:p>
            <a:r>
              <a:rPr lang="en-US" dirty="0"/>
              <a:t>   char y;  </a:t>
            </a:r>
          </a:p>
          <a:p>
            <a:r>
              <a:rPr lang="en-US" dirty="0"/>
              <a:t>   </a:t>
            </a:r>
            <a:r>
              <a:rPr lang="en-US" dirty="0" err="1"/>
              <a:t>int</a:t>
            </a:r>
            <a:r>
              <a:rPr lang="en-US" dirty="0"/>
              <a:t> z;  </a:t>
            </a:r>
          </a:p>
          <a:p>
            <a:r>
              <a:rPr lang="en-US" dirty="0"/>
              <a:t>} bag1;</a:t>
            </a:r>
          </a:p>
        </p:txBody>
      </p:sp>
      <p:sp>
        <p:nvSpPr>
          <p:cNvPr id="5" name="Rectangle 4"/>
          <p:cNvSpPr/>
          <p:nvPr/>
        </p:nvSpPr>
        <p:spPr>
          <a:xfrm>
            <a:off x="4710546" y="2521923"/>
            <a:ext cx="6890326" cy="4121065"/>
          </a:xfrm>
          <a:prstGeom prst="rect">
            <a:avLst/>
          </a:prstGeom>
        </p:spPr>
        <p:txBody>
          <a:bodyPr wrap="square">
            <a:spAutoFit/>
          </a:bodyPr>
          <a:lstStyle/>
          <a:p>
            <a:pPr marL="228600" indent="-228600" algn="just">
              <a:lnSpc>
                <a:spcPct val="120000"/>
              </a:lnSpc>
              <a:buFont typeface="Wingdings" panose="05000000000000000000" pitchFamily="2" charset="2"/>
              <a:buChar char="§"/>
            </a:pPr>
            <a:r>
              <a:rPr lang="en-US" sz="2000" dirty="0" smtClean="0"/>
              <a:t>After creating </a:t>
            </a:r>
            <a:r>
              <a:rPr lang="en-US" sz="2000" dirty="0"/>
              <a:t>the object, memory will be allocated to the structure members in sequence. </a:t>
            </a:r>
            <a:endParaRPr lang="en-US" sz="2000" dirty="0" smtClean="0"/>
          </a:p>
          <a:p>
            <a:pPr marL="228600" indent="-228600" algn="just">
              <a:lnSpc>
                <a:spcPct val="120000"/>
              </a:lnSpc>
              <a:buFont typeface="Wingdings" panose="05000000000000000000" pitchFamily="2" charset="2"/>
              <a:buChar char="§"/>
            </a:pPr>
            <a:r>
              <a:rPr lang="en-US" sz="2000" dirty="0" smtClean="0"/>
              <a:t>Variable </a:t>
            </a:r>
            <a:r>
              <a:rPr lang="en-US" sz="2000" dirty="0"/>
              <a:t>'x' will be allocated by first memory, then variable 'y', and then variable 'z'. </a:t>
            </a:r>
            <a:endParaRPr lang="en-US" sz="2000" dirty="0" smtClean="0"/>
          </a:p>
          <a:p>
            <a:pPr marL="228600" indent="-228600" algn="just">
              <a:lnSpc>
                <a:spcPct val="120000"/>
              </a:lnSpc>
              <a:buFont typeface="Wingdings" panose="05000000000000000000" pitchFamily="2" charset="2"/>
              <a:buChar char="§"/>
            </a:pPr>
            <a:r>
              <a:rPr lang="en-US" sz="2000" dirty="0" smtClean="0"/>
              <a:t>Here </a:t>
            </a:r>
            <a:r>
              <a:rPr lang="en-US" sz="2000" dirty="0"/>
              <a:t>the two char 'x' and 'y' will take 1 byte and 1 byte respectively. And the </a:t>
            </a:r>
            <a:r>
              <a:rPr lang="en-US" sz="2000" dirty="0" err="1"/>
              <a:t>int</a:t>
            </a:r>
            <a:r>
              <a:rPr lang="en-US" sz="2000" dirty="0"/>
              <a:t> 'z' will take 4 bytes in the memory. </a:t>
            </a:r>
            <a:endParaRPr lang="en-US" sz="2000" dirty="0" smtClean="0"/>
          </a:p>
          <a:p>
            <a:pPr marL="228600" indent="-228600" algn="just">
              <a:lnSpc>
                <a:spcPct val="120000"/>
              </a:lnSpc>
              <a:buFont typeface="Wingdings" panose="05000000000000000000" pitchFamily="2" charset="2"/>
              <a:buChar char="§"/>
            </a:pPr>
            <a:r>
              <a:rPr lang="en-US" sz="2000" dirty="0" smtClean="0"/>
              <a:t>But </a:t>
            </a:r>
            <a:r>
              <a:rPr lang="en-US" sz="2000" dirty="0"/>
              <a:t>this memory allocation will not be in a structured manner. </a:t>
            </a:r>
            <a:endParaRPr lang="en-US" sz="2000" dirty="0" smtClean="0"/>
          </a:p>
          <a:p>
            <a:pPr marL="228600" indent="-228600" algn="just">
              <a:lnSpc>
                <a:spcPct val="120000"/>
              </a:lnSpc>
              <a:buFont typeface="Wingdings" panose="05000000000000000000" pitchFamily="2" charset="2"/>
              <a:buChar char="§"/>
            </a:pPr>
            <a:r>
              <a:rPr lang="en-US" sz="2000" dirty="0" smtClean="0"/>
              <a:t>Since </a:t>
            </a:r>
            <a:r>
              <a:rPr lang="en-US" sz="2000" dirty="0"/>
              <a:t>32-bit processor takes 4 bytes at a time and 64-bit processor takes 8 bytes at a time.</a:t>
            </a:r>
          </a:p>
        </p:txBody>
      </p:sp>
    </p:spTree>
    <p:extLst>
      <p:ext uri="{BB962C8B-B14F-4D97-AF65-F5344CB8AC3E}">
        <p14:creationId xmlns:p14="http://schemas.microsoft.com/office/powerpoint/2010/main" val="54270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Why Structure Padding?</a:t>
            </a:r>
          </a:p>
        </p:txBody>
      </p:sp>
      <p:sp>
        <p:nvSpPr>
          <p:cNvPr id="14" name="Content Placeholder 13"/>
          <p:cNvSpPr>
            <a:spLocks noGrp="1"/>
          </p:cNvSpPr>
          <p:nvPr>
            <p:ph idx="1"/>
          </p:nvPr>
        </p:nvSpPr>
        <p:spPr>
          <a:xfrm>
            <a:off x="1104899" y="1600200"/>
            <a:ext cx="10495973" cy="4246418"/>
          </a:xfrm>
        </p:spPr>
        <p:txBody>
          <a:bodyPr>
            <a:normAutofit/>
          </a:bodyPr>
          <a:lstStyle/>
          <a:p>
            <a:pPr algn="just">
              <a:lnSpc>
                <a:spcPct val="120000"/>
              </a:lnSpc>
              <a:spcBef>
                <a:spcPts val="0"/>
              </a:spcBef>
            </a:pPr>
            <a:r>
              <a:rPr lang="en-US" dirty="0"/>
              <a:t>Suppose we have a 32-bit processor and we have a structure in which there are three structure members char, char, and </a:t>
            </a:r>
            <a:r>
              <a:rPr lang="en-US" dirty="0" err="1"/>
              <a:t>int</a:t>
            </a:r>
            <a:r>
              <a:rPr lang="en-US" dirty="0"/>
              <a:t> type. </a:t>
            </a:r>
            <a:endParaRPr lang="en-US" dirty="0" smtClean="0"/>
          </a:p>
          <a:p>
            <a:pPr algn="just">
              <a:lnSpc>
                <a:spcPct val="120000"/>
              </a:lnSpc>
              <a:spcBef>
                <a:spcPts val="0"/>
              </a:spcBef>
            </a:pPr>
            <a:r>
              <a:rPr lang="en-US" dirty="0" smtClean="0"/>
              <a:t>The </a:t>
            </a:r>
            <a:r>
              <a:rPr lang="en-US" dirty="0"/>
              <a:t>memory block allocation will be contiguous: '1 byte' for char x, '1 byte' for char y, and '4 bytes' for </a:t>
            </a:r>
            <a:r>
              <a:rPr lang="en-US" dirty="0" err="1"/>
              <a:t>int</a:t>
            </a:r>
            <a:r>
              <a:rPr lang="en-US" dirty="0"/>
              <a:t> z. </a:t>
            </a:r>
            <a:endParaRPr lang="en-US" dirty="0" smtClean="0"/>
          </a:p>
          <a:p>
            <a:pPr algn="just">
              <a:lnSpc>
                <a:spcPct val="120000"/>
              </a:lnSpc>
              <a:spcBef>
                <a:spcPts val="0"/>
              </a:spcBef>
            </a:pPr>
            <a:r>
              <a:rPr lang="en-US" dirty="0" smtClean="0"/>
              <a:t>We </a:t>
            </a:r>
            <a:r>
              <a:rPr lang="en-US" dirty="0"/>
              <a:t>know that 32-bit architecture reads 4 bytes in a single CPU cycle. </a:t>
            </a:r>
            <a:endParaRPr lang="en-US" dirty="0" smtClean="0"/>
          </a:p>
          <a:p>
            <a:pPr algn="just">
              <a:lnSpc>
                <a:spcPct val="120000"/>
              </a:lnSpc>
              <a:spcBef>
                <a:spcPts val="0"/>
              </a:spcBef>
            </a:pPr>
            <a:r>
              <a:rPr lang="en-US" dirty="0" smtClean="0"/>
              <a:t>For </a:t>
            </a:r>
            <a:r>
              <a:rPr lang="en-US" dirty="0"/>
              <a:t>accessing the remaining 2 bytes of </a:t>
            </a:r>
            <a:r>
              <a:rPr lang="en-US" dirty="0" err="1"/>
              <a:t>int</a:t>
            </a:r>
            <a:r>
              <a:rPr lang="en-US" dirty="0"/>
              <a:t>, the processor needs one more CPU cycle.</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pic>
        <p:nvPicPr>
          <p:cNvPr id="7" name="Picture 6"/>
          <p:cNvPicPr>
            <a:picLocks noChangeAspect="1"/>
          </p:cNvPicPr>
          <p:nvPr/>
        </p:nvPicPr>
        <p:blipFill>
          <a:blip r:embed="rId2"/>
          <a:stretch>
            <a:fillRect/>
          </a:stretch>
        </p:blipFill>
        <p:spPr>
          <a:xfrm>
            <a:off x="2724727" y="4120285"/>
            <a:ext cx="6096000" cy="1981200"/>
          </a:xfrm>
          <a:prstGeom prst="rect">
            <a:avLst/>
          </a:prstGeom>
        </p:spPr>
      </p:pic>
    </p:spTree>
    <p:extLst>
      <p:ext uri="{BB962C8B-B14F-4D97-AF65-F5344CB8AC3E}">
        <p14:creationId xmlns:p14="http://schemas.microsoft.com/office/powerpoint/2010/main" val="400282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Why Structure Padding?</a:t>
            </a:r>
          </a:p>
        </p:txBody>
      </p:sp>
      <p:sp>
        <p:nvSpPr>
          <p:cNvPr id="14" name="Content Placeholder 13"/>
          <p:cNvSpPr>
            <a:spLocks noGrp="1"/>
          </p:cNvSpPr>
          <p:nvPr>
            <p:ph idx="1"/>
          </p:nvPr>
        </p:nvSpPr>
        <p:spPr>
          <a:xfrm>
            <a:off x="1104899" y="1600200"/>
            <a:ext cx="10495973" cy="4246418"/>
          </a:xfrm>
        </p:spPr>
        <p:txBody>
          <a:bodyPr>
            <a:normAutofit/>
          </a:bodyPr>
          <a:lstStyle/>
          <a:p>
            <a:pPr algn="just">
              <a:lnSpc>
                <a:spcPct val="120000"/>
              </a:lnSpc>
              <a:spcBef>
                <a:spcPts val="0"/>
              </a:spcBef>
            </a:pPr>
            <a:r>
              <a:rPr lang="en-US" dirty="0"/>
              <a:t>Now let us assume a situation in which we want to access only the </a:t>
            </a:r>
            <a:r>
              <a:rPr lang="en-US" dirty="0" err="1"/>
              <a:t>int</a:t>
            </a:r>
            <a:r>
              <a:rPr lang="en-US" dirty="0"/>
              <a:t> variable. </a:t>
            </a:r>
            <a:endParaRPr lang="en-US" dirty="0" smtClean="0"/>
          </a:p>
          <a:p>
            <a:pPr algn="just">
              <a:lnSpc>
                <a:spcPct val="120000"/>
              </a:lnSpc>
              <a:spcBef>
                <a:spcPts val="0"/>
              </a:spcBef>
            </a:pPr>
            <a:endParaRPr lang="en-US" dirty="0" smtClean="0"/>
          </a:p>
          <a:p>
            <a:pPr algn="just">
              <a:lnSpc>
                <a:spcPct val="120000"/>
              </a:lnSpc>
              <a:spcBef>
                <a:spcPts val="0"/>
              </a:spcBef>
            </a:pPr>
            <a:r>
              <a:rPr lang="en-US" dirty="0" smtClean="0"/>
              <a:t>And </a:t>
            </a:r>
            <a:r>
              <a:rPr lang="en-US" dirty="0"/>
              <a:t>the </a:t>
            </a:r>
            <a:r>
              <a:rPr lang="en-US" dirty="0" err="1"/>
              <a:t>int</a:t>
            </a:r>
            <a:r>
              <a:rPr lang="en-US" dirty="0"/>
              <a:t> variable is divided into two portions here. The processor should access </a:t>
            </a:r>
            <a:r>
              <a:rPr lang="en-US" dirty="0" err="1" smtClean="0"/>
              <a:t>int</a:t>
            </a:r>
            <a:r>
              <a:rPr lang="en-US" dirty="0" smtClean="0"/>
              <a:t> 'z</a:t>
            </a:r>
            <a:r>
              <a:rPr lang="en-US" dirty="0"/>
              <a:t>' in one CPU cycle but the CPU will access </a:t>
            </a:r>
            <a:r>
              <a:rPr lang="en-US" dirty="0" err="1"/>
              <a:t>int</a:t>
            </a:r>
            <a:r>
              <a:rPr lang="en-US" dirty="0"/>
              <a:t> 'z' in two CPU cycles. Here the unnecessary wastage of the CPU cycle appears. </a:t>
            </a:r>
            <a:endParaRPr lang="en-US" dirty="0" smtClean="0"/>
          </a:p>
          <a:p>
            <a:pPr algn="just">
              <a:lnSpc>
                <a:spcPct val="120000"/>
              </a:lnSpc>
              <a:spcBef>
                <a:spcPts val="0"/>
              </a:spcBef>
            </a:pPr>
            <a:endParaRPr lang="en-US" dirty="0" smtClean="0"/>
          </a:p>
          <a:p>
            <a:pPr algn="just">
              <a:lnSpc>
                <a:spcPct val="120000"/>
              </a:lnSpc>
              <a:spcBef>
                <a:spcPts val="0"/>
              </a:spcBef>
            </a:pPr>
            <a:r>
              <a:rPr lang="en-US" dirty="0" smtClean="0"/>
              <a:t>For </a:t>
            </a:r>
            <a:r>
              <a:rPr lang="en-US" dirty="0"/>
              <a:t>avoiding this problem, the concept of 'Structure Padding' was introduced. This process is done automatically by the compiler to reduce the number of CPU cycles.</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71182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How is Structure Padding Done?</a:t>
            </a:r>
          </a:p>
        </p:txBody>
      </p:sp>
      <p:sp>
        <p:nvSpPr>
          <p:cNvPr id="14" name="Content Placeholder 13"/>
          <p:cNvSpPr>
            <a:spLocks noGrp="1"/>
          </p:cNvSpPr>
          <p:nvPr>
            <p:ph idx="1"/>
          </p:nvPr>
        </p:nvSpPr>
        <p:spPr>
          <a:xfrm>
            <a:off x="1104899" y="1600200"/>
            <a:ext cx="10495973" cy="4246418"/>
          </a:xfrm>
        </p:spPr>
        <p:txBody>
          <a:bodyPr>
            <a:normAutofit/>
          </a:bodyPr>
          <a:lstStyle/>
          <a:p>
            <a:pPr algn="just">
              <a:lnSpc>
                <a:spcPct val="120000"/>
              </a:lnSpc>
              <a:spcBef>
                <a:spcPts val="0"/>
              </a:spcBef>
            </a:pPr>
            <a:r>
              <a:rPr lang="en-US" dirty="0"/>
              <a:t>Let us take an example to understand the concept of structure padding in C: First, we will create a structure of type "bag" and declare its members of different data types.</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
        <p:nvSpPr>
          <p:cNvPr id="4" name="Rectangle 3"/>
          <p:cNvSpPr/>
          <p:nvPr/>
        </p:nvSpPr>
        <p:spPr>
          <a:xfrm>
            <a:off x="1847273" y="3004419"/>
            <a:ext cx="6096000" cy="1754326"/>
          </a:xfrm>
          <a:prstGeom prst="rect">
            <a:avLst/>
          </a:prstGeom>
        </p:spPr>
        <p:txBody>
          <a:bodyPr>
            <a:spAutoFit/>
          </a:bodyPr>
          <a:lstStyle/>
          <a:p>
            <a:r>
              <a:rPr lang="en-US" dirty="0" err="1"/>
              <a:t>struct</a:t>
            </a:r>
            <a:r>
              <a:rPr lang="en-US" dirty="0"/>
              <a:t> bag </a:t>
            </a:r>
          </a:p>
          <a:p>
            <a:r>
              <a:rPr lang="en-US" dirty="0"/>
              <a:t>{  </a:t>
            </a:r>
          </a:p>
          <a:p>
            <a:r>
              <a:rPr lang="en-US" dirty="0"/>
              <a:t>   char x;  </a:t>
            </a:r>
          </a:p>
          <a:p>
            <a:r>
              <a:rPr lang="en-US" dirty="0"/>
              <a:t>   char y;  </a:t>
            </a:r>
          </a:p>
          <a:p>
            <a:r>
              <a:rPr lang="en-US" dirty="0"/>
              <a:t>   </a:t>
            </a:r>
            <a:r>
              <a:rPr lang="en-US" dirty="0" err="1"/>
              <a:t>int</a:t>
            </a:r>
            <a:r>
              <a:rPr lang="en-US" dirty="0"/>
              <a:t> z;  </a:t>
            </a:r>
          </a:p>
          <a:p>
            <a:r>
              <a:rPr lang="en-US" dirty="0"/>
              <a:t>} bag1;</a:t>
            </a:r>
          </a:p>
        </p:txBody>
      </p:sp>
      <p:sp>
        <p:nvSpPr>
          <p:cNvPr id="5" name="Rectangle 4"/>
          <p:cNvSpPr/>
          <p:nvPr/>
        </p:nvSpPr>
        <p:spPr>
          <a:xfrm>
            <a:off x="4710546" y="2521923"/>
            <a:ext cx="6890326" cy="4121065"/>
          </a:xfrm>
          <a:prstGeom prst="rect">
            <a:avLst/>
          </a:prstGeom>
        </p:spPr>
        <p:txBody>
          <a:bodyPr wrap="square">
            <a:spAutoFit/>
          </a:bodyPr>
          <a:lstStyle/>
          <a:p>
            <a:pPr marL="228600" indent="-228600" algn="just">
              <a:lnSpc>
                <a:spcPct val="120000"/>
              </a:lnSpc>
              <a:buFont typeface="Wingdings" panose="05000000000000000000" pitchFamily="2" charset="2"/>
              <a:buChar char="§"/>
            </a:pPr>
            <a:r>
              <a:rPr lang="en-US" sz="2000" dirty="0" smtClean="0"/>
              <a:t>After creating </a:t>
            </a:r>
            <a:r>
              <a:rPr lang="en-US" sz="2000" dirty="0"/>
              <a:t>the object, memory will be allocated to the structure members in sequence. </a:t>
            </a:r>
            <a:endParaRPr lang="en-US" sz="2000" dirty="0" smtClean="0"/>
          </a:p>
          <a:p>
            <a:pPr marL="228600" indent="-228600" algn="just">
              <a:lnSpc>
                <a:spcPct val="120000"/>
              </a:lnSpc>
              <a:buFont typeface="Wingdings" panose="05000000000000000000" pitchFamily="2" charset="2"/>
              <a:buChar char="§"/>
            </a:pPr>
            <a:r>
              <a:rPr lang="en-US" sz="2000" dirty="0" smtClean="0"/>
              <a:t>Variable </a:t>
            </a:r>
            <a:r>
              <a:rPr lang="en-US" sz="2000" dirty="0"/>
              <a:t>'x' will be allocated by first memory, then variable 'y', and then variable 'z'. </a:t>
            </a:r>
            <a:endParaRPr lang="en-US" sz="2000" dirty="0" smtClean="0"/>
          </a:p>
          <a:p>
            <a:pPr marL="228600" indent="-228600" algn="just">
              <a:lnSpc>
                <a:spcPct val="120000"/>
              </a:lnSpc>
              <a:buFont typeface="Wingdings" panose="05000000000000000000" pitchFamily="2" charset="2"/>
              <a:buChar char="§"/>
            </a:pPr>
            <a:r>
              <a:rPr lang="en-US" sz="2000" dirty="0" smtClean="0"/>
              <a:t>Here </a:t>
            </a:r>
            <a:r>
              <a:rPr lang="en-US" sz="2000" dirty="0"/>
              <a:t>the two char 'x' and 'y' will take 1 byte and 1 byte respectively. And the </a:t>
            </a:r>
            <a:r>
              <a:rPr lang="en-US" sz="2000" dirty="0" err="1"/>
              <a:t>int</a:t>
            </a:r>
            <a:r>
              <a:rPr lang="en-US" sz="2000" dirty="0"/>
              <a:t> 'z' will take 4 bytes in the memory. </a:t>
            </a:r>
            <a:endParaRPr lang="en-US" sz="2000" dirty="0" smtClean="0"/>
          </a:p>
          <a:p>
            <a:pPr marL="228600" indent="-228600" algn="just">
              <a:lnSpc>
                <a:spcPct val="120000"/>
              </a:lnSpc>
              <a:buFont typeface="Wingdings" panose="05000000000000000000" pitchFamily="2" charset="2"/>
              <a:buChar char="§"/>
            </a:pPr>
            <a:r>
              <a:rPr lang="en-US" sz="2000" dirty="0" smtClean="0"/>
              <a:t>But </a:t>
            </a:r>
            <a:r>
              <a:rPr lang="en-US" sz="2000" dirty="0"/>
              <a:t>this memory allocation will not be in a structured manner. </a:t>
            </a:r>
            <a:endParaRPr lang="en-US" sz="2000" dirty="0" smtClean="0"/>
          </a:p>
          <a:p>
            <a:pPr marL="228600" indent="-228600" algn="just">
              <a:lnSpc>
                <a:spcPct val="120000"/>
              </a:lnSpc>
              <a:buFont typeface="Wingdings" panose="05000000000000000000" pitchFamily="2" charset="2"/>
              <a:buChar char="§"/>
            </a:pPr>
            <a:r>
              <a:rPr lang="en-US" sz="2000" dirty="0" smtClean="0"/>
              <a:t>Since </a:t>
            </a:r>
            <a:r>
              <a:rPr lang="en-US" sz="2000" dirty="0"/>
              <a:t>32-bit processor takes 4 bytes at a time and 64-bit processor takes 8 bytes at a time.</a:t>
            </a:r>
          </a:p>
        </p:txBody>
      </p:sp>
    </p:spTree>
    <p:extLst>
      <p:ext uri="{BB962C8B-B14F-4D97-AF65-F5344CB8AC3E}">
        <p14:creationId xmlns:p14="http://schemas.microsoft.com/office/powerpoint/2010/main" val="362100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Order of the Variables</a:t>
            </a:r>
          </a:p>
        </p:txBody>
      </p:sp>
      <p:sp>
        <p:nvSpPr>
          <p:cNvPr id="3" name="Content Placeholder 2"/>
          <p:cNvSpPr>
            <a:spLocks noGrp="1"/>
          </p:cNvSpPr>
          <p:nvPr>
            <p:ph idx="1"/>
          </p:nvPr>
        </p:nvSpPr>
        <p:spPr/>
        <p:txBody>
          <a:bodyPr/>
          <a:lstStyle/>
          <a:p>
            <a:r>
              <a:rPr lang="en-US" dirty="0"/>
              <a:t>We have seen how the memory size duffers when we take structure members order-wise. Now we will see if changing the order of variables affect the result or not. We will take the same example for better understanding.</a:t>
            </a:r>
          </a:p>
          <a:p>
            <a:r>
              <a:rPr lang="en-US" dirty="0"/>
              <a:t>But change the order of variables.</a:t>
            </a:r>
          </a:p>
          <a:p>
            <a:endParaRPr lang="en-US" dirty="0"/>
          </a:p>
        </p:txBody>
      </p:sp>
      <p:sp>
        <p:nvSpPr>
          <p:cNvPr id="4" name="Date Placeholder 3"/>
          <p:cNvSpPr>
            <a:spLocks noGrp="1"/>
          </p:cNvSpPr>
          <p:nvPr>
            <p:ph type="dt" sz="half" idx="10"/>
          </p:nvPr>
        </p:nvSpPr>
        <p:spPr/>
        <p:txBody>
          <a:bodyPr/>
          <a:lstStyle/>
          <a:p>
            <a:fld id="{959B59A7-6C2A-4EE8-98F2-E800B13D849A}" type="datetime3">
              <a:rPr lang="en-US" smtClean="0"/>
              <a:t>7 June 2023</a:t>
            </a:fld>
            <a:endParaRPr lang="en-US"/>
          </a:p>
        </p:txBody>
      </p:sp>
      <p:sp>
        <p:nvSpPr>
          <p:cNvPr id="6" name="Rectangle 5"/>
          <p:cNvSpPr/>
          <p:nvPr/>
        </p:nvSpPr>
        <p:spPr>
          <a:xfrm>
            <a:off x="1911927" y="3028157"/>
            <a:ext cx="10725364" cy="3693319"/>
          </a:xfrm>
          <a:prstGeom prst="rect">
            <a:avLst/>
          </a:prstGeom>
        </p:spPr>
        <p:txBody>
          <a:bodyPr wrap="square">
            <a:spAutoFit/>
          </a:bodyPr>
          <a:lstStyle/>
          <a:p>
            <a:r>
              <a:rPr lang="en-US" dirty="0"/>
              <a:t>#include &lt;</a:t>
            </a:r>
            <a:r>
              <a:rPr lang="en-US" dirty="0" err="1"/>
              <a:t>stdio.h</a:t>
            </a:r>
            <a:r>
              <a:rPr lang="en-US" dirty="0"/>
              <a:t>&gt;  </a:t>
            </a:r>
          </a:p>
          <a:p>
            <a:r>
              <a:rPr lang="en-US" dirty="0" err="1"/>
              <a:t>struct</a:t>
            </a:r>
            <a:r>
              <a:rPr lang="en-US" dirty="0"/>
              <a:t> bag  </a:t>
            </a:r>
          </a:p>
          <a:p>
            <a:r>
              <a:rPr lang="en-US" dirty="0"/>
              <a:t>{  </a:t>
            </a:r>
          </a:p>
          <a:p>
            <a:r>
              <a:rPr lang="en-US" dirty="0"/>
              <a:t>   char x;  </a:t>
            </a:r>
          </a:p>
          <a:p>
            <a:r>
              <a:rPr lang="en-US" dirty="0"/>
              <a:t>   </a:t>
            </a:r>
            <a:r>
              <a:rPr lang="en-US" dirty="0" err="1"/>
              <a:t>int</a:t>
            </a:r>
            <a:r>
              <a:rPr lang="en-US" dirty="0"/>
              <a:t> z;  </a:t>
            </a:r>
          </a:p>
          <a:p>
            <a:r>
              <a:rPr lang="en-US" dirty="0"/>
              <a:t>  char y;  </a:t>
            </a:r>
          </a:p>
          <a:p>
            <a:r>
              <a:rPr lang="en-US" dirty="0"/>
              <a:t>};  </a:t>
            </a:r>
          </a:p>
          <a:p>
            <a:r>
              <a:rPr lang="en-US" dirty="0" err="1"/>
              <a:t>int</a:t>
            </a:r>
            <a:r>
              <a:rPr lang="en-US" dirty="0"/>
              <a:t> main()  </a:t>
            </a:r>
          </a:p>
          <a:p>
            <a:r>
              <a:rPr lang="en-US" dirty="0"/>
              <a:t>{  </a:t>
            </a:r>
          </a:p>
          <a:p>
            <a:r>
              <a:rPr lang="en-US" dirty="0"/>
              <a:t>   </a:t>
            </a:r>
            <a:r>
              <a:rPr lang="en-US" dirty="0" err="1"/>
              <a:t>struct</a:t>
            </a:r>
            <a:r>
              <a:rPr lang="en-US" dirty="0"/>
              <a:t> bag bag1; </a:t>
            </a:r>
            <a:r>
              <a:rPr lang="en-US" dirty="0" smtClean="0"/>
              <a:t>// </a:t>
            </a:r>
            <a:r>
              <a:rPr lang="en-US" dirty="0"/>
              <a:t>variable is declared of the object </a:t>
            </a:r>
            <a:r>
              <a:rPr lang="en-US" dirty="0" smtClean="0"/>
              <a:t>types. size </a:t>
            </a:r>
            <a:r>
              <a:rPr lang="en-US" dirty="0"/>
              <a:t>of the structured bag is displayed.  </a:t>
            </a:r>
          </a:p>
          <a:p>
            <a:r>
              <a:rPr lang="en-US" dirty="0" smtClean="0"/>
              <a:t>   </a:t>
            </a:r>
            <a:r>
              <a:rPr lang="en-US" dirty="0" err="1"/>
              <a:t>printf</a:t>
            </a:r>
            <a:r>
              <a:rPr lang="en-US" dirty="0"/>
              <a:t>("The size of the bag structure is %d", </a:t>
            </a:r>
            <a:r>
              <a:rPr lang="en-US" dirty="0" err="1"/>
              <a:t>sizeof</a:t>
            </a:r>
            <a:r>
              <a:rPr lang="en-US" dirty="0"/>
              <a:t>(bag1));   // size of bag is printed</a:t>
            </a:r>
          </a:p>
          <a:p>
            <a:r>
              <a:rPr lang="en-US" dirty="0"/>
              <a:t>   return 0;  </a:t>
            </a:r>
          </a:p>
          <a:p>
            <a:r>
              <a:rPr lang="en-US" dirty="0"/>
              <a:t>} </a:t>
            </a:r>
          </a:p>
        </p:txBody>
      </p:sp>
    </p:spTree>
    <p:extLst>
      <p:ext uri="{BB962C8B-B14F-4D97-AF65-F5344CB8AC3E}">
        <p14:creationId xmlns:p14="http://schemas.microsoft.com/office/powerpoint/2010/main" val="190955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Order of the Variables</a:t>
            </a:r>
          </a:p>
        </p:txBody>
      </p:sp>
      <p:sp>
        <p:nvSpPr>
          <p:cNvPr id="3" name="Content Placeholder 2"/>
          <p:cNvSpPr>
            <a:spLocks noGrp="1"/>
          </p:cNvSpPr>
          <p:nvPr>
            <p:ph idx="1"/>
          </p:nvPr>
        </p:nvSpPr>
        <p:spPr/>
        <p:txBody>
          <a:bodyPr/>
          <a:lstStyle/>
          <a:p>
            <a:r>
              <a:rPr lang="en-US" dirty="0"/>
              <a:t>Here we can see the result is changed to 12 bytes when we change the order of variables inside the structure. Now let us discuss why the result is different in the two cases</a:t>
            </a:r>
            <a:r>
              <a:rPr lang="en-US" dirty="0" smtClean="0"/>
              <a:t>.</a:t>
            </a:r>
          </a:p>
          <a:p>
            <a:r>
              <a:rPr lang="en-US" dirty="0"/>
              <a:t>When the variables are in an ordered manner inside the structure, the memory allocation will be like </a:t>
            </a:r>
            <a:r>
              <a:rPr lang="en-US" dirty="0" smtClean="0"/>
              <a:t>this</a:t>
            </a:r>
          </a:p>
          <a:p>
            <a:endParaRPr lang="en-US" dirty="0"/>
          </a:p>
          <a:p>
            <a:endParaRPr lang="en-US" dirty="0" smtClean="0"/>
          </a:p>
          <a:p>
            <a:r>
              <a:rPr lang="en-US" dirty="0" smtClean="0"/>
              <a:t>When </a:t>
            </a:r>
            <a:r>
              <a:rPr lang="en-US" dirty="0"/>
              <a:t>the variables are not in an ordered manner inside the structure, the memory allocation will be like this:</a:t>
            </a:r>
          </a:p>
          <a:p>
            <a:endParaRPr lang="en-US" dirty="0"/>
          </a:p>
          <a:p>
            <a:endParaRPr lang="en-US" dirty="0"/>
          </a:p>
        </p:txBody>
      </p:sp>
      <p:sp>
        <p:nvSpPr>
          <p:cNvPr id="4" name="Date Placeholder 3"/>
          <p:cNvSpPr>
            <a:spLocks noGrp="1"/>
          </p:cNvSpPr>
          <p:nvPr>
            <p:ph type="dt" sz="half" idx="10"/>
          </p:nvPr>
        </p:nvSpPr>
        <p:spPr/>
        <p:txBody>
          <a:bodyPr/>
          <a:lstStyle/>
          <a:p>
            <a:fld id="{959B59A7-6C2A-4EE8-98F2-E800B13D849A}" type="datetime3">
              <a:rPr lang="en-US" smtClean="0"/>
              <a:t>7 June 2023</a:t>
            </a:fld>
            <a:endParaRPr lang="en-US"/>
          </a:p>
        </p:txBody>
      </p:sp>
      <p:pic>
        <p:nvPicPr>
          <p:cNvPr id="5" name="Picture 4"/>
          <p:cNvPicPr>
            <a:picLocks noChangeAspect="1"/>
          </p:cNvPicPr>
          <p:nvPr/>
        </p:nvPicPr>
        <p:blipFill>
          <a:blip r:embed="rId2"/>
          <a:stretch>
            <a:fillRect/>
          </a:stretch>
        </p:blipFill>
        <p:spPr>
          <a:xfrm>
            <a:off x="3440690" y="3346619"/>
            <a:ext cx="3809855" cy="1079161"/>
          </a:xfrm>
          <a:prstGeom prst="rect">
            <a:avLst/>
          </a:prstGeom>
        </p:spPr>
      </p:pic>
      <p:pic>
        <p:nvPicPr>
          <p:cNvPr id="7" name="Picture 6"/>
          <p:cNvPicPr>
            <a:picLocks noChangeAspect="1"/>
          </p:cNvPicPr>
          <p:nvPr/>
        </p:nvPicPr>
        <p:blipFill>
          <a:blip r:embed="rId3"/>
          <a:stretch>
            <a:fillRect/>
          </a:stretch>
        </p:blipFill>
        <p:spPr>
          <a:xfrm>
            <a:off x="3616181" y="5183040"/>
            <a:ext cx="4308619" cy="1241580"/>
          </a:xfrm>
          <a:prstGeom prst="rect">
            <a:avLst/>
          </a:prstGeom>
        </p:spPr>
      </p:pic>
    </p:spTree>
    <p:extLst>
      <p:ext uri="{BB962C8B-B14F-4D97-AF65-F5344CB8AC3E}">
        <p14:creationId xmlns:p14="http://schemas.microsoft.com/office/powerpoint/2010/main" val="70992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Order of the Variables</a:t>
            </a:r>
          </a:p>
        </p:txBody>
      </p:sp>
      <p:sp>
        <p:nvSpPr>
          <p:cNvPr id="3" name="Content Placeholder 2"/>
          <p:cNvSpPr>
            <a:spLocks noGrp="1"/>
          </p:cNvSpPr>
          <p:nvPr>
            <p:ph idx="1"/>
          </p:nvPr>
        </p:nvSpPr>
        <p:spPr/>
        <p:txBody>
          <a:bodyPr/>
          <a:lstStyle/>
          <a:p>
            <a:r>
              <a:rPr lang="en-US" dirty="0"/>
              <a:t>The first variable is of char type so 'x' will occupy 1 byte of memory</a:t>
            </a:r>
            <a:r>
              <a:rPr lang="en-US" dirty="0" smtClean="0"/>
              <a:t>.</a:t>
            </a:r>
          </a:p>
          <a:p>
            <a:r>
              <a:rPr lang="en-US" dirty="0" smtClean="0"/>
              <a:t>Then </a:t>
            </a:r>
            <a:r>
              <a:rPr lang="en-US" dirty="0"/>
              <a:t>the second variable is of </a:t>
            </a:r>
            <a:r>
              <a:rPr lang="en-US" dirty="0" err="1"/>
              <a:t>int</a:t>
            </a:r>
            <a:r>
              <a:rPr lang="en-US" dirty="0"/>
              <a:t> type so 'z' will occupy 4 bytes of memory. </a:t>
            </a:r>
            <a:endParaRPr lang="en-US" dirty="0" smtClean="0"/>
          </a:p>
          <a:p>
            <a:r>
              <a:rPr lang="en-US" dirty="0" smtClean="0"/>
              <a:t>Since </a:t>
            </a:r>
            <a:r>
              <a:rPr lang="en-US" dirty="0"/>
              <a:t>the </a:t>
            </a:r>
            <a:r>
              <a:rPr lang="en-US" dirty="0" err="1"/>
              <a:t>int</a:t>
            </a:r>
            <a:r>
              <a:rPr lang="en-US" dirty="0"/>
              <a:t> variable occupies 4 bytes and there are only 3 bytes remaining on the left side so the '</a:t>
            </a:r>
            <a:r>
              <a:rPr lang="en-US" dirty="0" err="1"/>
              <a:t>int</a:t>
            </a:r>
            <a:r>
              <a:rPr lang="en-US" dirty="0"/>
              <a:t>' type will shift to the next 4-byte space and an 'empty' space will be added after the char type variable. By doing this integer variable will be accessed by a single CPU cycle.</a:t>
            </a:r>
          </a:p>
        </p:txBody>
      </p:sp>
      <p:sp>
        <p:nvSpPr>
          <p:cNvPr id="4" name="Date Placeholder 3"/>
          <p:cNvSpPr>
            <a:spLocks noGrp="1"/>
          </p:cNvSpPr>
          <p:nvPr>
            <p:ph type="dt" sz="half" idx="10"/>
          </p:nvPr>
        </p:nvSpPr>
        <p:spPr/>
        <p:txBody>
          <a:bodyPr/>
          <a:lstStyle/>
          <a:p>
            <a:fld id="{959B59A7-6C2A-4EE8-98F2-E800B13D849A}" type="datetime3">
              <a:rPr lang="en-US" smtClean="0"/>
              <a:t>7 June 2023</a:t>
            </a:fld>
            <a:endParaRPr lang="en-US"/>
          </a:p>
        </p:txBody>
      </p:sp>
      <p:pic>
        <p:nvPicPr>
          <p:cNvPr id="6" name="Picture 5"/>
          <p:cNvPicPr>
            <a:picLocks noChangeAspect="1"/>
          </p:cNvPicPr>
          <p:nvPr/>
        </p:nvPicPr>
        <p:blipFill>
          <a:blip r:embed="rId2"/>
          <a:stretch>
            <a:fillRect/>
          </a:stretch>
        </p:blipFill>
        <p:spPr>
          <a:xfrm>
            <a:off x="2811895" y="4177434"/>
            <a:ext cx="7048500" cy="1809750"/>
          </a:xfrm>
          <a:prstGeom prst="rect">
            <a:avLst/>
          </a:prstGeom>
        </p:spPr>
      </p:pic>
    </p:spTree>
    <p:extLst>
      <p:ext uri="{BB962C8B-B14F-4D97-AF65-F5344CB8AC3E}">
        <p14:creationId xmlns:p14="http://schemas.microsoft.com/office/powerpoint/2010/main" val="399581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 to Structures</a:t>
            </a:r>
          </a:p>
        </p:txBody>
      </p:sp>
      <p:sp>
        <p:nvSpPr>
          <p:cNvPr id="14" name="Content Placeholder 13"/>
          <p:cNvSpPr>
            <a:spLocks noGrp="1"/>
          </p:cNvSpPr>
          <p:nvPr>
            <p:ph idx="1"/>
          </p:nvPr>
        </p:nvSpPr>
        <p:spPr>
          <a:xfrm>
            <a:off x="1104900" y="1600200"/>
            <a:ext cx="9982200" cy="4098636"/>
          </a:xfrm>
        </p:spPr>
        <p:txBody>
          <a:bodyPr>
            <a:normAutofit/>
          </a:bodyPr>
          <a:lstStyle/>
          <a:p>
            <a:pPr>
              <a:defRPr/>
            </a:pPr>
            <a:r>
              <a:rPr lang="en-IN" dirty="0"/>
              <a:t>A structure is a collection of variables under a single name. </a:t>
            </a:r>
          </a:p>
          <a:p>
            <a:pPr>
              <a:defRPr/>
            </a:pPr>
            <a:r>
              <a:rPr lang="en-IN" dirty="0"/>
              <a:t>These variables can be of different types, and each has a name that is used to select it from the structure. </a:t>
            </a:r>
          </a:p>
          <a:p>
            <a:pPr>
              <a:defRPr/>
            </a:pPr>
            <a:r>
              <a:rPr lang="en-IN" dirty="0"/>
              <a:t>There can be structures within structures, which is known as nesting of structures. </a:t>
            </a:r>
          </a:p>
          <a:p>
            <a:pPr>
              <a:defRPr/>
            </a:pPr>
            <a:r>
              <a:rPr lang="en-IN" dirty="0"/>
              <a:t>Arrays of structures can be formed and initialized as required. Pointers may also be used with structures. </a:t>
            </a:r>
          </a:p>
          <a:p>
            <a:pPr>
              <a:defRPr/>
            </a:pPr>
            <a:r>
              <a:rPr lang="en-IN" dirty="0"/>
              <a:t>Structures may be passed as function arguments and they may also be returned by functions.</a:t>
            </a:r>
          </a:p>
          <a:p>
            <a:endParaRPr lang="en-US"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2401938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Order of the Variables</a:t>
            </a:r>
          </a:p>
        </p:txBody>
      </p:sp>
      <p:sp>
        <p:nvSpPr>
          <p:cNvPr id="3" name="Content Placeholder 2"/>
          <p:cNvSpPr>
            <a:spLocks noGrp="1"/>
          </p:cNvSpPr>
          <p:nvPr>
            <p:ph idx="1"/>
          </p:nvPr>
        </p:nvSpPr>
        <p:spPr/>
        <p:txBody>
          <a:bodyPr/>
          <a:lstStyle/>
          <a:p>
            <a:r>
              <a:rPr lang="en-US" dirty="0"/>
              <a:t>Now it's time to allocate memory for char 'z'. We know that the CPU can access 4 bytes at a time so the next 4 bytes will be allocated to type char 'y'. </a:t>
            </a:r>
            <a:endParaRPr lang="en-US" dirty="0" smtClean="0"/>
          </a:p>
          <a:p>
            <a:r>
              <a:rPr lang="en-US" dirty="0" smtClean="0"/>
              <a:t>And </a:t>
            </a:r>
            <a:r>
              <a:rPr lang="en-US" dirty="0"/>
              <a:t>hence the total memory allocated to access these three variables will be (4 + 4 + 4 = 12 bytes).</a:t>
            </a:r>
          </a:p>
        </p:txBody>
      </p:sp>
      <p:sp>
        <p:nvSpPr>
          <p:cNvPr id="4" name="Date Placeholder 3"/>
          <p:cNvSpPr>
            <a:spLocks noGrp="1"/>
          </p:cNvSpPr>
          <p:nvPr>
            <p:ph type="dt" sz="half" idx="10"/>
          </p:nvPr>
        </p:nvSpPr>
        <p:spPr/>
        <p:txBody>
          <a:bodyPr/>
          <a:lstStyle/>
          <a:p>
            <a:fld id="{959B59A7-6C2A-4EE8-98F2-E800B13D849A}" type="datetime3">
              <a:rPr lang="en-US" smtClean="0"/>
              <a:t>7 June 2023</a:t>
            </a:fld>
            <a:endParaRPr lang="en-US"/>
          </a:p>
        </p:txBody>
      </p:sp>
    </p:spTree>
    <p:extLst>
      <p:ext uri="{BB962C8B-B14F-4D97-AF65-F5344CB8AC3E}">
        <p14:creationId xmlns:p14="http://schemas.microsoft.com/office/powerpoint/2010/main" val="365641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Avoid the Structure Padding in C?</a:t>
            </a:r>
          </a:p>
        </p:txBody>
      </p:sp>
      <p:sp>
        <p:nvSpPr>
          <p:cNvPr id="3" name="Content Placeholder 2"/>
          <p:cNvSpPr>
            <a:spLocks noGrp="1"/>
          </p:cNvSpPr>
          <p:nvPr>
            <p:ph idx="1"/>
          </p:nvPr>
        </p:nvSpPr>
        <p:spPr/>
        <p:txBody>
          <a:bodyPr/>
          <a:lstStyle/>
          <a:p>
            <a:r>
              <a:rPr lang="en-US" dirty="0"/>
              <a:t>There comes a time when structure padding should be avoided. </a:t>
            </a:r>
            <a:endParaRPr lang="en-US" dirty="0" smtClean="0"/>
          </a:p>
          <a:p>
            <a:r>
              <a:rPr lang="en-US" dirty="0" smtClean="0"/>
              <a:t>We </a:t>
            </a:r>
            <a:r>
              <a:rPr lang="en-US" dirty="0"/>
              <a:t>know that Structure padding in C language is an automatic process that is done by a compiler. </a:t>
            </a:r>
            <a:endParaRPr lang="en-US" dirty="0" smtClean="0"/>
          </a:p>
          <a:p>
            <a:r>
              <a:rPr lang="en-US" dirty="0" smtClean="0"/>
              <a:t>Sometimes </a:t>
            </a:r>
            <a:r>
              <a:rPr lang="en-US" dirty="0"/>
              <a:t>the size of the structure becomes greater than the size of the structure members, so we need to stop structure padding in this case</a:t>
            </a:r>
            <a:r>
              <a:rPr lang="en-US" dirty="0" smtClean="0"/>
              <a:t>.</a:t>
            </a:r>
          </a:p>
          <a:p>
            <a:r>
              <a:rPr lang="en-US" dirty="0"/>
              <a:t>Following are the various ways in which we can avoid structure padding in C language. Each of them is explained with suitable examples.</a:t>
            </a:r>
          </a:p>
        </p:txBody>
      </p:sp>
      <p:sp>
        <p:nvSpPr>
          <p:cNvPr id="4" name="Date Placeholder 3"/>
          <p:cNvSpPr>
            <a:spLocks noGrp="1"/>
          </p:cNvSpPr>
          <p:nvPr>
            <p:ph type="dt" sz="half" idx="10"/>
          </p:nvPr>
        </p:nvSpPr>
        <p:spPr/>
        <p:txBody>
          <a:bodyPr/>
          <a:lstStyle/>
          <a:p>
            <a:fld id="{959B59A7-6C2A-4EE8-98F2-E800B13D849A}" type="datetime3">
              <a:rPr lang="en-US" smtClean="0"/>
              <a:t>7 June 2023</a:t>
            </a:fld>
            <a:endParaRPr lang="en-US"/>
          </a:p>
        </p:txBody>
      </p:sp>
    </p:spTree>
    <p:extLst>
      <p:ext uri="{BB962C8B-B14F-4D97-AF65-F5344CB8AC3E}">
        <p14:creationId xmlns:p14="http://schemas.microsoft.com/office/powerpoint/2010/main" val="24899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Using #pragma pack(1) </a:t>
            </a:r>
            <a:r>
              <a:rPr lang="en-US" dirty="0" smtClean="0"/>
              <a:t>Directive</a:t>
            </a:r>
            <a:endParaRPr lang="en-US" dirty="0"/>
          </a:p>
        </p:txBody>
      </p:sp>
      <p:sp>
        <p:nvSpPr>
          <p:cNvPr id="3" name="Content Placeholder 2"/>
          <p:cNvSpPr>
            <a:spLocks noGrp="1"/>
          </p:cNvSpPr>
          <p:nvPr>
            <p:ph idx="1"/>
          </p:nvPr>
        </p:nvSpPr>
        <p:spPr/>
        <p:txBody>
          <a:bodyPr/>
          <a:lstStyle/>
          <a:p>
            <a:r>
              <a:rPr lang="en-US" dirty="0"/>
              <a:t>#pragma pack(1) directive is used to avoid structure padding by forcing the compiler not to use structure padding and align the structure members end to end during the memory allocation process.</a:t>
            </a:r>
          </a:p>
        </p:txBody>
      </p:sp>
      <p:sp>
        <p:nvSpPr>
          <p:cNvPr id="4" name="Date Placeholder 3"/>
          <p:cNvSpPr>
            <a:spLocks noGrp="1"/>
          </p:cNvSpPr>
          <p:nvPr>
            <p:ph type="dt" sz="half" idx="10"/>
          </p:nvPr>
        </p:nvSpPr>
        <p:spPr/>
        <p:txBody>
          <a:bodyPr/>
          <a:lstStyle/>
          <a:p>
            <a:fld id="{959B59A7-6C2A-4EE8-98F2-E800B13D849A}" type="datetime3">
              <a:rPr lang="en-US" smtClean="0"/>
              <a:t>7 June 2023</a:t>
            </a:fld>
            <a:endParaRPr lang="en-US"/>
          </a:p>
        </p:txBody>
      </p:sp>
      <p:sp>
        <p:nvSpPr>
          <p:cNvPr id="5" name="Rectangle 4"/>
          <p:cNvSpPr/>
          <p:nvPr/>
        </p:nvSpPr>
        <p:spPr>
          <a:xfrm>
            <a:off x="2419927" y="2474159"/>
            <a:ext cx="9337964" cy="4247317"/>
          </a:xfrm>
          <a:prstGeom prst="rect">
            <a:avLst/>
          </a:prstGeom>
        </p:spPr>
        <p:txBody>
          <a:bodyPr wrap="square">
            <a:spAutoFit/>
          </a:bodyPr>
          <a:lstStyle/>
          <a:p>
            <a:r>
              <a:rPr lang="en-US" dirty="0"/>
              <a:t>#include &lt;</a:t>
            </a:r>
            <a:r>
              <a:rPr lang="en-US" dirty="0" err="1"/>
              <a:t>stdio.h</a:t>
            </a:r>
            <a:r>
              <a:rPr lang="en-US" dirty="0"/>
              <a:t>&gt;  </a:t>
            </a:r>
          </a:p>
          <a:p>
            <a:r>
              <a:rPr lang="en-US" dirty="0"/>
              <a:t>#pragma pack(1)  </a:t>
            </a:r>
          </a:p>
          <a:p>
            <a:r>
              <a:rPr lang="en-US" dirty="0" err="1"/>
              <a:t>struct</a:t>
            </a:r>
            <a:r>
              <a:rPr lang="en-US" dirty="0"/>
              <a:t> bag  </a:t>
            </a:r>
          </a:p>
          <a:p>
            <a:r>
              <a:rPr lang="en-US" dirty="0"/>
              <a:t>{  </a:t>
            </a:r>
          </a:p>
          <a:p>
            <a:r>
              <a:rPr lang="en-US" dirty="0"/>
              <a:t>    </a:t>
            </a:r>
            <a:r>
              <a:rPr lang="en-US" dirty="0" err="1"/>
              <a:t>int</a:t>
            </a:r>
            <a:r>
              <a:rPr lang="en-US" dirty="0"/>
              <a:t> x;  </a:t>
            </a:r>
          </a:p>
          <a:p>
            <a:r>
              <a:rPr lang="en-US" dirty="0"/>
              <a:t>    char y;  </a:t>
            </a:r>
          </a:p>
          <a:p>
            <a:r>
              <a:rPr lang="en-US" dirty="0"/>
              <a:t>    double z;  </a:t>
            </a:r>
          </a:p>
          <a:p>
            <a:r>
              <a:rPr lang="en-US" dirty="0"/>
              <a:t>};  </a:t>
            </a:r>
          </a:p>
          <a:p>
            <a:endParaRPr lang="en-US" dirty="0"/>
          </a:p>
          <a:p>
            <a:r>
              <a:rPr lang="en-US" dirty="0" err="1"/>
              <a:t>int</a:t>
            </a:r>
            <a:r>
              <a:rPr lang="en-US" dirty="0"/>
              <a:t> main()  </a:t>
            </a:r>
          </a:p>
          <a:p>
            <a:r>
              <a:rPr lang="en-US" dirty="0"/>
              <a:t>{  </a:t>
            </a:r>
          </a:p>
          <a:p>
            <a:r>
              <a:rPr lang="en-US" dirty="0"/>
              <a:t>  </a:t>
            </a:r>
            <a:r>
              <a:rPr lang="en-US" dirty="0" err="1"/>
              <a:t>struct</a:t>
            </a:r>
            <a:r>
              <a:rPr lang="en-US" dirty="0"/>
              <a:t> bag </a:t>
            </a:r>
            <a:r>
              <a:rPr lang="en-US" dirty="0" err="1"/>
              <a:t>var</a:t>
            </a:r>
            <a:r>
              <a:rPr lang="en-US" dirty="0"/>
              <a:t>;    //  variable declaration of type </a:t>
            </a:r>
            <a:r>
              <a:rPr lang="en-US" dirty="0" smtClean="0"/>
              <a:t>bag size </a:t>
            </a:r>
            <a:r>
              <a:rPr lang="en-US" dirty="0"/>
              <a:t>of the structure bag is displayed  </a:t>
            </a:r>
          </a:p>
          <a:p>
            <a:r>
              <a:rPr lang="en-US" dirty="0"/>
              <a:t>  </a:t>
            </a:r>
            <a:r>
              <a:rPr lang="en-US" dirty="0" err="1"/>
              <a:t>printf</a:t>
            </a:r>
            <a:r>
              <a:rPr lang="en-US" dirty="0"/>
              <a:t>("The size of the </a:t>
            </a:r>
            <a:r>
              <a:rPr lang="en-US" dirty="0" err="1"/>
              <a:t>var</a:t>
            </a:r>
            <a:r>
              <a:rPr lang="en-US" dirty="0"/>
              <a:t> when structure padding is avoided is : %d", </a:t>
            </a:r>
            <a:r>
              <a:rPr lang="en-US" dirty="0" err="1"/>
              <a:t>sizeof</a:t>
            </a:r>
            <a:r>
              <a:rPr lang="en-US" dirty="0"/>
              <a:t>(</a:t>
            </a:r>
            <a:r>
              <a:rPr lang="en-US" dirty="0" err="1"/>
              <a:t>var</a:t>
            </a:r>
            <a:r>
              <a:rPr lang="en-US" dirty="0"/>
              <a:t>));  </a:t>
            </a:r>
          </a:p>
          <a:p>
            <a:r>
              <a:rPr lang="en-US" dirty="0"/>
              <a:t>return 0;  </a:t>
            </a:r>
          </a:p>
          <a:p>
            <a:r>
              <a:rPr lang="en-US" dirty="0"/>
              <a:t>} </a:t>
            </a:r>
          </a:p>
        </p:txBody>
      </p:sp>
    </p:spTree>
    <p:extLst>
      <p:ext uri="{BB962C8B-B14F-4D97-AF65-F5344CB8AC3E}">
        <p14:creationId xmlns:p14="http://schemas.microsoft.com/office/powerpoint/2010/main" val="33598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Using #pragma pack(1) </a:t>
            </a:r>
            <a:r>
              <a:rPr lang="en-US" dirty="0" smtClean="0"/>
              <a:t>Directive</a:t>
            </a:r>
            <a:endParaRPr lang="en-US" dirty="0"/>
          </a:p>
        </p:txBody>
      </p:sp>
      <p:sp>
        <p:nvSpPr>
          <p:cNvPr id="3" name="Content Placeholder 2"/>
          <p:cNvSpPr>
            <a:spLocks noGrp="1"/>
          </p:cNvSpPr>
          <p:nvPr>
            <p:ph idx="1"/>
          </p:nvPr>
        </p:nvSpPr>
        <p:spPr/>
        <p:txBody>
          <a:bodyPr/>
          <a:lstStyle/>
          <a:p>
            <a:r>
              <a:rPr lang="en-US" dirty="0"/>
              <a:t>Here, we can see the size of structure padding is 16 bytes by default but after avoiding structure padding, the result is 13 bytes. In this way, #pragma pack(1) directive can be used to avoid structure padding and reduce memory wastage.</a:t>
            </a:r>
          </a:p>
        </p:txBody>
      </p:sp>
      <p:sp>
        <p:nvSpPr>
          <p:cNvPr id="4" name="Date Placeholder 3"/>
          <p:cNvSpPr>
            <a:spLocks noGrp="1"/>
          </p:cNvSpPr>
          <p:nvPr>
            <p:ph type="dt" sz="half" idx="10"/>
          </p:nvPr>
        </p:nvSpPr>
        <p:spPr/>
        <p:txBody>
          <a:bodyPr/>
          <a:lstStyle/>
          <a:p>
            <a:fld id="{959B59A7-6C2A-4EE8-98F2-E800B13D849A}" type="datetime3">
              <a:rPr lang="en-US" smtClean="0"/>
              <a:t>7 June 2023</a:t>
            </a:fld>
            <a:endParaRPr lang="en-US"/>
          </a:p>
        </p:txBody>
      </p:sp>
    </p:spTree>
    <p:extLst>
      <p:ext uri="{BB962C8B-B14F-4D97-AF65-F5344CB8AC3E}">
        <p14:creationId xmlns:p14="http://schemas.microsoft.com/office/powerpoint/2010/main" val="4068123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smtClean="0"/>
              <a:t>Attribute</a:t>
            </a:r>
            <a:endParaRPr lang="en-US" dirty="0"/>
          </a:p>
        </p:txBody>
      </p:sp>
      <p:sp>
        <p:nvSpPr>
          <p:cNvPr id="3" name="Content Placeholder 2"/>
          <p:cNvSpPr>
            <a:spLocks noGrp="1"/>
          </p:cNvSpPr>
          <p:nvPr>
            <p:ph idx="1"/>
          </p:nvPr>
        </p:nvSpPr>
        <p:spPr/>
        <p:txBody>
          <a:bodyPr>
            <a:normAutofit fontScale="85000" lnSpcReduction="20000"/>
          </a:bodyPr>
          <a:lstStyle/>
          <a:p>
            <a:pPr marL="0" indent="0">
              <a:lnSpc>
                <a:spcPct val="120000"/>
              </a:lnSpc>
              <a:spcBef>
                <a:spcPts val="0"/>
              </a:spcBef>
              <a:buNone/>
            </a:pPr>
            <a:r>
              <a:rPr lang="en-US" dirty="0"/>
              <a:t>#include &lt;</a:t>
            </a:r>
            <a:r>
              <a:rPr lang="en-US" dirty="0" err="1"/>
              <a:t>stdio.h</a:t>
            </a:r>
            <a:r>
              <a:rPr lang="en-US" dirty="0"/>
              <a:t>&gt;  </a:t>
            </a:r>
          </a:p>
          <a:p>
            <a:pPr marL="0" indent="0">
              <a:lnSpc>
                <a:spcPct val="120000"/>
              </a:lnSpc>
              <a:spcBef>
                <a:spcPts val="0"/>
              </a:spcBef>
              <a:buNone/>
            </a:pPr>
            <a:r>
              <a:rPr lang="en-US" dirty="0"/>
              <a:t>  </a:t>
            </a:r>
          </a:p>
          <a:p>
            <a:pPr marL="0" indent="0">
              <a:lnSpc>
                <a:spcPct val="120000"/>
              </a:lnSpc>
              <a:spcBef>
                <a:spcPts val="0"/>
              </a:spcBef>
              <a:buNone/>
            </a:pPr>
            <a:r>
              <a:rPr lang="en-US" dirty="0" err="1"/>
              <a:t>struct</a:t>
            </a:r>
            <a:r>
              <a:rPr lang="en-US" dirty="0"/>
              <a:t> bag           // structure is declared namely 'bag'  </a:t>
            </a:r>
          </a:p>
          <a:p>
            <a:pPr marL="0" indent="0">
              <a:lnSpc>
                <a:spcPct val="120000"/>
              </a:lnSpc>
              <a:spcBef>
                <a:spcPts val="0"/>
              </a:spcBef>
              <a:buNone/>
            </a:pPr>
            <a:r>
              <a:rPr lang="en-US" dirty="0"/>
              <a:t>{  </a:t>
            </a:r>
          </a:p>
          <a:p>
            <a:pPr marL="0" indent="0">
              <a:lnSpc>
                <a:spcPct val="120000"/>
              </a:lnSpc>
              <a:spcBef>
                <a:spcPts val="0"/>
              </a:spcBef>
              <a:buNone/>
            </a:pPr>
            <a:r>
              <a:rPr lang="en-US" dirty="0"/>
              <a:t>    </a:t>
            </a:r>
            <a:r>
              <a:rPr lang="en-US" dirty="0" err="1"/>
              <a:t>int</a:t>
            </a:r>
            <a:r>
              <a:rPr lang="en-US" dirty="0"/>
              <a:t> x;  </a:t>
            </a:r>
          </a:p>
          <a:p>
            <a:pPr marL="0" indent="0">
              <a:lnSpc>
                <a:spcPct val="120000"/>
              </a:lnSpc>
              <a:spcBef>
                <a:spcPts val="0"/>
              </a:spcBef>
              <a:buNone/>
            </a:pPr>
            <a:r>
              <a:rPr lang="en-US" dirty="0"/>
              <a:t>    char y;  </a:t>
            </a:r>
          </a:p>
          <a:p>
            <a:pPr marL="0" indent="0">
              <a:lnSpc>
                <a:spcPct val="120000"/>
              </a:lnSpc>
              <a:spcBef>
                <a:spcPts val="0"/>
              </a:spcBef>
              <a:buNone/>
            </a:pPr>
            <a:r>
              <a:rPr lang="en-US" dirty="0"/>
              <a:t>    double z;  </a:t>
            </a:r>
          </a:p>
          <a:p>
            <a:pPr marL="0" indent="0">
              <a:lnSpc>
                <a:spcPct val="120000"/>
              </a:lnSpc>
              <a:spcBef>
                <a:spcPts val="0"/>
              </a:spcBef>
              <a:buNone/>
            </a:pPr>
            <a:r>
              <a:rPr lang="en-US" dirty="0"/>
              <a:t>}__attribute__((packed));  ;  // attribute is used to avoid padding</a:t>
            </a:r>
          </a:p>
          <a:p>
            <a:pPr marL="0" indent="0">
              <a:lnSpc>
                <a:spcPct val="120000"/>
              </a:lnSpc>
              <a:spcBef>
                <a:spcPts val="0"/>
              </a:spcBef>
              <a:buNone/>
            </a:pPr>
            <a:endParaRPr lang="en-US" dirty="0"/>
          </a:p>
          <a:p>
            <a:pPr marL="0" indent="0">
              <a:lnSpc>
                <a:spcPct val="120000"/>
              </a:lnSpc>
              <a:spcBef>
                <a:spcPts val="0"/>
              </a:spcBef>
              <a:buNone/>
            </a:pPr>
            <a:r>
              <a:rPr lang="en-US" dirty="0" err="1"/>
              <a:t>int</a:t>
            </a:r>
            <a:r>
              <a:rPr lang="en-US" dirty="0"/>
              <a:t> main()  </a:t>
            </a:r>
          </a:p>
          <a:p>
            <a:pPr marL="0" indent="0">
              <a:lnSpc>
                <a:spcPct val="120000"/>
              </a:lnSpc>
              <a:spcBef>
                <a:spcPts val="0"/>
              </a:spcBef>
              <a:buNone/>
            </a:pPr>
            <a:r>
              <a:rPr lang="en-US" dirty="0"/>
              <a:t>{  </a:t>
            </a:r>
          </a:p>
          <a:p>
            <a:pPr marL="0" indent="0">
              <a:lnSpc>
                <a:spcPct val="120000"/>
              </a:lnSpc>
              <a:spcBef>
                <a:spcPts val="0"/>
              </a:spcBef>
              <a:buNone/>
            </a:pPr>
            <a:r>
              <a:rPr lang="en-US" dirty="0"/>
              <a:t>  </a:t>
            </a:r>
            <a:r>
              <a:rPr lang="en-US" dirty="0" err="1"/>
              <a:t>struct</a:t>
            </a:r>
            <a:r>
              <a:rPr lang="en-US" dirty="0"/>
              <a:t> bag </a:t>
            </a:r>
            <a:r>
              <a:rPr lang="en-US" dirty="0" err="1"/>
              <a:t>var</a:t>
            </a:r>
            <a:r>
              <a:rPr lang="en-US" dirty="0"/>
              <a:t>;   // variable declaration of type </a:t>
            </a:r>
            <a:r>
              <a:rPr lang="en-US" dirty="0" smtClean="0"/>
              <a:t>base Displaying </a:t>
            </a:r>
            <a:r>
              <a:rPr lang="en-US" dirty="0"/>
              <a:t>the size of the structure base  </a:t>
            </a:r>
          </a:p>
          <a:p>
            <a:pPr marL="0" indent="0">
              <a:lnSpc>
                <a:spcPct val="120000"/>
              </a:lnSpc>
              <a:spcBef>
                <a:spcPts val="0"/>
              </a:spcBef>
              <a:buNone/>
            </a:pPr>
            <a:r>
              <a:rPr lang="en-US" dirty="0"/>
              <a:t>  </a:t>
            </a:r>
            <a:r>
              <a:rPr lang="en-US" dirty="0" err="1"/>
              <a:t>printf</a:t>
            </a:r>
            <a:r>
              <a:rPr lang="en-US" dirty="0"/>
              <a:t>("The size of the bag after using attributes is : %d", </a:t>
            </a:r>
            <a:r>
              <a:rPr lang="en-US" dirty="0" err="1"/>
              <a:t>sizeof</a:t>
            </a:r>
            <a:r>
              <a:rPr lang="en-US" dirty="0"/>
              <a:t>(</a:t>
            </a:r>
            <a:r>
              <a:rPr lang="en-US" dirty="0" err="1"/>
              <a:t>var</a:t>
            </a:r>
            <a:r>
              <a:rPr lang="en-US" dirty="0"/>
              <a:t>));  </a:t>
            </a:r>
          </a:p>
          <a:p>
            <a:pPr marL="0" indent="0">
              <a:lnSpc>
                <a:spcPct val="120000"/>
              </a:lnSpc>
              <a:spcBef>
                <a:spcPts val="0"/>
              </a:spcBef>
              <a:buNone/>
            </a:pPr>
            <a:r>
              <a:rPr lang="en-US" dirty="0"/>
              <a:t>  </a:t>
            </a:r>
          </a:p>
          <a:p>
            <a:pPr marL="0" indent="0">
              <a:lnSpc>
                <a:spcPct val="120000"/>
              </a:lnSpc>
              <a:spcBef>
                <a:spcPts val="0"/>
              </a:spcBef>
              <a:buNone/>
            </a:pPr>
            <a:r>
              <a:rPr lang="en-US" dirty="0"/>
              <a:t>    return 0;  </a:t>
            </a:r>
          </a:p>
          <a:p>
            <a:pPr marL="0" indent="0">
              <a:lnSpc>
                <a:spcPct val="120000"/>
              </a:lnSpc>
              <a:spcBef>
                <a:spcPts val="0"/>
              </a:spcBef>
              <a:buNone/>
            </a:pPr>
            <a:r>
              <a:rPr lang="en-US" dirty="0"/>
              <a:t>} </a:t>
            </a:r>
          </a:p>
        </p:txBody>
      </p:sp>
      <p:sp>
        <p:nvSpPr>
          <p:cNvPr id="4" name="Date Placeholder 3"/>
          <p:cNvSpPr>
            <a:spLocks noGrp="1"/>
          </p:cNvSpPr>
          <p:nvPr>
            <p:ph type="dt" sz="half" idx="10"/>
          </p:nvPr>
        </p:nvSpPr>
        <p:spPr/>
        <p:txBody>
          <a:bodyPr/>
          <a:lstStyle/>
          <a:p>
            <a:fld id="{959B59A7-6C2A-4EE8-98F2-E800B13D849A}" type="datetime3">
              <a:rPr lang="en-US" smtClean="0"/>
              <a:t>7 June 2023</a:t>
            </a:fld>
            <a:endParaRPr lang="en-US"/>
          </a:p>
        </p:txBody>
      </p:sp>
    </p:spTree>
    <p:extLst>
      <p:ext uri="{BB962C8B-B14F-4D97-AF65-F5344CB8AC3E}">
        <p14:creationId xmlns:p14="http://schemas.microsoft.com/office/powerpoint/2010/main" val="279995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Enumeration data type</a:t>
            </a:r>
          </a:p>
        </p:txBody>
      </p:sp>
      <p:sp>
        <p:nvSpPr>
          <p:cNvPr id="14" name="Content Placeholder 13"/>
          <p:cNvSpPr>
            <a:spLocks noGrp="1"/>
          </p:cNvSpPr>
          <p:nvPr>
            <p:ph idx="1"/>
          </p:nvPr>
        </p:nvSpPr>
        <p:spPr>
          <a:xfrm>
            <a:off x="1104900" y="1600200"/>
            <a:ext cx="9982200" cy="4098636"/>
          </a:xfrm>
        </p:spPr>
        <p:txBody>
          <a:bodyPr>
            <a:normAutofit fontScale="85000" lnSpcReduction="10000"/>
          </a:bodyPr>
          <a:lstStyle/>
          <a:p>
            <a:pPr>
              <a:defRPr/>
            </a:pPr>
            <a:r>
              <a:rPr lang="en-IN" sz="1800" dirty="0"/>
              <a:t>Enumeration data types are data items whose values may be any member of a symbolically declared set of values.</a:t>
            </a:r>
          </a:p>
          <a:p>
            <a:pPr marL="0" indent="0">
              <a:buNone/>
              <a:defRPr/>
            </a:pPr>
            <a:endParaRPr lang="en-IN" sz="1800" dirty="0"/>
          </a:p>
          <a:p>
            <a:pPr lvl="1">
              <a:defRPr/>
            </a:pPr>
            <a:r>
              <a:rPr lang="en-IN" dirty="0"/>
              <a:t>The symbolically declared members are integer constants. </a:t>
            </a:r>
          </a:p>
          <a:p>
            <a:pPr marL="347663" lvl="1" indent="0">
              <a:buNone/>
              <a:defRPr/>
            </a:pPr>
            <a:endParaRPr lang="en-IN" dirty="0"/>
          </a:p>
          <a:p>
            <a:pPr>
              <a:defRPr/>
            </a:pPr>
            <a:r>
              <a:rPr lang="en-IN" sz="1800" dirty="0"/>
              <a:t>The keyword </a:t>
            </a:r>
            <a:r>
              <a:rPr lang="en-IN" sz="1800" dirty="0" err="1"/>
              <a:t>enum</a:t>
            </a:r>
            <a:r>
              <a:rPr lang="en-IN" sz="1800" dirty="0"/>
              <a:t> is used to declare an enumeration type. The general construct used to declare an enumeration type is </a:t>
            </a:r>
            <a:r>
              <a:rPr lang="en-IN" sz="1800" dirty="0" err="1"/>
              <a:t>enum</a:t>
            </a:r>
            <a:r>
              <a:rPr lang="en-IN" sz="1800" dirty="0"/>
              <a:t> :</a:t>
            </a:r>
          </a:p>
          <a:p>
            <a:pPr marL="0" indent="0">
              <a:buNone/>
              <a:defRPr/>
            </a:pPr>
            <a:endParaRPr lang="en-IN" sz="1800" dirty="0"/>
          </a:p>
          <a:p>
            <a:pPr lvl="1">
              <a:buFont typeface="Arial" pitchFamily="34" charset="0"/>
              <a:buChar char="•"/>
              <a:defRPr/>
            </a:pPr>
            <a:r>
              <a:rPr lang="en-IN" b="1" dirty="0" err="1"/>
              <a:t>tag_name</a:t>
            </a:r>
            <a:r>
              <a:rPr lang="en-IN" b="1" dirty="0"/>
              <a:t>{member1, member2,…, </a:t>
            </a:r>
            <a:r>
              <a:rPr lang="en-IN" b="1" dirty="0" err="1"/>
              <a:t>memberN</a:t>
            </a:r>
            <a:r>
              <a:rPr lang="en-IN" b="1" dirty="0"/>
              <a:t>}</a:t>
            </a:r>
          </a:p>
          <a:p>
            <a:pPr marL="347663" lvl="1" indent="0">
              <a:buNone/>
              <a:defRPr/>
            </a:pPr>
            <a:endParaRPr lang="en-IN" b="1" dirty="0"/>
          </a:p>
          <a:p>
            <a:pPr>
              <a:defRPr/>
            </a:pPr>
            <a:r>
              <a:rPr lang="en-IN" sz="1800" dirty="0"/>
              <a:t>variable1,...,</a:t>
            </a:r>
            <a:r>
              <a:rPr lang="en-IN" sz="1800" dirty="0" err="1"/>
              <a:t>variableX</a:t>
            </a:r>
            <a:r>
              <a:rPr lang="en-IN" sz="1800" dirty="0"/>
              <a:t>; In this declaration, either </a:t>
            </a:r>
            <a:r>
              <a:rPr lang="en-IN" sz="1800" dirty="0" err="1"/>
              <a:t>tag_name</a:t>
            </a:r>
            <a:r>
              <a:rPr lang="en-IN" sz="1800" dirty="0"/>
              <a:t> or variable may be omitted or both may be present.</a:t>
            </a:r>
          </a:p>
          <a:p>
            <a:pPr marL="0" indent="0">
              <a:buNone/>
              <a:defRPr/>
            </a:pPr>
            <a:endParaRPr lang="en-IN" sz="1800" dirty="0"/>
          </a:p>
          <a:p>
            <a:pPr>
              <a:defRPr/>
            </a:pPr>
            <a:r>
              <a:rPr lang="en-IN" sz="1800" dirty="0"/>
              <a:t>But at least one of them must exist in this declaration construct. </a:t>
            </a:r>
          </a:p>
          <a:p>
            <a:pPr>
              <a:buNone/>
              <a:defRPr/>
            </a:pPr>
            <a:endParaRPr lang="en-IN" sz="1800" dirty="0"/>
          </a:p>
          <a:p>
            <a:endParaRPr lang="en-US"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29644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Enumeration data type</a:t>
            </a:r>
          </a:p>
        </p:txBody>
      </p:sp>
      <p:sp>
        <p:nvSpPr>
          <p:cNvPr id="14" name="Content Placeholder 13"/>
          <p:cNvSpPr>
            <a:spLocks noGrp="1"/>
          </p:cNvSpPr>
          <p:nvPr>
            <p:ph idx="1"/>
          </p:nvPr>
        </p:nvSpPr>
        <p:spPr>
          <a:xfrm>
            <a:off x="1104900" y="1600200"/>
            <a:ext cx="9982200" cy="4098636"/>
          </a:xfrm>
        </p:spPr>
        <p:txBody>
          <a:bodyPr>
            <a:normAutofit/>
          </a:bodyPr>
          <a:lstStyle/>
          <a:p>
            <a:pPr>
              <a:defRPr/>
            </a:pPr>
            <a:r>
              <a:rPr lang="en-IN" sz="1800" dirty="0"/>
              <a:t>The </a:t>
            </a:r>
            <a:r>
              <a:rPr lang="en-IN" sz="1800" dirty="0" err="1"/>
              <a:t>enum</a:t>
            </a:r>
            <a:r>
              <a:rPr lang="en-IN" sz="1800" dirty="0"/>
              <a:t> </a:t>
            </a:r>
            <a:r>
              <a:rPr lang="en-IN" sz="1800" dirty="0" err="1"/>
              <a:t>tag_name</a:t>
            </a:r>
            <a:r>
              <a:rPr lang="en-IN" sz="1800" dirty="0"/>
              <a:t> specifies the user-defined type.</a:t>
            </a:r>
          </a:p>
          <a:p>
            <a:pPr marL="0" indent="0">
              <a:buNone/>
              <a:defRPr/>
            </a:pPr>
            <a:endParaRPr lang="en-IN" sz="1800" dirty="0"/>
          </a:p>
          <a:p>
            <a:pPr>
              <a:defRPr/>
            </a:pPr>
            <a:r>
              <a:rPr lang="en-IN" sz="1800" dirty="0"/>
              <a:t>The members are integer constants. By default, the first member, that is, member1, is given the value 0. </a:t>
            </a:r>
          </a:p>
          <a:p>
            <a:pPr marL="0" indent="0">
              <a:buNone/>
              <a:defRPr/>
            </a:pPr>
            <a:endParaRPr lang="en-IN" sz="1800" dirty="0"/>
          </a:p>
          <a:p>
            <a:pPr>
              <a:defRPr/>
            </a:pPr>
            <a:r>
              <a:rPr lang="en-IN" sz="1800" dirty="0"/>
              <a:t>The second member, member2, is given the value 1.</a:t>
            </a:r>
          </a:p>
          <a:p>
            <a:pPr marL="0" indent="0">
              <a:buNone/>
              <a:defRPr/>
            </a:pPr>
            <a:endParaRPr lang="en-IN" sz="1800" dirty="0"/>
          </a:p>
          <a:p>
            <a:pPr>
              <a:defRPr/>
            </a:pPr>
            <a:r>
              <a:rPr lang="en-IN" sz="1800" dirty="0"/>
              <a:t> Members within the braces may be initialized, in which case, the next member is given a value one more than the preceding member. So, each member is given the value of the previous member plus 1</a:t>
            </a:r>
            <a:endParaRPr lang="en-IN"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530313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Enumeration data </a:t>
            </a:r>
            <a:r>
              <a:rPr lang="en-US" dirty="0" smtClean="0"/>
              <a:t>type: An Example</a:t>
            </a:r>
            <a:endParaRPr lang="en-US"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pic>
        <p:nvPicPr>
          <p:cNvPr id="6" name="Picture 2">
            <a:extLst>
              <a:ext uri="{FF2B5EF4-FFF2-40B4-BE49-F238E27FC236}">
                <a16:creationId xmlns:a16="http://schemas.microsoft.com/office/drawing/2014/main" id="{DA655AE6-19E2-46FD-8210-163C07756CE5}"/>
              </a:ext>
            </a:extLst>
          </p:cNvPr>
          <p:cNvPicPr>
            <a:picLocks noGrp="1" noChangeAspect="1" noChangeArrowheads="1"/>
          </p:cNvPicPr>
          <p:nvPr>
            <p:ph idx="1"/>
          </p:nvPr>
        </p:nvPicPr>
        <p:blipFill>
          <a:blip r:embed="rId2"/>
          <a:stretch>
            <a:fillRect/>
          </a:stretch>
        </p:blipFill>
        <p:spPr>
          <a:xfrm>
            <a:off x="2019678" y="2035969"/>
            <a:ext cx="7912100" cy="3457575"/>
          </a:xfrm>
          <a:ln w="38100" cap="sq">
            <a:solidFill>
              <a:srgbClr val="000000"/>
            </a:solidFill>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4830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variables in </a:t>
            </a:r>
            <a:r>
              <a:rPr lang="en-US" dirty="0" smtClean="0"/>
              <a:t>structures</a:t>
            </a:r>
            <a:endParaRPr lang="en-US" dirty="0"/>
          </a:p>
        </p:txBody>
      </p:sp>
      <p:sp>
        <p:nvSpPr>
          <p:cNvPr id="3" name="Content Placeholder 2"/>
          <p:cNvSpPr>
            <a:spLocks noGrp="1"/>
          </p:cNvSpPr>
          <p:nvPr>
            <p:ph idx="1"/>
          </p:nvPr>
        </p:nvSpPr>
        <p:spPr/>
        <p:txBody>
          <a:bodyPr/>
          <a:lstStyle/>
          <a:p>
            <a:r>
              <a:rPr lang="en-US" dirty="0"/>
              <a:t>We can also have a pointer as a member of the structure. </a:t>
            </a:r>
            <a:endParaRPr lang="en-US" dirty="0" smtClean="0"/>
          </a:p>
          <a:p>
            <a:r>
              <a:rPr lang="en-US" dirty="0" smtClean="0"/>
              <a:t>For </a:t>
            </a:r>
            <a:r>
              <a:rPr lang="en-US" dirty="0"/>
              <a:t>example</a:t>
            </a:r>
            <a:r>
              <a:rPr lang="en-US" dirty="0" smtClean="0"/>
              <a:t>:</a:t>
            </a:r>
          </a:p>
          <a:p>
            <a:pPr marL="0" indent="0">
              <a:buNone/>
            </a:pPr>
            <a:r>
              <a:rPr lang="en-US" dirty="0" err="1"/>
              <a:t>struct</a:t>
            </a:r>
            <a:r>
              <a:rPr lang="en-US" dirty="0"/>
              <a:t> test</a:t>
            </a:r>
          </a:p>
          <a:p>
            <a:pPr marL="0" indent="0">
              <a:buNone/>
            </a:pPr>
            <a:r>
              <a:rPr lang="en-US" dirty="0"/>
              <a:t>{</a:t>
            </a:r>
          </a:p>
          <a:p>
            <a:pPr marL="0" indent="0">
              <a:buNone/>
            </a:pPr>
            <a:r>
              <a:rPr lang="en-US" dirty="0"/>
              <a:t>    char name[20];</a:t>
            </a:r>
          </a:p>
          <a:p>
            <a:pPr marL="0" indent="0">
              <a:buNone/>
            </a:pPr>
            <a:r>
              <a:rPr lang="en-US" dirty="0"/>
              <a:t>    </a:t>
            </a:r>
            <a:r>
              <a:rPr lang="en-US" dirty="0" err="1"/>
              <a:t>int</a:t>
            </a:r>
            <a:r>
              <a:rPr lang="en-US" dirty="0"/>
              <a:t> *</a:t>
            </a:r>
            <a:r>
              <a:rPr lang="en-US" dirty="0" err="1"/>
              <a:t>ptr_mem</a:t>
            </a:r>
            <a:r>
              <a:rPr lang="en-US" dirty="0"/>
              <a:t>;</a:t>
            </a:r>
          </a:p>
          <a:p>
            <a:pPr marL="0" indent="0">
              <a:buNone/>
            </a:pPr>
            <a:r>
              <a:rPr lang="en-US" dirty="0"/>
              <a:t>};</a:t>
            </a:r>
          </a:p>
          <a:p>
            <a:pPr marL="0" indent="0">
              <a:buNone/>
            </a:pPr>
            <a:r>
              <a:rPr lang="en-US" dirty="0" err="1" smtClean="0"/>
              <a:t>struct</a:t>
            </a:r>
            <a:r>
              <a:rPr lang="en-US" dirty="0" smtClean="0"/>
              <a:t> </a:t>
            </a:r>
            <a:r>
              <a:rPr lang="en-US" dirty="0"/>
              <a:t>test t1, *</a:t>
            </a:r>
            <a:r>
              <a:rPr lang="en-US" dirty="0" err="1"/>
              <a:t>str_ptr</a:t>
            </a:r>
            <a:r>
              <a:rPr lang="en-US" dirty="0"/>
              <a:t> = &amp;t1</a:t>
            </a:r>
            <a:r>
              <a:rPr lang="en-US" dirty="0" smtClean="0"/>
              <a:t>;</a:t>
            </a:r>
          </a:p>
          <a:p>
            <a:pPr marL="0" indent="0">
              <a:buNone/>
            </a:pPr>
            <a:r>
              <a:rPr lang="en-US" dirty="0"/>
              <a:t>Here </a:t>
            </a:r>
            <a:r>
              <a:rPr lang="en-US" dirty="0" err="1"/>
              <a:t>ptr_mem</a:t>
            </a:r>
            <a:r>
              <a:rPr lang="en-US" dirty="0"/>
              <a:t> is a pointer to </a:t>
            </a:r>
            <a:r>
              <a:rPr lang="en-US" dirty="0" err="1"/>
              <a:t>int</a:t>
            </a:r>
            <a:r>
              <a:rPr lang="en-US" dirty="0"/>
              <a:t> and a member of structure test.</a:t>
            </a:r>
            <a:endParaRPr lang="en-US" dirty="0"/>
          </a:p>
        </p:txBody>
      </p:sp>
      <p:sp>
        <p:nvSpPr>
          <p:cNvPr id="4" name="Date Placeholder 3"/>
          <p:cNvSpPr>
            <a:spLocks noGrp="1"/>
          </p:cNvSpPr>
          <p:nvPr>
            <p:ph type="dt" sz="half" idx="10"/>
          </p:nvPr>
        </p:nvSpPr>
        <p:spPr/>
        <p:txBody>
          <a:bodyPr/>
          <a:lstStyle/>
          <a:p>
            <a:fld id="{959B59A7-6C2A-4EE8-98F2-E800B13D849A}" type="datetime3">
              <a:rPr lang="en-US" smtClean="0"/>
              <a:t>7 June 2023</a:t>
            </a:fld>
            <a:endParaRPr lang="en-US"/>
          </a:p>
        </p:txBody>
      </p:sp>
    </p:spTree>
    <p:extLst>
      <p:ext uri="{BB962C8B-B14F-4D97-AF65-F5344CB8AC3E}">
        <p14:creationId xmlns:p14="http://schemas.microsoft.com/office/powerpoint/2010/main" val="35755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variables in </a:t>
            </a:r>
            <a:r>
              <a:rPr lang="en-US" dirty="0" smtClean="0"/>
              <a:t>structures</a:t>
            </a:r>
            <a:endParaRPr lang="en-US" dirty="0"/>
          </a:p>
        </p:txBody>
      </p:sp>
      <p:sp>
        <p:nvSpPr>
          <p:cNvPr id="3" name="Content Placeholder 2"/>
          <p:cNvSpPr>
            <a:spLocks noGrp="1"/>
          </p:cNvSpPr>
          <p:nvPr>
            <p:ph idx="1"/>
          </p:nvPr>
        </p:nvSpPr>
        <p:spPr/>
        <p:txBody>
          <a:bodyPr/>
          <a:lstStyle/>
          <a:p>
            <a:r>
              <a:rPr lang="en-US" dirty="0"/>
              <a:t>There are </a:t>
            </a:r>
            <a:r>
              <a:rPr lang="en-US" dirty="0" smtClean="0"/>
              <a:t>many </a:t>
            </a:r>
            <a:r>
              <a:rPr lang="en-US" dirty="0"/>
              <a:t>ways in which we can access the value </a:t>
            </a:r>
            <a:r>
              <a:rPr lang="en-US" dirty="0" smtClean="0"/>
              <a:t>of </a:t>
            </a:r>
            <a:r>
              <a:rPr lang="en-US" dirty="0" err="1"/>
              <a:t>ptr_mem</a:t>
            </a:r>
            <a:r>
              <a:rPr lang="en-US" dirty="0"/>
              <a:t>:</a:t>
            </a:r>
          </a:p>
          <a:p>
            <a:pPr lvl="1"/>
            <a:r>
              <a:rPr lang="en-US" dirty="0" smtClean="0"/>
              <a:t>Using </a:t>
            </a:r>
            <a:r>
              <a:rPr lang="en-US" dirty="0"/>
              <a:t>structure variable - t1.ptr_mem</a:t>
            </a:r>
          </a:p>
          <a:p>
            <a:pPr lvl="1"/>
            <a:r>
              <a:rPr lang="en-US" dirty="0"/>
              <a:t>Using </a:t>
            </a:r>
            <a:r>
              <a:rPr lang="en-US" dirty="0" smtClean="0"/>
              <a:t>pointer </a:t>
            </a:r>
            <a:r>
              <a:rPr lang="en-US" dirty="0"/>
              <a:t>variable - </a:t>
            </a:r>
            <a:r>
              <a:rPr lang="en-US" dirty="0" err="1"/>
              <a:t>str_ptr</a:t>
            </a:r>
            <a:r>
              <a:rPr lang="en-US" dirty="0"/>
              <a:t>-&gt;</a:t>
            </a:r>
            <a:r>
              <a:rPr lang="en-US" dirty="0" err="1" smtClean="0"/>
              <a:t>ptr_mem</a:t>
            </a:r>
            <a:endParaRPr lang="en-US" dirty="0" smtClean="0"/>
          </a:p>
          <a:p>
            <a:pPr lvl="1"/>
            <a:r>
              <a:rPr lang="en-US" dirty="0" smtClean="0"/>
              <a:t>Using </a:t>
            </a:r>
            <a:r>
              <a:rPr lang="en-US" dirty="0"/>
              <a:t>structure variable </a:t>
            </a:r>
            <a:r>
              <a:rPr lang="en-US" dirty="0" smtClean="0"/>
              <a:t>– (*</a:t>
            </a:r>
            <a:r>
              <a:rPr lang="en-US" dirty="0" err="1" smtClean="0"/>
              <a:t>str_ptr</a:t>
            </a:r>
            <a:r>
              <a:rPr lang="en-US" dirty="0" smtClean="0"/>
              <a:t>).</a:t>
            </a:r>
            <a:r>
              <a:rPr lang="en-US" dirty="0" err="1" smtClean="0"/>
              <a:t>ptr_mem</a:t>
            </a:r>
            <a:endParaRPr lang="en-US" dirty="0"/>
          </a:p>
        </p:txBody>
      </p:sp>
      <p:sp>
        <p:nvSpPr>
          <p:cNvPr id="4" name="Date Placeholder 3"/>
          <p:cNvSpPr>
            <a:spLocks noGrp="1"/>
          </p:cNvSpPr>
          <p:nvPr>
            <p:ph type="dt" sz="half" idx="10"/>
          </p:nvPr>
        </p:nvSpPr>
        <p:spPr/>
        <p:txBody>
          <a:bodyPr/>
          <a:lstStyle/>
          <a:p>
            <a:fld id="{959B59A7-6C2A-4EE8-98F2-E800B13D849A}" type="datetime3">
              <a:rPr lang="en-US" smtClean="0"/>
              <a:t>7 June 2023</a:t>
            </a:fld>
            <a:endParaRPr lang="en-US"/>
          </a:p>
        </p:txBody>
      </p:sp>
    </p:spTree>
    <p:extLst>
      <p:ext uri="{BB962C8B-B14F-4D97-AF65-F5344CB8AC3E}">
        <p14:creationId xmlns:p14="http://schemas.microsoft.com/office/powerpoint/2010/main" val="34803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solidFill>
                  <a:schemeClr val="tx2"/>
                </a:solidFill>
              </a:rPr>
              <a:t>Declaring Structures &amp; Structure Variables</a:t>
            </a:r>
            <a:endParaRPr lang="en-US" dirty="0">
              <a:solidFill>
                <a:schemeClr val="tx2"/>
              </a:solidFill>
            </a:endParaRPr>
          </a:p>
        </p:txBody>
      </p:sp>
      <p:sp>
        <p:nvSpPr>
          <p:cNvPr id="14" name="Content Placeholder 13"/>
          <p:cNvSpPr>
            <a:spLocks noGrp="1"/>
          </p:cNvSpPr>
          <p:nvPr>
            <p:ph idx="1"/>
          </p:nvPr>
        </p:nvSpPr>
        <p:spPr>
          <a:xfrm>
            <a:off x="1104900" y="1600200"/>
            <a:ext cx="9982200" cy="4098636"/>
          </a:xfrm>
        </p:spPr>
        <p:txBody>
          <a:bodyPr>
            <a:normAutofit/>
          </a:bodyPr>
          <a:lstStyle/>
          <a:p>
            <a:r>
              <a:rPr lang="en-IN" altLang="en-US" dirty="0"/>
              <a:t>A structure is declared by using the keyword </a:t>
            </a:r>
            <a:r>
              <a:rPr lang="en-IN" altLang="en-US" dirty="0" err="1"/>
              <a:t>struct</a:t>
            </a:r>
            <a:r>
              <a:rPr lang="en-IN" altLang="en-US" dirty="0"/>
              <a:t> followed by an optional structure tag followed by the body of the structure. </a:t>
            </a:r>
          </a:p>
          <a:p>
            <a:pPr lvl="1"/>
            <a:r>
              <a:rPr lang="en-IN" altLang="en-US" sz="1800" dirty="0"/>
              <a:t>The </a:t>
            </a:r>
            <a:r>
              <a:rPr lang="en-IN" altLang="en-US" sz="1800" i="1" dirty="0"/>
              <a:t>variables or members of the structure </a:t>
            </a:r>
            <a:r>
              <a:rPr lang="en-IN" altLang="en-US" sz="1800" dirty="0"/>
              <a:t>are declared within the body.</a:t>
            </a:r>
          </a:p>
          <a:p>
            <a:pPr lvl="1"/>
            <a:r>
              <a:rPr lang="en-IN" altLang="en-US" sz="1800" dirty="0"/>
              <a:t>The general format of declaring a simple structure is given as follows :</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pic>
        <p:nvPicPr>
          <p:cNvPr id="5" name="Picture 2">
            <a:extLst>
              <a:ext uri="{FF2B5EF4-FFF2-40B4-BE49-F238E27FC236}">
                <a16:creationId xmlns:a16="http://schemas.microsoft.com/office/drawing/2014/main" id="{F36A107A-FC06-489D-9050-41E79E1FEC24}"/>
              </a:ext>
            </a:extLst>
          </p:cNvPr>
          <p:cNvPicPr>
            <a:picLocks noChangeAspect="1" noChangeArrowheads="1"/>
          </p:cNvPicPr>
          <p:nvPr/>
        </p:nvPicPr>
        <p:blipFill>
          <a:blip r:embed="rId2"/>
          <a:srcRect/>
          <a:stretch>
            <a:fillRect/>
          </a:stretch>
        </p:blipFill>
        <p:spPr bwMode="auto">
          <a:xfrm>
            <a:off x="2385148" y="3260436"/>
            <a:ext cx="7070725" cy="251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0904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variables in </a:t>
            </a:r>
            <a:r>
              <a:rPr lang="en-US" dirty="0" smtClean="0"/>
              <a:t>structures: An Example</a:t>
            </a:r>
            <a:endParaRPr lang="en-US" dirty="0"/>
          </a:p>
        </p:txBody>
      </p:sp>
      <p:sp>
        <p:nvSpPr>
          <p:cNvPr id="3" name="Content Placeholder 2"/>
          <p:cNvSpPr>
            <a:spLocks noGrp="1"/>
          </p:cNvSpPr>
          <p:nvPr>
            <p:ph idx="1"/>
          </p:nvPr>
        </p:nvSpPr>
        <p:spPr/>
        <p:txBody>
          <a:bodyPr/>
          <a:lstStyle/>
          <a:p>
            <a:pPr marL="0" indent="0">
              <a:buNone/>
            </a:pPr>
            <a:r>
              <a:rPr lang="en-US" dirty="0"/>
              <a:t>#include&lt;</a:t>
            </a:r>
            <a:r>
              <a:rPr lang="en-US" dirty="0" err="1"/>
              <a:t>stdio.h</a:t>
            </a:r>
            <a:r>
              <a:rPr lang="en-US" dirty="0"/>
              <a:t>&gt;</a:t>
            </a:r>
          </a:p>
          <a:p>
            <a:pPr marL="0" indent="0">
              <a:buNone/>
            </a:pPr>
            <a:endParaRPr lang="en-US" dirty="0"/>
          </a:p>
          <a:p>
            <a:pPr marL="0" indent="0">
              <a:buNone/>
            </a:pPr>
            <a:r>
              <a:rPr lang="en-US" dirty="0" err="1"/>
              <a:t>struct</a:t>
            </a:r>
            <a:r>
              <a:rPr lang="en-US" dirty="0"/>
              <a:t> student</a:t>
            </a:r>
          </a:p>
          <a:p>
            <a:pPr marL="0" indent="0">
              <a:buNone/>
            </a:pPr>
            <a:r>
              <a:rPr lang="en-US" dirty="0"/>
              <a:t>{</a:t>
            </a:r>
          </a:p>
          <a:p>
            <a:pPr marL="0" indent="0">
              <a:buNone/>
            </a:pPr>
            <a:r>
              <a:rPr lang="en-US" dirty="0"/>
              <a:t>    char *name;</a:t>
            </a:r>
          </a:p>
          <a:p>
            <a:pPr marL="0" indent="0">
              <a:buNone/>
            </a:pPr>
            <a:r>
              <a:rPr lang="en-US" dirty="0"/>
              <a:t>    </a:t>
            </a:r>
            <a:r>
              <a:rPr lang="en-US" dirty="0" err="1"/>
              <a:t>int</a:t>
            </a:r>
            <a:r>
              <a:rPr lang="en-US" dirty="0"/>
              <a:t> age;</a:t>
            </a:r>
          </a:p>
          <a:p>
            <a:pPr marL="0" indent="0">
              <a:buNone/>
            </a:pPr>
            <a:r>
              <a:rPr lang="en-US" dirty="0"/>
              <a:t>    char *program;</a:t>
            </a:r>
          </a:p>
          <a:p>
            <a:pPr marL="0" indent="0">
              <a:buNone/>
            </a:pPr>
            <a:r>
              <a:rPr lang="en-US" dirty="0"/>
              <a:t>    char *subjects[5];</a:t>
            </a:r>
          </a:p>
          <a:p>
            <a:pPr marL="0" indent="0">
              <a:buNone/>
            </a:pP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t>7 June 2023</a:t>
            </a:fld>
            <a:endParaRPr lang="en-US"/>
          </a:p>
        </p:txBody>
      </p:sp>
    </p:spTree>
    <p:extLst>
      <p:ext uri="{BB962C8B-B14F-4D97-AF65-F5344CB8AC3E}">
        <p14:creationId xmlns:p14="http://schemas.microsoft.com/office/powerpoint/2010/main" val="270226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variables in </a:t>
            </a:r>
            <a:r>
              <a:rPr lang="en-US" dirty="0" smtClean="0"/>
              <a:t>structures: An Example</a:t>
            </a:r>
            <a:endParaRPr lang="en-US" dirty="0"/>
          </a:p>
        </p:txBody>
      </p:sp>
      <p:sp>
        <p:nvSpPr>
          <p:cNvPr id="3" name="Content Placeholder 2"/>
          <p:cNvSpPr>
            <a:spLocks noGrp="1"/>
          </p:cNvSpPr>
          <p:nvPr>
            <p:ph idx="1"/>
          </p:nvPr>
        </p:nvSpPr>
        <p:spPr/>
        <p:txBody>
          <a:bodyPr>
            <a:normAutofit/>
          </a:bodyPr>
          <a:lstStyle/>
          <a:p>
            <a:pPr marL="0" indent="0">
              <a:lnSpc>
                <a:spcPct val="120000"/>
              </a:lnSpc>
              <a:spcBef>
                <a:spcPts val="0"/>
              </a:spcBef>
              <a:buNone/>
            </a:pPr>
            <a:r>
              <a:rPr lang="en-US" dirty="0" err="1"/>
              <a:t>int</a:t>
            </a:r>
            <a:r>
              <a:rPr lang="en-US" dirty="0"/>
              <a:t> main()</a:t>
            </a:r>
          </a:p>
          <a:p>
            <a:pPr marL="0" indent="0">
              <a:lnSpc>
                <a:spcPct val="120000"/>
              </a:lnSpc>
              <a:spcBef>
                <a:spcPts val="0"/>
              </a:spcBef>
              <a:buNone/>
            </a:pPr>
            <a:r>
              <a:rPr lang="en-US" dirty="0"/>
              <a:t>{</a:t>
            </a:r>
          </a:p>
          <a:p>
            <a:pPr marL="0" indent="0">
              <a:lnSpc>
                <a:spcPct val="120000"/>
              </a:lnSpc>
              <a:spcBef>
                <a:spcPts val="0"/>
              </a:spcBef>
              <a:buNone/>
            </a:pPr>
            <a:r>
              <a:rPr lang="en-US" dirty="0"/>
              <a:t>    </a:t>
            </a:r>
            <a:r>
              <a:rPr lang="en-US" dirty="0" err="1"/>
              <a:t>struct</a:t>
            </a:r>
            <a:r>
              <a:rPr lang="en-US" dirty="0"/>
              <a:t> student </a:t>
            </a:r>
            <a:r>
              <a:rPr lang="en-US" dirty="0" err="1"/>
              <a:t>stu</a:t>
            </a:r>
            <a:r>
              <a:rPr lang="en-US" dirty="0"/>
              <a:t> = </a:t>
            </a:r>
            <a:r>
              <a:rPr lang="en-US" dirty="0" smtClean="0"/>
              <a:t>{"</a:t>
            </a:r>
            <a:r>
              <a:rPr lang="en-US" dirty="0"/>
              <a:t>Lucy</a:t>
            </a:r>
            <a:r>
              <a:rPr lang="en-US" dirty="0" smtClean="0"/>
              <a:t>",25,"</a:t>
            </a:r>
            <a:r>
              <a:rPr lang="en-US" dirty="0"/>
              <a:t>CS</a:t>
            </a:r>
            <a:r>
              <a:rPr lang="en-US" dirty="0" smtClean="0"/>
              <a:t>",{"</a:t>
            </a:r>
            <a:r>
              <a:rPr lang="en-US" dirty="0"/>
              <a:t>CS-01", "CS-02", "CS-03", "CS-04", "CS-05" </a:t>
            </a:r>
            <a:r>
              <a:rPr lang="en-US" dirty="0" smtClean="0"/>
              <a:t>}                       </a:t>
            </a:r>
            <a:r>
              <a:rPr lang="en-US" dirty="0"/>
              <a:t>};</a:t>
            </a:r>
          </a:p>
          <a:p>
            <a:pPr marL="0" indent="0">
              <a:lnSpc>
                <a:spcPct val="120000"/>
              </a:lnSpc>
              <a:spcBef>
                <a:spcPts val="0"/>
              </a:spcBef>
              <a:buNone/>
            </a:pPr>
            <a:r>
              <a:rPr lang="en-US" dirty="0" smtClean="0"/>
              <a:t>    </a:t>
            </a:r>
            <a:r>
              <a:rPr lang="en-US" dirty="0" err="1"/>
              <a:t>struct</a:t>
            </a:r>
            <a:r>
              <a:rPr lang="en-US" dirty="0"/>
              <a:t> student *</a:t>
            </a:r>
            <a:r>
              <a:rPr lang="en-US" dirty="0" err="1"/>
              <a:t>ptr_stu</a:t>
            </a:r>
            <a:r>
              <a:rPr lang="en-US" dirty="0"/>
              <a:t> = &amp;</a:t>
            </a:r>
            <a:r>
              <a:rPr lang="en-US" dirty="0" err="1"/>
              <a:t>stu</a:t>
            </a:r>
            <a:r>
              <a:rPr lang="en-US" dirty="0"/>
              <a:t>;</a:t>
            </a:r>
          </a:p>
          <a:p>
            <a:pPr marL="0" indent="0">
              <a:lnSpc>
                <a:spcPct val="120000"/>
              </a:lnSpc>
              <a:spcBef>
                <a:spcPts val="0"/>
              </a:spcBef>
              <a:buNone/>
            </a:pPr>
            <a:r>
              <a:rPr lang="en-US" dirty="0"/>
              <a:t>    </a:t>
            </a:r>
            <a:r>
              <a:rPr lang="en-US" dirty="0" err="1"/>
              <a:t>int</a:t>
            </a:r>
            <a:r>
              <a:rPr lang="en-US" dirty="0"/>
              <a:t> </a:t>
            </a:r>
            <a:r>
              <a:rPr lang="en-US" dirty="0" err="1"/>
              <a:t>i</a:t>
            </a:r>
            <a:r>
              <a:rPr lang="en-US" dirty="0"/>
              <a:t>;</a:t>
            </a:r>
          </a:p>
          <a:p>
            <a:pPr marL="0" indent="0">
              <a:lnSpc>
                <a:spcPct val="120000"/>
              </a:lnSpc>
              <a:spcBef>
                <a:spcPts val="0"/>
              </a:spcBef>
              <a:buNone/>
            </a:pPr>
            <a:r>
              <a:rPr lang="en-US" dirty="0" smtClean="0"/>
              <a:t>    </a:t>
            </a:r>
            <a:r>
              <a:rPr lang="en-US" dirty="0" err="1"/>
              <a:t>printf</a:t>
            </a:r>
            <a:r>
              <a:rPr lang="en-US" dirty="0"/>
              <a:t>("Accessing members using structure variable: \n\n");</a:t>
            </a:r>
          </a:p>
          <a:p>
            <a:pPr marL="0" indent="0">
              <a:lnSpc>
                <a:spcPct val="120000"/>
              </a:lnSpc>
              <a:spcBef>
                <a:spcPts val="0"/>
              </a:spcBef>
              <a:buNone/>
            </a:pPr>
            <a:r>
              <a:rPr lang="en-US" dirty="0" smtClean="0"/>
              <a:t>    </a:t>
            </a:r>
            <a:r>
              <a:rPr lang="en-US" dirty="0" err="1"/>
              <a:t>printf</a:t>
            </a:r>
            <a:r>
              <a:rPr lang="en-US" dirty="0"/>
              <a:t>("Name: %s\n", stu.name);</a:t>
            </a:r>
          </a:p>
          <a:p>
            <a:pPr marL="0" indent="0">
              <a:lnSpc>
                <a:spcPct val="120000"/>
              </a:lnSpc>
              <a:spcBef>
                <a:spcPts val="0"/>
              </a:spcBef>
              <a:buNone/>
            </a:pPr>
            <a:r>
              <a:rPr lang="en-US" dirty="0"/>
              <a:t>    </a:t>
            </a:r>
            <a:r>
              <a:rPr lang="en-US" dirty="0" err="1"/>
              <a:t>printf</a:t>
            </a:r>
            <a:r>
              <a:rPr lang="en-US" dirty="0"/>
              <a:t>("Age: %d\n", </a:t>
            </a:r>
            <a:r>
              <a:rPr lang="en-US" dirty="0" err="1"/>
              <a:t>stu.age</a:t>
            </a:r>
            <a:r>
              <a:rPr lang="en-US" dirty="0"/>
              <a:t>);</a:t>
            </a:r>
          </a:p>
          <a:p>
            <a:pPr marL="0" indent="0">
              <a:lnSpc>
                <a:spcPct val="120000"/>
              </a:lnSpc>
              <a:spcBef>
                <a:spcPts val="0"/>
              </a:spcBef>
              <a:buNone/>
            </a:pPr>
            <a:r>
              <a:rPr lang="en-US" dirty="0"/>
              <a:t>    </a:t>
            </a:r>
            <a:r>
              <a:rPr lang="en-US" dirty="0" err="1"/>
              <a:t>printf</a:t>
            </a:r>
            <a:r>
              <a:rPr lang="en-US" dirty="0"/>
              <a:t>("Program enrolled: %s\n", </a:t>
            </a:r>
            <a:r>
              <a:rPr lang="en-US" dirty="0" err="1"/>
              <a:t>stu.program</a:t>
            </a: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t>7 June 2023</a:t>
            </a:fld>
            <a:endParaRPr lang="en-US"/>
          </a:p>
        </p:txBody>
      </p:sp>
    </p:spTree>
    <p:extLst>
      <p:ext uri="{BB962C8B-B14F-4D97-AF65-F5344CB8AC3E}">
        <p14:creationId xmlns:p14="http://schemas.microsoft.com/office/powerpoint/2010/main" val="334867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variables in </a:t>
            </a:r>
            <a:r>
              <a:rPr lang="en-US" dirty="0" smtClean="0"/>
              <a:t>structures: An Example</a:t>
            </a:r>
            <a:endParaRPr lang="en-US" dirty="0"/>
          </a:p>
        </p:txBody>
      </p:sp>
      <p:sp>
        <p:nvSpPr>
          <p:cNvPr id="3" name="Content Placeholder 2"/>
          <p:cNvSpPr>
            <a:spLocks noGrp="1"/>
          </p:cNvSpPr>
          <p:nvPr>
            <p:ph idx="1"/>
          </p:nvPr>
        </p:nvSpPr>
        <p:spPr/>
        <p:txBody>
          <a:bodyPr>
            <a:normAutofit/>
          </a:bodyPr>
          <a:lstStyle/>
          <a:p>
            <a:pPr marL="0" indent="0">
              <a:lnSpc>
                <a:spcPct val="120000"/>
              </a:lnSpc>
              <a:spcBef>
                <a:spcPts val="0"/>
              </a:spcBef>
              <a:buNone/>
            </a:pPr>
            <a:r>
              <a:rPr lang="en-US" dirty="0"/>
              <a:t>for(</a:t>
            </a:r>
            <a:r>
              <a:rPr lang="en-US" dirty="0" err="1"/>
              <a:t>i</a:t>
            </a:r>
            <a:r>
              <a:rPr lang="en-US" dirty="0"/>
              <a:t> = 0; </a:t>
            </a:r>
            <a:r>
              <a:rPr lang="en-US" dirty="0" err="1"/>
              <a:t>i</a:t>
            </a:r>
            <a:r>
              <a:rPr lang="en-US" dirty="0"/>
              <a:t> &lt; 5; </a:t>
            </a:r>
            <a:r>
              <a:rPr lang="en-US" dirty="0" err="1"/>
              <a:t>i</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        </a:t>
            </a:r>
            <a:r>
              <a:rPr lang="en-US" dirty="0" err="1"/>
              <a:t>printf</a:t>
            </a:r>
            <a:r>
              <a:rPr lang="en-US" dirty="0"/>
              <a:t>("Subject : %s \n", </a:t>
            </a:r>
            <a:r>
              <a:rPr lang="en-US" dirty="0" err="1"/>
              <a:t>stu.subjects</a:t>
            </a:r>
            <a:r>
              <a:rPr lang="en-US" dirty="0"/>
              <a:t>[</a:t>
            </a:r>
            <a:r>
              <a:rPr lang="en-US" dirty="0" err="1"/>
              <a:t>i</a:t>
            </a:r>
            <a:r>
              <a:rPr lang="en-US" dirty="0"/>
              <a:t>]);</a:t>
            </a:r>
          </a:p>
          <a:p>
            <a:pPr marL="0" indent="0">
              <a:lnSpc>
                <a:spcPct val="120000"/>
              </a:lnSpc>
              <a:spcBef>
                <a:spcPts val="0"/>
              </a:spcBef>
              <a:buNone/>
            </a:pPr>
            <a:r>
              <a:rPr lang="en-US" dirty="0"/>
              <a:t>    }</a:t>
            </a:r>
          </a:p>
          <a:p>
            <a:pPr marL="0" indent="0">
              <a:lnSpc>
                <a:spcPct val="120000"/>
              </a:lnSpc>
              <a:spcBef>
                <a:spcPts val="0"/>
              </a:spcBef>
              <a:buNone/>
            </a:pPr>
            <a:endParaRPr lang="en-US" dirty="0"/>
          </a:p>
          <a:p>
            <a:pPr marL="0" indent="0">
              <a:lnSpc>
                <a:spcPct val="120000"/>
              </a:lnSpc>
              <a:spcBef>
                <a:spcPts val="0"/>
              </a:spcBef>
              <a:buNone/>
            </a:pPr>
            <a:r>
              <a:rPr lang="en-US" dirty="0"/>
              <a:t>    </a:t>
            </a:r>
            <a:r>
              <a:rPr lang="en-US" dirty="0" err="1"/>
              <a:t>printf</a:t>
            </a:r>
            <a:r>
              <a:rPr lang="en-US" dirty="0"/>
              <a:t>("\n\</a:t>
            </a:r>
            <a:r>
              <a:rPr lang="en-US" dirty="0" err="1"/>
              <a:t>nAccessing</a:t>
            </a:r>
            <a:r>
              <a:rPr lang="en-US" dirty="0"/>
              <a:t> members using pointer variable: \n\n");</a:t>
            </a:r>
          </a:p>
          <a:p>
            <a:pPr marL="0" indent="0">
              <a:lnSpc>
                <a:spcPct val="120000"/>
              </a:lnSpc>
              <a:spcBef>
                <a:spcPts val="0"/>
              </a:spcBef>
              <a:buNone/>
            </a:pPr>
            <a:endParaRPr lang="en-US" dirty="0"/>
          </a:p>
          <a:p>
            <a:pPr marL="0" indent="0">
              <a:lnSpc>
                <a:spcPct val="120000"/>
              </a:lnSpc>
              <a:spcBef>
                <a:spcPts val="0"/>
              </a:spcBef>
              <a:buNone/>
            </a:pPr>
            <a:r>
              <a:rPr lang="en-US" dirty="0"/>
              <a:t>    </a:t>
            </a:r>
            <a:r>
              <a:rPr lang="en-US" dirty="0" err="1"/>
              <a:t>printf</a:t>
            </a:r>
            <a:r>
              <a:rPr lang="en-US" dirty="0"/>
              <a:t>("Name: %s\n", </a:t>
            </a:r>
            <a:r>
              <a:rPr lang="en-US" dirty="0" err="1"/>
              <a:t>ptr_stu</a:t>
            </a:r>
            <a:r>
              <a:rPr lang="en-US" dirty="0"/>
              <a:t>-&gt;name);</a:t>
            </a:r>
          </a:p>
          <a:p>
            <a:pPr marL="0" indent="0">
              <a:lnSpc>
                <a:spcPct val="120000"/>
              </a:lnSpc>
              <a:spcBef>
                <a:spcPts val="0"/>
              </a:spcBef>
              <a:buNone/>
            </a:pPr>
            <a:r>
              <a:rPr lang="en-US" dirty="0"/>
              <a:t>    </a:t>
            </a:r>
            <a:r>
              <a:rPr lang="en-US" dirty="0" err="1"/>
              <a:t>printf</a:t>
            </a:r>
            <a:r>
              <a:rPr lang="en-US" dirty="0"/>
              <a:t>("Age: %d\n", </a:t>
            </a:r>
            <a:r>
              <a:rPr lang="en-US" dirty="0" err="1"/>
              <a:t>ptr_stu</a:t>
            </a:r>
            <a:r>
              <a:rPr lang="en-US" dirty="0"/>
              <a:t>-&gt;age);</a:t>
            </a:r>
          </a:p>
          <a:p>
            <a:pPr marL="0" indent="0">
              <a:lnSpc>
                <a:spcPct val="120000"/>
              </a:lnSpc>
              <a:spcBef>
                <a:spcPts val="0"/>
              </a:spcBef>
              <a:buNone/>
            </a:pPr>
            <a:r>
              <a:rPr lang="en-US" dirty="0"/>
              <a:t>    </a:t>
            </a:r>
            <a:r>
              <a:rPr lang="en-US" dirty="0" err="1"/>
              <a:t>printf</a:t>
            </a:r>
            <a:r>
              <a:rPr lang="en-US" dirty="0"/>
              <a:t>("Program enrolled: %s\n", </a:t>
            </a:r>
            <a:r>
              <a:rPr lang="en-US" dirty="0" err="1"/>
              <a:t>ptr_stu</a:t>
            </a:r>
            <a:r>
              <a:rPr lang="en-US" dirty="0"/>
              <a:t>-&gt;program);</a:t>
            </a:r>
          </a:p>
        </p:txBody>
      </p:sp>
      <p:sp>
        <p:nvSpPr>
          <p:cNvPr id="4" name="Date Placeholder 3"/>
          <p:cNvSpPr>
            <a:spLocks noGrp="1"/>
          </p:cNvSpPr>
          <p:nvPr>
            <p:ph type="dt" sz="half" idx="10"/>
          </p:nvPr>
        </p:nvSpPr>
        <p:spPr/>
        <p:txBody>
          <a:bodyPr/>
          <a:lstStyle/>
          <a:p>
            <a:fld id="{959B59A7-6C2A-4EE8-98F2-E800B13D849A}" type="datetime3">
              <a:rPr lang="en-US" smtClean="0"/>
              <a:t>7 June 2023</a:t>
            </a:fld>
            <a:endParaRPr lang="en-US"/>
          </a:p>
        </p:txBody>
      </p:sp>
    </p:spTree>
    <p:extLst>
      <p:ext uri="{BB962C8B-B14F-4D97-AF65-F5344CB8AC3E}">
        <p14:creationId xmlns:p14="http://schemas.microsoft.com/office/powerpoint/2010/main" val="497841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variables in </a:t>
            </a:r>
            <a:r>
              <a:rPr lang="en-US" dirty="0" smtClean="0"/>
              <a:t>structures: An Example</a:t>
            </a:r>
            <a:endParaRPr lang="en-US" dirty="0"/>
          </a:p>
        </p:txBody>
      </p:sp>
      <p:sp>
        <p:nvSpPr>
          <p:cNvPr id="3" name="Content Placeholder 2"/>
          <p:cNvSpPr>
            <a:spLocks noGrp="1"/>
          </p:cNvSpPr>
          <p:nvPr>
            <p:ph idx="1"/>
          </p:nvPr>
        </p:nvSpPr>
        <p:spPr/>
        <p:txBody>
          <a:bodyPr>
            <a:normAutofit/>
          </a:bodyPr>
          <a:lstStyle/>
          <a:p>
            <a:pPr marL="0" indent="0">
              <a:lnSpc>
                <a:spcPct val="120000"/>
              </a:lnSpc>
              <a:spcBef>
                <a:spcPts val="0"/>
              </a:spcBef>
              <a:buNone/>
            </a:pPr>
            <a:r>
              <a:rPr lang="en-US" dirty="0"/>
              <a:t>for(</a:t>
            </a:r>
            <a:r>
              <a:rPr lang="en-US" dirty="0" err="1"/>
              <a:t>i</a:t>
            </a:r>
            <a:r>
              <a:rPr lang="en-US" dirty="0"/>
              <a:t> = 0; </a:t>
            </a:r>
            <a:r>
              <a:rPr lang="en-US" dirty="0" err="1"/>
              <a:t>i</a:t>
            </a:r>
            <a:r>
              <a:rPr lang="en-US" dirty="0"/>
              <a:t> &lt; 5; </a:t>
            </a:r>
            <a:r>
              <a:rPr lang="en-US" dirty="0" err="1"/>
              <a:t>i</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a:t>        </a:t>
            </a:r>
            <a:r>
              <a:rPr lang="en-US" dirty="0" err="1"/>
              <a:t>printf</a:t>
            </a:r>
            <a:r>
              <a:rPr lang="en-US" dirty="0"/>
              <a:t>("Subject : %s \n", </a:t>
            </a:r>
            <a:r>
              <a:rPr lang="en-US" dirty="0" err="1"/>
              <a:t>ptr_stu</a:t>
            </a:r>
            <a:r>
              <a:rPr lang="en-US" dirty="0"/>
              <a:t>-&gt;subjects[</a:t>
            </a:r>
            <a:r>
              <a:rPr lang="en-US" dirty="0" err="1"/>
              <a:t>i</a:t>
            </a:r>
            <a:r>
              <a:rPr lang="en-US" dirty="0"/>
              <a:t>]);</a:t>
            </a:r>
          </a:p>
          <a:p>
            <a:pPr marL="0" indent="0">
              <a:lnSpc>
                <a:spcPct val="120000"/>
              </a:lnSpc>
              <a:spcBef>
                <a:spcPts val="0"/>
              </a:spcBef>
              <a:buNone/>
            </a:pPr>
            <a:r>
              <a:rPr lang="en-US" dirty="0"/>
              <a:t>    }</a:t>
            </a:r>
          </a:p>
          <a:p>
            <a:pPr marL="0" indent="0">
              <a:lnSpc>
                <a:spcPct val="120000"/>
              </a:lnSpc>
              <a:spcBef>
                <a:spcPts val="0"/>
              </a:spcBef>
              <a:buNone/>
            </a:pPr>
            <a:r>
              <a:rPr lang="en-US" dirty="0" smtClean="0"/>
              <a:t>return </a:t>
            </a:r>
            <a:r>
              <a:rPr lang="en-US" dirty="0"/>
              <a:t>0;</a:t>
            </a:r>
          </a:p>
          <a:p>
            <a:pPr marL="0" indent="0">
              <a:lnSpc>
                <a:spcPct val="120000"/>
              </a:lnSpc>
              <a:spcBef>
                <a:spcPts val="0"/>
              </a:spcBef>
              <a:buNone/>
            </a:pPr>
            <a:r>
              <a:rPr lang="en-US" dirty="0"/>
              <a:t>}</a:t>
            </a:r>
          </a:p>
        </p:txBody>
      </p:sp>
      <p:sp>
        <p:nvSpPr>
          <p:cNvPr id="4" name="Date Placeholder 3"/>
          <p:cNvSpPr>
            <a:spLocks noGrp="1"/>
          </p:cNvSpPr>
          <p:nvPr>
            <p:ph type="dt" sz="half" idx="10"/>
          </p:nvPr>
        </p:nvSpPr>
        <p:spPr/>
        <p:txBody>
          <a:bodyPr/>
          <a:lstStyle/>
          <a:p>
            <a:fld id="{959B59A7-6C2A-4EE8-98F2-E800B13D849A}" type="datetime3">
              <a:rPr lang="en-US" smtClean="0"/>
              <a:t>7 June 2023</a:t>
            </a:fld>
            <a:endParaRPr lang="en-US"/>
          </a:p>
        </p:txBody>
      </p:sp>
    </p:spTree>
    <p:extLst>
      <p:ext uri="{BB962C8B-B14F-4D97-AF65-F5344CB8AC3E}">
        <p14:creationId xmlns:p14="http://schemas.microsoft.com/office/powerpoint/2010/main" val="55307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Structures &amp; Pointers</a:t>
            </a:r>
          </a:p>
        </p:txBody>
      </p:sp>
      <p:sp>
        <p:nvSpPr>
          <p:cNvPr id="14" name="Content Placeholder 13"/>
          <p:cNvSpPr>
            <a:spLocks noGrp="1"/>
          </p:cNvSpPr>
          <p:nvPr>
            <p:ph idx="1"/>
          </p:nvPr>
        </p:nvSpPr>
        <p:spPr>
          <a:xfrm>
            <a:off x="1104900" y="1600200"/>
            <a:ext cx="9982200" cy="4098636"/>
          </a:xfrm>
        </p:spPr>
        <p:txBody>
          <a:bodyPr>
            <a:normAutofit/>
          </a:bodyPr>
          <a:lstStyle/>
          <a:p>
            <a:pPr>
              <a:defRPr/>
            </a:pPr>
            <a:r>
              <a:rPr lang="en-IN" dirty="0"/>
              <a:t>At times it is useful to assign pointers to structures.</a:t>
            </a:r>
          </a:p>
          <a:p>
            <a:pPr marL="0" indent="0">
              <a:buNone/>
              <a:defRPr/>
            </a:pPr>
            <a:r>
              <a:rPr lang="en-IN" dirty="0"/>
              <a:t> </a:t>
            </a:r>
          </a:p>
          <a:p>
            <a:pPr lvl="1">
              <a:defRPr/>
            </a:pPr>
            <a:r>
              <a:rPr lang="en-IN" sz="1800" dirty="0"/>
              <a:t>A pointer to a structure is not itself a structure, but merely a variable that holds the address of a structure. </a:t>
            </a:r>
          </a:p>
          <a:p>
            <a:pPr lvl="1">
              <a:defRPr/>
            </a:pPr>
            <a:r>
              <a:rPr lang="en-IN" sz="1800" dirty="0"/>
              <a:t>This pointer variable takes four bytes of memory just like any other pointer in a 32-bit machine. </a:t>
            </a:r>
          </a:p>
          <a:p>
            <a:pPr lvl="1">
              <a:defRPr/>
            </a:pPr>
            <a:r>
              <a:rPr lang="en-IN" sz="1800" dirty="0"/>
              <a:t>Declaring pointers to structures is basically the same as declaring a normal pointer. </a:t>
            </a:r>
          </a:p>
          <a:p>
            <a:pPr lvl="1">
              <a:defRPr/>
            </a:pPr>
            <a:r>
              <a:rPr lang="en-IN" dirty="0"/>
              <a:t>There are many reasons for using a pointer to a </a:t>
            </a:r>
            <a:r>
              <a:rPr lang="en-IN" dirty="0" err="1"/>
              <a:t>struct</a:t>
            </a:r>
            <a:r>
              <a:rPr lang="en-IN" dirty="0"/>
              <a:t>. One of them is to make a two-way communication possible within functions.</a:t>
            </a:r>
          </a:p>
          <a:p>
            <a:pPr lvl="1">
              <a:defRPr/>
            </a:pPr>
            <a:r>
              <a:rPr lang="en-IN" dirty="0"/>
              <a:t>This aspect is explained with examples in the following section.</a:t>
            </a:r>
          </a:p>
          <a:p>
            <a:pPr lvl="1">
              <a:defRPr/>
            </a:pPr>
            <a:r>
              <a:rPr lang="en-IN" dirty="0"/>
              <a:t>A pointer to a structure is not itself a structure, but merely a variable that holds the address of a structure.</a:t>
            </a:r>
          </a:p>
          <a:p>
            <a:endParaRPr lang="en-US"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2031673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Structures &amp; Pointers</a:t>
            </a:r>
          </a:p>
        </p:txBody>
      </p:sp>
      <p:sp>
        <p:nvSpPr>
          <p:cNvPr id="14" name="Content Placeholder 13"/>
          <p:cNvSpPr>
            <a:spLocks noGrp="1"/>
          </p:cNvSpPr>
          <p:nvPr>
            <p:ph idx="1"/>
          </p:nvPr>
        </p:nvSpPr>
        <p:spPr>
          <a:xfrm>
            <a:off x="1104900" y="1600200"/>
            <a:ext cx="9982200" cy="847436"/>
          </a:xfrm>
        </p:spPr>
        <p:txBody>
          <a:bodyPr>
            <a:normAutofit/>
          </a:bodyPr>
          <a:lstStyle/>
          <a:p>
            <a:pPr marL="0" lvl="1">
              <a:defRPr/>
            </a:pPr>
            <a:r>
              <a:rPr lang="en-IN" sz="2400" i="1" u="sng" dirty="0"/>
              <a:t>A typical construct for declaring a pointer to a structure will appear as follows: </a:t>
            </a:r>
            <a:endParaRPr lang="en-IN" i="1" u="sng"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
        <p:nvSpPr>
          <p:cNvPr id="5" name="Content Placeholder 2">
            <a:extLst>
              <a:ext uri="{FF2B5EF4-FFF2-40B4-BE49-F238E27FC236}">
                <a16:creationId xmlns:a16="http://schemas.microsoft.com/office/drawing/2014/main" id="{22853109-C04E-4FA4-92C8-B41A5D72F584}"/>
              </a:ext>
            </a:extLst>
          </p:cNvPr>
          <p:cNvSpPr txBox="1">
            <a:spLocks/>
          </p:cNvSpPr>
          <p:nvPr/>
        </p:nvSpPr>
        <p:spPr>
          <a:xfrm>
            <a:off x="1881189" y="2565400"/>
            <a:ext cx="3857625" cy="3951288"/>
          </a:xfrm>
          <a:prstGeom prst="rect">
            <a:avLst/>
          </a:prstGeom>
        </p:spPr>
        <p:style>
          <a:lnRef idx="2">
            <a:schemeClr val="dk1"/>
          </a:lnRef>
          <a:fillRef idx="1">
            <a:schemeClr val="lt1"/>
          </a:fillRef>
          <a:effectRef idx="0">
            <a:schemeClr val="dk1"/>
          </a:effectRef>
          <a:fontRef idx="minor">
            <a:schemeClr val="dk1"/>
          </a:fontRef>
        </p:style>
        <p:txBody>
          <a:bodyPr>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dk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dk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mn-lt"/>
                <a:ea typeface="+mn-ea"/>
                <a:cs typeface="+mn-cs"/>
              </a:defRPr>
            </a:lvl9pPr>
          </a:lstStyle>
          <a:p>
            <a:pPr lvl="1">
              <a:buFont typeface="Wingdings" panose="05000000000000000000" pitchFamily="2" charset="2"/>
              <a:buNone/>
              <a:defRPr/>
            </a:pPr>
            <a:r>
              <a:rPr lang="en-IN" smtClean="0"/>
              <a:t>struct &lt;structure_tag_name &gt;</a:t>
            </a:r>
          </a:p>
          <a:p>
            <a:pPr lvl="1">
              <a:buFont typeface="Wingdings" panose="05000000000000000000" pitchFamily="2" charset="2"/>
              <a:buNone/>
              <a:defRPr/>
            </a:pPr>
            <a:r>
              <a:rPr lang="en-IN" smtClean="0"/>
              <a:t>/* structure declaration */</a:t>
            </a:r>
          </a:p>
          <a:p>
            <a:pPr lvl="1">
              <a:buFont typeface="Wingdings" panose="05000000000000000000" pitchFamily="2" charset="2"/>
              <a:buNone/>
              <a:defRPr/>
            </a:pPr>
            <a:r>
              <a:rPr lang="en-IN" smtClean="0"/>
              <a:t>{</a:t>
            </a:r>
          </a:p>
          <a:p>
            <a:pPr lvl="1">
              <a:buFont typeface="Wingdings" panose="05000000000000000000" pitchFamily="2" charset="2"/>
              <a:buNone/>
              <a:defRPr/>
            </a:pPr>
            <a:r>
              <a:rPr lang="en-IN" smtClean="0"/>
              <a:t>&lt;data_type member_name_1&gt;;</a:t>
            </a:r>
          </a:p>
          <a:p>
            <a:pPr lvl="1">
              <a:buFont typeface="Wingdings" panose="05000000000000000000" pitchFamily="2" charset="2"/>
              <a:buNone/>
              <a:defRPr/>
            </a:pPr>
            <a:r>
              <a:rPr lang="en-IN" smtClean="0"/>
              <a:t>&lt;data_type member_name_2&gt;;</a:t>
            </a:r>
          </a:p>
          <a:p>
            <a:pPr lvl="1">
              <a:buFont typeface="Wingdings" panose="05000000000000000000" pitchFamily="2" charset="2"/>
              <a:buNone/>
              <a:defRPr/>
            </a:pPr>
            <a:r>
              <a:rPr lang="en-US" smtClean="0"/>
              <a:t>. . .</a:t>
            </a:r>
            <a:endParaRPr lang="en-IN" smtClean="0"/>
          </a:p>
          <a:p>
            <a:pPr lvl="1">
              <a:buFont typeface="Wingdings" panose="05000000000000000000" pitchFamily="2" charset="2"/>
              <a:buNone/>
              <a:defRPr/>
            </a:pPr>
            <a:r>
              <a:rPr lang="en-IN" smtClean="0"/>
              <a:t>&lt;data_type member_name_n&gt;;</a:t>
            </a:r>
          </a:p>
          <a:p>
            <a:pPr lvl="1">
              <a:buFont typeface="Wingdings" panose="05000000000000000000" pitchFamily="2" charset="2"/>
              <a:buNone/>
              <a:defRPr/>
            </a:pPr>
            <a:r>
              <a:rPr lang="en-IN" smtClean="0"/>
              <a:t>}*ptr;</a:t>
            </a:r>
          </a:p>
          <a:p>
            <a:pPr lvl="1">
              <a:buFont typeface="Wingdings" panose="05000000000000000000" pitchFamily="2" charset="2"/>
              <a:buNone/>
              <a:defRPr/>
            </a:pPr>
            <a:endParaRPr lang="en-IN" dirty="0"/>
          </a:p>
        </p:txBody>
      </p:sp>
      <p:sp>
        <p:nvSpPr>
          <p:cNvPr id="6" name="Content Placeholder 4">
            <a:extLst>
              <a:ext uri="{FF2B5EF4-FFF2-40B4-BE49-F238E27FC236}">
                <a16:creationId xmlns:a16="http://schemas.microsoft.com/office/drawing/2014/main" id="{C8ED34CC-3CD9-4FC3-B763-F98A56FAEFF3}"/>
              </a:ext>
            </a:extLst>
          </p:cNvPr>
          <p:cNvSpPr txBox="1">
            <a:spLocks/>
          </p:cNvSpPr>
          <p:nvPr/>
        </p:nvSpPr>
        <p:spPr>
          <a:xfrm>
            <a:off x="6100764" y="2565400"/>
            <a:ext cx="4213225" cy="3951288"/>
          </a:xfrm>
          <a:prstGeom prst="rect">
            <a:avLst/>
          </a:prstGeom>
        </p:spPr>
        <p:style>
          <a:lnRef idx="2">
            <a:schemeClr val="dk1"/>
          </a:lnRef>
          <a:fillRef idx="1">
            <a:schemeClr val="lt1"/>
          </a:fillRef>
          <a:effectRef idx="0">
            <a:schemeClr val="dk1"/>
          </a:effectRef>
          <a:fontRef idx="minor">
            <a:schemeClr val="dk1"/>
          </a:fontRef>
        </p:style>
        <p:txBody>
          <a:bodyPr>
            <a:no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dk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dk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mn-lt"/>
                <a:ea typeface="+mn-ea"/>
                <a:cs typeface="+mn-cs"/>
              </a:defRPr>
            </a:lvl9pPr>
          </a:lstStyle>
          <a:p>
            <a:pPr lvl="1">
              <a:buFont typeface="Wingdings" panose="05000000000000000000" pitchFamily="2" charset="2"/>
              <a:buNone/>
              <a:defRPr/>
            </a:pPr>
            <a:r>
              <a:rPr lang="en-IN" sz="1800" smtClean="0"/>
              <a:t>struct &lt;structure_tag_name&gt;</a:t>
            </a:r>
          </a:p>
          <a:p>
            <a:pPr lvl="1">
              <a:buFont typeface="Wingdings" panose="05000000000000000000" pitchFamily="2" charset="2"/>
              <a:buNone/>
              <a:defRPr/>
            </a:pPr>
            <a:r>
              <a:rPr lang="en-IN" sz="1800" smtClean="0"/>
              <a:t>{</a:t>
            </a:r>
          </a:p>
          <a:p>
            <a:pPr lvl="1">
              <a:buFont typeface="Wingdings" panose="05000000000000000000" pitchFamily="2" charset="2"/>
              <a:buNone/>
              <a:defRPr/>
            </a:pPr>
            <a:r>
              <a:rPr lang="en-IN" sz="1800" smtClean="0"/>
              <a:t>&lt;data_type member_name_1&gt;;</a:t>
            </a:r>
          </a:p>
          <a:p>
            <a:pPr lvl="1">
              <a:buFont typeface="Wingdings" panose="05000000000000000000" pitchFamily="2" charset="2"/>
              <a:buNone/>
              <a:defRPr/>
            </a:pPr>
            <a:r>
              <a:rPr lang="en-IN" sz="1800" smtClean="0"/>
              <a:t>&lt;data_type member_name_2&gt;;</a:t>
            </a:r>
          </a:p>
          <a:p>
            <a:pPr lvl="1">
              <a:buFont typeface="Wingdings" panose="05000000000000000000" pitchFamily="2" charset="2"/>
              <a:buNone/>
              <a:defRPr/>
            </a:pPr>
            <a:r>
              <a:rPr lang="en-US" sz="1800" smtClean="0"/>
              <a:t>…</a:t>
            </a:r>
            <a:endParaRPr lang="en-IN" sz="1800" smtClean="0"/>
          </a:p>
          <a:p>
            <a:pPr lvl="1">
              <a:buFont typeface="Wingdings" panose="05000000000000000000" pitchFamily="2" charset="2"/>
              <a:buNone/>
              <a:defRPr/>
            </a:pPr>
            <a:r>
              <a:rPr lang="en-IN" sz="1800" smtClean="0"/>
              <a:t>&lt;data_type member_name_n&gt;;</a:t>
            </a:r>
          </a:p>
          <a:p>
            <a:pPr lvl="1">
              <a:buFont typeface="Wingdings" panose="05000000000000000000" pitchFamily="2" charset="2"/>
              <a:buNone/>
              <a:defRPr/>
            </a:pPr>
            <a:r>
              <a:rPr lang="en-IN" sz="1800" smtClean="0"/>
              <a:t>};</a:t>
            </a:r>
          </a:p>
          <a:p>
            <a:pPr lvl="1">
              <a:buFont typeface="Wingdings" panose="05000000000000000000" pitchFamily="2" charset="2"/>
              <a:buNone/>
              <a:defRPr/>
            </a:pPr>
            <a:r>
              <a:rPr lang="en-IN" sz="1800" smtClean="0"/>
              <a:t>struct &lt;structure_tag_name&gt; *ptr;</a:t>
            </a:r>
          </a:p>
          <a:p>
            <a:pPr>
              <a:defRPr/>
            </a:pPr>
            <a:endParaRPr lang="en-IN" sz="1800" dirty="0"/>
          </a:p>
        </p:txBody>
      </p:sp>
      <p:pic>
        <p:nvPicPr>
          <p:cNvPr id="7" name="Picture 2">
            <a:extLst>
              <a:ext uri="{FF2B5EF4-FFF2-40B4-BE49-F238E27FC236}">
                <a16:creationId xmlns:a16="http://schemas.microsoft.com/office/drawing/2014/main" id="{076E04A5-F139-4B40-A2B3-47C6AAE9A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8813" y="4292600"/>
            <a:ext cx="3492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736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Pointers to structures</a:t>
            </a:r>
            <a:endParaRPr lang="en-US" dirty="0"/>
          </a:p>
        </p:txBody>
      </p:sp>
      <p:sp>
        <p:nvSpPr>
          <p:cNvPr id="14" name="Content Placeholder 13"/>
          <p:cNvSpPr>
            <a:spLocks noGrp="1"/>
          </p:cNvSpPr>
          <p:nvPr>
            <p:ph idx="1"/>
          </p:nvPr>
        </p:nvSpPr>
        <p:spPr>
          <a:xfrm>
            <a:off x="1104900" y="1600200"/>
            <a:ext cx="9982200" cy="4098636"/>
          </a:xfrm>
        </p:spPr>
        <p:txBody>
          <a:bodyPr>
            <a:normAutofit/>
          </a:bodyPr>
          <a:lstStyle/>
          <a:p>
            <a:r>
              <a:rPr lang="en-US" dirty="0"/>
              <a:t>Pointer to structure holds the add of the entire structure.</a:t>
            </a:r>
          </a:p>
          <a:p>
            <a:endParaRPr lang="en-US" dirty="0"/>
          </a:p>
          <a:p>
            <a:r>
              <a:rPr lang="en-US" dirty="0"/>
              <a:t>It is used to create complex data structures such as linked lists, trees, graphs and so on.</a:t>
            </a:r>
          </a:p>
          <a:p>
            <a:endParaRPr lang="en-US" dirty="0"/>
          </a:p>
          <a:p>
            <a:r>
              <a:rPr lang="en-US" dirty="0"/>
              <a:t>The members of the structure can be accessed using a special operator called as an arrow operator ( -&gt; ).</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358180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Pointers to structures</a:t>
            </a:r>
          </a:p>
        </p:txBody>
      </p:sp>
      <p:sp>
        <p:nvSpPr>
          <p:cNvPr id="14" name="Content Placeholder 13"/>
          <p:cNvSpPr>
            <a:spLocks noGrp="1"/>
          </p:cNvSpPr>
          <p:nvPr>
            <p:ph idx="1"/>
          </p:nvPr>
        </p:nvSpPr>
        <p:spPr>
          <a:xfrm>
            <a:off x="1104900" y="1600200"/>
            <a:ext cx="9982200" cy="4098636"/>
          </a:xfrm>
        </p:spPr>
        <p:txBody>
          <a:bodyPr>
            <a:normAutofit/>
          </a:bodyPr>
          <a:lstStyle/>
          <a:p>
            <a:r>
              <a:rPr lang="en-US" dirty="0"/>
              <a:t>We have seen how to create structure in C language using </a:t>
            </a:r>
            <a:r>
              <a:rPr lang="en-US" dirty="0" err="1"/>
              <a:t>struct</a:t>
            </a:r>
            <a:r>
              <a:rPr lang="en-US" dirty="0"/>
              <a:t> keyword. So creating a pointer to a structure in C is known as Structure Pointer.</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
        <p:nvSpPr>
          <p:cNvPr id="4" name="Rectangle 3"/>
          <p:cNvSpPr/>
          <p:nvPr/>
        </p:nvSpPr>
        <p:spPr>
          <a:xfrm>
            <a:off x="2752436" y="2561026"/>
            <a:ext cx="6096000" cy="1477328"/>
          </a:xfrm>
          <a:prstGeom prst="rect">
            <a:avLst/>
          </a:prstGeom>
        </p:spPr>
        <p:txBody>
          <a:bodyPr>
            <a:spAutoFit/>
          </a:bodyPr>
          <a:lstStyle/>
          <a:p>
            <a:r>
              <a:rPr lang="en-US" dirty="0" err="1"/>
              <a:t>struct</a:t>
            </a:r>
            <a:r>
              <a:rPr lang="en-US" dirty="0"/>
              <a:t> Student {</a:t>
            </a:r>
          </a:p>
          <a:p>
            <a:r>
              <a:rPr lang="en-US" dirty="0"/>
              <a:t>    </a:t>
            </a:r>
            <a:r>
              <a:rPr lang="en-US" dirty="0" err="1"/>
              <a:t>int</a:t>
            </a:r>
            <a:r>
              <a:rPr lang="en-US" dirty="0"/>
              <a:t> id;</a:t>
            </a:r>
          </a:p>
          <a:p>
            <a:r>
              <a:rPr lang="en-US" dirty="0"/>
              <a:t>    char name[40];</a:t>
            </a:r>
          </a:p>
          <a:p>
            <a:r>
              <a:rPr lang="en-US" dirty="0"/>
              <a:t>    </a:t>
            </a:r>
            <a:r>
              <a:rPr lang="en-US" dirty="0" err="1"/>
              <a:t>int</a:t>
            </a:r>
            <a:r>
              <a:rPr lang="en-US" dirty="0"/>
              <a:t> age;</a:t>
            </a:r>
          </a:p>
          <a:p>
            <a:r>
              <a:rPr lang="en-US" dirty="0"/>
              <a:t>};</a:t>
            </a:r>
          </a:p>
        </p:txBody>
      </p:sp>
      <p:sp>
        <p:nvSpPr>
          <p:cNvPr id="7" name="Rectangle 6"/>
          <p:cNvSpPr/>
          <p:nvPr/>
        </p:nvSpPr>
        <p:spPr>
          <a:xfrm>
            <a:off x="3334327" y="4038354"/>
            <a:ext cx="8201890" cy="2308324"/>
          </a:xfrm>
          <a:prstGeom prst="rect">
            <a:avLst/>
          </a:prstGeom>
        </p:spPr>
        <p:txBody>
          <a:bodyPr wrap="square">
            <a:spAutoFit/>
          </a:bodyPr>
          <a:lstStyle/>
          <a:p>
            <a:r>
              <a:rPr lang="en-US" dirty="0"/>
              <a:t>This is our structure for a student in which id is the student roll number, name is the student name and age is the student's age.</a:t>
            </a:r>
          </a:p>
          <a:p>
            <a:endParaRPr lang="en-US" dirty="0"/>
          </a:p>
          <a:p>
            <a:r>
              <a:rPr lang="en-US" dirty="0"/>
              <a:t>So how to create a structure pointer to student ?</a:t>
            </a:r>
          </a:p>
          <a:p>
            <a:endParaRPr lang="en-US" dirty="0"/>
          </a:p>
          <a:p>
            <a:r>
              <a:rPr lang="en-US" dirty="0"/>
              <a:t>Syntax :</a:t>
            </a:r>
          </a:p>
          <a:p>
            <a:endParaRPr lang="en-US" dirty="0"/>
          </a:p>
          <a:p>
            <a:r>
              <a:rPr lang="en-US" dirty="0"/>
              <a:t>(</a:t>
            </a:r>
            <a:r>
              <a:rPr lang="en-US" dirty="0" err="1"/>
              <a:t>struct</a:t>
            </a:r>
            <a:r>
              <a:rPr lang="en-US" dirty="0"/>
              <a:t> keyword) (</a:t>
            </a:r>
            <a:r>
              <a:rPr lang="en-US" dirty="0" err="1"/>
              <a:t>Name_of_struct</a:t>
            </a:r>
            <a:r>
              <a:rPr lang="en-US" dirty="0"/>
              <a:t>) *(</a:t>
            </a:r>
            <a:r>
              <a:rPr lang="en-US" dirty="0" err="1"/>
              <a:t>pointer_name</a:t>
            </a:r>
            <a:r>
              <a:rPr lang="en-US" dirty="0"/>
              <a:t>)</a:t>
            </a:r>
          </a:p>
        </p:txBody>
      </p:sp>
    </p:spTree>
    <p:extLst>
      <p:ext uri="{BB962C8B-B14F-4D97-AF65-F5344CB8AC3E}">
        <p14:creationId xmlns:p14="http://schemas.microsoft.com/office/powerpoint/2010/main" val="386771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Example</a:t>
            </a:r>
            <a:endParaRPr lang="en-US" dirty="0"/>
          </a:p>
        </p:txBody>
      </p:sp>
      <p:sp>
        <p:nvSpPr>
          <p:cNvPr id="14" name="Content Placeholder 13"/>
          <p:cNvSpPr>
            <a:spLocks noGrp="1"/>
          </p:cNvSpPr>
          <p:nvPr>
            <p:ph idx="1"/>
          </p:nvPr>
        </p:nvSpPr>
        <p:spPr>
          <a:xfrm>
            <a:off x="1104900" y="1600200"/>
            <a:ext cx="9982200" cy="4098636"/>
          </a:xfrm>
        </p:spPr>
        <p:txBody>
          <a:bodyPr>
            <a:normAutofit fontScale="85000" lnSpcReduction="20000"/>
          </a:bodyPr>
          <a:lstStyle/>
          <a:p>
            <a:pPr marL="0" indent="0">
              <a:lnSpc>
                <a:spcPct val="120000"/>
              </a:lnSpc>
              <a:spcBef>
                <a:spcPts val="0"/>
              </a:spcBef>
              <a:buNone/>
            </a:pPr>
            <a:r>
              <a:rPr lang="en-US" dirty="0" err="1"/>
              <a:t>struct</a:t>
            </a:r>
            <a:r>
              <a:rPr lang="en-US" dirty="0"/>
              <a:t> Employee {</a:t>
            </a:r>
          </a:p>
          <a:p>
            <a:pPr marL="0" indent="0">
              <a:lnSpc>
                <a:spcPct val="120000"/>
              </a:lnSpc>
              <a:spcBef>
                <a:spcPts val="0"/>
              </a:spcBef>
              <a:buNone/>
            </a:pPr>
            <a:r>
              <a:rPr lang="en-US" dirty="0"/>
              <a:t>    </a:t>
            </a:r>
            <a:r>
              <a:rPr lang="en-US" dirty="0" err="1"/>
              <a:t>int</a:t>
            </a:r>
            <a:r>
              <a:rPr lang="en-US" dirty="0"/>
              <a:t> id;</a:t>
            </a:r>
          </a:p>
          <a:p>
            <a:pPr marL="0" indent="0">
              <a:lnSpc>
                <a:spcPct val="120000"/>
              </a:lnSpc>
              <a:spcBef>
                <a:spcPts val="0"/>
              </a:spcBef>
              <a:buNone/>
            </a:pPr>
            <a:r>
              <a:rPr lang="en-US" dirty="0"/>
              <a:t>    char name[100];</a:t>
            </a:r>
          </a:p>
          <a:p>
            <a:pPr marL="0" indent="0">
              <a:lnSpc>
                <a:spcPct val="120000"/>
              </a:lnSpc>
              <a:spcBef>
                <a:spcPts val="0"/>
              </a:spcBef>
              <a:buNone/>
            </a:pPr>
            <a:r>
              <a:rPr lang="en-US" dirty="0"/>
              <a:t>    float salary;</a:t>
            </a:r>
          </a:p>
          <a:p>
            <a:pPr marL="0" indent="0">
              <a:lnSpc>
                <a:spcPct val="120000"/>
              </a:lnSpc>
              <a:spcBef>
                <a:spcPts val="0"/>
              </a:spcBef>
              <a:buNone/>
            </a:pPr>
            <a:r>
              <a:rPr lang="en-US" dirty="0"/>
              <a:t>};</a:t>
            </a:r>
          </a:p>
          <a:p>
            <a:pPr marL="0" indent="0">
              <a:lnSpc>
                <a:spcPct val="120000"/>
              </a:lnSpc>
              <a:spcBef>
                <a:spcPts val="0"/>
              </a:spcBef>
              <a:buNone/>
            </a:pPr>
            <a:endParaRPr lang="en-US" dirty="0"/>
          </a:p>
          <a:p>
            <a:pPr marL="0" indent="0">
              <a:lnSpc>
                <a:spcPct val="120000"/>
              </a:lnSpc>
              <a:spcBef>
                <a:spcPts val="0"/>
              </a:spcBef>
              <a:buNone/>
            </a:pPr>
            <a:r>
              <a:rPr lang="en-US" dirty="0"/>
              <a:t>// declare a pointer to Employee</a:t>
            </a:r>
          </a:p>
          <a:p>
            <a:pPr marL="0" indent="0">
              <a:lnSpc>
                <a:spcPct val="120000"/>
              </a:lnSpc>
              <a:spcBef>
                <a:spcPts val="0"/>
              </a:spcBef>
              <a:buNone/>
            </a:pPr>
            <a:endParaRPr lang="en-US" dirty="0"/>
          </a:p>
          <a:p>
            <a:pPr marL="0" indent="0">
              <a:lnSpc>
                <a:spcPct val="120000"/>
              </a:lnSpc>
              <a:spcBef>
                <a:spcPts val="0"/>
              </a:spcBef>
              <a:buNone/>
            </a:pPr>
            <a:r>
              <a:rPr lang="en-US" dirty="0" err="1"/>
              <a:t>struct</a:t>
            </a:r>
            <a:r>
              <a:rPr lang="en-US" dirty="0"/>
              <a:t> Employee *</a:t>
            </a:r>
            <a:r>
              <a:rPr lang="en-US" dirty="0" err="1"/>
              <a:t>ptr_to_structure</a:t>
            </a:r>
            <a:r>
              <a:rPr lang="en-US" dirty="0"/>
              <a:t> ; </a:t>
            </a:r>
          </a:p>
          <a:p>
            <a:pPr marL="0" indent="0">
              <a:lnSpc>
                <a:spcPct val="120000"/>
              </a:lnSpc>
              <a:spcBef>
                <a:spcPts val="0"/>
              </a:spcBef>
              <a:buNone/>
            </a:pPr>
            <a:endParaRPr lang="en-US" dirty="0"/>
          </a:p>
          <a:p>
            <a:pPr marL="0" indent="0">
              <a:lnSpc>
                <a:spcPct val="120000"/>
              </a:lnSpc>
              <a:spcBef>
                <a:spcPts val="0"/>
              </a:spcBef>
              <a:buNone/>
            </a:pPr>
            <a:r>
              <a:rPr lang="en-US" dirty="0"/>
              <a:t>// </a:t>
            </a:r>
            <a:r>
              <a:rPr lang="en-US" dirty="0" err="1"/>
              <a:t>ptr_to_structure</a:t>
            </a:r>
            <a:r>
              <a:rPr lang="en-US" dirty="0"/>
              <a:t> can store the address of variable </a:t>
            </a:r>
          </a:p>
          <a:p>
            <a:pPr marL="0" indent="0">
              <a:lnSpc>
                <a:spcPct val="120000"/>
              </a:lnSpc>
              <a:spcBef>
                <a:spcPts val="0"/>
              </a:spcBef>
              <a:buNone/>
            </a:pPr>
            <a:r>
              <a:rPr lang="en-US" dirty="0"/>
              <a:t>// of type </a:t>
            </a:r>
            <a:r>
              <a:rPr lang="en-US" dirty="0" err="1"/>
              <a:t>struct</a:t>
            </a:r>
            <a:r>
              <a:rPr lang="en-US" dirty="0"/>
              <a:t> Employee</a:t>
            </a:r>
          </a:p>
          <a:p>
            <a:pPr marL="0" indent="0">
              <a:lnSpc>
                <a:spcPct val="120000"/>
              </a:lnSpc>
              <a:spcBef>
                <a:spcPts val="0"/>
              </a:spcBef>
              <a:buNone/>
            </a:pPr>
            <a:endParaRPr lang="en-US" dirty="0"/>
          </a:p>
          <a:p>
            <a:pPr marL="0" indent="0">
              <a:lnSpc>
                <a:spcPct val="120000"/>
              </a:lnSpc>
              <a:spcBef>
                <a:spcPts val="0"/>
              </a:spcBef>
              <a:buNone/>
            </a:pPr>
            <a:r>
              <a:rPr lang="en-US" dirty="0" err="1"/>
              <a:t>struct</a:t>
            </a:r>
            <a:r>
              <a:rPr lang="en-US" dirty="0"/>
              <a:t> Employee employee1;</a:t>
            </a:r>
          </a:p>
          <a:p>
            <a:pPr marL="0" indent="0">
              <a:lnSpc>
                <a:spcPct val="120000"/>
              </a:lnSpc>
              <a:spcBef>
                <a:spcPts val="0"/>
              </a:spcBef>
              <a:buNone/>
            </a:pPr>
            <a:r>
              <a:rPr lang="en-US" dirty="0" err="1"/>
              <a:t>ptr_to_structure</a:t>
            </a:r>
            <a:r>
              <a:rPr lang="en-US" dirty="0"/>
              <a:t> = &amp;employee1; // store the address of employee structure variable</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97118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Accessing Pointers to Structures (With Examples)</a:t>
            </a:r>
          </a:p>
        </p:txBody>
      </p:sp>
      <p:sp>
        <p:nvSpPr>
          <p:cNvPr id="14" name="Content Placeholder 13"/>
          <p:cNvSpPr>
            <a:spLocks noGrp="1"/>
          </p:cNvSpPr>
          <p:nvPr>
            <p:ph idx="1"/>
          </p:nvPr>
        </p:nvSpPr>
        <p:spPr>
          <a:xfrm>
            <a:off x="1104900" y="1600200"/>
            <a:ext cx="9982200" cy="4098636"/>
          </a:xfrm>
        </p:spPr>
        <p:txBody>
          <a:bodyPr>
            <a:normAutofit/>
          </a:bodyPr>
          <a:lstStyle/>
          <a:p>
            <a:pPr marL="0" indent="0">
              <a:buNone/>
            </a:pPr>
            <a:r>
              <a:rPr lang="en-US" dirty="0"/>
              <a:t>To access members of the structure using a pointer, we have two methods :</a:t>
            </a:r>
          </a:p>
          <a:p>
            <a:r>
              <a:rPr lang="en-US" dirty="0"/>
              <a:t>Using Indirection Operator(*) and Dot (.) operator</a:t>
            </a:r>
          </a:p>
          <a:p>
            <a:r>
              <a:rPr lang="en-US" dirty="0"/>
              <a:t>Using Arrow Operator (-&gt;)</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2856346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solidFill>
                  <a:schemeClr val="tx2"/>
                </a:solidFill>
              </a:rPr>
              <a:t>Declaring Structures &amp; Structure Variables</a:t>
            </a:r>
            <a:endParaRPr lang="en-US" dirty="0">
              <a:solidFill>
                <a:schemeClr val="tx2"/>
              </a:solidFill>
            </a:endParaRPr>
          </a:p>
        </p:txBody>
      </p:sp>
      <p:sp>
        <p:nvSpPr>
          <p:cNvPr id="14" name="Content Placeholder 13"/>
          <p:cNvSpPr>
            <a:spLocks noGrp="1"/>
          </p:cNvSpPr>
          <p:nvPr>
            <p:ph idx="1"/>
          </p:nvPr>
        </p:nvSpPr>
        <p:spPr>
          <a:xfrm>
            <a:off x="1104900" y="1600200"/>
            <a:ext cx="9982200" cy="4098636"/>
          </a:xfrm>
        </p:spPr>
        <p:txBody>
          <a:bodyPr>
            <a:normAutofit/>
          </a:bodyPr>
          <a:lstStyle/>
          <a:p>
            <a:r>
              <a:rPr lang="en-IN" altLang="en-US" dirty="0"/>
              <a:t>The </a:t>
            </a:r>
            <a:r>
              <a:rPr lang="en-IN" altLang="en-US" dirty="0" err="1"/>
              <a:t>structure_tag_name</a:t>
            </a:r>
            <a:r>
              <a:rPr lang="en-IN" altLang="en-US" dirty="0"/>
              <a:t> is the name of the structure. The </a:t>
            </a:r>
            <a:r>
              <a:rPr lang="en-IN" altLang="en-US" dirty="0" err="1"/>
              <a:t>structure_variables</a:t>
            </a:r>
            <a:r>
              <a:rPr lang="en-IN" altLang="en-US" dirty="0"/>
              <a:t> are the list of variable names separated by commas. </a:t>
            </a:r>
          </a:p>
          <a:p>
            <a:pPr algn="just"/>
            <a:r>
              <a:rPr lang="en-IN" altLang="en-US" dirty="0"/>
              <a:t>There are three different ways to declare and/or define a structure. These are</a:t>
            </a:r>
          </a:p>
          <a:p>
            <a:pPr lvl="1"/>
            <a:r>
              <a:rPr lang="en-IN" altLang="en-US" sz="1800" dirty="0"/>
              <a:t>Variable structure</a:t>
            </a:r>
          </a:p>
          <a:p>
            <a:pPr lvl="1"/>
            <a:r>
              <a:rPr lang="en-IN" altLang="en-US" sz="1800" dirty="0"/>
              <a:t>Tagged structure</a:t>
            </a:r>
          </a:p>
          <a:p>
            <a:pPr lvl="1"/>
            <a:r>
              <a:rPr lang="en-IN" altLang="en-US" sz="1800" dirty="0"/>
              <a:t>Type-defined structure</a:t>
            </a:r>
          </a:p>
          <a:p>
            <a:r>
              <a:rPr lang="en-IN" altLang="en-US" dirty="0"/>
              <a:t>A variable structure may be defined as follows:</a:t>
            </a:r>
          </a:p>
          <a:p>
            <a:pPr lvl="2">
              <a:buNone/>
            </a:pPr>
            <a:r>
              <a:rPr lang="en-IN" altLang="en-US" sz="1800" dirty="0" err="1"/>
              <a:t>struct</a:t>
            </a:r>
            <a:endParaRPr lang="en-IN" altLang="en-US" sz="1800" dirty="0"/>
          </a:p>
          <a:p>
            <a:pPr lvl="2">
              <a:buNone/>
            </a:pPr>
            <a:r>
              <a:rPr lang="en-IN" altLang="en-US" sz="1800" dirty="0"/>
              <a:t>{</a:t>
            </a:r>
          </a:p>
          <a:p>
            <a:pPr lvl="2">
              <a:buNone/>
            </a:pPr>
            <a:r>
              <a:rPr lang="en-IN" altLang="en-US" sz="1800" dirty="0" err="1"/>
              <a:t>member_list</a:t>
            </a:r>
            <a:endParaRPr lang="en-IN" altLang="en-US" sz="1800" dirty="0"/>
          </a:p>
          <a:p>
            <a:pPr lvl="2">
              <a:buNone/>
            </a:pPr>
            <a:r>
              <a:rPr lang="en-IN" altLang="en-US" sz="1800" dirty="0"/>
              <a:t>}</a:t>
            </a:r>
            <a:r>
              <a:rPr lang="en-IN" altLang="en-US" sz="1800" dirty="0" err="1"/>
              <a:t>variable_identifier</a:t>
            </a:r>
            <a:r>
              <a:rPr lang="en-IN" altLang="en-US" sz="1800" dirty="0"/>
              <a:t>;</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pic>
        <p:nvPicPr>
          <p:cNvPr id="6" name="Picture 2">
            <a:extLst>
              <a:ext uri="{FF2B5EF4-FFF2-40B4-BE49-F238E27FC236}">
                <a16:creationId xmlns:a16="http://schemas.microsoft.com/office/drawing/2014/main" id="{09F00C44-CD67-4D5E-ADE2-8007D3AC907A}"/>
              </a:ext>
            </a:extLst>
          </p:cNvPr>
          <p:cNvPicPr>
            <a:picLocks noChangeAspect="1" noChangeArrowheads="1"/>
          </p:cNvPicPr>
          <p:nvPr/>
        </p:nvPicPr>
        <p:blipFill>
          <a:blip r:embed="rId2"/>
          <a:srcRect/>
          <a:stretch>
            <a:fillRect/>
          </a:stretch>
        </p:blipFill>
        <p:spPr bwMode="auto">
          <a:xfrm>
            <a:off x="7782648" y="3461473"/>
            <a:ext cx="2763837" cy="2051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7482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Using Indirection Operator (*) and Dot Operator (.)</a:t>
            </a:r>
          </a:p>
        </p:txBody>
      </p:sp>
      <p:sp>
        <p:nvSpPr>
          <p:cNvPr id="14" name="Content Placeholder 13"/>
          <p:cNvSpPr>
            <a:spLocks noGrp="1"/>
          </p:cNvSpPr>
          <p:nvPr>
            <p:ph idx="1"/>
          </p:nvPr>
        </p:nvSpPr>
        <p:spPr>
          <a:xfrm>
            <a:off x="1104900" y="1600200"/>
            <a:ext cx="9982200" cy="4098636"/>
          </a:xfrm>
        </p:spPr>
        <p:txBody>
          <a:bodyPr>
            <a:normAutofit/>
          </a:bodyPr>
          <a:lstStyle/>
          <a:p>
            <a:pPr marL="0" indent="0">
              <a:buNone/>
            </a:pPr>
            <a:r>
              <a:rPr lang="en-US" dirty="0"/>
              <a:t>Indirection Operator is used to dereference the value present at a particular memory address. And the dot operator is used to access the data members of a structure.</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
        <p:nvSpPr>
          <p:cNvPr id="4" name="Rectangle 3"/>
          <p:cNvSpPr/>
          <p:nvPr/>
        </p:nvSpPr>
        <p:spPr>
          <a:xfrm>
            <a:off x="2595419" y="2663594"/>
            <a:ext cx="8691418" cy="3970318"/>
          </a:xfrm>
          <a:prstGeom prst="rect">
            <a:avLst/>
          </a:prstGeom>
        </p:spPr>
        <p:txBody>
          <a:bodyPr wrap="square">
            <a:spAutoFit/>
          </a:bodyPr>
          <a:lstStyle/>
          <a:p>
            <a:r>
              <a:rPr lang="en-US" dirty="0" err="1"/>
              <a:t>struct</a:t>
            </a:r>
            <a:r>
              <a:rPr lang="en-US" dirty="0"/>
              <a:t> Employee {</a:t>
            </a:r>
          </a:p>
          <a:p>
            <a:r>
              <a:rPr lang="en-US" dirty="0"/>
              <a:t>    </a:t>
            </a:r>
            <a:r>
              <a:rPr lang="en-US" dirty="0" err="1"/>
              <a:t>int</a:t>
            </a:r>
            <a:r>
              <a:rPr lang="en-US" dirty="0"/>
              <a:t> id;</a:t>
            </a:r>
          </a:p>
          <a:p>
            <a:r>
              <a:rPr lang="en-US" dirty="0"/>
              <a:t>    char name[100];</a:t>
            </a:r>
          </a:p>
          <a:p>
            <a:r>
              <a:rPr lang="en-US" dirty="0"/>
              <a:t>    </a:t>
            </a:r>
            <a:r>
              <a:rPr lang="en-US" dirty="0" err="1"/>
              <a:t>int</a:t>
            </a:r>
            <a:r>
              <a:rPr lang="en-US" dirty="0"/>
              <a:t> salary;</a:t>
            </a:r>
          </a:p>
          <a:p>
            <a:r>
              <a:rPr lang="en-US" dirty="0"/>
              <a:t>};</a:t>
            </a:r>
          </a:p>
          <a:p>
            <a:r>
              <a:rPr lang="en-US" dirty="0" err="1" smtClean="0"/>
              <a:t>struct</a:t>
            </a:r>
            <a:r>
              <a:rPr lang="en-US" dirty="0" smtClean="0"/>
              <a:t> </a:t>
            </a:r>
            <a:r>
              <a:rPr lang="en-US" dirty="0"/>
              <a:t>Employee employee1;</a:t>
            </a:r>
          </a:p>
          <a:p>
            <a:r>
              <a:rPr lang="en-US" dirty="0" err="1" smtClean="0"/>
              <a:t>struct</a:t>
            </a:r>
            <a:r>
              <a:rPr lang="en-US" dirty="0" smtClean="0"/>
              <a:t> </a:t>
            </a:r>
            <a:r>
              <a:rPr lang="en-US" dirty="0"/>
              <a:t>Employee *</a:t>
            </a:r>
            <a:r>
              <a:rPr lang="en-US" dirty="0" err="1"/>
              <a:t>ptr</a:t>
            </a:r>
            <a:r>
              <a:rPr lang="en-US" dirty="0"/>
              <a:t>;</a:t>
            </a:r>
          </a:p>
          <a:p>
            <a:r>
              <a:rPr lang="en-US" dirty="0" err="1" smtClean="0"/>
              <a:t>ptr</a:t>
            </a:r>
            <a:r>
              <a:rPr lang="en-US" dirty="0" smtClean="0"/>
              <a:t> </a:t>
            </a:r>
            <a:r>
              <a:rPr lang="en-US" dirty="0"/>
              <a:t>= &amp;employee1; // pointer store the address of employee1</a:t>
            </a:r>
          </a:p>
          <a:p>
            <a:r>
              <a:rPr lang="en-US" dirty="0" smtClean="0"/>
              <a:t>employee1.id </a:t>
            </a:r>
            <a:r>
              <a:rPr lang="en-US" dirty="0"/>
              <a:t>= 1;</a:t>
            </a:r>
          </a:p>
          <a:p>
            <a:r>
              <a:rPr lang="en-US" dirty="0"/>
              <a:t>employee1.salary = 10000;</a:t>
            </a:r>
          </a:p>
          <a:p>
            <a:r>
              <a:rPr lang="en-US" dirty="0" err="1"/>
              <a:t>strcpy</a:t>
            </a:r>
            <a:r>
              <a:rPr lang="en-US" dirty="0"/>
              <a:t>(employee1.name , "Amandeep");</a:t>
            </a:r>
          </a:p>
          <a:p>
            <a:r>
              <a:rPr lang="en-US" dirty="0" smtClean="0"/>
              <a:t>(*</a:t>
            </a:r>
            <a:r>
              <a:rPr lang="en-US" dirty="0" err="1"/>
              <a:t>ptr</a:t>
            </a:r>
            <a:r>
              <a:rPr lang="en-US" dirty="0"/>
              <a:t>).name // gives us name of employee1</a:t>
            </a:r>
          </a:p>
          <a:p>
            <a:r>
              <a:rPr lang="en-US" dirty="0"/>
              <a:t>(*</a:t>
            </a:r>
            <a:r>
              <a:rPr lang="en-US" dirty="0" err="1"/>
              <a:t>ptr</a:t>
            </a:r>
            <a:r>
              <a:rPr lang="en-US" dirty="0"/>
              <a:t>).id //  gives us id of employee1</a:t>
            </a:r>
          </a:p>
          <a:p>
            <a:r>
              <a:rPr lang="en-US" dirty="0"/>
              <a:t>(*</a:t>
            </a:r>
            <a:r>
              <a:rPr lang="en-US" dirty="0" err="1"/>
              <a:t>ptr</a:t>
            </a:r>
            <a:r>
              <a:rPr lang="en-US" dirty="0"/>
              <a:t>).salary //  gives us salary of employee1</a:t>
            </a:r>
          </a:p>
        </p:txBody>
      </p:sp>
    </p:spTree>
    <p:extLst>
      <p:ext uri="{BB962C8B-B14F-4D97-AF65-F5344CB8AC3E}">
        <p14:creationId xmlns:p14="http://schemas.microsoft.com/office/powerpoint/2010/main" val="1625216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Using Arrow Operator (-&gt;)</a:t>
            </a:r>
          </a:p>
        </p:txBody>
      </p:sp>
      <p:sp>
        <p:nvSpPr>
          <p:cNvPr id="14" name="Content Placeholder 13"/>
          <p:cNvSpPr>
            <a:spLocks noGrp="1"/>
          </p:cNvSpPr>
          <p:nvPr>
            <p:ph idx="1"/>
          </p:nvPr>
        </p:nvSpPr>
        <p:spPr>
          <a:xfrm>
            <a:off x="1104900" y="1600200"/>
            <a:ext cx="9982200" cy="4098636"/>
          </a:xfrm>
        </p:spPr>
        <p:txBody>
          <a:bodyPr>
            <a:normAutofit/>
          </a:bodyPr>
          <a:lstStyle/>
          <a:p>
            <a:r>
              <a:rPr lang="en-US" dirty="0"/>
              <a:t>To access the members of the structure, we have another method ARROW OPERATOR METHOD. And using this operator, we could directly access the data members of </a:t>
            </a:r>
            <a:r>
              <a:rPr lang="en-US" dirty="0" err="1"/>
              <a:t>struct</a:t>
            </a:r>
            <a:r>
              <a:rPr lang="en-US" dirty="0"/>
              <a:t> and its don't need dereferencing (see example 2).</a:t>
            </a:r>
          </a:p>
          <a:p>
            <a:r>
              <a:rPr lang="en-US" b="1" dirty="0"/>
              <a:t>Syntax :</a:t>
            </a:r>
            <a:r>
              <a:rPr lang="en-US" dirty="0"/>
              <a:t> </a:t>
            </a:r>
            <a:r>
              <a:rPr lang="en-US" dirty="0" err="1"/>
              <a:t>pointer_name</a:t>
            </a:r>
            <a:r>
              <a:rPr lang="en-US" dirty="0"/>
              <a:t> -&gt; </a:t>
            </a:r>
            <a:r>
              <a:rPr lang="en-US" dirty="0" err="1"/>
              <a:t>member_of_structure</a:t>
            </a:r>
            <a:r>
              <a:rPr lang="en-US" dirty="0"/>
              <a:t>.</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
        <p:nvSpPr>
          <p:cNvPr id="4" name="Rectangle 3"/>
          <p:cNvSpPr/>
          <p:nvPr/>
        </p:nvSpPr>
        <p:spPr>
          <a:xfrm>
            <a:off x="2632365" y="3028157"/>
            <a:ext cx="8691418" cy="3416320"/>
          </a:xfrm>
          <a:prstGeom prst="rect">
            <a:avLst/>
          </a:prstGeom>
        </p:spPr>
        <p:txBody>
          <a:bodyPr wrap="square">
            <a:spAutoFit/>
          </a:bodyPr>
          <a:lstStyle/>
          <a:p>
            <a:r>
              <a:rPr lang="en-US" dirty="0" err="1"/>
              <a:t>struct</a:t>
            </a:r>
            <a:r>
              <a:rPr lang="en-US" dirty="0"/>
              <a:t> Employee {</a:t>
            </a:r>
          </a:p>
          <a:p>
            <a:r>
              <a:rPr lang="en-US" dirty="0"/>
              <a:t>    </a:t>
            </a:r>
            <a:r>
              <a:rPr lang="en-US" dirty="0" err="1"/>
              <a:t>int</a:t>
            </a:r>
            <a:r>
              <a:rPr lang="en-US" dirty="0"/>
              <a:t> id;</a:t>
            </a:r>
          </a:p>
          <a:p>
            <a:r>
              <a:rPr lang="en-US" dirty="0"/>
              <a:t>    char name[100];</a:t>
            </a:r>
          </a:p>
          <a:p>
            <a:r>
              <a:rPr lang="en-US" dirty="0"/>
              <a:t>    float salary;</a:t>
            </a:r>
          </a:p>
          <a:p>
            <a:r>
              <a:rPr lang="en-US" dirty="0"/>
              <a:t>};</a:t>
            </a:r>
          </a:p>
          <a:p>
            <a:endParaRPr lang="en-US" dirty="0"/>
          </a:p>
          <a:p>
            <a:r>
              <a:rPr lang="en-US" dirty="0"/>
              <a:t>// lets create a pointer</a:t>
            </a:r>
          </a:p>
          <a:p>
            <a:r>
              <a:rPr lang="en-US" dirty="0" err="1"/>
              <a:t>struct</a:t>
            </a:r>
            <a:r>
              <a:rPr lang="en-US" dirty="0"/>
              <a:t> Employee *</a:t>
            </a:r>
            <a:r>
              <a:rPr lang="en-US" dirty="0" err="1"/>
              <a:t>ptr</a:t>
            </a:r>
            <a:r>
              <a:rPr lang="en-US" dirty="0"/>
              <a:t>;</a:t>
            </a:r>
          </a:p>
          <a:p>
            <a:endParaRPr lang="en-US" dirty="0"/>
          </a:p>
          <a:p>
            <a:r>
              <a:rPr lang="en-US" dirty="0"/>
              <a:t>// accessing member of </a:t>
            </a:r>
            <a:r>
              <a:rPr lang="en-US" dirty="0" err="1"/>
              <a:t>struct</a:t>
            </a:r>
            <a:r>
              <a:rPr lang="en-US" dirty="0"/>
              <a:t> using -&gt; operator be </a:t>
            </a:r>
            <a:r>
              <a:rPr lang="en-US" dirty="0" smtClean="0"/>
              <a:t>like</a:t>
            </a:r>
            <a:endParaRPr lang="en-US" dirty="0"/>
          </a:p>
          <a:p>
            <a:r>
              <a:rPr lang="en-US" dirty="0" err="1" smtClean="0"/>
              <a:t>ptr</a:t>
            </a:r>
            <a:r>
              <a:rPr lang="en-US" dirty="0" smtClean="0"/>
              <a:t>-</a:t>
            </a:r>
            <a:r>
              <a:rPr lang="en-US" dirty="0"/>
              <a:t>&gt;id // refers to the id of employee</a:t>
            </a:r>
          </a:p>
          <a:p>
            <a:r>
              <a:rPr lang="en-US" dirty="0" err="1"/>
              <a:t>ptr</a:t>
            </a:r>
            <a:r>
              <a:rPr lang="en-US" dirty="0"/>
              <a:t>-&gt;name // refers to the name member</a:t>
            </a:r>
          </a:p>
        </p:txBody>
      </p:sp>
    </p:spTree>
    <p:extLst>
      <p:ext uri="{BB962C8B-B14F-4D97-AF65-F5344CB8AC3E}">
        <p14:creationId xmlns:p14="http://schemas.microsoft.com/office/powerpoint/2010/main" val="198652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Example-1</a:t>
            </a:r>
            <a:endParaRPr lang="en-US" dirty="0"/>
          </a:p>
        </p:txBody>
      </p:sp>
      <p:sp>
        <p:nvSpPr>
          <p:cNvPr id="14" name="Content Placeholder 13"/>
          <p:cNvSpPr>
            <a:spLocks noGrp="1"/>
          </p:cNvSpPr>
          <p:nvPr>
            <p:ph idx="1"/>
          </p:nvPr>
        </p:nvSpPr>
        <p:spPr>
          <a:xfrm>
            <a:off x="1104900" y="1422401"/>
            <a:ext cx="9982200" cy="4812144"/>
          </a:xfrm>
        </p:spPr>
        <p:txBody>
          <a:bodyPr>
            <a:normAutofit fontScale="85000" lnSpcReduction="20000"/>
          </a:bodyPr>
          <a:lstStyle/>
          <a:p>
            <a:pPr marL="0" indent="0">
              <a:lnSpc>
                <a:spcPct val="120000"/>
              </a:lnSpc>
              <a:spcBef>
                <a:spcPts val="0"/>
              </a:spcBef>
              <a:buNone/>
            </a:pPr>
            <a:r>
              <a:rPr lang="en-US" dirty="0"/>
              <a:t>#include&lt;</a:t>
            </a:r>
            <a:r>
              <a:rPr lang="en-US" dirty="0" err="1"/>
              <a:t>stdio.h</a:t>
            </a:r>
            <a:r>
              <a:rPr lang="en-US" dirty="0"/>
              <a:t>&gt;</a:t>
            </a:r>
          </a:p>
          <a:p>
            <a:pPr marL="0" indent="0">
              <a:lnSpc>
                <a:spcPct val="120000"/>
              </a:lnSpc>
              <a:spcBef>
                <a:spcPts val="0"/>
              </a:spcBef>
              <a:buNone/>
            </a:pPr>
            <a:r>
              <a:rPr lang="en-US" dirty="0" err="1"/>
              <a:t>struct</a:t>
            </a:r>
            <a:r>
              <a:rPr lang="en-US" dirty="0"/>
              <a:t> student{</a:t>
            </a:r>
          </a:p>
          <a:p>
            <a:pPr marL="0" indent="0">
              <a:lnSpc>
                <a:spcPct val="120000"/>
              </a:lnSpc>
              <a:spcBef>
                <a:spcPts val="0"/>
              </a:spcBef>
              <a:buNone/>
            </a:pPr>
            <a:r>
              <a:rPr lang="en-US" dirty="0"/>
              <a:t>   </a:t>
            </a:r>
            <a:r>
              <a:rPr lang="en-US" dirty="0" err="1"/>
              <a:t>int</a:t>
            </a:r>
            <a:r>
              <a:rPr lang="en-US" dirty="0"/>
              <a:t> </a:t>
            </a:r>
            <a:r>
              <a:rPr lang="en-US" dirty="0" err="1"/>
              <a:t>sno</a:t>
            </a:r>
            <a:r>
              <a:rPr lang="en-US" dirty="0"/>
              <a:t>;</a:t>
            </a:r>
          </a:p>
          <a:p>
            <a:pPr marL="0" indent="0">
              <a:lnSpc>
                <a:spcPct val="120000"/>
              </a:lnSpc>
              <a:spcBef>
                <a:spcPts val="0"/>
              </a:spcBef>
              <a:buNone/>
            </a:pPr>
            <a:r>
              <a:rPr lang="en-US" dirty="0"/>
              <a:t>   char </a:t>
            </a:r>
            <a:r>
              <a:rPr lang="en-US" dirty="0" err="1"/>
              <a:t>sname</a:t>
            </a:r>
            <a:r>
              <a:rPr lang="en-US" dirty="0"/>
              <a:t>[30];</a:t>
            </a:r>
          </a:p>
          <a:p>
            <a:pPr marL="0" indent="0">
              <a:lnSpc>
                <a:spcPct val="120000"/>
              </a:lnSpc>
              <a:spcBef>
                <a:spcPts val="0"/>
              </a:spcBef>
              <a:buNone/>
            </a:pPr>
            <a:r>
              <a:rPr lang="en-US" dirty="0"/>
              <a:t>   float marks;</a:t>
            </a:r>
          </a:p>
          <a:p>
            <a:pPr marL="0" indent="0">
              <a:lnSpc>
                <a:spcPct val="120000"/>
              </a:lnSpc>
              <a:spcBef>
                <a:spcPts val="0"/>
              </a:spcBef>
              <a:buNone/>
            </a:pPr>
            <a:r>
              <a:rPr lang="en-US" dirty="0"/>
              <a:t>};</a:t>
            </a:r>
          </a:p>
          <a:p>
            <a:pPr marL="0" indent="0">
              <a:lnSpc>
                <a:spcPct val="120000"/>
              </a:lnSpc>
              <a:spcBef>
                <a:spcPts val="0"/>
              </a:spcBef>
              <a:buNone/>
            </a:pPr>
            <a:r>
              <a:rPr lang="en-US" dirty="0"/>
              <a:t>main ( ){</a:t>
            </a:r>
          </a:p>
          <a:p>
            <a:pPr marL="0" indent="0">
              <a:lnSpc>
                <a:spcPct val="120000"/>
              </a:lnSpc>
              <a:spcBef>
                <a:spcPts val="0"/>
              </a:spcBef>
              <a:buNone/>
            </a:pPr>
            <a:r>
              <a:rPr lang="en-US" dirty="0"/>
              <a:t>   </a:t>
            </a:r>
            <a:r>
              <a:rPr lang="en-US" dirty="0" err="1"/>
              <a:t>struct</a:t>
            </a:r>
            <a:r>
              <a:rPr lang="en-US" dirty="0"/>
              <a:t> student s;</a:t>
            </a:r>
          </a:p>
          <a:p>
            <a:pPr marL="0" indent="0">
              <a:lnSpc>
                <a:spcPct val="120000"/>
              </a:lnSpc>
              <a:spcBef>
                <a:spcPts val="0"/>
              </a:spcBef>
              <a:buNone/>
            </a:pPr>
            <a:r>
              <a:rPr lang="en-US" dirty="0"/>
              <a:t>   </a:t>
            </a:r>
            <a:r>
              <a:rPr lang="en-US" dirty="0" err="1"/>
              <a:t>struct</a:t>
            </a:r>
            <a:r>
              <a:rPr lang="en-US" dirty="0"/>
              <a:t> student *</a:t>
            </a:r>
            <a:r>
              <a:rPr lang="en-US" dirty="0" err="1"/>
              <a:t>st</a:t>
            </a:r>
            <a:r>
              <a:rPr lang="en-US" dirty="0"/>
              <a:t>;</a:t>
            </a:r>
          </a:p>
          <a:p>
            <a:pPr marL="0" indent="0">
              <a:lnSpc>
                <a:spcPct val="120000"/>
              </a:lnSpc>
              <a:spcBef>
                <a:spcPts val="0"/>
              </a:spcBef>
              <a:buNone/>
            </a:pPr>
            <a:r>
              <a:rPr lang="en-US" dirty="0"/>
              <a:t>   </a:t>
            </a:r>
            <a:r>
              <a:rPr lang="en-US" dirty="0" err="1"/>
              <a:t>printf</a:t>
            </a:r>
            <a:r>
              <a:rPr lang="en-US" dirty="0"/>
              <a:t>("enter </a:t>
            </a:r>
            <a:r>
              <a:rPr lang="en-US" dirty="0" err="1"/>
              <a:t>sno</a:t>
            </a:r>
            <a:r>
              <a:rPr lang="en-US" dirty="0"/>
              <a:t>, </a:t>
            </a:r>
            <a:r>
              <a:rPr lang="en-US" dirty="0" err="1"/>
              <a:t>sname</a:t>
            </a:r>
            <a:r>
              <a:rPr lang="en-US" dirty="0"/>
              <a:t>, marks:");</a:t>
            </a:r>
          </a:p>
          <a:p>
            <a:pPr marL="0" indent="0">
              <a:lnSpc>
                <a:spcPct val="120000"/>
              </a:lnSpc>
              <a:spcBef>
                <a:spcPts val="0"/>
              </a:spcBef>
              <a:buNone/>
            </a:pPr>
            <a:r>
              <a:rPr lang="en-US" dirty="0"/>
              <a:t>   </a:t>
            </a:r>
            <a:r>
              <a:rPr lang="en-US" dirty="0" err="1"/>
              <a:t>scanf</a:t>
            </a:r>
            <a:r>
              <a:rPr lang="en-US" dirty="0"/>
              <a:t> ("%</a:t>
            </a:r>
            <a:r>
              <a:rPr lang="en-US" dirty="0" err="1"/>
              <a:t>d%s%f</a:t>
            </a:r>
            <a:r>
              <a:rPr lang="en-US" dirty="0"/>
              <a:t>", &amp; </a:t>
            </a:r>
            <a:r>
              <a:rPr lang="en-US" dirty="0" err="1"/>
              <a:t>s.sno</a:t>
            </a:r>
            <a:r>
              <a:rPr lang="en-US" dirty="0"/>
              <a:t>, </a:t>
            </a:r>
            <a:r>
              <a:rPr lang="en-US" dirty="0" err="1"/>
              <a:t>s.sname</a:t>
            </a:r>
            <a:r>
              <a:rPr lang="en-US" dirty="0"/>
              <a:t>, &amp;s. marks);</a:t>
            </a:r>
          </a:p>
          <a:p>
            <a:pPr marL="0" indent="0">
              <a:lnSpc>
                <a:spcPct val="120000"/>
              </a:lnSpc>
              <a:spcBef>
                <a:spcPts val="0"/>
              </a:spcBef>
              <a:buNone/>
            </a:pPr>
            <a:r>
              <a:rPr lang="en-US" dirty="0"/>
              <a:t>   </a:t>
            </a:r>
            <a:r>
              <a:rPr lang="en-US" dirty="0" err="1"/>
              <a:t>st</a:t>
            </a:r>
            <a:r>
              <a:rPr lang="en-US" dirty="0"/>
              <a:t> = &amp;s;</a:t>
            </a:r>
          </a:p>
          <a:p>
            <a:pPr marL="0" indent="0">
              <a:lnSpc>
                <a:spcPct val="120000"/>
              </a:lnSpc>
              <a:spcBef>
                <a:spcPts val="0"/>
              </a:spcBef>
              <a:buNone/>
            </a:pPr>
            <a:r>
              <a:rPr lang="en-US" dirty="0"/>
              <a:t>   </a:t>
            </a:r>
            <a:r>
              <a:rPr lang="en-US" dirty="0" err="1"/>
              <a:t>printf</a:t>
            </a:r>
            <a:r>
              <a:rPr lang="en-US" dirty="0"/>
              <a:t> ("details of the student are");</a:t>
            </a:r>
          </a:p>
          <a:p>
            <a:pPr marL="0" indent="0">
              <a:lnSpc>
                <a:spcPct val="120000"/>
              </a:lnSpc>
              <a:spcBef>
                <a:spcPts val="0"/>
              </a:spcBef>
              <a:buNone/>
            </a:pPr>
            <a:r>
              <a:rPr lang="en-US" dirty="0"/>
              <a:t>   </a:t>
            </a:r>
            <a:r>
              <a:rPr lang="en-US" dirty="0" err="1"/>
              <a:t>printf</a:t>
            </a:r>
            <a:r>
              <a:rPr lang="en-US" dirty="0"/>
              <a:t> ("Number = %</a:t>
            </a:r>
            <a:r>
              <a:rPr lang="en-US" dirty="0" smtClean="0"/>
              <a:t>d", </a:t>
            </a:r>
            <a:r>
              <a:rPr lang="en-US" dirty="0" err="1"/>
              <a:t>st</a:t>
            </a:r>
            <a:r>
              <a:rPr lang="en-US" dirty="0"/>
              <a:t> -&gt;</a:t>
            </a:r>
            <a:r>
              <a:rPr lang="en-US" dirty="0" err="1"/>
              <a:t>sno</a:t>
            </a:r>
            <a:r>
              <a:rPr lang="en-US" dirty="0"/>
              <a:t>);</a:t>
            </a:r>
          </a:p>
          <a:p>
            <a:pPr marL="0" indent="0">
              <a:lnSpc>
                <a:spcPct val="120000"/>
              </a:lnSpc>
              <a:spcBef>
                <a:spcPts val="0"/>
              </a:spcBef>
              <a:buNone/>
            </a:pPr>
            <a:r>
              <a:rPr lang="en-US" dirty="0"/>
              <a:t>   </a:t>
            </a:r>
            <a:r>
              <a:rPr lang="en-US" dirty="0" err="1"/>
              <a:t>printf</a:t>
            </a:r>
            <a:r>
              <a:rPr lang="en-US" dirty="0"/>
              <a:t> ("name = %</a:t>
            </a:r>
            <a:r>
              <a:rPr lang="en-US" dirty="0" smtClean="0"/>
              <a:t>s", </a:t>
            </a:r>
            <a:r>
              <a:rPr lang="en-US" dirty="0" err="1"/>
              <a:t>st</a:t>
            </a:r>
            <a:r>
              <a:rPr lang="en-US" dirty="0"/>
              <a:t>-&gt;</a:t>
            </a:r>
            <a:r>
              <a:rPr lang="en-US" dirty="0" err="1"/>
              <a:t>sname</a:t>
            </a:r>
            <a:r>
              <a:rPr lang="en-US" dirty="0"/>
              <a:t>);</a:t>
            </a:r>
          </a:p>
          <a:p>
            <a:pPr marL="0" indent="0">
              <a:lnSpc>
                <a:spcPct val="120000"/>
              </a:lnSpc>
              <a:spcBef>
                <a:spcPts val="0"/>
              </a:spcBef>
              <a:buNone/>
            </a:pPr>
            <a:r>
              <a:rPr lang="en-US" dirty="0"/>
              <a:t>   </a:t>
            </a:r>
            <a:r>
              <a:rPr lang="en-US" dirty="0" err="1"/>
              <a:t>printf</a:t>
            </a:r>
            <a:r>
              <a:rPr lang="en-US" dirty="0"/>
              <a:t> ("marks =%</a:t>
            </a:r>
            <a:r>
              <a:rPr lang="en-US" dirty="0" smtClean="0"/>
              <a:t>f", </a:t>
            </a:r>
            <a:r>
              <a:rPr lang="en-US" dirty="0" err="1"/>
              <a:t>st</a:t>
            </a:r>
            <a:r>
              <a:rPr lang="en-US" dirty="0"/>
              <a:t> -&gt;marks);</a:t>
            </a:r>
          </a:p>
          <a:p>
            <a:pPr marL="0" indent="0">
              <a:lnSpc>
                <a:spcPct val="120000"/>
              </a:lnSpc>
              <a:spcBef>
                <a:spcPts val="0"/>
              </a:spcBef>
              <a:buNone/>
            </a:pPr>
            <a:r>
              <a:rPr lang="en-US" dirty="0"/>
              <a:t>   </a:t>
            </a:r>
            <a:r>
              <a:rPr lang="en-US" dirty="0" err="1"/>
              <a:t>getch</a:t>
            </a:r>
            <a:r>
              <a:rPr lang="en-US" dirty="0"/>
              <a:t> ( </a:t>
            </a:r>
            <a:r>
              <a:rPr lang="en-US" dirty="0" smtClean="0"/>
              <a:t>);x</a:t>
            </a:r>
            <a:endParaRPr lang="en-US" dirty="0"/>
          </a:p>
          <a:p>
            <a:pPr marL="0" indent="0">
              <a:lnSpc>
                <a:spcPct val="120000"/>
              </a:lnSpc>
              <a:spcBef>
                <a:spcPts val="0"/>
              </a:spcBef>
              <a:buNone/>
            </a:pPr>
            <a:r>
              <a:rPr lang="en-US" dirty="0"/>
              <a:t>}</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184526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Example-2</a:t>
            </a:r>
            <a:endParaRPr lang="en-US" dirty="0"/>
          </a:p>
        </p:txBody>
      </p:sp>
      <p:sp>
        <p:nvSpPr>
          <p:cNvPr id="14" name="Content Placeholder 13"/>
          <p:cNvSpPr>
            <a:spLocks noGrp="1"/>
          </p:cNvSpPr>
          <p:nvPr>
            <p:ph idx="1"/>
          </p:nvPr>
        </p:nvSpPr>
        <p:spPr>
          <a:xfrm>
            <a:off x="1104900" y="1422401"/>
            <a:ext cx="9982200" cy="4812144"/>
          </a:xfrm>
        </p:spPr>
        <p:txBody>
          <a:bodyPr>
            <a:normAutofit fontScale="85000" lnSpcReduction="20000"/>
          </a:bodyPr>
          <a:lstStyle/>
          <a:p>
            <a:pPr marL="0" indent="0">
              <a:lnSpc>
                <a:spcPct val="120000"/>
              </a:lnSpc>
              <a:spcBef>
                <a:spcPts val="0"/>
              </a:spcBef>
              <a:buNone/>
            </a:pPr>
            <a:r>
              <a:rPr lang="en-US" dirty="0"/>
              <a:t>#include&lt;</a:t>
            </a:r>
            <a:r>
              <a:rPr lang="en-US" dirty="0" err="1"/>
              <a:t>stdio.h</a:t>
            </a:r>
            <a:r>
              <a:rPr lang="en-US" dirty="0"/>
              <a:t>&gt;</a:t>
            </a:r>
          </a:p>
          <a:p>
            <a:pPr marL="0" indent="0">
              <a:lnSpc>
                <a:spcPct val="120000"/>
              </a:lnSpc>
              <a:spcBef>
                <a:spcPts val="0"/>
              </a:spcBef>
              <a:buNone/>
            </a:pPr>
            <a:r>
              <a:rPr lang="en-US" dirty="0" err="1"/>
              <a:t>struct</a:t>
            </a:r>
            <a:r>
              <a:rPr lang="en-US" dirty="0"/>
              <a:t> person{</a:t>
            </a:r>
          </a:p>
          <a:p>
            <a:pPr marL="0" indent="0">
              <a:lnSpc>
                <a:spcPct val="120000"/>
              </a:lnSpc>
              <a:spcBef>
                <a:spcPts val="0"/>
              </a:spcBef>
              <a:buNone/>
            </a:pPr>
            <a:r>
              <a:rPr lang="en-US" dirty="0"/>
              <a:t>   </a:t>
            </a:r>
            <a:r>
              <a:rPr lang="en-US" dirty="0" err="1"/>
              <a:t>int</a:t>
            </a:r>
            <a:r>
              <a:rPr lang="en-US" dirty="0"/>
              <a:t> age;</a:t>
            </a:r>
          </a:p>
          <a:p>
            <a:pPr marL="0" indent="0">
              <a:lnSpc>
                <a:spcPct val="120000"/>
              </a:lnSpc>
              <a:spcBef>
                <a:spcPts val="0"/>
              </a:spcBef>
              <a:buNone/>
            </a:pPr>
            <a:r>
              <a:rPr lang="en-US" dirty="0"/>
              <a:t>   float weight;</a:t>
            </a:r>
          </a:p>
          <a:p>
            <a:pPr marL="0" indent="0">
              <a:lnSpc>
                <a:spcPct val="120000"/>
              </a:lnSpc>
              <a:spcBef>
                <a:spcPts val="0"/>
              </a:spcBef>
              <a:buNone/>
            </a:pPr>
            <a:r>
              <a:rPr lang="en-US" dirty="0"/>
              <a:t>};</a:t>
            </a:r>
          </a:p>
          <a:p>
            <a:pPr marL="0" indent="0">
              <a:lnSpc>
                <a:spcPct val="120000"/>
              </a:lnSpc>
              <a:spcBef>
                <a:spcPts val="0"/>
              </a:spcBef>
              <a:buNone/>
            </a:pPr>
            <a:r>
              <a:rPr lang="en-US" dirty="0" err="1"/>
              <a:t>int</a:t>
            </a:r>
            <a:r>
              <a:rPr lang="en-US" dirty="0"/>
              <a:t> main(){</a:t>
            </a:r>
          </a:p>
          <a:p>
            <a:pPr marL="0" indent="0">
              <a:lnSpc>
                <a:spcPct val="120000"/>
              </a:lnSpc>
              <a:spcBef>
                <a:spcPts val="0"/>
              </a:spcBef>
              <a:buNone/>
            </a:pPr>
            <a:r>
              <a:rPr lang="en-US" dirty="0"/>
              <a:t>   </a:t>
            </a:r>
            <a:r>
              <a:rPr lang="en-US" dirty="0" err="1"/>
              <a:t>struct</a:t>
            </a:r>
            <a:r>
              <a:rPr lang="en-US" dirty="0"/>
              <a:t> person *</a:t>
            </a:r>
            <a:r>
              <a:rPr lang="en-US" dirty="0" err="1"/>
              <a:t>personPtr</a:t>
            </a:r>
            <a:r>
              <a:rPr lang="en-US" dirty="0"/>
              <a:t>, person1;</a:t>
            </a:r>
          </a:p>
          <a:p>
            <a:pPr marL="0" indent="0">
              <a:lnSpc>
                <a:spcPct val="120000"/>
              </a:lnSpc>
              <a:spcBef>
                <a:spcPts val="0"/>
              </a:spcBef>
              <a:buNone/>
            </a:pPr>
            <a:r>
              <a:rPr lang="en-US" dirty="0"/>
              <a:t>   </a:t>
            </a:r>
            <a:r>
              <a:rPr lang="en-US" dirty="0" err="1"/>
              <a:t>personPtr</a:t>
            </a:r>
            <a:r>
              <a:rPr lang="en-US" dirty="0"/>
              <a:t> = &amp;person1;</a:t>
            </a:r>
          </a:p>
          <a:p>
            <a:pPr marL="0" indent="0">
              <a:lnSpc>
                <a:spcPct val="120000"/>
              </a:lnSpc>
              <a:spcBef>
                <a:spcPts val="0"/>
              </a:spcBef>
              <a:buNone/>
            </a:pPr>
            <a:r>
              <a:rPr lang="en-US" dirty="0"/>
              <a:t>   </a:t>
            </a:r>
            <a:r>
              <a:rPr lang="en-US" dirty="0" err="1"/>
              <a:t>printf</a:t>
            </a:r>
            <a:r>
              <a:rPr lang="en-US" dirty="0"/>
              <a:t>("Enter age: ");</a:t>
            </a:r>
          </a:p>
          <a:p>
            <a:pPr marL="0" indent="0">
              <a:lnSpc>
                <a:spcPct val="120000"/>
              </a:lnSpc>
              <a:spcBef>
                <a:spcPts val="0"/>
              </a:spcBef>
              <a:buNone/>
            </a:pPr>
            <a:r>
              <a:rPr lang="en-US" dirty="0"/>
              <a:t>   </a:t>
            </a:r>
            <a:r>
              <a:rPr lang="en-US" dirty="0" err="1"/>
              <a:t>scanf</a:t>
            </a:r>
            <a:r>
              <a:rPr lang="en-US" dirty="0"/>
              <a:t>("%d", &amp;</a:t>
            </a:r>
            <a:r>
              <a:rPr lang="en-US" dirty="0" err="1"/>
              <a:t>personPtr</a:t>
            </a:r>
            <a:r>
              <a:rPr lang="en-US" dirty="0"/>
              <a:t>-&gt;age);</a:t>
            </a:r>
          </a:p>
          <a:p>
            <a:pPr marL="0" indent="0">
              <a:lnSpc>
                <a:spcPct val="120000"/>
              </a:lnSpc>
              <a:spcBef>
                <a:spcPts val="0"/>
              </a:spcBef>
              <a:buNone/>
            </a:pPr>
            <a:r>
              <a:rPr lang="en-US" dirty="0"/>
              <a:t>   </a:t>
            </a:r>
            <a:r>
              <a:rPr lang="en-US" dirty="0" err="1"/>
              <a:t>printf</a:t>
            </a:r>
            <a:r>
              <a:rPr lang="en-US" dirty="0"/>
              <a:t>("Enter weight: ");</a:t>
            </a:r>
          </a:p>
          <a:p>
            <a:pPr marL="0" indent="0">
              <a:lnSpc>
                <a:spcPct val="120000"/>
              </a:lnSpc>
              <a:spcBef>
                <a:spcPts val="0"/>
              </a:spcBef>
              <a:buNone/>
            </a:pPr>
            <a:r>
              <a:rPr lang="en-US" dirty="0"/>
              <a:t>   </a:t>
            </a:r>
            <a:r>
              <a:rPr lang="en-US" dirty="0" err="1"/>
              <a:t>scanf</a:t>
            </a:r>
            <a:r>
              <a:rPr lang="en-US" dirty="0"/>
              <a:t>("%f", &amp;</a:t>
            </a:r>
            <a:r>
              <a:rPr lang="en-US" dirty="0" err="1"/>
              <a:t>personPtr</a:t>
            </a:r>
            <a:r>
              <a:rPr lang="en-US" dirty="0"/>
              <a:t>-&gt;weight);</a:t>
            </a:r>
          </a:p>
          <a:p>
            <a:pPr marL="0" indent="0">
              <a:lnSpc>
                <a:spcPct val="120000"/>
              </a:lnSpc>
              <a:spcBef>
                <a:spcPts val="0"/>
              </a:spcBef>
              <a:buNone/>
            </a:pPr>
            <a:r>
              <a:rPr lang="en-US" dirty="0"/>
              <a:t>   </a:t>
            </a:r>
            <a:r>
              <a:rPr lang="en-US" dirty="0" err="1"/>
              <a:t>printf</a:t>
            </a:r>
            <a:r>
              <a:rPr lang="en-US" dirty="0"/>
              <a:t>("Displaying</a:t>
            </a:r>
            <a:r>
              <a:rPr lang="en-US" dirty="0" smtClean="0"/>
              <a:t>:");</a:t>
            </a:r>
            <a:endParaRPr lang="en-US" dirty="0"/>
          </a:p>
          <a:p>
            <a:pPr marL="0" indent="0">
              <a:lnSpc>
                <a:spcPct val="120000"/>
              </a:lnSpc>
              <a:spcBef>
                <a:spcPts val="0"/>
              </a:spcBef>
              <a:buNone/>
            </a:pPr>
            <a:r>
              <a:rPr lang="en-US" dirty="0"/>
              <a:t>   </a:t>
            </a:r>
            <a:r>
              <a:rPr lang="en-US" dirty="0" err="1"/>
              <a:t>printf</a:t>
            </a:r>
            <a:r>
              <a:rPr lang="en-US" dirty="0"/>
              <a:t>("Age: %</a:t>
            </a:r>
            <a:r>
              <a:rPr lang="en-US" dirty="0" smtClean="0"/>
              <a:t>d", </a:t>
            </a:r>
            <a:r>
              <a:rPr lang="en-US" dirty="0" err="1"/>
              <a:t>personPtr</a:t>
            </a:r>
            <a:r>
              <a:rPr lang="en-US" dirty="0"/>
              <a:t>-&gt;age);</a:t>
            </a:r>
          </a:p>
          <a:p>
            <a:pPr marL="0" indent="0">
              <a:lnSpc>
                <a:spcPct val="120000"/>
              </a:lnSpc>
              <a:spcBef>
                <a:spcPts val="0"/>
              </a:spcBef>
              <a:buNone/>
            </a:pPr>
            <a:r>
              <a:rPr lang="en-US" dirty="0"/>
              <a:t>   </a:t>
            </a:r>
            <a:r>
              <a:rPr lang="en-US" dirty="0" err="1"/>
              <a:t>printf</a:t>
            </a:r>
            <a:r>
              <a:rPr lang="en-US" dirty="0"/>
              <a:t>("weight: %f", </a:t>
            </a:r>
            <a:r>
              <a:rPr lang="en-US" dirty="0" err="1"/>
              <a:t>personPtr</a:t>
            </a:r>
            <a:r>
              <a:rPr lang="en-US" dirty="0"/>
              <a:t>-&gt;weight);</a:t>
            </a:r>
          </a:p>
          <a:p>
            <a:pPr marL="0" indent="0">
              <a:lnSpc>
                <a:spcPct val="120000"/>
              </a:lnSpc>
              <a:spcBef>
                <a:spcPts val="0"/>
              </a:spcBef>
              <a:buNone/>
            </a:pPr>
            <a:r>
              <a:rPr lang="en-US" dirty="0"/>
              <a:t>   return 0;</a:t>
            </a:r>
          </a:p>
          <a:p>
            <a:pPr marL="0" indent="0">
              <a:lnSpc>
                <a:spcPct val="120000"/>
              </a:lnSpc>
              <a:spcBef>
                <a:spcPts val="0"/>
              </a:spcBef>
              <a:buNone/>
            </a:pPr>
            <a:r>
              <a:rPr lang="en-US" dirty="0"/>
              <a:t>}</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379096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Bit fields</a:t>
            </a:r>
          </a:p>
        </p:txBody>
      </p:sp>
      <p:sp>
        <p:nvSpPr>
          <p:cNvPr id="14" name="Content Placeholder 13"/>
          <p:cNvSpPr>
            <a:spLocks noGrp="1"/>
          </p:cNvSpPr>
          <p:nvPr>
            <p:ph idx="1"/>
          </p:nvPr>
        </p:nvSpPr>
        <p:spPr>
          <a:xfrm>
            <a:off x="1104900" y="1600200"/>
            <a:ext cx="9982200" cy="4098636"/>
          </a:xfrm>
        </p:spPr>
        <p:txBody>
          <a:bodyPr>
            <a:normAutofit fontScale="92500" lnSpcReduction="20000"/>
          </a:bodyPr>
          <a:lstStyle/>
          <a:p>
            <a:pPr>
              <a:defRPr/>
            </a:pPr>
            <a:r>
              <a:rPr lang="en-IN" sz="1800" dirty="0"/>
              <a:t>There are two ways to manipulate bits in C. </a:t>
            </a:r>
          </a:p>
          <a:p>
            <a:pPr marL="0" indent="0">
              <a:buNone/>
              <a:defRPr/>
            </a:pPr>
            <a:endParaRPr lang="en-IN" sz="1800" dirty="0"/>
          </a:p>
          <a:p>
            <a:pPr lvl="1">
              <a:defRPr/>
            </a:pPr>
            <a:r>
              <a:rPr lang="en-IN" dirty="0"/>
              <a:t>One of the ways consists of using bitwise operators. </a:t>
            </a:r>
          </a:p>
          <a:p>
            <a:pPr lvl="1">
              <a:defRPr/>
            </a:pPr>
            <a:r>
              <a:rPr lang="en-IN" dirty="0"/>
              <a:t>The other way consists of using bit fields in which the definition and the access method are based on structure. </a:t>
            </a:r>
          </a:p>
          <a:p>
            <a:pPr marL="347663" lvl="1" indent="0">
              <a:buNone/>
              <a:defRPr/>
            </a:pPr>
            <a:endParaRPr lang="en-IN" dirty="0"/>
          </a:p>
          <a:p>
            <a:pPr>
              <a:defRPr/>
            </a:pPr>
            <a:r>
              <a:rPr lang="en-IN" sz="1800" dirty="0"/>
              <a:t>The general format for declaring bit field using a structure is given as follows.</a:t>
            </a:r>
          </a:p>
          <a:p>
            <a:pPr marL="0" indent="0">
              <a:buNone/>
              <a:defRPr/>
            </a:pPr>
            <a:endParaRPr lang="en-IN" sz="1800" dirty="0"/>
          </a:p>
          <a:p>
            <a:pPr lvl="1">
              <a:buNone/>
              <a:defRPr/>
            </a:pPr>
            <a:r>
              <a:rPr lang="en-IN" dirty="0" err="1"/>
              <a:t>struct</a:t>
            </a:r>
            <a:r>
              <a:rPr lang="en-IN" dirty="0"/>
              <a:t> </a:t>
            </a:r>
            <a:r>
              <a:rPr lang="en-IN" dirty="0" err="1"/>
              <a:t>bitfield_tag</a:t>
            </a:r>
            <a:endParaRPr lang="en-IN" dirty="0"/>
          </a:p>
          <a:p>
            <a:pPr lvl="1">
              <a:buNone/>
              <a:defRPr/>
            </a:pPr>
            <a:r>
              <a:rPr lang="en-IN" dirty="0"/>
              <a:t>{</a:t>
            </a:r>
          </a:p>
          <a:p>
            <a:pPr lvl="1">
              <a:buNone/>
              <a:defRPr/>
            </a:pPr>
            <a:r>
              <a:rPr lang="en-IN" dirty="0"/>
              <a:t>unsigned </a:t>
            </a:r>
            <a:r>
              <a:rPr lang="en-IN" dirty="0" err="1"/>
              <a:t>int</a:t>
            </a:r>
            <a:r>
              <a:rPr lang="en-IN" dirty="0"/>
              <a:t> member1: bit_width1;</a:t>
            </a:r>
          </a:p>
          <a:p>
            <a:pPr lvl="1">
              <a:buNone/>
              <a:defRPr/>
            </a:pPr>
            <a:r>
              <a:rPr lang="en-IN" dirty="0"/>
              <a:t>unsigned </a:t>
            </a:r>
            <a:r>
              <a:rPr lang="en-IN" dirty="0" err="1"/>
              <a:t>int</a:t>
            </a:r>
            <a:r>
              <a:rPr lang="en-IN" dirty="0"/>
              <a:t> member2: bit_width2;</a:t>
            </a:r>
          </a:p>
          <a:p>
            <a:pPr lvl="1">
              <a:buNone/>
              <a:defRPr/>
            </a:pPr>
            <a:r>
              <a:rPr lang="en-IN" dirty="0"/>
              <a:t>.. .</a:t>
            </a:r>
          </a:p>
          <a:p>
            <a:pPr lvl="1">
              <a:buNone/>
              <a:defRPr/>
            </a:pPr>
            <a:r>
              <a:rPr lang="en-IN" dirty="0"/>
              <a:t>unsigned </a:t>
            </a:r>
            <a:r>
              <a:rPr lang="en-IN" dirty="0" err="1"/>
              <a:t>int</a:t>
            </a:r>
            <a:r>
              <a:rPr lang="en-IN" dirty="0"/>
              <a:t> </a:t>
            </a:r>
            <a:r>
              <a:rPr lang="en-IN" dirty="0" err="1"/>
              <a:t>memberN</a:t>
            </a:r>
            <a:r>
              <a:rPr lang="en-IN" dirty="0"/>
              <a:t>: </a:t>
            </a:r>
            <a:r>
              <a:rPr lang="en-IN" dirty="0" err="1"/>
              <a:t>bit_widthN</a:t>
            </a:r>
            <a:r>
              <a:rPr lang="en-IN" dirty="0"/>
              <a:t>;</a:t>
            </a:r>
          </a:p>
          <a:p>
            <a:pPr lvl="1">
              <a:buNone/>
              <a:defRPr/>
            </a:pPr>
            <a:r>
              <a:rPr lang="en-IN" dirty="0"/>
              <a:t>};</a:t>
            </a:r>
          </a:p>
          <a:p>
            <a:endParaRPr lang="en-US"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370609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Bit fields</a:t>
            </a:r>
          </a:p>
        </p:txBody>
      </p:sp>
      <p:sp>
        <p:nvSpPr>
          <p:cNvPr id="14" name="Content Placeholder 13"/>
          <p:cNvSpPr>
            <a:spLocks noGrp="1"/>
          </p:cNvSpPr>
          <p:nvPr>
            <p:ph idx="1"/>
          </p:nvPr>
        </p:nvSpPr>
        <p:spPr>
          <a:xfrm>
            <a:off x="1104900" y="1600200"/>
            <a:ext cx="9982200" cy="4098636"/>
          </a:xfrm>
        </p:spPr>
        <p:txBody>
          <a:bodyPr>
            <a:normAutofit/>
          </a:bodyPr>
          <a:lstStyle/>
          <a:p>
            <a:pPr>
              <a:defRPr/>
            </a:pPr>
            <a:r>
              <a:rPr lang="en-IN" sz="2400" dirty="0"/>
              <a:t>With reference to </a:t>
            </a:r>
            <a:r>
              <a:rPr lang="en-IN" sz="2400" dirty="0" err="1"/>
              <a:t>bitfields</a:t>
            </a:r>
            <a:r>
              <a:rPr lang="en-IN" sz="2400" dirty="0"/>
              <a:t>, it should be noted that a field in a word has no address.</a:t>
            </a:r>
          </a:p>
          <a:p>
            <a:pPr>
              <a:defRPr/>
            </a:pPr>
            <a:r>
              <a:rPr lang="en-IN" sz="2400" dirty="0"/>
              <a:t>In this construct, the declaration of variable name is optional. The construct for individually declaring the variables to this structure is given by</a:t>
            </a:r>
          </a:p>
          <a:p>
            <a:pPr lvl="1">
              <a:defRPr/>
            </a:pPr>
            <a:r>
              <a:rPr lang="en-IN" sz="2000" dirty="0" err="1"/>
              <a:t>struct</a:t>
            </a:r>
            <a:r>
              <a:rPr lang="en-IN" sz="2000" dirty="0"/>
              <a:t> </a:t>
            </a:r>
            <a:r>
              <a:rPr lang="en-IN" sz="2000" dirty="0" err="1"/>
              <a:t>bitfield_tag</a:t>
            </a:r>
            <a:r>
              <a:rPr lang="en-IN" sz="2000" dirty="0"/>
              <a:t> </a:t>
            </a:r>
            <a:r>
              <a:rPr lang="en-IN" sz="2000" dirty="0" err="1"/>
              <a:t>variable_name</a:t>
            </a:r>
            <a:r>
              <a:rPr lang="en-IN" sz="2000" dirty="0"/>
              <a:t>;</a:t>
            </a:r>
          </a:p>
          <a:p>
            <a:pPr marL="347663" lvl="1" indent="0">
              <a:buNone/>
              <a:defRPr/>
            </a:pPr>
            <a:endParaRPr lang="en-IN" sz="2000" dirty="0"/>
          </a:p>
          <a:p>
            <a:pPr>
              <a:defRPr/>
            </a:pPr>
            <a:r>
              <a:rPr lang="en-IN" sz="2400" dirty="0"/>
              <a:t>Each </a:t>
            </a:r>
            <a:r>
              <a:rPr lang="en-IN" sz="2400" dirty="0" err="1"/>
              <a:t>bitfield</a:t>
            </a:r>
            <a:r>
              <a:rPr lang="en-IN" sz="2400" dirty="0"/>
              <a:t>, for example, ‘unsigned </a:t>
            </a:r>
            <a:r>
              <a:rPr lang="en-IN" sz="2400" dirty="0" err="1"/>
              <a:t>int</a:t>
            </a:r>
            <a:r>
              <a:rPr lang="en-IN" sz="2400" dirty="0"/>
              <a:t> member1: bit_ width1’, is an integer that has a specified bit width.</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3224730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Bit </a:t>
            </a:r>
            <a:r>
              <a:rPr lang="en-US" dirty="0" smtClean="0"/>
              <a:t>fields: An Example</a:t>
            </a:r>
            <a:endParaRPr lang="en-US"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pic>
        <p:nvPicPr>
          <p:cNvPr id="6" name="Picture 2">
            <a:extLst>
              <a:ext uri="{FF2B5EF4-FFF2-40B4-BE49-F238E27FC236}">
                <a16:creationId xmlns:a16="http://schemas.microsoft.com/office/drawing/2014/main" id="{AD48576B-85D7-4B0C-BD05-DD4EB1A3B67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847851" y="1341438"/>
            <a:ext cx="2786063" cy="4786312"/>
          </a:xfrm>
        </p:spPr>
      </p:pic>
      <p:pic>
        <p:nvPicPr>
          <p:cNvPr id="7" name="Picture 3">
            <a:extLst>
              <a:ext uri="{FF2B5EF4-FFF2-40B4-BE49-F238E27FC236}">
                <a16:creationId xmlns:a16="http://schemas.microsoft.com/office/drawing/2014/main" id="{16B8A7C5-8CBB-4A1D-8AD4-7F70918D2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656139" y="1309688"/>
            <a:ext cx="4357687" cy="5143500"/>
          </a:xfrm>
          <a:prstGeom prst="rect">
            <a:avLst/>
          </a:prstGeom>
        </p:spPr>
      </p:pic>
      <p:pic>
        <p:nvPicPr>
          <p:cNvPr id="8" name="Picture 5">
            <a:extLst>
              <a:ext uri="{FF2B5EF4-FFF2-40B4-BE49-F238E27FC236}">
                <a16:creationId xmlns:a16="http://schemas.microsoft.com/office/drawing/2014/main" id="{622E2A49-22C0-4CE7-88AE-65ED11CFE3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750" y="1341438"/>
            <a:ext cx="1214438"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5291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Union</a:t>
            </a:r>
          </a:p>
        </p:txBody>
      </p:sp>
      <p:sp>
        <p:nvSpPr>
          <p:cNvPr id="14" name="Content Placeholder 13"/>
          <p:cNvSpPr>
            <a:spLocks noGrp="1"/>
          </p:cNvSpPr>
          <p:nvPr>
            <p:ph idx="1"/>
          </p:nvPr>
        </p:nvSpPr>
        <p:spPr>
          <a:xfrm>
            <a:off x="1104900" y="1600200"/>
            <a:ext cx="9982200" cy="4098636"/>
          </a:xfrm>
        </p:spPr>
        <p:txBody>
          <a:bodyPr>
            <a:normAutofit/>
          </a:bodyPr>
          <a:lstStyle/>
          <a:p>
            <a:pPr>
              <a:defRPr/>
            </a:pPr>
            <a:r>
              <a:rPr lang="en-IN" sz="1600" dirty="0"/>
              <a:t>A union is a structure all of whose members share the same storage. </a:t>
            </a:r>
          </a:p>
          <a:p>
            <a:pPr lvl="1">
              <a:defRPr/>
            </a:pPr>
            <a:r>
              <a:rPr lang="en-IN" sz="1400" dirty="0"/>
              <a:t>The amount of storage allocated to a union is sufficient to hold its largest member. </a:t>
            </a:r>
          </a:p>
          <a:p>
            <a:pPr lvl="1">
              <a:defRPr/>
            </a:pPr>
            <a:r>
              <a:rPr lang="en-IN" sz="1400" dirty="0"/>
              <a:t>At any given time, only one member of the union may actually reside in that storage. </a:t>
            </a:r>
          </a:p>
          <a:p>
            <a:pPr lvl="1">
              <a:defRPr/>
            </a:pPr>
            <a:r>
              <a:rPr lang="en-IN" sz="1400" dirty="0"/>
              <a:t>A union is identified in C through the use of the keyword union in place of the keyword </a:t>
            </a:r>
            <a:r>
              <a:rPr lang="en-IN" sz="1400" dirty="0" err="1"/>
              <a:t>struct</a:t>
            </a:r>
            <a:r>
              <a:rPr lang="en-IN" sz="1400" dirty="0"/>
              <a:t>. </a:t>
            </a:r>
          </a:p>
          <a:p>
            <a:pPr lvl="1">
              <a:defRPr/>
            </a:pPr>
            <a:r>
              <a:rPr lang="en-IN" sz="1400" dirty="0"/>
              <a:t>Virtually all other methods for declaring and accessing unions are identical to those for structures.</a:t>
            </a:r>
          </a:p>
          <a:p>
            <a:pPr marL="347663" lvl="1" indent="0">
              <a:buNone/>
              <a:defRPr/>
            </a:pPr>
            <a:endParaRPr lang="en-IN" sz="1400" dirty="0"/>
          </a:p>
          <a:p>
            <a:pPr>
              <a:defRPr/>
            </a:pPr>
            <a:r>
              <a:rPr lang="en-IN" sz="1600" b="1" dirty="0"/>
              <a:t>Declaring a Union and its Members : </a:t>
            </a:r>
            <a:r>
              <a:rPr lang="en-IN" sz="1600" dirty="0"/>
              <a:t>The general construct for declaring a union is given as follows.</a:t>
            </a:r>
          </a:p>
          <a:p>
            <a:pPr lvl="1">
              <a:buNone/>
              <a:defRPr/>
            </a:pPr>
            <a:r>
              <a:rPr lang="en-IN" sz="1400" b="1" dirty="0"/>
              <a:t>union </a:t>
            </a:r>
            <a:r>
              <a:rPr lang="en-IN" sz="1400" b="1" dirty="0" err="1"/>
              <a:t>tag_name</a:t>
            </a:r>
            <a:endParaRPr lang="en-IN" sz="1400" b="1" dirty="0"/>
          </a:p>
          <a:p>
            <a:pPr lvl="1">
              <a:buNone/>
              <a:defRPr/>
            </a:pPr>
            <a:r>
              <a:rPr lang="en-IN" sz="1400" b="1" dirty="0"/>
              <a:t>{</a:t>
            </a:r>
          </a:p>
          <a:p>
            <a:pPr lvl="1">
              <a:buNone/>
              <a:defRPr/>
            </a:pPr>
            <a:r>
              <a:rPr lang="en-IN" sz="1400" b="1" dirty="0"/>
              <a:t>member1;</a:t>
            </a:r>
          </a:p>
          <a:p>
            <a:pPr lvl="1">
              <a:buNone/>
              <a:defRPr/>
            </a:pPr>
            <a:r>
              <a:rPr lang="en-US" sz="1400" b="1" dirty="0"/>
              <a:t>. . .</a:t>
            </a:r>
            <a:endParaRPr lang="en-IN" sz="1400" b="1" dirty="0"/>
          </a:p>
          <a:p>
            <a:pPr lvl="1">
              <a:buNone/>
              <a:defRPr/>
            </a:pPr>
            <a:r>
              <a:rPr lang="en-IN" sz="1400" b="1" dirty="0" err="1"/>
              <a:t>memberN</a:t>
            </a:r>
            <a:r>
              <a:rPr lang="en-IN" sz="1400" b="1" dirty="0"/>
              <a:t>;</a:t>
            </a:r>
          </a:p>
          <a:p>
            <a:pPr lvl="1">
              <a:buNone/>
              <a:defRPr/>
            </a:pPr>
            <a:r>
              <a:rPr lang="en-IN" sz="1400" b="1" dirty="0"/>
              <a:t>}variable1,variable2,variable3,…,</a:t>
            </a:r>
            <a:r>
              <a:rPr lang="en-IN" sz="1400" b="1" dirty="0" err="1"/>
              <a:t>variableX</a:t>
            </a:r>
            <a:r>
              <a:rPr lang="en-IN" sz="1400" b="1" dirty="0"/>
              <a:t>;</a:t>
            </a:r>
          </a:p>
          <a:p>
            <a:endParaRPr lang="en-US"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30692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Union</a:t>
            </a:r>
          </a:p>
        </p:txBody>
      </p:sp>
      <p:sp>
        <p:nvSpPr>
          <p:cNvPr id="14" name="Content Placeholder 13"/>
          <p:cNvSpPr>
            <a:spLocks noGrp="1"/>
          </p:cNvSpPr>
          <p:nvPr>
            <p:ph idx="1"/>
          </p:nvPr>
        </p:nvSpPr>
        <p:spPr>
          <a:xfrm>
            <a:off x="1104900" y="1600200"/>
            <a:ext cx="9982200" cy="4098636"/>
          </a:xfrm>
        </p:spPr>
        <p:txBody>
          <a:bodyPr>
            <a:normAutofit lnSpcReduction="10000"/>
          </a:bodyPr>
          <a:lstStyle/>
          <a:p>
            <a:r>
              <a:rPr lang="en-IN" altLang="en-US" dirty="0"/>
              <a:t>The general construct of declaring the individual union variables is</a:t>
            </a:r>
          </a:p>
          <a:p>
            <a:pPr lvl="1"/>
            <a:r>
              <a:rPr lang="en-IN" altLang="en-US" sz="1800" dirty="0"/>
              <a:t>union </a:t>
            </a:r>
            <a:r>
              <a:rPr lang="en-IN" altLang="en-US" sz="1800" dirty="0" err="1"/>
              <a:t>tag_name</a:t>
            </a:r>
            <a:r>
              <a:rPr lang="en-IN" altLang="en-US" sz="1800" dirty="0"/>
              <a:t> variable1,variable2,…,</a:t>
            </a:r>
            <a:r>
              <a:rPr lang="en-IN" altLang="en-US" sz="1800" dirty="0" err="1"/>
              <a:t>variableX</a:t>
            </a:r>
            <a:r>
              <a:rPr lang="en-IN" altLang="en-US" sz="1800" dirty="0"/>
              <a:t>;</a:t>
            </a:r>
          </a:p>
          <a:p>
            <a:r>
              <a:rPr lang="en-IN" altLang="en-US" dirty="0"/>
              <a:t>As an example, consider the following declarations for a union that has a tag named mixed.</a:t>
            </a:r>
          </a:p>
          <a:p>
            <a:pPr lvl="2">
              <a:buNone/>
            </a:pPr>
            <a:r>
              <a:rPr lang="en-IN" altLang="en-US" sz="1800" dirty="0"/>
              <a:t>union mixed</a:t>
            </a:r>
          </a:p>
          <a:p>
            <a:pPr lvl="2">
              <a:buNone/>
            </a:pPr>
            <a:r>
              <a:rPr lang="en-IN" altLang="en-US" sz="1800" dirty="0"/>
              <a:t>{</a:t>
            </a:r>
          </a:p>
          <a:p>
            <a:pPr lvl="2">
              <a:buNone/>
            </a:pPr>
            <a:r>
              <a:rPr lang="en-IN" altLang="en-US" sz="1800" dirty="0"/>
              <a:t>char letter;</a:t>
            </a:r>
          </a:p>
          <a:p>
            <a:pPr lvl="2">
              <a:buNone/>
            </a:pPr>
            <a:r>
              <a:rPr lang="en-IN" altLang="en-US" sz="1800" dirty="0" smtClean="0"/>
              <a:t>float </a:t>
            </a:r>
            <a:r>
              <a:rPr lang="en-IN" altLang="en-US" sz="1800" dirty="0"/>
              <a:t>radian;</a:t>
            </a:r>
          </a:p>
          <a:p>
            <a:pPr lvl="2">
              <a:buNone/>
            </a:pPr>
            <a:r>
              <a:rPr lang="en-IN" altLang="en-US" sz="1800" dirty="0" err="1"/>
              <a:t>int</a:t>
            </a:r>
            <a:r>
              <a:rPr lang="en-IN" altLang="en-US" sz="1800" dirty="0"/>
              <a:t> number;</a:t>
            </a:r>
          </a:p>
          <a:p>
            <a:pPr lvl="2">
              <a:buNone/>
            </a:pPr>
            <a:r>
              <a:rPr lang="en-IN" altLang="en-US" sz="1800" dirty="0"/>
              <a:t>};</a:t>
            </a:r>
          </a:p>
          <a:p>
            <a:pPr lvl="2">
              <a:buNone/>
            </a:pPr>
            <a:r>
              <a:rPr lang="en-IN" altLang="en-US" sz="1800" dirty="0"/>
              <a:t>union mixed all;</a:t>
            </a:r>
          </a:p>
          <a:p>
            <a:pPr lvl="1"/>
            <a:r>
              <a:rPr lang="en-IN" altLang="en-US" sz="1800" dirty="0"/>
              <a:t>The first declaration consists of a union of type </a:t>
            </a:r>
            <a:r>
              <a:rPr lang="en-IN" altLang="en-US" sz="1800" i="1" dirty="0"/>
              <a:t>mixed, </a:t>
            </a:r>
            <a:r>
              <a:rPr lang="en-IN" altLang="en-US" sz="1800" dirty="0"/>
              <a:t>which consists of a char, float, or </a:t>
            </a:r>
            <a:r>
              <a:rPr lang="en-IN" altLang="en-US" sz="1800" dirty="0" err="1"/>
              <a:t>int</a:t>
            </a:r>
            <a:r>
              <a:rPr lang="en-IN" altLang="en-US" sz="1800" dirty="0"/>
              <a:t> variable as a member.</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pic>
        <p:nvPicPr>
          <p:cNvPr id="5" name="Picture 2">
            <a:extLst>
              <a:ext uri="{FF2B5EF4-FFF2-40B4-BE49-F238E27FC236}">
                <a16:creationId xmlns:a16="http://schemas.microsoft.com/office/drawing/2014/main" id="{1EF1CD6A-2B6A-41C2-B83A-6DA944D42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2482" y="2672412"/>
            <a:ext cx="4535488"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668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Union</a:t>
            </a:r>
          </a:p>
        </p:txBody>
      </p:sp>
      <p:sp>
        <p:nvSpPr>
          <p:cNvPr id="14" name="Content Placeholder 13"/>
          <p:cNvSpPr>
            <a:spLocks noGrp="1"/>
          </p:cNvSpPr>
          <p:nvPr>
            <p:ph idx="1"/>
          </p:nvPr>
        </p:nvSpPr>
        <p:spPr>
          <a:xfrm>
            <a:off x="1104900" y="1600200"/>
            <a:ext cx="9982200" cy="4098636"/>
          </a:xfrm>
        </p:spPr>
        <p:txBody>
          <a:bodyPr>
            <a:normAutofit/>
          </a:bodyPr>
          <a:lstStyle/>
          <a:p>
            <a:pPr>
              <a:defRPr/>
            </a:pPr>
            <a:r>
              <a:rPr lang="en-IN" dirty="0"/>
              <a:t>The union data type was created to prevent the computer from breaking its memory up into several inefficiently sized pieces, which is called </a:t>
            </a:r>
            <a:r>
              <a:rPr lang="en-IN" i="1" dirty="0"/>
              <a:t>memory fragmentation.</a:t>
            </a:r>
          </a:p>
          <a:p>
            <a:pPr marL="0" indent="0">
              <a:buNone/>
              <a:defRPr/>
            </a:pPr>
            <a:endParaRPr lang="en-IN" i="1" dirty="0"/>
          </a:p>
          <a:p>
            <a:pPr>
              <a:defRPr/>
            </a:pPr>
            <a:r>
              <a:rPr lang="en-IN" dirty="0"/>
              <a:t>Accessing and Initializing the Members of a Union :</a:t>
            </a:r>
          </a:p>
          <a:p>
            <a:pPr lvl="1">
              <a:defRPr/>
            </a:pPr>
            <a:r>
              <a:rPr lang="en-IN" dirty="0"/>
              <a:t>Consider, the general declaration construct of a union.</a:t>
            </a:r>
          </a:p>
          <a:p>
            <a:pPr lvl="2">
              <a:buNone/>
              <a:defRPr/>
            </a:pPr>
            <a:r>
              <a:rPr lang="en-IN" sz="1600" dirty="0"/>
              <a:t>union </a:t>
            </a:r>
            <a:r>
              <a:rPr lang="en-IN" sz="1600" dirty="0" err="1"/>
              <a:t>tag_name</a:t>
            </a:r>
            <a:endParaRPr lang="en-IN" sz="1600" dirty="0"/>
          </a:p>
          <a:p>
            <a:pPr lvl="2">
              <a:buNone/>
              <a:defRPr/>
            </a:pPr>
            <a:r>
              <a:rPr lang="en-IN" sz="1600" dirty="0"/>
              <a:t>{</a:t>
            </a:r>
          </a:p>
          <a:p>
            <a:pPr lvl="2">
              <a:buNone/>
              <a:defRPr/>
            </a:pPr>
            <a:r>
              <a:rPr lang="en-IN" sz="1600" dirty="0"/>
              <a:t>member1;</a:t>
            </a:r>
          </a:p>
          <a:p>
            <a:pPr lvl="2">
              <a:buNone/>
              <a:defRPr/>
            </a:pPr>
            <a:r>
              <a:rPr lang="en-IN" sz="1600" dirty="0"/>
              <a:t>member2;</a:t>
            </a:r>
          </a:p>
          <a:p>
            <a:pPr lvl="2">
              <a:buNone/>
              <a:defRPr/>
            </a:pPr>
            <a:r>
              <a:rPr lang="en-IN" sz="1600" dirty="0"/>
              <a:t>.. .</a:t>
            </a:r>
          </a:p>
          <a:p>
            <a:pPr lvl="2">
              <a:buNone/>
              <a:defRPr/>
            </a:pPr>
            <a:r>
              <a:rPr lang="en-IN" sz="1600" dirty="0" err="1"/>
              <a:t>memberN</a:t>
            </a:r>
            <a:r>
              <a:rPr lang="en-IN" sz="1600" dirty="0"/>
              <a:t>;</a:t>
            </a:r>
          </a:p>
          <a:p>
            <a:pPr lvl="2">
              <a:buNone/>
              <a:defRPr/>
            </a:pPr>
            <a:r>
              <a:rPr lang="en-IN" sz="1600" dirty="0"/>
              <a:t>}variable1,variable2,variable3,…,</a:t>
            </a:r>
            <a:r>
              <a:rPr lang="en-IN" sz="1600" dirty="0" err="1"/>
              <a:t>variableX</a:t>
            </a:r>
            <a:r>
              <a:rPr lang="en-IN" sz="1600" dirty="0"/>
              <a:t>;</a:t>
            </a:r>
          </a:p>
          <a:p>
            <a:pPr>
              <a:defRPr/>
            </a:pPr>
            <a:endParaRPr lang="en-IN" i="1" dirty="0"/>
          </a:p>
          <a:p>
            <a:pPr>
              <a:defRPr/>
            </a:pPr>
            <a:endParaRPr lang="en-IN"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188337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smtClean="0">
                <a:solidFill>
                  <a:schemeClr val="tx2"/>
                </a:solidFill>
              </a:rPr>
              <a:t>More on Structures</a:t>
            </a:r>
            <a:endParaRPr lang="en-US" dirty="0">
              <a:solidFill>
                <a:schemeClr val="tx2"/>
              </a:solidFill>
            </a:endParaRPr>
          </a:p>
        </p:txBody>
      </p:sp>
      <p:sp>
        <p:nvSpPr>
          <p:cNvPr id="14" name="Content Placeholder 13"/>
          <p:cNvSpPr>
            <a:spLocks noGrp="1"/>
          </p:cNvSpPr>
          <p:nvPr>
            <p:ph idx="1"/>
          </p:nvPr>
        </p:nvSpPr>
        <p:spPr>
          <a:xfrm>
            <a:off x="1104900" y="1600200"/>
            <a:ext cx="9982200" cy="4098636"/>
          </a:xfrm>
        </p:spPr>
        <p:txBody>
          <a:bodyPr>
            <a:normAutofit/>
          </a:bodyPr>
          <a:lstStyle/>
          <a:p>
            <a:pPr algn="just"/>
            <a:r>
              <a:rPr lang="en-IN" altLang="en-US" dirty="0"/>
              <a:t> A structure can be defined as a user-defined data type that is capable of holding heterogeneous data of basic data type.</a:t>
            </a:r>
          </a:p>
          <a:p>
            <a:pPr algn="just"/>
            <a:r>
              <a:rPr lang="en-IN" altLang="en-US" dirty="0"/>
              <a:t> The structure is simply a type template with no associate storage.</a:t>
            </a:r>
          </a:p>
          <a:p>
            <a:pPr algn="just"/>
            <a:r>
              <a:rPr lang="en-IN" altLang="en-US" dirty="0"/>
              <a:t> The proper place for structure declarations is in the global area of the program before main().</a:t>
            </a:r>
          </a:p>
          <a:p>
            <a:pPr algn="just"/>
            <a:r>
              <a:rPr lang="en-IN" altLang="en-US" dirty="0"/>
              <a:t> It is not possible to compare structures for equality using ‘==’, nor is it possible to perform arithmetic on structures.</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394725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Accessing &amp; Initializing the Members of a Union</a:t>
            </a:r>
          </a:p>
        </p:txBody>
      </p:sp>
      <p:sp>
        <p:nvSpPr>
          <p:cNvPr id="14" name="Content Placeholder 13"/>
          <p:cNvSpPr>
            <a:spLocks noGrp="1"/>
          </p:cNvSpPr>
          <p:nvPr>
            <p:ph idx="1"/>
          </p:nvPr>
        </p:nvSpPr>
        <p:spPr>
          <a:xfrm>
            <a:off x="1104900" y="1600200"/>
            <a:ext cx="9982200" cy="4098636"/>
          </a:xfrm>
        </p:spPr>
        <p:txBody>
          <a:bodyPr>
            <a:normAutofit/>
          </a:bodyPr>
          <a:lstStyle/>
          <a:p>
            <a:pPr lvl="1"/>
            <a:r>
              <a:rPr lang="en-IN" altLang="en-US" sz="2000" dirty="0"/>
              <a:t>For accessing members of, say, variable1 to N of the union </a:t>
            </a:r>
            <a:r>
              <a:rPr lang="en-IN" altLang="en-US" sz="2000" dirty="0" err="1"/>
              <a:t>tag_name</a:t>
            </a:r>
            <a:r>
              <a:rPr lang="en-IN" altLang="en-US" sz="2000" dirty="0"/>
              <a:t>, the following constructs are used.</a:t>
            </a:r>
          </a:p>
          <a:p>
            <a:pPr lvl="2">
              <a:buNone/>
            </a:pPr>
            <a:r>
              <a:rPr lang="en-IN" altLang="en-US" dirty="0"/>
              <a:t>variable1.member1</a:t>
            </a:r>
          </a:p>
          <a:p>
            <a:pPr lvl="2">
              <a:buNone/>
            </a:pPr>
            <a:r>
              <a:rPr lang="en-IN" altLang="en-US" dirty="0"/>
              <a:t>variable2.member2</a:t>
            </a:r>
          </a:p>
          <a:p>
            <a:pPr lvl="2">
              <a:buNone/>
            </a:pPr>
            <a:r>
              <a:rPr lang="en-IN" altLang="en-US" dirty="0"/>
              <a:t>.. .</a:t>
            </a:r>
          </a:p>
          <a:p>
            <a:pPr lvl="2">
              <a:buNone/>
            </a:pPr>
            <a:r>
              <a:rPr lang="en-IN" altLang="en-US" dirty="0" err="1"/>
              <a:t>variableX.memberN</a:t>
            </a:r>
            <a:endParaRPr lang="en-IN" altLang="en-US" dirty="0"/>
          </a:p>
          <a:p>
            <a:pPr lvl="1"/>
            <a:r>
              <a:rPr lang="en-IN" altLang="en-US" sz="2000" dirty="0"/>
              <a:t>Only a member that exists at the particular instance in storage should be accessed. </a:t>
            </a:r>
          </a:p>
          <a:p>
            <a:pPr lvl="1"/>
            <a:r>
              <a:rPr lang="en-IN" altLang="en-US" sz="2000" dirty="0"/>
              <a:t>The general construct for individual initialization of a union member is</a:t>
            </a:r>
          </a:p>
          <a:p>
            <a:pPr lvl="2">
              <a:buNone/>
            </a:pPr>
            <a:r>
              <a:rPr lang="en-IN" altLang="en-US" dirty="0" err="1"/>
              <a:t>variableX.memberN</a:t>
            </a:r>
            <a:r>
              <a:rPr lang="en-IN" altLang="en-US" dirty="0"/>
              <a:t> = constant;</a:t>
            </a:r>
          </a:p>
          <a:p>
            <a:pPr lvl="1"/>
            <a:r>
              <a:rPr lang="en-IN" altLang="en-US" sz="2000" dirty="0"/>
              <a:t>where X is any value 1 to X and N is any value 1 to N.</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305652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Structure versus Union</a:t>
            </a:r>
          </a:p>
        </p:txBody>
      </p:sp>
      <p:sp>
        <p:nvSpPr>
          <p:cNvPr id="14" name="Content Placeholder 13"/>
          <p:cNvSpPr>
            <a:spLocks noGrp="1"/>
          </p:cNvSpPr>
          <p:nvPr>
            <p:ph idx="1"/>
          </p:nvPr>
        </p:nvSpPr>
        <p:spPr>
          <a:xfrm>
            <a:off x="1104900" y="1600200"/>
            <a:ext cx="9982200" cy="4098636"/>
          </a:xfrm>
        </p:spPr>
        <p:txBody>
          <a:bodyPr>
            <a:normAutofit/>
          </a:bodyPr>
          <a:lstStyle/>
          <a:p>
            <a:pPr>
              <a:defRPr/>
            </a:pPr>
            <a:r>
              <a:rPr lang="en-IN" dirty="0"/>
              <a:t>At any given time, only one member of the union may actually reside in the storage.</a:t>
            </a:r>
          </a:p>
          <a:p>
            <a:pPr marL="0" indent="0">
              <a:buNone/>
              <a:defRPr/>
            </a:pPr>
            <a:endParaRPr lang="en-IN" dirty="0"/>
          </a:p>
          <a:p>
            <a:pPr>
              <a:defRPr/>
            </a:pPr>
            <a:r>
              <a:rPr lang="en-IN" dirty="0"/>
              <a:t>In a union, the amount of memory required is same as that of the largest member.</a:t>
            </a:r>
          </a:p>
          <a:p>
            <a:pPr marL="0" indent="0">
              <a:buNone/>
              <a:defRPr/>
            </a:pPr>
            <a:endParaRPr lang="en-IN" dirty="0"/>
          </a:p>
          <a:p>
            <a:pPr>
              <a:defRPr/>
            </a:pPr>
            <a:r>
              <a:rPr lang="en-IN" dirty="0"/>
              <a:t>It is important to remember which union member is being used. If the user fills in a member of one type and then tries to use a different type, the results can be unpredictable.</a:t>
            </a:r>
          </a:p>
          <a:p>
            <a:pPr marL="0" indent="0">
              <a:buNone/>
              <a:defRPr/>
            </a:pPr>
            <a:endParaRPr lang="en-IN" dirty="0"/>
          </a:p>
          <a:p>
            <a:pPr>
              <a:defRPr/>
            </a:pPr>
            <a:r>
              <a:rPr lang="en-IN" dirty="0"/>
              <a:t>Performing arithmetical or logical operations on union variables is not allowed.</a:t>
            </a:r>
          </a:p>
          <a:p>
            <a:pPr>
              <a:buNone/>
              <a:defRPr/>
            </a:pPr>
            <a:endParaRPr lang="en-IN"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147980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Structure versus Union</a:t>
            </a:r>
          </a:p>
        </p:txBody>
      </p:sp>
      <p:sp>
        <p:nvSpPr>
          <p:cNvPr id="14" name="Content Placeholder 13"/>
          <p:cNvSpPr>
            <a:spLocks noGrp="1"/>
          </p:cNvSpPr>
          <p:nvPr>
            <p:ph idx="1"/>
          </p:nvPr>
        </p:nvSpPr>
        <p:spPr>
          <a:xfrm>
            <a:off x="1104900" y="1600200"/>
            <a:ext cx="9982200" cy="4098636"/>
          </a:xfrm>
        </p:spPr>
        <p:txBody>
          <a:bodyPr>
            <a:normAutofit/>
          </a:bodyPr>
          <a:lstStyle/>
          <a:p>
            <a:pPr>
              <a:defRPr/>
            </a:pPr>
            <a:r>
              <a:rPr lang="en-IN" dirty="0"/>
              <a:t> The following operations on union variables are valid:</a:t>
            </a:r>
          </a:p>
          <a:p>
            <a:pPr lvl="1">
              <a:defRPr/>
            </a:pPr>
            <a:r>
              <a:rPr lang="en-IN" sz="2000" dirty="0"/>
              <a:t> A union variable can be assigned to another union variable. </a:t>
            </a:r>
          </a:p>
          <a:p>
            <a:pPr lvl="1">
              <a:defRPr/>
            </a:pPr>
            <a:r>
              <a:rPr lang="en-IN" sz="2000" dirty="0"/>
              <a:t>A union variable can be passed to a function as a parameter.</a:t>
            </a:r>
          </a:p>
          <a:p>
            <a:pPr lvl="1">
              <a:defRPr/>
            </a:pPr>
            <a:r>
              <a:rPr lang="en-IN" sz="2000" dirty="0"/>
              <a:t>The address of a union variable can be extracted by using &amp; operator.</a:t>
            </a:r>
          </a:p>
          <a:p>
            <a:pPr lvl="1">
              <a:defRPr/>
            </a:pPr>
            <a:r>
              <a:rPr lang="en-IN" sz="2000" dirty="0"/>
              <a:t> A function can accept and return a union or pointer to a union.</a:t>
            </a:r>
          </a:p>
          <a:p>
            <a:pPr marL="347663" lvl="1" indent="0">
              <a:buNone/>
              <a:defRPr/>
            </a:pPr>
            <a:endParaRPr lang="en-IN" sz="2000" dirty="0"/>
          </a:p>
          <a:p>
            <a:pPr>
              <a:defRPr/>
            </a:pPr>
            <a:r>
              <a:rPr lang="en-IN" dirty="0"/>
              <a:t> No attempt should be made to initialize more than one union member.</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367102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Do’s &amp; Don’ts for Unions</a:t>
            </a:r>
          </a:p>
        </p:txBody>
      </p:sp>
      <p:sp>
        <p:nvSpPr>
          <p:cNvPr id="14" name="Content Placeholder 13"/>
          <p:cNvSpPr>
            <a:spLocks noGrp="1"/>
          </p:cNvSpPr>
          <p:nvPr>
            <p:ph idx="1"/>
          </p:nvPr>
        </p:nvSpPr>
        <p:spPr>
          <a:xfrm>
            <a:off x="1104900" y="1600200"/>
            <a:ext cx="9982200" cy="4098636"/>
          </a:xfrm>
        </p:spPr>
        <p:txBody>
          <a:bodyPr>
            <a:normAutofit lnSpcReduction="10000"/>
          </a:bodyPr>
          <a:lstStyle/>
          <a:p>
            <a:pPr>
              <a:defRPr/>
            </a:pPr>
            <a:r>
              <a:rPr lang="en-IN" sz="1800" dirty="0"/>
              <a:t>It is important to remember which union member is being used. </a:t>
            </a:r>
          </a:p>
          <a:p>
            <a:pPr marL="0" indent="0">
              <a:buNone/>
              <a:defRPr/>
            </a:pPr>
            <a:endParaRPr lang="en-IN" sz="1800" dirty="0"/>
          </a:p>
          <a:p>
            <a:pPr lvl="1">
              <a:defRPr/>
            </a:pPr>
            <a:r>
              <a:rPr lang="en-IN" dirty="0"/>
              <a:t>If the user fills in a member of one type and then tries to use a different type, the results can be unpredictable. </a:t>
            </a:r>
            <a:br>
              <a:rPr lang="en-IN" dirty="0"/>
            </a:br>
            <a:endParaRPr lang="en-IN" dirty="0"/>
          </a:p>
          <a:p>
            <a:pPr>
              <a:defRPr/>
            </a:pPr>
            <a:r>
              <a:rPr lang="en-IN" sz="1800" dirty="0"/>
              <a:t>The following operations on union variables are valid.</a:t>
            </a:r>
            <a:br>
              <a:rPr lang="en-IN" sz="1800" dirty="0"/>
            </a:br>
            <a:endParaRPr lang="en-IN" sz="1800" dirty="0"/>
          </a:p>
          <a:p>
            <a:pPr lvl="1">
              <a:defRPr/>
            </a:pPr>
            <a:r>
              <a:rPr lang="en-IN" dirty="0"/>
              <a:t> A union variable can be assigned to another union variable.</a:t>
            </a:r>
          </a:p>
          <a:p>
            <a:pPr lvl="1">
              <a:defRPr/>
            </a:pPr>
            <a:r>
              <a:rPr lang="en-IN" dirty="0"/>
              <a:t> A union variable can be passed to a function as a parameter.</a:t>
            </a:r>
          </a:p>
          <a:p>
            <a:pPr lvl="1">
              <a:defRPr/>
            </a:pPr>
            <a:r>
              <a:rPr lang="en-IN" dirty="0"/>
              <a:t>The address of a union variable can be extracted by using &amp; operator.</a:t>
            </a:r>
          </a:p>
          <a:p>
            <a:pPr lvl="1">
              <a:defRPr/>
            </a:pPr>
            <a:r>
              <a:rPr lang="en-IN" dirty="0"/>
              <a:t>A function can accept and return a union or a pointer to a union.</a:t>
            </a:r>
          </a:p>
          <a:p>
            <a:pPr lvl="1">
              <a:defRPr/>
            </a:pPr>
            <a:r>
              <a:rPr lang="en-IN" i="1" dirty="0"/>
              <a:t>Don’t try to initialize more than the first union member.</a:t>
            </a:r>
          </a:p>
          <a:p>
            <a:pPr lvl="1">
              <a:defRPr/>
            </a:pPr>
            <a:r>
              <a:rPr lang="en-IN" i="1" dirty="0"/>
              <a:t>Don’t forget that the size of a union is equal to its </a:t>
            </a:r>
            <a:r>
              <a:rPr lang="en-IN" dirty="0"/>
              <a:t>largest member.</a:t>
            </a:r>
          </a:p>
          <a:p>
            <a:pPr lvl="1">
              <a:defRPr/>
            </a:pPr>
            <a:r>
              <a:rPr lang="en-IN" i="1" dirty="0"/>
              <a:t>Don’t perform arithmetical or logical operations on </a:t>
            </a:r>
            <a:r>
              <a:rPr lang="en-IN" dirty="0"/>
              <a:t>union variables.</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210131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chemeClr val="tx2"/>
                </a:solidFill>
              </a:rPr>
              <a:t>Accessing the Members of a Structure</a:t>
            </a:r>
          </a:p>
        </p:txBody>
      </p:sp>
      <p:sp>
        <p:nvSpPr>
          <p:cNvPr id="14" name="Content Placeholder 13"/>
          <p:cNvSpPr>
            <a:spLocks noGrp="1"/>
          </p:cNvSpPr>
          <p:nvPr>
            <p:ph idx="1"/>
          </p:nvPr>
        </p:nvSpPr>
        <p:spPr>
          <a:xfrm>
            <a:off x="1104900" y="1600200"/>
            <a:ext cx="9982200" cy="4098636"/>
          </a:xfrm>
        </p:spPr>
        <p:txBody>
          <a:bodyPr>
            <a:normAutofit/>
          </a:bodyPr>
          <a:lstStyle/>
          <a:p>
            <a:r>
              <a:rPr lang="en-IN" altLang="en-US" dirty="0"/>
              <a:t>The members of a structure can be accessed in three ways. </a:t>
            </a:r>
          </a:p>
          <a:p>
            <a:pPr lvl="1"/>
            <a:r>
              <a:rPr lang="en-IN" altLang="en-US" sz="1800" dirty="0"/>
              <a:t>One of the ways consists of using the ‘.’, which is known as the ‘dot operator’. </a:t>
            </a:r>
          </a:p>
          <a:p>
            <a:pPr lvl="1"/>
            <a:r>
              <a:rPr lang="en-IN" altLang="en-US" sz="1800" dirty="0"/>
              <a:t>The members are accessed by relating them to the structure variable with a dot operator.</a:t>
            </a:r>
          </a:p>
          <a:p>
            <a:r>
              <a:rPr lang="en-IN" altLang="en-US" dirty="0"/>
              <a:t>The general form of the statement for accessing a member of a structure is as follows:</a:t>
            </a:r>
          </a:p>
          <a:p>
            <a:pPr lvl="1">
              <a:buNone/>
            </a:pPr>
            <a:r>
              <a:rPr lang="en-IN" altLang="en-US" sz="1800" dirty="0"/>
              <a:t>&lt; </a:t>
            </a:r>
            <a:r>
              <a:rPr lang="en-IN" altLang="en-US" sz="1800" dirty="0" err="1"/>
              <a:t>structure_variable</a:t>
            </a:r>
            <a:r>
              <a:rPr lang="en-IN" altLang="en-US" sz="1800" dirty="0"/>
              <a:t> &gt;</a:t>
            </a:r>
            <a:r>
              <a:rPr lang="en-IN" altLang="en-US" sz="1800" b="1" dirty="0"/>
              <a:t>.&lt; </a:t>
            </a:r>
            <a:r>
              <a:rPr lang="en-IN" altLang="en-US" sz="1800" b="1" dirty="0" err="1"/>
              <a:t>member_name</a:t>
            </a:r>
            <a:r>
              <a:rPr lang="en-IN" altLang="en-US" sz="1800" b="1" dirty="0"/>
              <a:t> &gt; ;</a:t>
            </a:r>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pic>
        <p:nvPicPr>
          <p:cNvPr id="5" name="Picture 2">
            <a:extLst>
              <a:ext uri="{FF2B5EF4-FFF2-40B4-BE49-F238E27FC236}">
                <a16:creationId xmlns:a16="http://schemas.microsoft.com/office/drawing/2014/main" id="{9C16FE4A-EF17-4C67-8EA6-C62759B99070}"/>
              </a:ext>
            </a:extLst>
          </p:cNvPr>
          <p:cNvPicPr>
            <a:picLocks noChangeAspect="1" noChangeArrowheads="1"/>
          </p:cNvPicPr>
          <p:nvPr/>
        </p:nvPicPr>
        <p:blipFill>
          <a:blip r:embed="rId2"/>
          <a:srcRect/>
          <a:stretch>
            <a:fillRect/>
          </a:stretch>
        </p:blipFill>
        <p:spPr bwMode="auto">
          <a:xfrm>
            <a:off x="2201103" y="3907128"/>
            <a:ext cx="7788275" cy="1857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0890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chemeClr val="tx2"/>
                </a:solidFill>
              </a:rPr>
              <a:t>Initialization of Structures</a:t>
            </a:r>
          </a:p>
        </p:txBody>
      </p:sp>
      <p:sp>
        <p:nvSpPr>
          <p:cNvPr id="14" name="Content Placeholder 13"/>
          <p:cNvSpPr>
            <a:spLocks noGrp="1"/>
          </p:cNvSpPr>
          <p:nvPr>
            <p:ph idx="1"/>
          </p:nvPr>
        </p:nvSpPr>
        <p:spPr>
          <a:xfrm>
            <a:off x="1104900" y="1600200"/>
            <a:ext cx="9982200" cy="4098636"/>
          </a:xfrm>
        </p:spPr>
        <p:txBody>
          <a:bodyPr>
            <a:normAutofit/>
          </a:bodyPr>
          <a:lstStyle/>
          <a:p>
            <a:r>
              <a:rPr lang="en-IN" altLang="en-US" sz="2400" dirty="0"/>
              <a:t>Structures that are not explicitly initialized by the programmer are, by default, initialized by the system.</a:t>
            </a:r>
          </a:p>
          <a:p>
            <a:pPr lvl="1"/>
            <a:r>
              <a:rPr lang="en-IN" altLang="en-US" sz="2000" dirty="0"/>
              <a:t>In most of the C compilers, for integer and float data type members, the default value is zero .</a:t>
            </a:r>
          </a:p>
          <a:p>
            <a:pPr lvl="1"/>
            <a:r>
              <a:rPr lang="en-IN" altLang="en-US" sz="2000" dirty="0"/>
              <a:t>For char and string type members the default value is ‘\0’.</a:t>
            </a:r>
          </a:p>
          <a:p>
            <a:pPr lvl="1"/>
            <a:r>
              <a:rPr lang="en-US" altLang="en-US" sz="2000" dirty="0"/>
              <a:t>Example:</a:t>
            </a:r>
            <a:endParaRPr lang="en-IN" altLang="en-US" sz="2000"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pic>
        <p:nvPicPr>
          <p:cNvPr id="6" name="Picture 2">
            <a:extLst>
              <a:ext uri="{FF2B5EF4-FFF2-40B4-BE49-F238E27FC236}">
                <a16:creationId xmlns:a16="http://schemas.microsoft.com/office/drawing/2014/main" id="{820274F0-1118-4E58-B7EF-51CBD58DB7A1}"/>
              </a:ext>
            </a:extLst>
          </p:cNvPr>
          <p:cNvPicPr>
            <a:picLocks noChangeAspect="1" noChangeArrowheads="1"/>
          </p:cNvPicPr>
          <p:nvPr/>
        </p:nvPicPr>
        <p:blipFill>
          <a:blip r:embed="rId2"/>
          <a:srcRect/>
          <a:stretch>
            <a:fillRect/>
          </a:stretch>
        </p:blipFill>
        <p:spPr bwMode="auto">
          <a:xfrm>
            <a:off x="4046683" y="3727450"/>
            <a:ext cx="5184775" cy="28114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2189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chemeClr val="tx2"/>
                </a:solidFill>
              </a:rPr>
              <a:t>Initialization of Structures</a:t>
            </a:r>
          </a:p>
        </p:txBody>
      </p:sp>
      <p:sp>
        <p:nvSpPr>
          <p:cNvPr id="14" name="Content Placeholder 13"/>
          <p:cNvSpPr>
            <a:spLocks noGrp="1"/>
          </p:cNvSpPr>
          <p:nvPr>
            <p:ph idx="1"/>
          </p:nvPr>
        </p:nvSpPr>
        <p:spPr>
          <a:xfrm>
            <a:off x="1104900" y="1600200"/>
            <a:ext cx="9982200" cy="4098636"/>
          </a:xfrm>
        </p:spPr>
        <p:txBody>
          <a:bodyPr>
            <a:normAutofit/>
          </a:bodyPr>
          <a:lstStyle/>
          <a:p>
            <a:r>
              <a:rPr lang="en-IN" altLang="en-US" sz="2600" dirty="0"/>
              <a:t>The general construct for initializing a structure can be any of the two forms given as follows</a:t>
            </a:r>
            <a:r>
              <a:rPr lang="en-IN" altLang="en-US" sz="2400" dirty="0"/>
              <a:t>.</a:t>
            </a:r>
          </a:p>
          <a:p>
            <a:pPr lvl="1">
              <a:buNone/>
            </a:pPr>
            <a:r>
              <a:rPr lang="en-IN" altLang="en-US" sz="2200" dirty="0" err="1"/>
              <a:t>struct</a:t>
            </a:r>
            <a:r>
              <a:rPr lang="en-IN" altLang="en-US" sz="2200" dirty="0"/>
              <a:t> &lt;</a:t>
            </a:r>
            <a:r>
              <a:rPr lang="en-IN" altLang="en-US" sz="2200" dirty="0" err="1"/>
              <a:t>structure_tag_name</a:t>
            </a:r>
            <a:r>
              <a:rPr lang="en-IN" altLang="en-US" sz="2200" dirty="0"/>
              <a:t>&gt;</a:t>
            </a:r>
          </a:p>
          <a:p>
            <a:pPr lvl="1">
              <a:buNone/>
            </a:pPr>
            <a:r>
              <a:rPr lang="en-IN" altLang="en-US" sz="2200" dirty="0"/>
              <a:t>{</a:t>
            </a:r>
          </a:p>
          <a:p>
            <a:pPr lvl="1">
              <a:buNone/>
            </a:pPr>
            <a:r>
              <a:rPr lang="en-IN" altLang="en-US" sz="2200" dirty="0"/>
              <a:t>&lt;</a:t>
            </a:r>
            <a:r>
              <a:rPr lang="en-IN" altLang="en-US" sz="2200" dirty="0" err="1"/>
              <a:t>data_type</a:t>
            </a:r>
            <a:r>
              <a:rPr lang="en-IN" altLang="en-US" sz="2200" dirty="0"/>
              <a:t> member_name1&gt;;</a:t>
            </a:r>
          </a:p>
          <a:p>
            <a:pPr lvl="1">
              <a:buNone/>
            </a:pPr>
            <a:r>
              <a:rPr lang="en-IN" altLang="en-US" sz="2200" dirty="0"/>
              <a:t>&lt;</a:t>
            </a:r>
            <a:r>
              <a:rPr lang="en-IN" altLang="en-US" sz="2200" dirty="0" err="1"/>
              <a:t>data_type</a:t>
            </a:r>
            <a:r>
              <a:rPr lang="en-IN" altLang="en-US" sz="2200" dirty="0"/>
              <a:t> member_name2&gt;;</a:t>
            </a:r>
          </a:p>
          <a:p>
            <a:pPr lvl="1">
              <a:buNone/>
            </a:pPr>
            <a:r>
              <a:rPr lang="en-IN" altLang="en-US" sz="2200" dirty="0"/>
              <a:t>}&lt;structure_variable1&gt; = {constant1,constant2, . .};</a:t>
            </a:r>
          </a:p>
          <a:p>
            <a:pPr lvl="1">
              <a:buNone/>
            </a:pPr>
            <a:r>
              <a:rPr lang="en-IN" altLang="en-US" sz="2200" dirty="0"/>
              <a:t>or</a:t>
            </a:r>
          </a:p>
          <a:p>
            <a:pPr lvl="1">
              <a:buNone/>
            </a:pPr>
            <a:r>
              <a:rPr lang="en-IN" altLang="en-US" sz="2200" dirty="0" err="1"/>
              <a:t>struct</a:t>
            </a:r>
            <a:r>
              <a:rPr lang="en-IN" altLang="en-US" sz="2200" dirty="0"/>
              <a:t> &lt;</a:t>
            </a:r>
            <a:r>
              <a:rPr lang="en-IN" altLang="en-US" sz="2200" dirty="0" err="1"/>
              <a:t>structure_tag_name</a:t>
            </a:r>
            <a:r>
              <a:rPr lang="en-IN" altLang="en-US" sz="2200" dirty="0"/>
              <a:t>&gt; &lt;</a:t>
            </a:r>
            <a:r>
              <a:rPr lang="en-IN" altLang="en-US" sz="2200" dirty="0" err="1"/>
              <a:t>structure_variable</a:t>
            </a:r>
            <a:r>
              <a:rPr lang="en-IN" altLang="en-US" sz="2200" dirty="0"/>
              <a:t>&gt; ={constant1,constant2,..};</a:t>
            </a:r>
          </a:p>
          <a:p>
            <a:pPr>
              <a:buNone/>
            </a:pPr>
            <a:endParaRPr lang="en-IN" altLang="en-US" sz="2400" dirty="0"/>
          </a:p>
        </p:txBody>
      </p:sp>
      <p:sp>
        <p:nvSpPr>
          <p:cNvPr id="2" name="Date Placeholder 1"/>
          <p:cNvSpPr>
            <a:spLocks noGrp="1"/>
          </p:cNvSpPr>
          <p:nvPr>
            <p:ph type="dt" sz="half" idx="10"/>
          </p:nvPr>
        </p:nvSpPr>
        <p:spPr/>
        <p:txBody>
          <a:bodyPr/>
          <a:lstStyle/>
          <a:p>
            <a:fld id="{C2358C54-E744-418E-A40B-8AD511331069}" type="datetime3">
              <a:rPr lang="en-US" smtClean="0"/>
              <a:t>7 June 2023</a:t>
            </a:fld>
            <a:endParaRPr lang="en-US"/>
          </a:p>
        </p:txBody>
      </p:sp>
    </p:spTree>
    <p:extLst>
      <p:ext uri="{BB962C8B-B14F-4D97-AF65-F5344CB8AC3E}">
        <p14:creationId xmlns:p14="http://schemas.microsoft.com/office/powerpoint/2010/main" val="162345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schemas.microsoft.com/office/infopath/2007/PartnerControls"/>
    <ds:schemaRef ds:uri="http://purl.org/dc/terms/"/>
    <ds:schemaRef ds:uri="http://schemas.microsoft.com/office/2006/documentManagement/types"/>
    <ds:schemaRef ds:uri="4873beb7-5857-4685-be1f-d57550cc96cc"/>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901</TotalTime>
  <Words>4705</Words>
  <Application>Microsoft Office PowerPoint</Application>
  <PresentationFormat>Widescreen</PresentationFormat>
  <Paragraphs>646</Paragraphs>
  <Slides>63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Euphemia</vt:lpstr>
      <vt:lpstr>Plantagenet Cherokee</vt:lpstr>
      <vt:lpstr>Wingdings</vt:lpstr>
      <vt:lpstr>Academic Literature 16x9</vt:lpstr>
      <vt:lpstr>ADVANCED C PROGRAMMING</vt:lpstr>
      <vt:lpstr>Topics</vt:lpstr>
      <vt:lpstr>Introduction to Structures</vt:lpstr>
      <vt:lpstr>Declaring Structures &amp; Structure Variables</vt:lpstr>
      <vt:lpstr>Declaring Structures &amp; Structure Variables</vt:lpstr>
      <vt:lpstr>More on Structures</vt:lpstr>
      <vt:lpstr>Accessing the Members of a Structure</vt:lpstr>
      <vt:lpstr>Initialization of Structures</vt:lpstr>
      <vt:lpstr>Initialization of Structures</vt:lpstr>
      <vt:lpstr>Copying &amp; Comparing Structures</vt:lpstr>
      <vt:lpstr>Nested structures</vt:lpstr>
      <vt:lpstr>Arrays of Structures</vt:lpstr>
      <vt:lpstr>Arrays of Structures: An Example</vt:lpstr>
      <vt:lpstr>Initializing Arrays of Structures</vt:lpstr>
      <vt:lpstr>Arrays within the Structure</vt:lpstr>
      <vt:lpstr>Typedef</vt:lpstr>
      <vt:lpstr>Typedef &amp; its Use in Structure Declarations</vt:lpstr>
      <vt:lpstr>Example:Variable declaration without using typedef:</vt:lpstr>
      <vt:lpstr>Example: Using the typedef keyword</vt:lpstr>
      <vt:lpstr>Another Example: Using the typedef keyword</vt:lpstr>
      <vt:lpstr>Structure padding</vt:lpstr>
      <vt:lpstr>Syntax of Structure Padding in C</vt:lpstr>
      <vt:lpstr>How Does Structure Padding Work in C?</vt:lpstr>
      <vt:lpstr>Why Structure Padding?</vt:lpstr>
      <vt:lpstr>Why Structure Padding?</vt:lpstr>
      <vt:lpstr>How is Structure Padding Done?</vt:lpstr>
      <vt:lpstr>Changing Order of the Variables</vt:lpstr>
      <vt:lpstr>Changing Order of the Variables</vt:lpstr>
      <vt:lpstr>Changing Order of the Variables</vt:lpstr>
      <vt:lpstr>Changing Order of the Variables</vt:lpstr>
      <vt:lpstr>How to Avoid the Structure Padding in C?</vt:lpstr>
      <vt:lpstr> Using #pragma pack(1) Directive</vt:lpstr>
      <vt:lpstr> Using #pragma pack(1) Directive</vt:lpstr>
      <vt:lpstr>Using Attribute</vt:lpstr>
      <vt:lpstr>Enumeration data type</vt:lpstr>
      <vt:lpstr>Enumeration data type</vt:lpstr>
      <vt:lpstr>Enumeration data type: An Example</vt:lpstr>
      <vt:lpstr>Pointer variables in structures</vt:lpstr>
      <vt:lpstr>Pointer variables in structures</vt:lpstr>
      <vt:lpstr>Pointer variables in structures: An Example</vt:lpstr>
      <vt:lpstr>Pointer variables in structures: An Example</vt:lpstr>
      <vt:lpstr>Pointer variables in structures: An Example</vt:lpstr>
      <vt:lpstr>Pointer variables in structures: An Example</vt:lpstr>
      <vt:lpstr>Structures &amp; Pointers</vt:lpstr>
      <vt:lpstr>Structures &amp; Pointers</vt:lpstr>
      <vt:lpstr>Pointers to structures</vt:lpstr>
      <vt:lpstr>Pointers to structures</vt:lpstr>
      <vt:lpstr>Example</vt:lpstr>
      <vt:lpstr>Accessing Pointers to Structures (With Examples)</vt:lpstr>
      <vt:lpstr>Using Indirection Operator (*) and Dot Operator (.)</vt:lpstr>
      <vt:lpstr>Using Arrow Operator (-&gt;)</vt:lpstr>
      <vt:lpstr>Example-1</vt:lpstr>
      <vt:lpstr>Example-2</vt:lpstr>
      <vt:lpstr>Bit fields</vt:lpstr>
      <vt:lpstr>Bit fields</vt:lpstr>
      <vt:lpstr>Bit fields: An Example</vt:lpstr>
      <vt:lpstr>Union</vt:lpstr>
      <vt:lpstr>Union</vt:lpstr>
      <vt:lpstr>Union</vt:lpstr>
      <vt:lpstr>Accessing &amp; Initializing the Members of a Union</vt:lpstr>
      <vt:lpstr>Structure versus Union</vt:lpstr>
      <vt:lpstr>Structure versus Union</vt:lpstr>
      <vt:lpstr>Do’s &amp; Don’ts for Unions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Kanni Muthu</dc:creator>
  <cp:lastModifiedBy>Kanni</cp:lastModifiedBy>
  <cp:revision>109</cp:revision>
  <dcterms:created xsi:type="dcterms:W3CDTF">2023-04-13T10:59:41Z</dcterms:created>
  <dcterms:modified xsi:type="dcterms:W3CDTF">2023-06-07T05:32:29Z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